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4" d="100"/>
          <a:sy n="74"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778880-98B4-463D-B00B-E4E417EC065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105912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78880-98B4-463D-B00B-E4E417EC065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225190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78880-98B4-463D-B00B-E4E417EC065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41632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78880-98B4-463D-B00B-E4E417EC065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344071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778880-98B4-463D-B00B-E4E417EC065C}"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399967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778880-98B4-463D-B00B-E4E417EC065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164807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778880-98B4-463D-B00B-E4E417EC065C}"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36549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778880-98B4-463D-B00B-E4E417EC065C}"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37882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78880-98B4-463D-B00B-E4E417EC065C}"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49271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778880-98B4-463D-B00B-E4E417EC065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343763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778880-98B4-463D-B00B-E4E417EC065C}"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BFE5B-FD48-4EF8-92B5-CF192B54FD2E}" type="slidenum">
              <a:rPr lang="en-GB" smtClean="0"/>
              <a:t>‹#›</a:t>
            </a:fld>
            <a:endParaRPr lang="en-GB"/>
          </a:p>
        </p:txBody>
      </p:sp>
    </p:spTree>
    <p:extLst>
      <p:ext uri="{BB962C8B-B14F-4D97-AF65-F5344CB8AC3E}">
        <p14:creationId xmlns:p14="http://schemas.microsoft.com/office/powerpoint/2010/main" val="252963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78880-98B4-463D-B00B-E4E417EC065C}"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BFE5B-FD48-4EF8-92B5-CF192B54FD2E}" type="slidenum">
              <a:rPr lang="en-GB" smtClean="0"/>
              <a:t>‹#›</a:t>
            </a:fld>
            <a:endParaRPr lang="en-GB"/>
          </a:p>
        </p:txBody>
      </p:sp>
    </p:spTree>
    <p:extLst>
      <p:ext uri="{BB962C8B-B14F-4D97-AF65-F5344CB8AC3E}">
        <p14:creationId xmlns:p14="http://schemas.microsoft.com/office/powerpoint/2010/main" val="193682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tcharts.com/lit/twelfth-night/characters/orsino" TargetMode="External"/><Relationship Id="rId2" Type="http://schemas.openxmlformats.org/officeDocument/2006/relationships/hyperlink" Target="https://www.litcharts.com/lit/twelfth-night/characters/viola-cesari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tcharts.com/lit/twelfth-night/characters/olivia" TargetMode="External"/><Relationship Id="rId2" Type="http://schemas.openxmlformats.org/officeDocument/2006/relationships/hyperlink" Target="https://www.litcharts.com/lit/twelfth-night/characters/viola-cesario" TargetMode="External"/><Relationship Id="rId1" Type="http://schemas.openxmlformats.org/officeDocument/2006/relationships/slideLayout" Target="../slideLayouts/slideLayout7.xml"/><Relationship Id="rId4" Type="http://schemas.openxmlformats.org/officeDocument/2006/relationships/hyperlink" Target="https://www.litcharts.com/lit/twelfth-night/characters/orsin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itcharts.com/lit/twelfth-night/characters/viola-cesario" TargetMode="External"/><Relationship Id="rId2" Type="http://schemas.openxmlformats.org/officeDocument/2006/relationships/hyperlink" Target="https://www.litcharts.com/lit/twelfth-night/characters/olivia" TargetMode="External"/><Relationship Id="rId1" Type="http://schemas.openxmlformats.org/officeDocument/2006/relationships/slideLayout" Target="../slideLayouts/slideLayout7.xml"/><Relationship Id="rId5" Type="http://schemas.openxmlformats.org/officeDocument/2006/relationships/hyperlink" Target="https://www.litcharts.com/lit/twelfth-night/characters/orsino" TargetMode="External"/><Relationship Id="rId4" Type="http://schemas.openxmlformats.org/officeDocument/2006/relationships/hyperlink" Target="https://www.litcharts.com/lit/twelfth-night/characters/malvol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Jz_V8TBAQw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3Di-iW-C57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tcharts.com/lit/twelfth-night/characters" TargetMode="External"/><Relationship Id="rId2" Type="http://schemas.openxmlformats.org/officeDocument/2006/relationships/hyperlink" Target="https://www.litcharts.com/lit/twelfth-night/characters/oliv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tcharts.com/lit/twelfth-night/characters/malvolio" TargetMode="External"/><Relationship Id="rId2" Type="http://schemas.openxmlformats.org/officeDocument/2006/relationships/hyperlink" Target="https://www.litcharts.com/lit/twelfth-night/characters/olivia" TargetMode="External"/><Relationship Id="rId1" Type="http://schemas.openxmlformats.org/officeDocument/2006/relationships/slideLayout" Target="../slideLayouts/slideLayout2.xml"/><Relationship Id="rId4" Type="http://schemas.openxmlformats.org/officeDocument/2006/relationships/hyperlink" Target="https://www.litcharts.com/lit/twelfth-night/characte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tcharts.com/lit/twelfth-night/characters/olivia" TargetMode="External"/><Relationship Id="rId2" Type="http://schemas.openxmlformats.org/officeDocument/2006/relationships/hyperlink" Target="https://www.litcharts.com/lit/twelfth-night/charact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charts.com/lit/twelfth-night/characters/olivia" TargetMode="External"/><Relationship Id="rId2" Type="http://schemas.openxmlformats.org/officeDocument/2006/relationships/hyperlink" Target="https://www.litcharts.com/lit/twelfth-night/characters/malvolio" TargetMode="External"/><Relationship Id="rId1" Type="http://schemas.openxmlformats.org/officeDocument/2006/relationships/slideLayout" Target="../slideLayouts/slideLayout7.xml"/><Relationship Id="rId4" Type="http://schemas.openxmlformats.org/officeDocument/2006/relationships/hyperlink" Target="https://www.litcharts.com/lit/twelfth-night/characte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itcharts.com/lit/twelfth-night/characters/olivia" TargetMode="External"/><Relationship Id="rId2" Type="http://schemas.openxmlformats.org/officeDocument/2006/relationships/hyperlink" Target="https://www.litcharts.com/lit/twelfth-night/characters/viola-cesario" TargetMode="External"/><Relationship Id="rId1" Type="http://schemas.openxmlformats.org/officeDocument/2006/relationships/slideLayout" Target="../slideLayouts/slideLayout7.xml"/><Relationship Id="rId5" Type="http://schemas.openxmlformats.org/officeDocument/2006/relationships/hyperlink" Target="https://www.litcharts.com/lit/twelfth-night/characters/orsino" TargetMode="External"/><Relationship Id="rId4" Type="http://schemas.openxmlformats.org/officeDocument/2006/relationships/hyperlink" Target="https://www.litcharts.com/lit/twelfth-night/charac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 1 Scene 5</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2227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9" y="399245"/>
            <a:ext cx="11204620" cy="2031325"/>
          </a:xfrm>
          <a:prstGeom prst="rect">
            <a:avLst/>
          </a:prstGeom>
        </p:spPr>
        <p:txBody>
          <a:bodyPr wrap="square">
            <a:spAutoFit/>
          </a:bodyPr>
          <a:lstStyle/>
          <a:p>
            <a:r>
              <a:rPr lang="en-GB" b="1" i="0" u="none" strike="noStrike" dirty="0" err="1" smtClean="0">
                <a:solidFill>
                  <a:srgbClr val="154FC2"/>
                </a:solidFill>
                <a:effectLst/>
                <a:latin typeface="Nunito Sans"/>
                <a:hlinkClick r:id="rId2"/>
              </a:rPr>
              <a:t>Cesario</a:t>
            </a:r>
            <a:r>
              <a:rPr lang="en-GB" b="0" i="0" dirty="0" smtClean="0">
                <a:solidFill>
                  <a:srgbClr val="181919"/>
                </a:solidFill>
                <a:effectLst/>
                <a:latin typeface="Nunito Sans"/>
              </a:rPr>
              <a:t> says it would be cruel for Olivia to go through life without producing an heir to keep such beauty alive after her death. </a:t>
            </a:r>
            <a:r>
              <a:rPr lang="en-GB" b="0" i="0" dirty="0" err="1" smtClean="0">
                <a:solidFill>
                  <a:srgbClr val="181919"/>
                </a:solidFill>
                <a:effectLst/>
                <a:latin typeface="Nunito Sans"/>
              </a:rPr>
              <a:t>Cesario</a:t>
            </a:r>
            <a:r>
              <a:rPr lang="en-GB" b="0" i="0" dirty="0" smtClean="0">
                <a:solidFill>
                  <a:srgbClr val="181919"/>
                </a:solidFill>
                <a:effectLst/>
                <a:latin typeface="Nunito Sans"/>
              </a:rPr>
              <a:t> adds that </a:t>
            </a:r>
            <a:r>
              <a:rPr lang="en-GB" b="1" i="0" u="none" strike="noStrike" dirty="0" err="1" smtClean="0">
                <a:solidFill>
                  <a:srgbClr val="154FC2"/>
                </a:solidFill>
                <a:effectLst/>
                <a:latin typeface="Nunito Sans"/>
                <a:hlinkClick r:id="rId3"/>
              </a:rPr>
              <a:t>Orsino</a:t>
            </a:r>
            <a:r>
              <a:rPr lang="en-GB" b="0" i="0" dirty="0" smtClean="0">
                <a:solidFill>
                  <a:srgbClr val="181919"/>
                </a:solidFill>
                <a:effectLst/>
                <a:latin typeface="Nunito Sans"/>
              </a:rPr>
              <a:t> loves Olivia so deeply that she should yield to him. Olivia asks </a:t>
            </a:r>
            <a:r>
              <a:rPr lang="en-GB" b="0" i="0" dirty="0" err="1" smtClean="0">
                <a:solidFill>
                  <a:srgbClr val="181919"/>
                </a:solidFill>
                <a:effectLst/>
                <a:latin typeface="Nunito Sans"/>
              </a:rPr>
              <a:t>Cesario</a:t>
            </a:r>
            <a:r>
              <a:rPr lang="en-GB" b="0" i="0" dirty="0" smtClean="0">
                <a:solidFill>
                  <a:srgbClr val="181919"/>
                </a:solidFill>
                <a:effectLst/>
                <a:latin typeface="Nunito Sans"/>
              </a:rPr>
              <a:t> to describe </a:t>
            </a:r>
            <a:r>
              <a:rPr lang="en-GB" b="0" i="0" dirty="0" err="1" smtClean="0">
                <a:solidFill>
                  <a:srgbClr val="181919"/>
                </a:solidFill>
                <a:effectLst/>
                <a:latin typeface="Nunito Sans"/>
              </a:rPr>
              <a:t>Orsino's</a:t>
            </a:r>
            <a:r>
              <a:rPr lang="en-GB" b="0" i="0" dirty="0" smtClean="0">
                <a:solidFill>
                  <a:srgbClr val="181919"/>
                </a:solidFill>
                <a:effectLst/>
                <a:latin typeface="Nunito Sans"/>
              </a:rPr>
              <a:t> affections for her. </a:t>
            </a:r>
            <a:r>
              <a:rPr lang="en-GB" b="0" i="0" dirty="0" err="1" smtClean="0">
                <a:solidFill>
                  <a:srgbClr val="181919"/>
                </a:solidFill>
                <a:effectLst/>
                <a:latin typeface="Nunito Sans"/>
              </a:rPr>
              <a:t>Cesario</a:t>
            </a:r>
            <a:r>
              <a:rPr lang="en-GB" b="0" i="0" dirty="0" smtClean="0">
                <a:solidFill>
                  <a:srgbClr val="181919"/>
                </a:solidFill>
                <a:effectLst/>
                <a:latin typeface="Nunito Sans"/>
              </a:rPr>
              <a:t> reports: he adores her, weeps for her, groans, and sighs. Olivia replies that </a:t>
            </a:r>
            <a:r>
              <a:rPr lang="en-GB" b="0" i="0" dirty="0" err="1" smtClean="0">
                <a:solidFill>
                  <a:srgbClr val="181919"/>
                </a:solidFill>
                <a:effectLst/>
                <a:latin typeface="Nunito Sans"/>
              </a:rPr>
              <a:t>Orsino</a:t>
            </a:r>
            <a:r>
              <a:rPr lang="en-GB" b="0" i="0" dirty="0" smtClean="0">
                <a:solidFill>
                  <a:srgbClr val="181919"/>
                </a:solidFill>
                <a:effectLst/>
                <a:latin typeface="Nunito Sans"/>
              </a:rPr>
              <a:t> is a worthy man but knows perfectly well that she cannot return his affections. </a:t>
            </a:r>
            <a:r>
              <a:rPr lang="en-GB" b="0" i="0" dirty="0" err="1" smtClean="0">
                <a:solidFill>
                  <a:srgbClr val="181919"/>
                </a:solidFill>
                <a:effectLst/>
                <a:latin typeface="Nunito Sans"/>
              </a:rPr>
              <a:t>Cesario</a:t>
            </a:r>
            <a:r>
              <a:rPr lang="en-GB" b="0" i="0" dirty="0" smtClean="0">
                <a:solidFill>
                  <a:srgbClr val="181919"/>
                </a:solidFill>
                <a:effectLst/>
                <a:latin typeface="Nunito Sans"/>
              </a:rPr>
              <a:t> responds that, if he were </a:t>
            </a:r>
            <a:r>
              <a:rPr lang="en-GB" b="0" i="0" dirty="0" err="1" smtClean="0">
                <a:solidFill>
                  <a:srgbClr val="181919"/>
                </a:solidFill>
                <a:effectLst/>
                <a:latin typeface="Nunito Sans"/>
              </a:rPr>
              <a:t>Orsino</a:t>
            </a:r>
            <a:r>
              <a:rPr lang="en-GB" b="0" i="0" dirty="0" smtClean="0">
                <a:solidFill>
                  <a:srgbClr val="181919"/>
                </a:solidFill>
                <a:effectLst/>
                <a:latin typeface="Nunito Sans"/>
              </a:rPr>
              <a:t>, he would not accept this denial: he would build a makeshift hut at the gate of Olivia's house, and spend all his time calling, writing, and singing to her, until she was finally moved to pity.</a:t>
            </a:r>
            <a:endParaRPr lang="en-GB" dirty="0"/>
          </a:p>
        </p:txBody>
      </p:sp>
      <p:sp>
        <p:nvSpPr>
          <p:cNvPr id="3" name="Rectangle 2"/>
          <p:cNvSpPr/>
          <p:nvPr/>
        </p:nvSpPr>
        <p:spPr>
          <a:xfrm>
            <a:off x="682580" y="2756078"/>
            <a:ext cx="10792496" cy="1477328"/>
          </a:xfrm>
          <a:prstGeom prst="rect">
            <a:avLst/>
          </a:prstGeom>
        </p:spPr>
        <p:txBody>
          <a:bodyPr wrap="square">
            <a:spAutoFit/>
          </a:bodyPr>
          <a:lstStyle/>
          <a:p>
            <a:r>
              <a:rPr lang="en-GB" b="0" i="1" dirty="0" smtClean="0">
                <a:solidFill>
                  <a:srgbClr val="181919"/>
                </a:solidFill>
                <a:effectLst/>
                <a:latin typeface="Nunito Sans"/>
              </a:rPr>
              <a:t>In improvising a response to Olivia, </a:t>
            </a:r>
            <a:r>
              <a:rPr lang="en-GB" b="0" i="1" dirty="0" err="1" smtClean="0">
                <a:solidFill>
                  <a:srgbClr val="181919"/>
                </a:solidFill>
                <a:effectLst/>
                <a:latin typeface="Nunito Sans"/>
              </a:rPr>
              <a:t>Cesario</a:t>
            </a:r>
            <a:r>
              <a:rPr lang="en-GB" b="0" i="1" dirty="0" smtClean="0">
                <a:solidFill>
                  <a:srgbClr val="181919"/>
                </a:solidFill>
                <a:effectLst/>
                <a:latin typeface="Nunito Sans"/>
              </a:rPr>
              <a:t> demonstrates his cleverness and skill. He is a natural poet: the argument that beautiful people are obligated to love and produce heirs is a common theme of Shakespeare's own sonnets. Viola's poetry is new and interesting in comparison to </a:t>
            </a:r>
            <a:r>
              <a:rPr lang="en-GB" b="0" i="1" dirty="0" err="1" smtClean="0">
                <a:solidFill>
                  <a:srgbClr val="181919"/>
                </a:solidFill>
                <a:effectLst/>
                <a:latin typeface="Nunito Sans"/>
              </a:rPr>
              <a:t>Orsino's</a:t>
            </a:r>
            <a:r>
              <a:rPr lang="en-GB" b="0" i="1" dirty="0" smtClean="0">
                <a:solidFill>
                  <a:srgbClr val="181919"/>
                </a:solidFill>
                <a:effectLst/>
                <a:latin typeface="Nunito Sans"/>
              </a:rPr>
              <a:t> clichéd poetry, and her description of what she would do in </a:t>
            </a:r>
            <a:r>
              <a:rPr lang="en-GB" b="0" i="1" dirty="0" err="1" smtClean="0">
                <a:solidFill>
                  <a:srgbClr val="181919"/>
                </a:solidFill>
                <a:effectLst/>
                <a:latin typeface="Nunito Sans"/>
              </a:rPr>
              <a:t>Orsino's</a:t>
            </a:r>
            <a:r>
              <a:rPr lang="en-GB" b="0" i="1" dirty="0" smtClean="0">
                <a:solidFill>
                  <a:srgbClr val="181919"/>
                </a:solidFill>
                <a:effectLst/>
                <a:latin typeface="Nunito Sans"/>
              </a:rPr>
              <a:t> place is urgent and powerful. </a:t>
            </a:r>
            <a:r>
              <a:rPr lang="en-GB" b="0" i="1" dirty="0" err="1" smtClean="0">
                <a:solidFill>
                  <a:srgbClr val="181919"/>
                </a:solidFill>
                <a:effectLst/>
                <a:latin typeface="Nunito Sans"/>
              </a:rPr>
              <a:t>Orsino</a:t>
            </a:r>
            <a:r>
              <a:rPr lang="en-GB" b="0" i="1" dirty="0" smtClean="0">
                <a:solidFill>
                  <a:srgbClr val="181919"/>
                </a:solidFill>
                <a:effectLst/>
                <a:latin typeface="Nunito Sans"/>
              </a:rPr>
              <a:t> himself would never live in a makeshift hut.</a:t>
            </a:r>
            <a:endParaRPr lang="en-GB" i="1" dirty="0"/>
          </a:p>
        </p:txBody>
      </p:sp>
    </p:spTree>
    <p:extLst>
      <p:ext uri="{BB962C8B-B14F-4D97-AF65-F5344CB8AC3E}">
        <p14:creationId xmlns:p14="http://schemas.microsoft.com/office/powerpoint/2010/main" val="391081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3" y="540913"/>
            <a:ext cx="11191741" cy="1477328"/>
          </a:xfrm>
          <a:prstGeom prst="rect">
            <a:avLst/>
          </a:prstGeom>
        </p:spPr>
        <p:txBody>
          <a:bodyPr wrap="square">
            <a:spAutoFit/>
          </a:bodyPr>
          <a:lstStyle/>
          <a:p>
            <a:r>
              <a:rPr lang="en-GB" b="0" i="0" dirty="0" smtClean="0">
                <a:solidFill>
                  <a:srgbClr val="181919"/>
                </a:solidFill>
                <a:effectLst/>
                <a:latin typeface="Nunito Sans"/>
              </a:rPr>
              <a:t>Cutting </a:t>
            </a:r>
            <a:r>
              <a:rPr lang="en-GB" b="1" i="0" u="none" strike="noStrike" dirty="0" err="1" smtClean="0">
                <a:solidFill>
                  <a:srgbClr val="154FC2"/>
                </a:solidFill>
                <a:effectLst/>
                <a:latin typeface="Nunito Sans"/>
                <a:hlinkClick r:id="rId2"/>
              </a:rPr>
              <a:t>Cesario</a:t>
            </a:r>
            <a:r>
              <a:rPr lang="en-GB" b="0" i="0" dirty="0" smtClean="0">
                <a:solidFill>
                  <a:srgbClr val="181919"/>
                </a:solidFill>
                <a:effectLst/>
                <a:latin typeface="Nunito Sans"/>
              </a:rPr>
              <a:t> off, </a:t>
            </a:r>
            <a:r>
              <a:rPr lang="en-GB" b="1" i="0" u="none" strike="noStrike" dirty="0" smtClean="0">
                <a:solidFill>
                  <a:srgbClr val="154FC2"/>
                </a:solidFill>
                <a:effectLst/>
                <a:latin typeface="Nunito Sans"/>
                <a:hlinkClick r:id="rId3"/>
              </a:rPr>
              <a:t>Olivia</a:t>
            </a:r>
            <a:r>
              <a:rPr lang="en-GB" b="0" i="0" dirty="0" smtClean="0">
                <a:solidFill>
                  <a:srgbClr val="181919"/>
                </a:solidFill>
                <a:effectLst/>
                <a:latin typeface="Nunito Sans"/>
              </a:rPr>
              <a:t> asks what his own background is. </a:t>
            </a:r>
            <a:r>
              <a:rPr lang="en-GB" b="0" i="0" dirty="0" err="1" smtClean="0">
                <a:solidFill>
                  <a:srgbClr val="181919"/>
                </a:solidFill>
                <a:effectLst/>
                <a:latin typeface="Nunito Sans"/>
              </a:rPr>
              <a:t>Cesario</a:t>
            </a:r>
            <a:r>
              <a:rPr lang="en-GB" b="0" i="0" dirty="0" smtClean="0">
                <a:solidFill>
                  <a:srgbClr val="181919"/>
                </a:solidFill>
                <a:effectLst/>
                <a:latin typeface="Nunito Sans"/>
              </a:rPr>
              <a:t> replies that he is a gentleman by birth, although conditions have reduced him. Olivia replies that </a:t>
            </a:r>
            <a:r>
              <a:rPr lang="en-GB" b="0" i="0" dirty="0" err="1" smtClean="0">
                <a:solidFill>
                  <a:srgbClr val="181919"/>
                </a:solidFill>
                <a:effectLst/>
                <a:latin typeface="Nunito Sans"/>
              </a:rPr>
              <a:t>Cesario</a:t>
            </a:r>
            <a:r>
              <a:rPr lang="en-GB" b="0" i="0" dirty="0" smtClean="0">
                <a:solidFill>
                  <a:srgbClr val="181919"/>
                </a:solidFill>
                <a:effectLst/>
                <a:latin typeface="Nunito Sans"/>
              </a:rPr>
              <a:t> should return to </a:t>
            </a:r>
            <a:r>
              <a:rPr lang="en-GB" b="1" i="0" u="none" strike="noStrike" dirty="0" err="1" smtClean="0">
                <a:solidFill>
                  <a:srgbClr val="154FC2"/>
                </a:solidFill>
                <a:effectLst/>
                <a:latin typeface="Nunito Sans"/>
                <a:hlinkClick r:id="rId4"/>
              </a:rPr>
              <a:t>Orsino</a:t>
            </a:r>
            <a:r>
              <a:rPr lang="en-GB" b="0" i="0" dirty="0" smtClean="0">
                <a:solidFill>
                  <a:srgbClr val="181919"/>
                </a:solidFill>
                <a:effectLst/>
                <a:latin typeface="Nunito Sans"/>
              </a:rPr>
              <a:t>, tell him that Olivia cannot love him and must not to send any further messengers—except, that is, for </a:t>
            </a:r>
            <a:r>
              <a:rPr lang="en-GB" b="0" i="0" dirty="0" err="1" smtClean="0">
                <a:solidFill>
                  <a:srgbClr val="181919"/>
                </a:solidFill>
                <a:effectLst/>
                <a:latin typeface="Nunito Sans"/>
              </a:rPr>
              <a:t>Cesario</a:t>
            </a:r>
            <a:r>
              <a:rPr lang="en-GB" b="0" i="0" dirty="0" smtClean="0">
                <a:solidFill>
                  <a:srgbClr val="181919"/>
                </a:solidFill>
                <a:effectLst/>
                <a:latin typeface="Nunito Sans"/>
              </a:rPr>
              <a:t>. Olivia offers </a:t>
            </a:r>
            <a:r>
              <a:rPr lang="en-GB" b="0" i="0" dirty="0" err="1" smtClean="0">
                <a:solidFill>
                  <a:srgbClr val="181919"/>
                </a:solidFill>
                <a:effectLst/>
                <a:latin typeface="Nunito Sans"/>
              </a:rPr>
              <a:t>Cesario</a:t>
            </a:r>
            <a:r>
              <a:rPr lang="en-GB" b="0" i="0" dirty="0" smtClean="0">
                <a:solidFill>
                  <a:srgbClr val="181919"/>
                </a:solidFill>
                <a:effectLst/>
                <a:latin typeface="Nunito Sans"/>
              </a:rPr>
              <a:t> money but he refuses, telling Olivia that he hopes that one day she will love as passionately as </a:t>
            </a:r>
            <a:r>
              <a:rPr lang="en-GB" b="0" i="0" dirty="0" err="1" smtClean="0">
                <a:solidFill>
                  <a:srgbClr val="181919"/>
                </a:solidFill>
                <a:effectLst/>
                <a:latin typeface="Nunito Sans"/>
              </a:rPr>
              <a:t>Orsino</a:t>
            </a:r>
            <a:r>
              <a:rPr lang="en-GB" b="0" i="0" dirty="0" smtClean="0">
                <a:solidFill>
                  <a:srgbClr val="181919"/>
                </a:solidFill>
                <a:effectLst/>
                <a:latin typeface="Nunito Sans"/>
              </a:rPr>
              <a:t> does, and find that the object of her affections has a heart of stone. With this, </a:t>
            </a:r>
            <a:r>
              <a:rPr lang="en-GB" b="0" i="0" dirty="0" err="1" smtClean="0">
                <a:solidFill>
                  <a:srgbClr val="181919"/>
                </a:solidFill>
                <a:effectLst/>
                <a:latin typeface="Nunito Sans"/>
              </a:rPr>
              <a:t>Cesario</a:t>
            </a:r>
            <a:r>
              <a:rPr lang="en-GB" b="0" i="0" dirty="0" smtClean="0">
                <a:solidFill>
                  <a:srgbClr val="181919"/>
                </a:solidFill>
                <a:effectLst/>
                <a:latin typeface="Nunito Sans"/>
              </a:rPr>
              <a:t> departs.</a:t>
            </a:r>
            <a:endParaRPr lang="en-GB" dirty="0"/>
          </a:p>
        </p:txBody>
      </p:sp>
      <p:sp>
        <p:nvSpPr>
          <p:cNvPr id="3" name="Rectangle 2"/>
          <p:cNvSpPr/>
          <p:nvPr/>
        </p:nvSpPr>
        <p:spPr>
          <a:xfrm>
            <a:off x="399245" y="2743199"/>
            <a:ext cx="11178862" cy="1323439"/>
          </a:xfrm>
          <a:prstGeom prst="rect">
            <a:avLst/>
          </a:prstGeom>
        </p:spPr>
        <p:txBody>
          <a:bodyPr wrap="square">
            <a:spAutoFit/>
          </a:bodyPr>
          <a:lstStyle/>
          <a:p>
            <a:r>
              <a:rPr lang="en-GB" sz="2000" i="1" dirty="0" smtClean="0"/>
              <a:t>Saying that </a:t>
            </a:r>
            <a:r>
              <a:rPr lang="en-GB" sz="2000" i="1" dirty="0" err="1" smtClean="0"/>
              <a:t>Orsino</a:t>
            </a:r>
            <a:r>
              <a:rPr lang="en-GB" sz="2000" i="1" dirty="0" smtClean="0"/>
              <a:t> should send </a:t>
            </a:r>
            <a:r>
              <a:rPr lang="en-GB" sz="2000" i="1" dirty="0" err="1" smtClean="0"/>
              <a:t>Cesario</a:t>
            </a:r>
            <a:r>
              <a:rPr lang="en-GB" sz="2000" i="1" dirty="0" smtClean="0"/>
              <a:t> is a clue that Olivia is falling for </a:t>
            </a:r>
            <a:r>
              <a:rPr lang="en-GB" sz="2000" i="1" dirty="0" err="1" smtClean="0"/>
              <a:t>Cesario</a:t>
            </a:r>
            <a:r>
              <a:rPr lang="en-GB" sz="2000" i="1" dirty="0" smtClean="0"/>
              <a:t>. </a:t>
            </a:r>
            <a:r>
              <a:rPr lang="en-GB" sz="2000" i="1" dirty="0" err="1" smtClean="0"/>
              <a:t>Cesario's</a:t>
            </a:r>
            <a:r>
              <a:rPr lang="en-GB" sz="2000" i="1" dirty="0" smtClean="0"/>
              <a:t> witty refusal of Olivia's money shows his skill with verbal conventions of love and also hints at the resentment Viola must feel: she is in love with </a:t>
            </a:r>
            <a:r>
              <a:rPr lang="en-GB" sz="2000" i="1" dirty="0" err="1" smtClean="0"/>
              <a:t>Orsino</a:t>
            </a:r>
            <a:r>
              <a:rPr lang="en-GB" sz="2000" i="1" dirty="0" smtClean="0"/>
              <a:t>, and unable to act on it, while Olivia, who could have him instantly, is too proud to love him back.</a:t>
            </a:r>
            <a:endParaRPr lang="en-GB" sz="2000" i="1" dirty="0"/>
          </a:p>
        </p:txBody>
      </p:sp>
    </p:spTree>
    <p:extLst>
      <p:ext uri="{BB962C8B-B14F-4D97-AF65-F5344CB8AC3E}">
        <p14:creationId xmlns:p14="http://schemas.microsoft.com/office/powerpoint/2010/main" val="259860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8" y="425003"/>
            <a:ext cx="11114468" cy="2031325"/>
          </a:xfrm>
          <a:prstGeom prst="rect">
            <a:avLst/>
          </a:prstGeom>
        </p:spPr>
        <p:txBody>
          <a:bodyPr wrap="square">
            <a:spAutoFit/>
          </a:bodyPr>
          <a:lstStyle/>
          <a:p>
            <a:r>
              <a:rPr lang="en-GB" b="0" i="0" dirty="0" smtClean="0">
                <a:solidFill>
                  <a:srgbClr val="181919"/>
                </a:solidFill>
                <a:effectLst/>
                <a:latin typeface="Nunito Sans"/>
              </a:rPr>
              <a:t>Once she is alone, </a:t>
            </a:r>
            <a:r>
              <a:rPr lang="en-GB" b="1" i="0" u="none" strike="noStrike" dirty="0" smtClean="0">
                <a:solidFill>
                  <a:srgbClr val="154FC2"/>
                </a:solidFill>
                <a:effectLst/>
                <a:latin typeface="Nunito Sans"/>
                <a:hlinkClick r:id="rId2"/>
              </a:rPr>
              <a:t>Olivia</a:t>
            </a:r>
            <a:r>
              <a:rPr lang="en-GB" b="0" i="0" dirty="0" smtClean="0">
                <a:solidFill>
                  <a:srgbClr val="181919"/>
                </a:solidFill>
                <a:effectLst/>
                <a:latin typeface="Nunito Sans"/>
              </a:rPr>
              <a:t> admits to herself that she is extremely attracted to </a:t>
            </a:r>
            <a:r>
              <a:rPr lang="en-GB" b="1" i="0" u="none" strike="noStrike" dirty="0" err="1" smtClean="0">
                <a:solidFill>
                  <a:srgbClr val="154FC2"/>
                </a:solidFill>
                <a:effectLst/>
                <a:latin typeface="Nunito Sans"/>
                <a:hlinkClick r:id="rId3"/>
              </a:rPr>
              <a:t>Cesario</a:t>
            </a:r>
            <a:r>
              <a:rPr lang="en-GB" b="0" i="0" dirty="0" smtClean="0">
                <a:solidFill>
                  <a:srgbClr val="181919"/>
                </a:solidFill>
                <a:effectLst/>
                <a:latin typeface="Nunito Sans"/>
              </a:rPr>
              <a:t>. She lists his beautiful features—"Thy tongue, thy face, thy limbs" (1.5.269) —and describes them as a "blazon." Thinking fast, </a:t>
            </a:r>
            <a:r>
              <a:rPr lang="en-GB" b="1" i="0" u="none" strike="noStrike" dirty="0" smtClean="0">
                <a:solidFill>
                  <a:srgbClr val="154FC2"/>
                </a:solidFill>
                <a:effectLst/>
                <a:latin typeface="Nunito Sans"/>
                <a:hlinkClick r:id="rId2"/>
              </a:rPr>
              <a:t>Olivia</a:t>
            </a:r>
            <a:r>
              <a:rPr lang="en-GB" b="0" i="0" dirty="0" smtClean="0">
                <a:solidFill>
                  <a:srgbClr val="181919"/>
                </a:solidFill>
                <a:effectLst/>
                <a:latin typeface="Nunito Sans"/>
              </a:rPr>
              <a:t> summons </a:t>
            </a:r>
            <a:r>
              <a:rPr lang="en-GB" b="1" i="0" u="none" strike="noStrike" dirty="0" err="1" smtClean="0">
                <a:solidFill>
                  <a:srgbClr val="154FC2"/>
                </a:solidFill>
                <a:effectLst/>
                <a:latin typeface="Nunito Sans"/>
                <a:hlinkClick r:id="rId4"/>
              </a:rPr>
              <a:t>Malvolio</a:t>
            </a:r>
            <a:r>
              <a:rPr lang="en-GB" b="0" i="0" dirty="0" smtClean="0">
                <a:solidFill>
                  <a:srgbClr val="181919"/>
                </a:solidFill>
                <a:effectLst/>
                <a:latin typeface="Nunito Sans"/>
              </a:rPr>
              <a:t> and gives him a ring, which, she lies, </a:t>
            </a:r>
            <a:r>
              <a:rPr lang="en-GB" b="1" i="0" u="none" strike="noStrike" dirty="0" err="1" smtClean="0">
                <a:solidFill>
                  <a:srgbClr val="154FC2"/>
                </a:solidFill>
                <a:effectLst/>
                <a:latin typeface="Nunito Sans"/>
                <a:hlinkClick r:id="rId3"/>
              </a:rPr>
              <a:t>Cesario</a:t>
            </a:r>
            <a:r>
              <a:rPr lang="en-GB" b="0" i="0" dirty="0" smtClean="0">
                <a:solidFill>
                  <a:srgbClr val="181919"/>
                </a:solidFill>
                <a:effectLst/>
                <a:latin typeface="Nunito Sans"/>
              </a:rPr>
              <a:t> left behind on </a:t>
            </a:r>
            <a:r>
              <a:rPr lang="en-GB" b="1" i="0" u="none" strike="noStrike" dirty="0" err="1" smtClean="0">
                <a:solidFill>
                  <a:srgbClr val="154FC2"/>
                </a:solidFill>
                <a:effectLst/>
                <a:latin typeface="Nunito Sans"/>
                <a:hlinkClick r:id="rId5"/>
              </a:rPr>
              <a:t>Orsino's</a:t>
            </a:r>
            <a:r>
              <a:rPr lang="en-GB" b="0" i="0" dirty="0" smtClean="0">
                <a:solidFill>
                  <a:srgbClr val="181919"/>
                </a:solidFill>
                <a:effectLst/>
                <a:latin typeface="Nunito Sans"/>
              </a:rPr>
              <a:t> behalf. She commands </a:t>
            </a:r>
            <a:r>
              <a:rPr lang="en-GB" b="0" i="0" dirty="0" err="1" smtClean="0">
                <a:solidFill>
                  <a:srgbClr val="181919"/>
                </a:solidFill>
                <a:effectLst/>
                <a:latin typeface="Nunito Sans"/>
              </a:rPr>
              <a:t>Malvolio</a:t>
            </a:r>
            <a:r>
              <a:rPr lang="en-GB" b="0" i="0" dirty="0" smtClean="0">
                <a:solidFill>
                  <a:srgbClr val="181919"/>
                </a:solidFill>
                <a:effectLst/>
                <a:latin typeface="Nunito Sans"/>
              </a:rPr>
              <a:t> to chase down </a:t>
            </a:r>
            <a:r>
              <a:rPr lang="en-GB" b="0" i="0" dirty="0" err="1" smtClean="0">
                <a:solidFill>
                  <a:srgbClr val="181919"/>
                </a:solidFill>
                <a:effectLst/>
                <a:latin typeface="Nunito Sans"/>
              </a:rPr>
              <a:t>Cesario</a:t>
            </a:r>
            <a:r>
              <a:rPr lang="en-GB" b="0" i="0" dirty="0" smtClean="0">
                <a:solidFill>
                  <a:srgbClr val="181919"/>
                </a:solidFill>
                <a:effectLst/>
                <a:latin typeface="Nunito Sans"/>
              </a:rPr>
              <a:t>, return the ring, and instruct him to come back on the following day to hear her reasons for rejecting it. </a:t>
            </a:r>
            <a:r>
              <a:rPr lang="en-GB" b="0" i="0" dirty="0" err="1" smtClean="0">
                <a:solidFill>
                  <a:srgbClr val="181919"/>
                </a:solidFill>
                <a:effectLst/>
                <a:latin typeface="Nunito Sans"/>
              </a:rPr>
              <a:t>Malvolio</a:t>
            </a:r>
            <a:r>
              <a:rPr lang="en-GB" b="0" i="0" dirty="0" smtClean="0">
                <a:solidFill>
                  <a:srgbClr val="181919"/>
                </a:solidFill>
                <a:effectLst/>
                <a:latin typeface="Nunito Sans"/>
              </a:rPr>
              <a:t> takes the ring and hurries off to catch up with </a:t>
            </a:r>
            <a:r>
              <a:rPr lang="en-GB" b="0" i="0" dirty="0" err="1" smtClean="0">
                <a:solidFill>
                  <a:srgbClr val="181919"/>
                </a:solidFill>
                <a:effectLst/>
                <a:latin typeface="Nunito Sans"/>
              </a:rPr>
              <a:t>Cesario</a:t>
            </a:r>
            <a:r>
              <a:rPr lang="en-GB" b="0" i="0" dirty="0" smtClean="0">
                <a:solidFill>
                  <a:srgbClr val="181919"/>
                </a:solidFill>
                <a:effectLst/>
                <a:latin typeface="Nunito Sans"/>
              </a:rPr>
              <a:t>. Olivia remarks to herself that she does not know what she is doing: she is acting irrationally, purely on the basis of physical attraction. Yet, she says, she cannot resist fate.</a:t>
            </a:r>
            <a:endParaRPr lang="en-GB" dirty="0"/>
          </a:p>
        </p:txBody>
      </p:sp>
      <p:sp>
        <p:nvSpPr>
          <p:cNvPr id="3" name="Rectangle 2"/>
          <p:cNvSpPr/>
          <p:nvPr/>
        </p:nvSpPr>
        <p:spPr>
          <a:xfrm>
            <a:off x="643944" y="2897745"/>
            <a:ext cx="11397802" cy="1754326"/>
          </a:xfrm>
          <a:prstGeom prst="rect">
            <a:avLst/>
          </a:prstGeom>
        </p:spPr>
        <p:txBody>
          <a:bodyPr wrap="square">
            <a:spAutoFit/>
          </a:bodyPr>
          <a:lstStyle/>
          <a:p>
            <a:r>
              <a:rPr lang="en-GB" b="0" i="1" dirty="0" smtClean="0">
                <a:solidFill>
                  <a:srgbClr val="181919"/>
                </a:solidFill>
                <a:effectLst/>
                <a:latin typeface="Nunito Sans"/>
              </a:rPr>
              <a:t>A "blazon" is the term for a list of a beloved's features in a poem. Olivia here adopts the kind of ornate language mainly used by </a:t>
            </a:r>
            <a:r>
              <a:rPr lang="en-GB" b="0" i="1" dirty="0" err="1" smtClean="0">
                <a:solidFill>
                  <a:srgbClr val="181919"/>
                </a:solidFill>
                <a:effectLst/>
                <a:latin typeface="Nunito Sans"/>
              </a:rPr>
              <a:t>Orsino</a:t>
            </a:r>
            <a:r>
              <a:rPr lang="en-GB" b="0" i="1" dirty="0" smtClean="0">
                <a:solidFill>
                  <a:srgbClr val="181919"/>
                </a:solidFill>
                <a:effectLst/>
                <a:latin typeface="Nunito Sans"/>
              </a:rPr>
              <a:t> up to this point. She also starts playing lovers' mind-games: her lie to </a:t>
            </a:r>
            <a:r>
              <a:rPr lang="en-GB" b="0" i="1" dirty="0" err="1" smtClean="0">
                <a:solidFill>
                  <a:srgbClr val="181919"/>
                </a:solidFill>
                <a:effectLst/>
                <a:latin typeface="Nunito Sans"/>
              </a:rPr>
              <a:t>Malvolio</a:t>
            </a:r>
            <a:r>
              <a:rPr lang="en-GB" b="0" i="1" dirty="0" smtClean="0">
                <a:solidFill>
                  <a:srgbClr val="181919"/>
                </a:solidFill>
                <a:effectLst/>
                <a:latin typeface="Nunito Sans"/>
              </a:rPr>
              <a:t>, designed to get </a:t>
            </a:r>
            <a:r>
              <a:rPr lang="en-GB" b="0" i="1" dirty="0" err="1" smtClean="0">
                <a:solidFill>
                  <a:srgbClr val="181919"/>
                </a:solidFill>
                <a:effectLst/>
                <a:latin typeface="Nunito Sans"/>
              </a:rPr>
              <a:t>Cesario</a:t>
            </a:r>
            <a:r>
              <a:rPr lang="en-GB" b="0" i="1" dirty="0" smtClean="0">
                <a:solidFill>
                  <a:srgbClr val="181919"/>
                </a:solidFill>
                <a:effectLst/>
                <a:latin typeface="Nunito Sans"/>
              </a:rPr>
              <a:t> to come back, marks a big change from her nun-like </a:t>
            </a:r>
            <a:r>
              <a:rPr lang="en-GB" b="0" i="1" dirty="0" err="1" smtClean="0">
                <a:solidFill>
                  <a:srgbClr val="181919"/>
                </a:solidFill>
                <a:effectLst/>
                <a:latin typeface="Nunito Sans"/>
              </a:rPr>
              <a:t>behavior</a:t>
            </a:r>
            <a:r>
              <a:rPr lang="en-GB" b="0" i="1" dirty="0" smtClean="0">
                <a:solidFill>
                  <a:srgbClr val="181919"/>
                </a:solidFill>
                <a:effectLst/>
                <a:latin typeface="Nunito Sans"/>
              </a:rPr>
              <a:t> earlier. The fact that Olivia's love is pretty shallow—she describes </a:t>
            </a:r>
            <a:r>
              <a:rPr lang="en-GB" b="0" i="1" dirty="0" err="1" smtClean="0">
                <a:solidFill>
                  <a:srgbClr val="181919"/>
                </a:solidFill>
                <a:effectLst/>
                <a:latin typeface="Nunito Sans"/>
              </a:rPr>
              <a:t>Cesario</a:t>
            </a:r>
            <a:r>
              <a:rPr lang="en-GB" b="0" i="1" dirty="0" smtClean="0">
                <a:solidFill>
                  <a:srgbClr val="181919"/>
                </a:solidFill>
                <a:effectLst/>
                <a:latin typeface="Nunito Sans"/>
              </a:rPr>
              <a:t> only in terms of his looks—indicates the play's satirical attitude toward love and emphasizes the homoerotic dimension of her desire. She is specifically attracted to </a:t>
            </a:r>
            <a:r>
              <a:rPr lang="en-GB" b="0" i="1" dirty="0" err="1" smtClean="0">
                <a:solidFill>
                  <a:srgbClr val="181919"/>
                </a:solidFill>
                <a:effectLst/>
                <a:latin typeface="Nunito Sans"/>
              </a:rPr>
              <a:t>Cesario's</a:t>
            </a:r>
            <a:r>
              <a:rPr lang="en-GB" b="0" i="1" dirty="0" smtClean="0">
                <a:solidFill>
                  <a:srgbClr val="181919"/>
                </a:solidFill>
                <a:effectLst/>
                <a:latin typeface="Nunito Sans"/>
              </a:rPr>
              <a:t> female features.</a:t>
            </a:r>
            <a:endParaRPr lang="en-GB" i="1" dirty="0"/>
          </a:p>
        </p:txBody>
      </p:sp>
    </p:spTree>
    <p:extLst>
      <p:ext uri="{BB962C8B-B14F-4D97-AF65-F5344CB8AC3E}">
        <p14:creationId xmlns:p14="http://schemas.microsoft.com/office/powerpoint/2010/main" val="115860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z_V8TBAQw4"/>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282956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Di-iW-C57Q"/>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34829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love thee?</a:t>
            </a:r>
            <a:endParaRPr lang="en-GB" dirty="0"/>
          </a:p>
        </p:txBody>
      </p:sp>
      <p:sp>
        <p:nvSpPr>
          <p:cNvPr id="3" name="Content Placeholder 2"/>
          <p:cNvSpPr>
            <a:spLocks noGrp="1"/>
          </p:cNvSpPr>
          <p:nvPr>
            <p:ph idx="1"/>
          </p:nvPr>
        </p:nvSpPr>
        <p:spPr/>
        <p:txBody>
          <a:bodyPr/>
          <a:lstStyle/>
          <a:p>
            <a:pPr marL="0" indent="0">
              <a:buNone/>
            </a:pPr>
            <a:r>
              <a:rPr lang="en-GB" dirty="0" smtClean="0">
                <a:solidFill>
                  <a:schemeClr val="accent6">
                    <a:lumMod val="75000"/>
                  </a:schemeClr>
                </a:solidFill>
                <a:latin typeface="Cooper Black" panose="0208090404030B020404" pitchFamily="18" charset="0"/>
              </a:rPr>
              <a:t>My friend likes you!</a:t>
            </a:r>
          </a:p>
          <a:p>
            <a:pPr marL="0" indent="0">
              <a:buNone/>
            </a:pPr>
            <a:endParaRPr lang="en-GB" dirty="0">
              <a:solidFill>
                <a:schemeClr val="accent6">
                  <a:lumMod val="75000"/>
                </a:schemeClr>
              </a:solidFill>
              <a:latin typeface="Cooper Black" panose="0208090404030B020404" pitchFamily="18" charset="0"/>
            </a:endParaRPr>
          </a:p>
          <a:p>
            <a:pPr marL="0" indent="0">
              <a:buNone/>
            </a:pPr>
            <a:endParaRPr lang="en-GB" dirty="0">
              <a:solidFill>
                <a:schemeClr val="accent6">
                  <a:lumMod val="75000"/>
                </a:schemeClr>
              </a:solidFill>
              <a:latin typeface="Cooper Black" panose="0208090404030B020404" pitchFamily="18" charset="0"/>
            </a:endParaRPr>
          </a:p>
        </p:txBody>
      </p:sp>
      <p:pic>
        <p:nvPicPr>
          <p:cNvPr id="4" name="Picture 3"/>
          <p:cNvPicPr>
            <a:picLocks noChangeAspect="1"/>
          </p:cNvPicPr>
          <p:nvPr/>
        </p:nvPicPr>
        <p:blipFill>
          <a:blip r:embed="rId2"/>
          <a:stretch>
            <a:fillRect/>
          </a:stretch>
        </p:blipFill>
        <p:spPr>
          <a:xfrm>
            <a:off x="746978" y="2837634"/>
            <a:ext cx="3099914" cy="2327320"/>
          </a:xfrm>
          <a:prstGeom prst="rect">
            <a:avLst/>
          </a:prstGeom>
        </p:spPr>
      </p:pic>
      <p:sp>
        <p:nvSpPr>
          <p:cNvPr id="5" name="TextBox 4"/>
          <p:cNvSpPr txBox="1"/>
          <p:nvPr/>
        </p:nvSpPr>
        <p:spPr>
          <a:xfrm>
            <a:off x="4958366" y="2837634"/>
            <a:ext cx="3953814" cy="646331"/>
          </a:xfrm>
          <a:prstGeom prst="rect">
            <a:avLst/>
          </a:prstGeom>
          <a:noFill/>
        </p:spPr>
        <p:txBody>
          <a:bodyPr wrap="square" rtlCol="0">
            <a:spAutoFit/>
          </a:bodyPr>
          <a:lstStyle/>
          <a:p>
            <a:r>
              <a:rPr lang="en-GB" sz="3600" dirty="0" smtClean="0">
                <a:solidFill>
                  <a:schemeClr val="accent4"/>
                </a:solidFill>
                <a:latin typeface="Cooper Black" panose="0208090404030B020404" pitchFamily="18" charset="0"/>
              </a:rPr>
              <a:t>Want to talk?</a:t>
            </a:r>
            <a:endParaRPr lang="en-GB" sz="3600" dirty="0">
              <a:solidFill>
                <a:schemeClr val="accent4"/>
              </a:solidFill>
              <a:latin typeface="Cooper Black" panose="0208090404030B020404" pitchFamily="18" charset="0"/>
            </a:endParaRPr>
          </a:p>
        </p:txBody>
      </p:sp>
      <p:pic>
        <p:nvPicPr>
          <p:cNvPr id="6" name="Picture 5"/>
          <p:cNvPicPr>
            <a:picLocks noChangeAspect="1"/>
          </p:cNvPicPr>
          <p:nvPr/>
        </p:nvPicPr>
        <p:blipFill>
          <a:blip r:embed="rId3"/>
          <a:stretch>
            <a:fillRect/>
          </a:stretch>
        </p:blipFill>
        <p:spPr>
          <a:xfrm>
            <a:off x="7994176" y="4495974"/>
            <a:ext cx="2626198" cy="1476200"/>
          </a:xfrm>
          <a:prstGeom prst="rect">
            <a:avLst/>
          </a:prstGeom>
        </p:spPr>
      </p:pic>
      <p:pic>
        <p:nvPicPr>
          <p:cNvPr id="7" name="Picture 6"/>
          <p:cNvPicPr>
            <a:picLocks noChangeAspect="1"/>
          </p:cNvPicPr>
          <p:nvPr/>
        </p:nvPicPr>
        <p:blipFill>
          <a:blip r:embed="rId4"/>
          <a:stretch>
            <a:fillRect/>
          </a:stretch>
        </p:blipFill>
        <p:spPr>
          <a:xfrm>
            <a:off x="8653127" y="665462"/>
            <a:ext cx="2381250" cy="1581150"/>
          </a:xfrm>
          <a:prstGeom prst="rect">
            <a:avLst/>
          </a:prstGeom>
        </p:spPr>
      </p:pic>
    </p:spTree>
    <p:extLst>
      <p:ext uri="{BB962C8B-B14F-4D97-AF65-F5344CB8AC3E}">
        <p14:creationId xmlns:p14="http://schemas.microsoft.com/office/powerpoint/2010/main" val="176306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Elizabethan Times…</a:t>
            </a:r>
            <a:endParaRPr lang="en-GB" dirty="0"/>
          </a:p>
        </p:txBody>
      </p:sp>
      <p:sp>
        <p:nvSpPr>
          <p:cNvPr id="3" name="Content Placeholder 2"/>
          <p:cNvSpPr>
            <a:spLocks noGrp="1"/>
          </p:cNvSpPr>
          <p:nvPr>
            <p:ph idx="1"/>
          </p:nvPr>
        </p:nvSpPr>
        <p:spPr/>
        <p:txBody>
          <a:bodyPr/>
          <a:lstStyle/>
          <a:p>
            <a:pPr marL="0" indent="0">
              <a:buNone/>
            </a:pPr>
            <a:r>
              <a:rPr lang="en-GB" dirty="0" smtClean="0"/>
              <a:t>Chaperones</a:t>
            </a:r>
          </a:p>
          <a:p>
            <a:pPr marL="0" indent="0">
              <a:buNone/>
            </a:pPr>
            <a:r>
              <a:rPr lang="en-GB" dirty="0" smtClean="0"/>
              <a:t>Letters</a:t>
            </a:r>
          </a:p>
          <a:p>
            <a:pPr marL="0" indent="0">
              <a:buNone/>
            </a:pPr>
            <a:r>
              <a:rPr lang="en-GB" dirty="0" smtClean="0"/>
              <a:t>Poems</a:t>
            </a:r>
          </a:p>
          <a:p>
            <a:pPr marL="0" indent="0">
              <a:buNone/>
            </a:pPr>
            <a:r>
              <a:rPr lang="en-GB" dirty="0" smtClean="0"/>
              <a:t>Courtly Love</a:t>
            </a:r>
          </a:p>
          <a:p>
            <a:pPr marL="0" indent="0">
              <a:buNone/>
            </a:pPr>
            <a:r>
              <a:rPr lang="en-GB" dirty="0" smtClean="0"/>
              <a:t>Cupid’s Bow</a:t>
            </a:r>
            <a:endParaRPr lang="en-GB" dirty="0"/>
          </a:p>
        </p:txBody>
      </p:sp>
      <p:pic>
        <p:nvPicPr>
          <p:cNvPr id="4" name="Picture 3"/>
          <p:cNvPicPr>
            <a:picLocks noChangeAspect="1"/>
          </p:cNvPicPr>
          <p:nvPr/>
        </p:nvPicPr>
        <p:blipFill>
          <a:blip r:embed="rId2"/>
          <a:stretch>
            <a:fillRect/>
          </a:stretch>
        </p:blipFill>
        <p:spPr>
          <a:xfrm flipH="1">
            <a:off x="9957529" y="365125"/>
            <a:ext cx="1735501" cy="1729716"/>
          </a:xfrm>
          <a:prstGeom prst="rect">
            <a:avLst/>
          </a:prstGeom>
        </p:spPr>
      </p:pic>
      <p:pic>
        <p:nvPicPr>
          <p:cNvPr id="5" name="Picture 4"/>
          <p:cNvPicPr>
            <a:picLocks noChangeAspect="1"/>
          </p:cNvPicPr>
          <p:nvPr/>
        </p:nvPicPr>
        <p:blipFill>
          <a:blip r:embed="rId3"/>
          <a:stretch>
            <a:fillRect/>
          </a:stretch>
        </p:blipFill>
        <p:spPr>
          <a:xfrm>
            <a:off x="3075226" y="4285788"/>
            <a:ext cx="1779867" cy="2572212"/>
          </a:xfrm>
          <a:prstGeom prst="rect">
            <a:avLst/>
          </a:prstGeom>
        </p:spPr>
      </p:pic>
      <p:pic>
        <p:nvPicPr>
          <p:cNvPr id="6" name="Picture 5"/>
          <p:cNvPicPr>
            <a:picLocks noChangeAspect="1"/>
          </p:cNvPicPr>
          <p:nvPr/>
        </p:nvPicPr>
        <p:blipFill>
          <a:blip r:embed="rId4"/>
          <a:stretch>
            <a:fillRect/>
          </a:stretch>
        </p:blipFill>
        <p:spPr>
          <a:xfrm>
            <a:off x="6327297" y="2506558"/>
            <a:ext cx="5715000" cy="3219450"/>
          </a:xfrm>
          <a:prstGeom prst="rect">
            <a:avLst/>
          </a:prstGeom>
        </p:spPr>
      </p:pic>
    </p:spTree>
    <p:extLst>
      <p:ext uri="{BB962C8B-B14F-4D97-AF65-F5344CB8AC3E}">
        <p14:creationId xmlns:p14="http://schemas.microsoft.com/office/powerpoint/2010/main" val="381281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Remember in the previous scene </a:t>
            </a:r>
            <a:r>
              <a:rPr lang="en-GB" dirty="0" err="1" smtClean="0"/>
              <a:t>Cesario</a:t>
            </a:r>
            <a:r>
              <a:rPr lang="en-GB" dirty="0" smtClean="0"/>
              <a:t> (Viola dressed as a boy) started falling in love with </a:t>
            </a:r>
            <a:r>
              <a:rPr lang="en-GB" dirty="0" err="1" smtClean="0"/>
              <a:t>Orsino</a:t>
            </a:r>
            <a:r>
              <a:rPr lang="en-GB" dirty="0" smtClean="0"/>
              <a:t> – WHO DOESN’T REALISE SHE IS A BOY!</a:t>
            </a:r>
            <a:endParaRPr lang="en-GB" dirty="0"/>
          </a:p>
        </p:txBody>
      </p:sp>
    </p:spTree>
    <p:extLst>
      <p:ext uri="{BB962C8B-B14F-4D97-AF65-F5344CB8AC3E}">
        <p14:creationId xmlns:p14="http://schemas.microsoft.com/office/powerpoint/2010/main" val="312277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44700"/>
            <a:ext cx="10515600" cy="120426"/>
          </a:xfrm>
        </p:spPr>
        <p:txBody>
          <a:bodyPr>
            <a:normAutofit fontScale="90000"/>
          </a:bodyPr>
          <a:lstStyle/>
          <a:p>
            <a:endParaRPr lang="en-GB"/>
          </a:p>
        </p:txBody>
      </p:sp>
      <p:sp>
        <p:nvSpPr>
          <p:cNvPr id="3" name="Content Placeholder 2"/>
          <p:cNvSpPr>
            <a:spLocks noGrp="1"/>
          </p:cNvSpPr>
          <p:nvPr>
            <p:ph idx="1"/>
          </p:nvPr>
        </p:nvSpPr>
        <p:spPr>
          <a:xfrm>
            <a:off x="838200" y="553793"/>
            <a:ext cx="10515600" cy="5623170"/>
          </a:xfrm>
        </p:spPr>
        <p:txBody>
          <a:bodyPr/>
          <a:lstStyle/>
          <a:p>
            <a:pPr marL="0" indent="0">
              <a:buNone/>
            </a:pPr>
            <a:r>
              <a:rPr lang="en-GB" dirty="0"/>
              <a:t>In </a:t>
            </a:r>
            <a:r>
              <a:rPr lang="en-GB" b="1" dirty="0">
                <a:hlinkClick r:id="rId2"/>
              </a:rPr>
              <a:t>Olivia's</a:t>
            </a:r>
            <a:r>
              <a:rPr lang="en-GB" dirty="0"/>
              <a:t> house, </a:t>
            </a:r>
            <a:r>
              <a:rPr lang="en-GB" b="1" dirty="0">
                <a:hlinkClick r:id="rId3"/>
              </a:rPr>
              <a:t>Maria</a:t>
            </a:r>
            <a:r>
              <a:rPr lang="en-GB" dirty="0"/>
              <a:t> is chiding </a:t>
            </a:r>
            <a:r>
              <a:rPr lang="en-GB" b="1" dirty="0" err="1">
                <a:hlinkClick r:id="rId3"/>
              </a:rPr>
              <a:t>Feste</a:t>
            </a:r>
            <a:r>
              <a:rPr lang="en-GB" dirty="0"/>
              <a:t>, the clown, for a recent unexplained absence. </a:t>
            </a:r>
            <a:r>
              <a:rPr lang="en-GB" dirty="0" err="1"/>
              <a:t>Feste</a:t>
            </a:r>
            <a:r>
              <a:rPr lang="en-GB" dirty="0"/>
              <a:t> responds by teasing Maria about her recent flirtations with </a:t>
            </a:r>
            <a:r>
              <a:rPr lang="en-GB" b="1" dirty="0">
                <a:hlinkClick r:id="rId3"/>
              </a:rPr>
              <a:t>Sir Toby Belch</a:t>
            </a:r>
            <a:r>
              <a:rPr lang="en-GB" dirty="0"/>
              <a:t>. Snapping that he should keep this to himself, she exits</a:t>
            </a:r>
            <a:r>
              <a:rPr lang="en-GB" dirty="0" smtClean="0"/>
              <a:t>.</a:t>
            </a:r>
          </a:p>
          <a:p>
            <a:pPr marL="0" indent="0">
              <a:buNone/>
            </a:pPr>
            <a:endParaRPr lang="en-GB" dirty="0"/>
          </a:p>
          <a:p>
            <a:pPr marL="0" indent="0">
              <a:buNone/>
            </a:pPr>
            <a:r>
              <a:rPr lang="en-GB" i="1" dirty="0"/>
              <a:t>This scene once again presents the servants' separate, yet parallel world. Maria wants to keep her love for Toby secret, just as Viola does for </a:t>
            </a:r>
            <a:r>
              <a:rPr lang="en-GB" i="1" dirty="0" err="1"/>
              <a:t>Orsino</a:t>
            </a:r>
            <a:r>
              <a:rPr lang="en-GB" i="1" dirty="0"/>
              <a:t>.</a:t>
            </a:r>
          </a:p>
        </p:txBody>
      </p:sp>
    </p:spTree>
    <p:extLst>
      <p:ext uri="{BB962C8B-B14F-4D97-AF65-F5344CB8AC3E}">
        <p14:creationId xmlns:p14="http://schemas.microsoft.com/office/powerpoint/2010/main" val="370610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8"/>
          </a:xfrm>
        </p:spPr>
        <p:txBody>
          <a:bodyPr>
            <a:normAutofit fontScale="90000"/>
          </a:bodyPr>
          <a:lstStyle/>
          <a:p>
            <a:endParaRPr lang="en-GB" dirty="0"/>
          </a:p>
        </p:txBody>
      </p:sp>
      <p:sp>
        <p:nvSpPr>
          <p:cNvPr id="3" name="Content Placeholder 2"/>
          <p:cNvSpPr>
            <a:spLocks noGrp="1"/>
          </p:cNvSpPr>
          <p:nvPr>
            <p:ph idx="1"/>
          </p:nvPr>
        </p:nvSpPr>
        <p:spPr>
          <a:xfrm>
            <a:off x="838200" y="425004"/>
            <a:ext cx="10515600" cy="5751959"/>
          </a:xfrm>
        </p:spPr>
        <p:txBody>
          <a:bodyPr/>
          <a:lstStyle/>
          <a:p>
            <a:r>
              <a:rPr lang="en-GB" b="1" dirty="0">
                <a:hlinkClick r:id="rId2"/>
              </a:rPr>
              <a:t>Olivia</a:t>
            </a:r>
            <a:r>
              <a:rPr lang="en-GB" dirty="0"/>
              <a:t> enters, wearing mourning clothes and attended by her steward, </a:t>
            </a:r>
            <a:r>
              <a:rPr lang="en-GB" b="1" dirty="0" err="1">
                <a:hlinkClick r:id="rId3"/>
              </a:rPr>
              <a:t>Malvolio</a:t>
            </a:r>
            <a:r>
              <a:rPr lang="en-GB" dirty="0"/>
              <a:t>. Olivia first instructs her attendants to send </a:t>
            </a:r>
            <a:r>
              <a:rPr lang="en-GB" b="1" dirty="0" err="1">
                <a:hlinkClick r:id="rId4"/>
              </a:rPr>
              <a:t>Feste</a:t>
            </a:r>
            <a:r>
              <a:rPr lang="en-GB" dirty="0"/>
              <a:t> away, but he teases her into better spirits by saying that she is the fool of the two of them—for mourning her brother, who is in heaven. This pleases Olivia. But </a:t>
            </a:r>
            <a:r>
              <a:rPr lang="en-GB" dirty="0" err="1"/>
              <a:t>Malvolio</a:t>
            </a:r>
            <a:r>
              <a:rPr lang="en-GB" dirty="0"/>
              <a:t> disapproves and calls </a:t>
            </a:r>
            <a:r>
              <a:rPr lang="en-GB" dirty="0" err="1"/>
              <a:t>Feste</a:t>
            </a:r>
            <a:r>
              <a:rPr lang="en-GB" dirty="0"/>
              <a:t> a "barren rascal" (1.5.76). Olivia criticizes </a:t>
            </a:r>
            <a:r>
              <a:rPr lang="en-GB" dirty="0" err="1"/>
              <a:t>Malvolio</a:t>
            </a:r>
            <a:r>
              <a:rPr lang="en-GB" dirty="0"/>
              <a:t> for his "self-love" (1.5.83)—taking himself too seriously</a:t>
            </a:r>
            <a:r>
              <a:rPr lang="en-GB" dirty="0" smtClean="0"/>
              <a:t>.</a:t>
            </a:r>
          </a:p>
          <a:p>
            <a:endParaRPr lang="en-GB" dirty="0"/>
          </a:p>
          <a:p>
            <a:r>
              <a:rPr lang="en-GB" i="1" dirty="0"/>
              <a:t>The fool (</a:t>
            </a:r>
            <a:r>
              <a:rPr lang="en-GB" i="1" dirty="0" err="1"/>
              <a:t>Feste</a:t>
            </a:r>
            <a:r>
              <a:rPr lang="en-GB" i="1" dirty="0"/>
              <a:t>) has official permission to cross boundaries of politeness between masters and servants. </a:t>
            </a:r>
            <a:r>
              <a:rPr lang="en-GB" i="1" dirty="0" err="1"/>
              <a:t>Malvolio's</a:t>
            </a:r>
            <a:r>
              <a:rPr lang="en-GB" i="1" dirty="0"/>
              <a:t> reaction to the fool's jokes establishes both his isolation from the other servants and his general </a:t>
            </a:r>
            <a:r>
              <a:rPr lang="en-GB" i="1" dirty="0" err="1"/>
              <a:t>humorlessness</a:t>
            </a:r>
            <a:r>
              <a:rPr lang="en-GB" i="1" dirty="0"/>
              <a:t>. In a play whose main focus is love, </a:t>
            </a:r>
            <a:r>
              <a:rPr lang="en-GB" i="1" dirty="0" err="1"/>
              <a:t>Malvolio</a:t>
            </a:r>
            <a:r>
              <a:rPr lang="en-GB" i="1" dirty="0"/>
              <a:t> primarily loves himself.</a:t>
            </a:r>
          </a:p>
        </p:txBody>
      </p:sp>
    </p:spTree>
    <p:extLst>
      <p:ext uri="{BB962C8B-B14F-4D97-AF65-F5344CB8AC3E}">
        <p14:creationId xmlns:p14="http://schemas.microsoft.com/office/powerpoint/2010/main" val="218161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8"/>
          </a:xfrm>
        </p:spPr>
        <p:txBody>
          <a:bodyPr>
            <a:normAutofit fontScale="90000"/>
          </a:bodyPr>
          <a:lstStyle/>
          <a:p>
            <a:endParaRPr lang="en-GB" dirty="0"/>
          </a:p>
        </p:txBody>
      </p:sp>
      <p:sp>
        <p:nvSpPr>
          <p:cNvPr id="3" name="Content Placeholder 2"/>
          <p:cNvSpPr>
            <a:spLocks noGrp="1"/>
          </p:cNvSpPr>
          <p:nvPr>
            <p:ph idx="1"/>
          </p:nvPr>
        </p:nvSpPr>
        <p:spPr>
          <a:xfrm>
            <a:off x="838200" y="425004"/>
            <a:ext cx="10515600" cy="5751959"/>
          </a:xfrm>
        </p:spPr>
        <p:txBody>
          <a:bodyPr/>
          <a:lstStyle/>
          <a:p>
            <a:r>
              <a:rPr lang="en-GB" b="1" dirty="0">
                <a:hlinkClick r:id="rId2"/>
              </a:rPr>
              <a:t>Maria</a:t>
            </a:r>
            <a:r>
              <a:rPr lang="en-GB" dirty="0"/>
              <a:t> returns to announce that a young man at the gate wishes to speak with </a:t>
            </a:r>
            <a:r>
              <a:rPr lang="en-GB" b="1" dirty="0">
                <a:hlinkClick r:id="rId3"/>
              </a:rPr>
              <a:t>Olivia</a:t>
            </a:r>
            <a:r>
              <a:rPr lang="en-GB" dirty="0"/>
              <a:t>. Olivia asks if he has been sent by </a:t>
            </a:r>
            <a:r>
              <a:rPr lang="en-GB" dirty="0" err="1"/>
              <a:t>Orsino</a:t>
            </a:r>
            <a:r>
              <a:rPr lang="en-GB" dirty="0"/>
              <a:t>. Maria doesn't know. Olivia sends </a:t>
            </a:r>
            <a:r>
              <a:rPr lang="en-GB" dirty="0" err="1"/>
              <a:t>Malvolio</a:t>
            </a:r>
            <a:r>
              <a:rPr lang="en-GB" dirty="0"/>
              <a:t> to send the man away. Passing through, </a:t>
            </a:r>
            <a:r>
              <a:rPr lang="en-GB" b="1" dirty="0">
                <a:hlinkClick r:id="rId2"/>
              </a:rPr>
              <a:t>Sir Toby</a:t>
            </a:r>
            <a:r>
              <a:rPr lang="en-GB" dirty="0"/>
              <a:t> exchanges a few drunken words with Olivia—also informing her about the gentleman at the gate. Olivia sends </a:t>
            </a:r>
            <a:r>
              <a:rPr lang="en-GB" b="1" dirty="0" err="1">
                <a:hlinkClick r:id="rId2"/>
              </a:rPr>
              <a:t>Feste</a:t>
            </a:r>
            <a:r>
              <a:rPr lang="en-GB" dirty="0"/>
              <a:t> to look after Sir Toby, who, </a:t>
            </a:r>
            <a:r>
              <a:rPr lang="en-GB" dirty="0" err="1"/>
              <a:t>Feste</a:t>
            </a:r>
            <a:r>
              <a:rPr lang="en-GB" dirty="0"/>
              <a:t> agrees, is drunk as a "mad man" (1.5.121</a:t>
            </a:r>
            <a:r>
              <a:rPr lang="en-GB" dirty="0" smtClean="0"/>
              <a:t>).</a:t>
            </a:r>
          </a:p>
          <a:p>
            <a:endParaRPr lang="en-GB" dirty="0"/>
          </a:p>
          <a:p>
            <a:r>
              <a:rPr lang="en-GB" i="1" dirty="0" err="1"/>
              <a:t>Orsino's</a:t>
            </a:r>
            <a:r>
              <a:rPr lang="en-GB" i="1" dirty="0"/>
              <a:t> sending of messengers is so common that Olivia now expects them. Sir Toby's constant bad </a:t>
            </a:r>
            <a:r>
              <a:rPr lang="en-GB" i="1" dirty="0" err="1"/>
              <a:t>behavior</a:t>
            </a:r>
            <a:r>
              <a:rPr lang="en-GB" i="1" dirty="0"/>
              <a:t> provides a point of contrast to such courtly ceremonies. </a:t>
            </a:r>
            <a:r>
              <a:rPr lang="en-GB" i="1" dirty="0" err="1"/>
              <a:t>Feste's</a:t>
            </a:r>
            <a:r>
              <a:rPr lang="en-GB" i="1" dirty="0"/>
              <a:t> casual reference to Toby's drunken madness anticipates the antics to follow.</a:t>
            </a:r>
          </a:p>
        </p:txBody>
      </p:sp>
    </p:spTree>
    <p:extLst>
      <p:ext uri="{BB962C8B-B14F-4D97-AF65-F5344CB8AC3E}">
        <p14:creationId xmlns:p14="http://schemas.microsoft.com/office/powerpoint/2010/main" val="375329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425004"/>
            <a:ext cx="8706118" cy="1631216"/>
          </a:xfrm>
          <a:prstGeom prst="rect">
            <a:avLst/>
          </a:prstGeom>
        </p:spPr>
        <p:txBody>
          <a:bodyPr wrap="square">
            <a:spAutoFit/>
          </a:bodyPr>
          <a:lstStyle/>
          <a:p>
            <a:r>
              <a:rPr lang="en-GB" sz="2000" b="1" i="0" u="none" strike="noStrike" dirty="0" err="1" smtClean="0">
                <a:solidFill>
                  <a:srgbClr val="154FC2"/>
                </a:solidFill>
                <a:effectLst/>
                <a:latin typeface="Nunito Sans"/>
                <a:hlinkClick r:id="rId2"/>
              </a:rPr>
              <a:t>Malvolio</a:t>
            </a:r>
            <a:r>
              <a:rPr lang="en-GB" sz="2000" b="0" i="0" dirty="0" smtClean="0">
                <a:solidFill>
                  <a:srgbClr val="181919"/>
                </a:solidFill>
                <a:effectLst/>
                <a:latin typeface="Nunito Sans"/>
              </a:rPr>
              <a:t> returns and informs </a:t>
            </a:r>
            <a:r>
              <a:rPr lang="en-GB" sz="2000" b="1" i="0" u="none" strike="noStrike" dirty="0" smtClean="0">
                <a:solidFill>
                  <a:srgbClr val="154FC2"/>
                </a:solidFill>
                <a:effectLst/>
                <a:latin typeface="Nunito Sans"/>
                <a:hlinkClick r:id="rId3"/>
              </a:rPr>
              <a:t>Olivia</a:t>
            </a:r>
            <a:r>
              <a:rPr lang="en-GB" sz="2000" b="0" i="0" dirty="0" smtClean="0">
                <a:solidFill>
                  <a:srgbClr val="181919"/>
                </a:solidFill>
                <a:effectLst/>
                <a:latin typeface="Nunito Sans"/>
              </a:rPr>
              <a:t> that the young man outside will not leave. Olivia asks what he is like. </a:t>
            </a:r>
            <a:r>
              <a:rPr lang="en-GB" sz="2000" b="0" i="0" dirty="0" err="1" smtClean="0">
                <a:solidFill>
                  <a:srgbClr val="181919"/>
                </a:solidFill>
                <a:effectLst/>
                <a:latin typeface="Nunito Sans"/>
              </a:rPr>
              <a:t>Malvolio</a:t>
            </a:r>
            <a:r>
              <a:rPr lang="en-GB" sz="2000" b="0" i="0" dirty="0" smtClean="0">
                <a:solidFill>
                  <a:srgbClr val="181919"/>
                </a:solidFill>
                <a:effectLst/>
                <a:latin typeface="Nunito Sans"/>
              </a:rPr>
              <a:t> replies that he is an androgynous adolescent, "between boy and man," (1.5.148) and speaks like a woman. Hearing this, Olivia gives in: she agrees to see the messenger. She quickly asks </a:t>
            </a:r>
            <a:r>
              <a:rPr lang="en-GB" sz="2000" b="1" i="0" u="none" strike="noStrike" dirty="0" smtClean="0">
                <a:solidFill>
                  <a:srgbClr val="154FC2"/>
                </a:solidFill>
                <a:effectLst/>
                <a:latin typeface="Nunito Sans"/>
                <a:hlinkClick r:id="rId4"/>
              </a:rPr>
              <a:t>Maria</a:t>
            </a:r>
            <a:r>
              <a:rPr lang="en-GB" sz="2000" b="0" i="0" dirty="0" smtClean="0">
                <a:solidFill>
                  <a:srgbClr val="181919"/>
                </a:solidFill>
                <a:effectLst/>
                <a:latin typeface="Nunito Sans"/>
              </a:rPr>
              <a:t> to giver her a veil to hide her face.</a:t>
            </a:r>
            <a:endParaRPr lang="en-GB" sz="2000" dirty="0"/>
          </a:p>
        </p:txBody>
      </p:sp>
      <p:sp>
        <p:nvSpPr>
          <p:cNvPr id="3" name="Rectangle 2"/>
          <p:cNvSpPr/>
          <p:nvPr/>
        </p:nvSpPr>
        <p:spPr>
          <a:xfrm>
            <a:off x="334851" y="2485623"/>
            <a:ext cx="8809149" cy="1323439"/>
          </a:xfrm>
          <a:prstGeom prst="rect">
            <a:avLst/>
          </a:prstGeom>
        </p:spPr>
        <p:txBody>
          <a:bodyPr wrap="square">
            <a:spAutoFit/>
          </a:bodyPr>
          <a:lstStyle/>
          <a:p>
            <a:r>
              <a:rPr lang="en-GB" sz="2000" b="0" i="1" dirty="0" smtClean="0">
                <a:solidFill>
                  <a:srgbClr val="181919"/>
                </a:solidFill>
                <a:effectLst/>
                <a:latin typeface="Nunito Sans"/>
              </a:rPr>
              <a:t>This is the second account of </a:t>
            </a:r>
            <a:r>
              <a:rPr lang="en-GB" sz="2000" b="0" i="1" dirty="0" err="1" smtClean="0">
                <a:solidFill>
                  <a:srgbClr val="181919"/>
                </a:solidFill>
                <a:effectLst/>
                <a:latin typeface="Nunito Sans"/>
              </a:rPr>
              <a:t>Cesario's</a:t>
            </a:r>
            <a:r>
              <a:rPr lang="en-GB" sz="2000" b="0" i="1" dirty="0" smtClean="0">
                <a:solidFill>
                  <a:srgbClr val="181919"/>
                </a:solidFill>
                <a:effectLst/>
                <a:latin typeface="Nunito Sans"/>
              </a:rPr>
              <a:t> ambiguous gender. And it is precisely this ambiguity that seems to convince Olivia to see him. However, before meeting </a:t>
            </a:r>
            <a:r>
              <a:rPr lang="en-GB" sz="2000" b="0" i="1" dirty="0" err="1" smtClean="0">
                <a:solidFill>
                  <a:srgbClr val="181919"/>
                </a:solidFill>
                <a:effectLst/>
                <a:latin typeface="Nunito Sans"/>
              </a:rPr>
              <a:t>Cesario</a:t>
            </a:r>
            <a:r>
              <a:rPr lang="en-GB" sz="2000" b="0" i="1" dirty="0" smtClean="0">
                <a:solidFill>
                  <a:srgbClr val="181919"/>
                </a:solidFill>
                <a:effectLst/>
                <a:latin typeface="Nunito Sans"/>
              </a:rPr>
              <a:t>, Olivia covers her face—costuming herself for the courtship-game.</a:t>
            </a:r>
            <a:endParaRPr lang="en-GB" sz="2000" i="1" dirty="0"/>
          </a:p>
        </p:txBody>
      </p:sp>
    </p:spTree>
    <p:extLst>
      <p:ext uri="{BB962C8B-B14F-4D97-AF65-F5344CB8AC3E}">
        <p14:creationId xmlns:p14="http://schemas.microsoft.com/office/powerpoint/2010/main" val="367025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9" y="321972"/>
            <a:ext cx="10844011" cy="2308324"/>
          </a:xfrm>
          <a:prstGeom prst="rect">
            <a:avLst/>
          </a:prstGeom>
        </p:spPr>
        <p:txBody>
          <a:bodyPr wrap="square">
            <a:spAutoFit/>
          </a:bodyPr>
          <a:lstStyle/>
          <a:p>
            <a:r>
              <a:rPr lang="en-GB" b="1" i="0" u="none" strike="noStrike" dirty="0" err="1" smtClean="0">
                <a:solidFill>
                  <a:srgbClr val="154FC2"/>
                </a:solidFill>
                <a:effectLst/>
                <a:latin typeface="Nunito Sans"/>
                <a:hlinkClick r:id="rId2"/>
              </a:rPr>
              <a:t>Cesario</a:t>
            </a:r>
            <a:r>
              <a:rPr lang="en-GB" b="0" i="0" dirty="0" smtClean="0">
                <a:solidFill>
                  <a:srgbClr val="181919"/>
                </a:solidFill>
                <a:effectLst/>
                <a:latin typeface="Nunito Sans"/>
              </a:rPr>
              <a:t> enters and recites ornate poetry about Olivia's "unmatchable beauty" (1.5.158). </a:t>
            </a:r>
            <a:r>
              <a:rPr lang="en-GB" b="1" i="0" u="none" strike="noStrike" dirty="0" smtClean="0">
                <a:solidFill>
                  <a:srgbClr val="154FC2"/>
                </a:solidFill>
                <a:effectLst/>
                <a:latin typeface="Nunito Sans"/>
                <a:hlinkClick r:id="rId3"/>
              </a:rPr>
              <a:t>Olivia</a:t>
            </a:r>
            <a:r>
              <a:rPr lang="en-GB" b="0" i="0" dirty="0" smtClean="0">
                <a:solidFill>
                  <a:srgbClr val="181919"/>
                </a:solidFill>
                <a:effectLst/>
                <a:latin typeface="Nunito Sans"/>
              </a:rPr>
              <a:t> instructs him to get to the point. </a:t>
            </a:r>
            <a:r>
              <a:rPr lang="en-GB" b="0" i="0" dirty="0" err="1" smtClean="0">
                <a:solidFill>
                  <a:srgbClr val="181919"/>
                </a:solidFill>
                <a:effectLst/>
                <a:latin typeface="Nunito Sans"/>
              </a:rPr>
              <a:t>Cesario</a:t>
            </a:r>
            <a:r>
              <a:rPr lang="en-GB" b="0" i="0" dirty="0" smtClean="0">
                <a:solidFill>
                  <a:srgbClr val="181919"/>
                </a:solidFill>
                <a:effectLst/>
                <a:latin typeface="Nunito Sans"/>
              </a:rPr>
              <a:t> protests that he put a lot of effort into memorizing this speech and adds that, besides, it is beautiful poetry. But Olivia refuses to listen: it is "not the time of moon," she says, to try to make her crazy by carrying on like this (1.5.187). </a:t>
            </a:r>
            <a:r>
              <a:rPr lang="en-GB" b="1" i="0" u="none" strike="noStrike" dirty="0" smtClean="0">
                <a:solidFill>
                  <a:srgbClr val="154FC2"/>
                </a:solidFill>
                <a:effectLst/>
                <a:latin typeface="Nunito Sans"/>
                <a:hlinkClick r:id="rId4"/>
              </a:rPr>
              <a:t>Maria</a:t>
            </a:r>
            <a:r>
              <a:rPr lang="en-GB" b="0" i="0" dirty="0" smtClean="0">
                <a:solidFill>
                  <a:srgbClr val="181919"/>
                </a:solidFill>
                <a:effectLst/>
                <a:latin typeface="Nunito Sans"/>
              </a:rPr>
              <a:t> asks </a:t>
            </a:r>
            <a:r>
              <a:rPr lang="en-GB" b="0" i="0" dirty="0" err="1" smtClean="0">
                <a:solidFill>
                  <a:srgbClr val="181919"/>
                </a:solidFill>
                <a:effectLst/>
                <a:latin typeface="Nunito Sans"/>
              </a:rPr>
              <a:t>Cesario</a:t>
            </a:r>
            <a:r>
              <a:rPr lang="en-GB" b="0" i="0" dirty="0" smtClean="0">
                <a:solidFill>
                  <a:srgbClr val="181919"/>
                </a:solidFill>
                <a:effectLst/>
                <a:latin typeface="Nunito Sans"/>
              </a:rPr>
              <a:t> to leave but he persists, insisting that he must speak with Olivia in private. Finally, Olivia agrees. She sends the others away. Now, she demands to know: who wrote </a:t>
            </a:r>
            <a:r>
              <a:rPr lang="en-GB" b="0" i="0" dirty="0" err="1" smtClean="0">
                <a:solidFill>
                  <a:srgbClr val="181919"/>
                </a:solidFill>
                <a:effectLst/>
                <a:latin typeface="Nunito Sans"/>
              </a:rPr>
              <a:t>Cesario's</a:t>
            </a:r>
            <a:r>
              <a:rPr lang="en-GB" b="0" i="0" dirty="0" smtClean="0">
                <a:solidFill>
                  <a:srgbClr val="181919"/>
                </a:solidFill>
                <a:effectLst/>
                <a:latin typeface="Nunito Sans"/>
              </a:rPr>
              <a:t> "text" (1.5.208)? </a:t>
            </a:r>
            <a:r>
              <a:rPr lang="en-GB" b="0" i="0" dirty="0" err="1" smtClean="0">
                <a:solidFill>
                  <a:srgbClr val="181919"/>
                </a:solidFill>
                <a:effectLst/>
                <a:latin typeface="Nunito Sans"/>
              </a:rPr>
              <a:t>Cesario</a:t>
            </a:r>
            <a:r>
              <a:rPr lang="en-GB" b="0" i="0" dirty="0" smtClean="0">
                <a:solidFill>
                  <a:srgbClr val="181919"/>
                </a:solidFill>
                <a:effectLst/>
                <a:latin typeface="Nunito Sans"/>
              </a:rPr>
              <a:t> confesses that it was indeed </a:t>
            </a:r>
            <a:r>
              <a:rPr lang="en-GB" b="1" i="0" u="none" strike="noStrike" dirty="0" err="1" smtClean="0">
                <a:solidFill>
                  <a:srgbClr val="154FC2"/>
                </a:solidFill>
                <a:effectLst/>
                <a:latin typeface="Nunito Sans"/>
                <a:hlinkClick r:id="rId5"/>
              </a:rPr>
              <a:t>Orsino</a:t>
            </a:r>
            <a:r>
              <a:rPr lang="en-GB" b="0" i="0" dirty="0" smtClean="0">
                <a:solidFill>
                  <a:srgbClr val="181919"/>
                </a:solidFill>
                <a:effectLst/>
                <a:latin typeface="Nunito Sans"/>
              </a:rPr>
              <a:t>. Exasperated, Olivia says that she has already heard all he has to say. </a:t>
            </a:r>
            <a:r>
              <a:rPr lang="en-GB" b="0" i="0" dirty="0" err="1" smtClean="0">
                <a:solidFill>
                  <a:srgbClr val="181919"/>
                </a:solidFill>
                <a:effectLst/>
                <a:latin typeface="Nunito Sans"/>
              </a:rPr>
              <a:t>Cesario</a:t>
            </a:r>
            <a:r>
              <a:rPr lang="en-GB" b="0" i="0" dirty="0" smtClean="0">
                <a:solidFill>
                  <a:srgbClr val="181919"/>
                </a:solidFill>
                <a:effectLst/>
                <a:latin typeface="Nunito Sans"/>
              </a:rPr>
              <a:t> asks to see Olivia's face. Olivia consents, joking that they are "now out of text" (1.5.217), and unveils herself.</a:t>
            </a:r>
            <a:endParaRPr lang="en-GB" dirty="0"/>
          </a:p>
        </p:txBody>
      </p:sp>
      <p:sp>
        <p:nvSpPr>
          <p:cNvPr id="3" name="Rectangle 2"/>
          <p:cNvSpPr/>
          <p:nvPr/>
        </p:nvSpPr>
        <p:spPr>
          <a:xfrm>
            <a:off x="437882" y="2910625"/>
            <a:ext cx="10934163" cy="1754326"/>
          </a:xfrm>
          <a:prstGeom prst="rect">
            <a:avLst/>
          </a:prstGeom>
        </p:spPr>
        <p:txBody>
          <a:bodyPr wrap="square">
            <a:spAutoFit/>
          </a:bodyPr>
          <a:lstStyle/>
          <a:p>
            <a:r>
              <a:rPr lang="en-GB" b="0" i="1" dirty="0" err="1" smtClean="0">
                <a:solidFill>
                  <a:srgbClr val="181919"/>
                </a:solidFill>
                <a:effectLst/>
                <a:latin typeface="Nunito Sans"/>
              </a:rPr>
              <a:t>Orsino</a:t>
            </a:r>
            <a:r>
              <a:rPr lang="en-GB" b="0" i="1" dirty="0" smtClean="0">
                <a:solidFill>
                  <a:srgbClr val="181919"/>
                </a:solidFill>
                <a:effectLst/>
                <a:latin typeface="Nunito Sans"/>
              </a:rPr>
              <a:t> conducts his wooing through go-betweens, never actually meeting with Olivia. It's as if he wants to woo Olivia more than he actually wants to win her love. Olivia's references to "scripts" highlight how she is playing a role in the wooing ritual. Even when Olivia unveils her face and jokes that she is departing from scripted action, she is in fact creating a highly theatrical moment. In this way, Shakespeare uses traditional clichés for talking about love while also satirizing them at the same time. In effect, he is winking at the audience.</a:t>
            </a:r>
            <a:endParaRPr lang="en-GB" i="1" dirty="0"/>
          </a:p>
        </p:txBody>
      </p:sp>
    </p:spTree>
    <p:extLst>
      <p:ext uri="{BB962C8B-B14F-4D97-AF65-F5344CB8AC3E}">
        <p14:creationId xmlns:p14="http://schemas.microsoft.com/office/powerpoint/2010/main" val="2030096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1483</Words>
  <Application>Microsoft Office PowerPoint</Application>
  <PresentationFormat>Widescreen</PresentationFormat>
  <Paragraphs>30</Paragraphs>
  <Slides>14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Cooper Black</vt:lpstr>
      <vt:lpstr>Nunito Sans</vt:lpstr>
      <vt:lpstr>Office Theme</vt:lpstr>
      <vt:lpstr>Act 1 Scene 5</vt:lpstr>
      <vt:lpstr>How do I love thee?</vt:lpstr>
      <vt:lpstr>In Elizabethan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 Scene 5</dc:title>
  <dc:creator>Pankhurst K</dc:creator>
  <cp:lastModifiedBy>Pankhurst K</cp:lastModifiedBy>
  <cp:revision>4</cp:revision>
  <dcterms:created xsi:type="dcterms:W3CDTF">2021-02-23T09:20:23Z</dcterms:created>
  <dcterms:modified xsi:type="dcterms:W3CDTF">2021-02-23T09:38:47Z</dcterms:modified>
</cp:coreProperties>
</file>