
<file path=[Content_Types].xml><?xml version="1.0" encoding="utf-8"?>
<Types xmlns="http://schemas.openxmlformats.org/package/2006/content-types">
  <Default Extension="png" ContentType="image/png"/>
  <Default Extension="bin" ContentType="application/vnd.ms-office.activeX"/>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activeX/activeX1.xml" ContentType="application/vnd.ms-office.activeX+xml"/>
  <Override PartName="/ppt/notesSlides/notesSlide2.xml" ContentType="application/vnd.openxmlformats-officedocument.presentationml.notesSlide+xml"/>
  <Override PartName="/ppt/notesSlides/notesSlide3.xml" ContentType="application/vnd.openxmlformats-officedocument.presentationml.notesSlide+xml"/>
  <Override PartName="/ppt/activeX/activeX2.xml" ContentType="application/vnd.ms-office.activeX+xml"/>
  <Override PartName="/ppt/notesSlides/notesSlide4.xml" ContentType="application/vnd.openxmlformats-officedocument.presentationml.notesSlide+xml"/>
  <Override PartName="/ppt/notesSlides/notesSlide5.xml" ContentType="application/vnd.openxmlformats-officedocument.presentationml.notesSlide+xml"/>
  <Override PartName="/ppt/activeX/activeX3.xml" ContentType="application/vnd.ms-office.activeX+xml"/>
  <Override PartName="/ppt/notesSlides/notesSlide6.xml" ContentType="application/vnd.openxmlformats-officedocument.presentationml.notesSlide+xml"/>
  <Override PartName="/ppt/notesSlides/notesSlide7.xml" ContentType="application/vnd.openxmlformats-officedocument.presentationml.notesSlide+xml"/>
  <Override PartName="/ppt/activeX/activeX4.xml" ContentType="application/vnd.ms-office.activeX+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256" r:id="rId2"/>
    <p:sldId id="260" r:id="rId3"/>
    <p:sldId id="261" r:id="rId4"/>
    <p:sldId id="257" r:id="rId5"/>
    <p:sldId id="258" r:id="rId6"/>
    <p:sldId id="262" r:id="rId7"/>
    <p:sldId id="259" r:id="rId8"/>
    <p:sldId id="263" r:id="rId9"/>
  </p:sldIdLst>
  <p:sldSz cx="13004800" cy="9753600"/>
  <p:notesSz cx="6858000" cy="9144000"/>
  <p:defaultTextStyle>
    <a:lvl1pPr algn="ctr" defTabSz="647700">
      <a:lnSpc>
        <a:spcPts val="1600"/>
      </a:lnSpc>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1400">
        <a:latin typeface="+mn-lt"/>
        <a:ea typeface="+mn-ea"/>
        <a:cs typeface="+mn-cs"/>
        <a:sym typeface="Times"/>
      </a:defRPr>
    </a:lvl1pPr>
    <a:lvl2pPr indent="342900" algn="ctr" defTabSz="647700">
      <a:lnSpc>
        <a:spcPts val="1600"/>
      </a:lnSpc>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1400">
        <a:latin typeface="+mn-lt"/>
        <a:ea typeface="+mn-ea"/>
        <a:cs typeface="+mn-cs"/>
        <a:sym typeface="Times"/>
      </a:defRPr>
    </a:lvl2pPr>
    <a:lvl3pPr indent="685800" algn="ctr" defTabSz="647700">
      <a:lnSpc>
        <a:spcPts val="1600"/>
      </a:lnSpc>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1400">
        <a:latin typeface="+mn-lt"/>
        <a:ea typeface="+mn-ea"/>
        <a:cs typeface="+mn-cs"/>
        <a:sym typeface="Times"/>
      </a:defRPr>
    </a:lvl3pPr>
    <a:lvl4pPr indent="1028700" algn="ctr" defTabSz="647700">
      <a:lnSpc>
        <a:spcPts val="1600"/>
      </a:lnSpc>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1400">
        <a:latin typeface="+mn-lt"/>
        <a:ea typeface="+mn-ea"/>
        <a:cs typeface="+mn-cs"/>
        <a:sym typeface="Times"/>
      </a:defRPr>
    </a:lvl4pPr>
    <a:lvl5pPr indent="1371600" algn="ctr" defTabSz="647700">
      <a:lnSpc>
        <a:spcPts val="1600"/>
      </a:lnSpc>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1400">
        <a:latin typeface="+mn-lt"/>
        <a:ea typeface="+mn-ea"/>
        <a:cs typeface="+mn-cs"/>
        <a:sym typeface="Times"/>
      </a:defRPr>
    </a:lvl5pPr>
    <a:lvl6pPr indent="1714500" algn="ctr" defTabSz="647700">
      <a:lnSpc>
        <a:spcPts val="1600"/>
      </a:lnSpc>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1400">
        <a:latin typeface="+mn-lt"/>
        <a:ea typeface="+mn-ea"/>
        <a:cs typeface="+mn-cs"/>
        <a:sym typeface="Times"/>
      </a:defRPr>
    </a:lvl6pPr>
    <a:lvl7pPr indent="2057400" algn="ctr" defTabSz="647700">
      <a:lnSpc>
        <a:spcPts val="1600"/>
      </a:lnSpc>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1400">
        <a:latin typeface="+mn-lt"/>
        <a:ea typeface="+mn-ea"/>
        <a:cs typeface="+mn-cs"/>
        <a:sym typeface="Times"/>
      </a:defRPr>
    </a:lvl7pPr>
    <a:lvl8pPr indent="2400300" algn="ctr" defTabSz="647700">
      <a:lnSpc>
        <a:spcPts val="1600"/>
      </a:lnSpc>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1400">
        <a:latin typeface="+mn-lt"/>
        <a:ea typeface="+mn-ea"/>
        <a:cs typeface="+mn-cs"/>
        <a:sym typeface="Times"/>
      </a:defRPr>
    </a:lvl8pPr>
    <a:lvl9pPr indent="2743200" algn="ctr" defTabSz="647700">
      <a:lnSpc>
        <a:spcPts val="1600"/>
      </a:lnSpc>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1400">
        <a:latin typeface="+mn-lt"/>
        <a:ea typeface="+mn-ea"/>
        <a:cs typeface="+mn-cs"/>
        <a:sym typeface="Time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8F44A2F1-9E1F-4B54-A3A2-5F16C0AD49E2}" styleName="">
    <a:tblBg/>
    <a:wholeTbl>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a:tcStyle>
        <a:tcBdr/>
        <a:fill>
          <a:solidFill>
            <a:srgbClr val="EFF1F3"/>
          </a:solidFill>
        </a:fill>
      </a:tcStyle>
    </a:band2H>
    <a:firstCol>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Col>
    <a:lastRow>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lastRow>
    <a:firstRow>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Row>
  </a:tblStyle>
  <a:tblStyle styleId="{C7B018BB-80A7-4F77-B60F-C8B233D01FF8}" styleName="">
    <a:tblBg/>
    <a:wholeTbl>
      <a:tcTxStyle>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00882B"/>
          </a:solidFill>
        </a:fill>
      </a:tcStyle>
    </a:firstRow>
  </a:tblStyle>
  <a:tblStyle styleId="{EEE7283C-3CF3-47DC-8721-378D4A62B228}" styleName="">
    <a:tblBg/>
    <a:wholeTbl>
      <a:tcTxStyle>
        <a:font>
          <a:latin typeface="Helvetica Light"/>
          <a:ea typeface="Helvetica Light"/>
          <a:cs typeface="Helvetica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a:font>
          <a:latin typeface="Helvetica Light"/>
          <a:ea typeface="Helvetica Light"/>
          <a:cs typeface="Helvetica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a:font>
          <a:latin typeface="Helvetica Light"/>
          <a:ea typeface="Helvetica Light"/>
          <a:cs typeface="Helvetica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a:font>
          <a:latin typeface="Helvetica Light"/>
          <a:ea typeface="Helvetica Light"/>
          <a:cs typeface="Helvetica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4C3C2611-4C71-4FC5-86AE-919BDF0F9419}" styleName="">
    <a:tblBg/>
    <a:wholeTbl>
      <a:tcTxStyle>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365C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328" autoAdjust="0"/>
  </p:normalViewPr>
  <p:slideViewPr>
    <p:cSldViewPr snapToGrid="0" snapToObjects="1">
      <p:cViewPr varScale="1">
        <p:scale>
          <a:sx n="42" d="100"/>
          <a:sy n="42" d="100"/>
        </p:scale>
        <p:origin x="-1428" y="-114"/>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_rels/activeX3.xml.rels><?xml version="1.0" encoding="UTF-8" standalone="yes"?>
<Relationships xmlns="http://schemas.openxmlformats.org/package/2006/relationships"><Relationship Id="rId1" Type="http://schemas.microsoft.com/office/2006/relationships/activeXControlBinary" Target="activeX3.bin"/></Relationships>
</file>

<file path=ppt/activeX/_rels/activeX4.xml.rels><?xml version="1.0" encoding="UTF-8" standalone="yes"?>
<Relationships xmlns="http://schemas.openxmlformats.org/package/2006/relationships"><Relationship Id="rId1" Type="http://schemas.microsoft.com/office/2006/relationships/activeXControlBinary" Target="activeX4.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activeX/activeX2.xml><?xml version="1.0" encoding="utf-8"?>
<ax:ocx xmlns:ax="http://schemas.microsoft.com/office/2006/activeX" xmlns:r="http://schemas.openxmlformats.org/officeDocument/2006/relationships" ax:classid="{D27CDB6E-AE6D-11CF-96B8-444553540000}" ax:persistence="persistStorage" r:id="rId1"/>
</file>

<file path=ppt/activeX/activeX3.xml><?xml version="1.0" encoding="utf-8"?>
<ax:ocx xmlns:ax="http://schemas.microsoft.com/office/2006/activeX" xmlns:r="http://schemas.openxmlformats.org/officeDocument/2006/relationships" ax:classid="{D27CDB6E-AE6D-11CF-96B8-444553540000}" ax:persistence="persistStorage" r:id="rId1"/>
</file>

<file path=ppt/activeX/activeX4.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hape 4"/>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5" name="Shape 5"/>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569877450"/>
      </p:ext>
    </p:extLst>
  </p:cSld>
  <p:clrMap bg1="lt1" tx1="dk1" bg2="lt2" tx2="dk2" accent1="accent1" accent2="accent2" accent3="accent3" accent4="accent4" accent5="accent5" accent6="accent6" hlink="hlink" folHlink="folHlink"/>
  <p:notesStyle>
    <a:lvl1pPr defTabSz="647700">
      <a:defRPr>
        <a:latin typeface="Lucida Grande"/>
        <a:ea typeface="Lucida Grande"/>
        <a:cs typeface="Lucida Grande"/>
        <a:sym typeface="Lucida Grande"/>
      </a:defRPr>
    </a:lvl1pPr>
    <a:lvl2pPr indent="228600" defTabSz="647700">
      <a:defRPr>
        <a:latin typeface="Lucida Grande"/>
        <a:ea typeface="Lucida Grande"/>
        <a:cs typeface="Lucida Grande"/>
        <a:sym typeface="Lucida Grande"/>
      </a:defRPr>
    </a:lvl2pPr>
    <a:lvl3pPr indent="457200" defTabSz="647700">
      <a:defRPr>
        <a:latin typeface="Lucida Grande"/>
        <a:ea typeface="Lucida Grande"/>
        <a:cs typeface="Lucida Grande"/>
        <a:sym typeface="Lucida Grande"/>
      </a:defRPr>
    </a:lvl3pPr>
    <a:lvl4pPr indent="685800" defTabSz="647700">
      <a:defRPr>
        <a:latin typeface="Lucida Grande"/>
        <a:ea typeface="Lucida Grande"/>
        <a:cs typeface="Lucida Grande"/>
        <a:sym typeface="Lucida Grande"/>
      </a:defRPr>
    </a:lvl4pPr>
    <a:lvl5pPr indent="914400" defTabSz="647700">
      <a:defRPr>
        <a:latin typeface="Lucida Grande"/>
        <a:ea typeface="Lucida Grande"/>
        <a:cs typeface="Lucida Grande"/>
        <a:sym typeface="Lucida Grande"/>
      </a:defRPr>
    </a:lvl5pPr>
    <a:lvl6pPr indent="1143000" defTabSz="647700">
      <a:defRPr>
        <a:latin typeface="Lucida Grande"/>
        <a:ea typeface="Lucida Grande"/>
        <a:cs typeface="Lucida Grande"/>
        <a:sym typeface="Lucida Grande"/>
      </a:defRPr>
    </a:lvl6pPr>
    <a:lvl7pPr indent="1371600" defTabSz="647700">
      <a:defRPr>
        <a:latin typeface="Lucida Grande"/>
        <a:ea typeface="Lucida Grande"/>
        <a:cs typeface="Lucida Grande"/>
        <a:sym typeface="Lucida Grande"/>
      </a:defRPr>
    </a:lvl7pPr>
    <a:lvl8pPr indent="1600200" defTabSz="647700">
      <a:defRPr>
        <a:latin typeface="Lucida Grande"/>
        <a:ea typeface="Lucida Grande"/>
        <a:cs typeface="Lucida Grande"/>
        <a:sym typeface="Lucida Grande"/>
      </a:defRPr>
    </a:lvl8pPr>
    <a:lvl9pPr indent="1828800" defTabSz="647700">
      <a:defRPr>
        <a:latin typeface="Lucida Grande"/>
        <a:ea typeface="Lucida Grande"/>
        <a:cs typeface="Lucida Grande"/>
        <a:sym typeface="Lucida Grand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hape 17"/>
          <p:cNvSpPr>
            <a:spLocks noGrp="1" noRot="1" noChangeAspect="1"/>
          </p:cNvSpPr>
          <p:nvPr>
            <p:ph type="sldImg"/>
          </p:nvPr>
        </p:nvSpPr>
        <p:spPr>
          <a:prstGeom prst="rect">
            <a:avLst/>
          </a:prstGeom>
        </p:spPr>
        <p:txBody>
          <a:bodyPr/>
          <a:lstStyle/>
          <a:p>
            <a:pPr lvl="0"/>
            <a:endParaRPr/>
          </a:p>
        </p:txBody>
      </p:sp>
      <p:sp>
        <p:nvSpPr>
          <p:cNvPr id="18" name="Shape 18"/>
          <p:cNvSpPr>
            <a:spLocks noGrp="1"/>
          </p:cNvSpPr>
          <p:nvPr>
            <p:ph type="body" sz="quarter" idx="1"/>
          </p:nvPr>
        </p:nvSpPr>
        <p:spPr>
          <a:prstGeom prst="rect">
            <a:avLst/>
          </a:prstGeom>
        </p:spPr>
        <p:txBody>
          <a:bodyPr/>
          <a:lstStyle/>
          <a:p>
            <a:pPr marR="57799" lvl="0" defTabSz="1295400">
              <a:spcBef>
                <a:spcPts val="700"/>
              </a:spcBef>
              <a:buClr>
                <a:srgbClr val="FFFFFF"/>
              </a:buClr>
            </a:pPr>
            <a:r>
              <a:rPr sz="2100" b="1" dirty="0">
                <a:uFill>
                  <a:solidFill>
                    <a:srgbClr val="FFFFFF"/>
                  </a:solidFill>
                </a:uFill>
                <a:latin typeface="Arial"/>
                <a:ea typeface="Arial"/>
                <a:cs typeface="Arial"/>
                <a:sym typeface="Arial"/>
              </a:rPr>
              <a:t>Lecture Notes Key:  </a:t>
            </a:r>
            <a:r>
              <a:rPr sz="2100" dirty="0">
                <a:uFill>
                  <a:solidFill>
                    <a:srgbClr val="FFFFFF"/>
                  </a:solidFill>
                </a:uFill>
                <a:latin typeface="Arial"/>
                <a:ea typeface="Arial"/>
                <a:cs typeface="Arial"/>
                <a:sym typeface="Arial"/>
              </a:rPr>
              <a:t> ^ means discuss before </a:t>
            </a:r>
            <a:r>
              <a:rPr sz="2100" dirty="0" smtClean="0">
                <a:uFill>
                  <a:solidFill>
                    <a:srgbClr val="FFFFFF"/>
                  </a:solidFill>
                </a:uFill>
                <a:latin typeface="Arial"/>
                <a:ea typeface="Arial"/>
                <a:cs typeface="Arial"/>
                <a:sym typeface="Arial"/>
              </a:rPr>
              <a:t>notes</a:t>
            </a:r>
          </a:p>
          <a:p>
            <a:pPr marR="57799" lvl="0" defTabSz="1295400">
              <a:spcBef>
                <a:spcPts val="700"/>
              </a:spcBef>
              <a:buClr>
                <a:srgbClr val="FFFFFF"/>
              </a:buClr>
            </a:pPr>
            <a:r>
              <a:rPr sz="2100" dirty="0" smtClean="0">
                <a:uFill>
                  <a:solidFill>
                    <a:srgbClr val="FFFFFF"/>
                  </a:solidFill>
                </a:uFill>
                <a:latin typeface="Arial"/>
                <a:ea typeface="Arial"/>
                <a:cs typeface="Arial"/>
                <a:sym typeface="Arial"/>
              </a:rPr>
              <a:t>	</a:t>
            </a:r>
            <a:r>
              <a:rPr lang="en-US" sz="2100" baseline="0" dirty="0" smtClean="0">
                <a:uFill>
                  <a:solidFill>
                    <a:srgbClr val="FFFFFF"/>
                  </a:solidFill>
                </a:uFill>
                <a:latin typeface="Arial"/>
                <a:ea typeface="Arial"/>
                <a:cs typeface="Arial"/>
                <a:sym typeface="Arial"/>
              </a:rPr>
              <a:t>      </a:t>
            </a:r>
            <a:r>
              <a:rPr sz="2100" dirty="0" smtClean="0">
                <a:uFill>
                  <a:solidFill>
                    <a:srgbClr val="FFFFFF"/>
                  </a:solidFill>
                </a:uFill>
                <a:latin typeface="Arial"/>
                <a:ea typeface="Arial"/>
                <a:cs typeface="Arial"/>
                <a:sym typeface="Arial"/>
              </a:rPr>
              <a:t>v means discuss after notes</a:t>
            </a:r>
          </a:p>
          <a:p>
            <a:pPr marR="40639" lvl="0" defTabSz="914400">
              <a:spcBef>
                <a:spcPts val="500"/>
              </a:spcBef>
              <a:buClr>
                <a:srgbClr val="FFFFFF"/>
              </a:buClr>
            </a:pPr>
            <a:endParaRPr lang="en-US" sz="2000" dirty="0" smtClean="0">
              <a:uFill>
                <a:solidFill>
                  <a:srgbClr val="FFFFFF"/>
                </a:solidFill>
              </a:uFill>
              <a:latin typeface="Arial"/>
              <a:ea typeface="Arial"/>
              <a:cs typeface="Arial"/>
              <a:sym typeface="Arial"/>
            </a:endParaRPr>
          </a:p>
          <a:p>
            <a:pPr marR="40639" lvl="0" defTabSz="914400">
              <a:spcBef>
                <a:spcPts val="500"/>
              </a:spcBef>
              <a:buClr>
                <a:srgbClr val="FFFFFF"/>
              </a:buClr>
            </a:pPr>
            <a:r>
              <a:rPr sz="2000" dirty="0" smtClean="0">
                <a:uFill>
                  <a:solidFill>
                    <a:srgbClr val="FFFFFF"/>
                  </a:solidFill>
                </a:uFill>
                <a:latin typeface="Arial"/>
                <a:ea typeface="Arial"/>
                <a:cs typeface="Arial"/>
                <a:sym typeface="Arial"/>
              </a:rPr>
              <a:t>An </a:t>
            </a:r>
            <a:r>
              <a:rPr sz="2000" dirty="0">
                <a:uFill>
                  <a:solidFill>
                    <a:srgbClr val="FFFFFF"/>
                  </a:solidFill>
                </a:uFill>
                <a:latin typeface="Arial"/>
                <a:ea typeface="Arial"/>
                <a:cs typeface="Arial"/>
                <a:sym typeface="Arial"/>
              </a:rPr>
              <a:t>embedded link to a 2 minute Prohibition Youtube video begins </a:t>
            </a:r>
            <a:r>
              <a:rPr lang="en-US" sz="2000" dirty="0" smtClean="0">
                <a:uFill>
                  <a:solidFill>
                    <a:srgbClr val="FFFFFF"/>
                  </a:solidFill>
                </a:uFill>
                <a:latin typeface="Arial"/>
                <a:ea typeface="Arial"/>
                <a:cs typeface="Arial"/>
                <a:sym typeface="Arial"/>
              </a:rPr>
              <a:t>next</a:t>
            </a:r>
            <a:r>
              <a:rPr lang="en-US" sz="2000" baseline="0" dirty="0" smtClean="0">
                <a:uFill>
                  <a:solidFill>
                    <a:srgbClr val="FFFFFF"/>
                  </a:solidFill>
                </a:uFill>
                <a:latin typeface="Arial"/>
                <a:ea typeface="Arial"/>
                <a:cs typeface="Arial"/>
                <a:sym typeface="Arial"/>
              </a:rPr>
              <a:t> slide</a:t>
            </a:r>
            <a:r>
              <a:rPr sz="2000" dirty="0" smtClean="0">
                <a:uFill>
                  <a:solidFill>
                    <a:srgbClr val="FFFFFF"/>
                  </a:solidFill>
                </a:uFill>
                <a:latin typeface="Arial"/>
                <a:ea typeface="Arial"/>
                <a:cs typeface="Arial"/>
                <a:sym typeface="Arial"/>
              </a:rPr>
              <a:t>. </a:t>
            </a:r>
            <a:endParaRPr sz="2000" dirty="0">
              <a:uFill>
                <a:solidFill>
                  <a:srgbClr val="FFFFFF"/>
                </a:solidFill>
              </a:uFill>
              <a:latin typeface="Arial"/>
              <a:ea typeface="Arial"/>
              <a:cs typeface="Arial"/>
              <a:sym typeface="Arial"/>
            </a:endParaRPr>
          </a:p>
          <a:p>
            <a:pPr marR="40639" lvl="0" defTabSz="914400">
              <a:spcBef>
                <a:spcPts val="500"/>
              </a:spcBef>
              <a:buClr>
                <a:srgbClr val="FFFFFF"/>
              </a:buClr>
            </a:pPr>
            <a:r>
              <a:rPr sz="2000" dirty="0">
                <a:uFill>
                  <a:solidFill>
                    <a:srgbClr val="FFFFFF"/>
                  </a:solidFill>
                </a:uFill>
                <a:latin typeface="Arial"/>
                <a:ea typeface="Arial"/>
                <a:cs typeface="Arial"/>
                <a:sym typeface="Arial"/>
              </a:rPr>
              <a:t>Mac users, click on black circle to open browser and view a 2 minute Prohibition Youtube video.</a:t>
            </a:r>
          </a:p>
          <a:p>
            <a:pPr marR="40639" lvl="0" defTabSz="914400">
              <a:spcBef>
                <a:spcPts val="500"/>
              </a:spcBef>
              <a:buClr>
                <a:srgbClr val="FFFFFF"/>
              </a:buClr>
            </a:pPr>
            <a:r>
              <a:rPr sz="2000" i="1" dirty="0">
                <a:uFill>
                  <a:solidFill>
                    <a:srgbClr val="FFFFFF"/>
                  </a:solidFill>
                </a:uFill>
                <a:latin typeface="Arial"/>
                <a:ea typeface="Arial"/>
                <a:cs typeface="Arial"/>
                <a:sym typeface="Arial"/>
              </a:rPr>
              <a:t>Original Link:</a:t>
            </a:r>
            <a:r>
              <a:rPr sz="2000" dirty="0">
                <a:uFill>
                  <a:solidFill>
                    <a:srgbClr val="FFFFFF"/>
                  </a:solidFill>
                </a:uFill>
                <a:latin typeface="Arial"/>
                <a:ea typeface="Arial"/>
                <a:cs typeface="Arial"/>
                <a:sym typeface="Arial"/>
              </a:rPr>
              <a:t> https://www.youtube.com/watch?v=AEV4Abgoqb8 </a:t>
            </a:r>
          </a:p>
          <a:p>
            <a:pPr marR="57799" lvl="0" defTabSz="1295400">
              <a:spcBef>
                <a:spcPts val="700"/>
              </a:spcBef>
              <a:buClr>
                <a:srgbClr val="FFFFFF"/>
              </a:buClr>
            </a:pPr>
            <a:endParaRPr sz="2400" dirty="0">
              <a:uFill>
                <a:solidFill>
                  <a:srgbClr val="FFFFFF"/>
                </a:solidFill>
              </a:uFill>
              <a:latin typeface="Arial"/>
              <a:ea typeface="Arial"/>
              <a:cs typeface="Arial"/>
              <a:sym typeface="Arial"/>
            </a:endParaRPr>
          </a:p>
          <a:p>
            <a:pPr marR="57799" lvl="0" defTabSz="1295400">
              <a:spcBef>
                <a:spcPts val="700"/>
              </a:spcBef>
              <a:buClr>
                <a:srgbClr val="FFFFFF"/>
              </a:buClr>
            </a:pPr>
            <a:r>
              <a:rPr sz="2400" dirty="0">
                <a:uFill>
                  <a:solidFill>
                    <a:srgbClr val="FFFFFF"/>
                  </a:solidFill>
                </a:uFill>
                <a:latin typeface="Arial"/>
                <a:ea typeface="Arial"/>
                <a:cs typeface="Arial"/>
                <a:sym typeface="Arial"/>
              </a:rPr>
              <a:t>Prohibition of all alcoholic beverages became the law of the land when the 18th Amendment to the Constitution took effect Jan 16, 1920.  Many people just continued to drink, including the Presidents.  Harding and crew drank all the time.</a:t>
            </a:r>
          </a:p>
          <a:p>
            <a:pPr marR="57799" lvl="0" defTabSz="1295400">
              <a:spcBef>
                <a:spcPts val="700"/>
              </a:spcBef>
              <a:buClr>
                <a:srgbClr val="FFFFFF"/>
              </a:buClr>
            </a:pPr>
            <a:r>
              <a:rPr sz="2400" b="1" dirty="0">
                <a:uFill>
                  <a:solidFill>
                    <a:srgbClr val="FFFFFF"/>
                  </a:solidFill>
                </a:uFill>
                <a:latin typeface="Arial"/>
                <a:ea typeface="Arial"/>
                <a:cs typeface="Arial"/>
                <a:sym typeface="Arial"/>
              </a:rPr>
              <a:t>The main goals of prohibition were to</a:t>
            </a:r>
            <a:r>
              <a:rPr sz="2400" dirty="0">
                <a:uFill>
                  <a:solidFill>
                    <a:srgbClr val="FFFFFF"/>
                  </a:solidFill>
                </a:uFill>
                <a:latin typeface="Arial"/>
                <a:ea typeface="Arial"/>
                <a:cs typeface="Arial"/>
                <a:sym typeface="Arial"/>
              </a:rPr>
              <a:t> 1. Eliminate drunkenness &amp; resulting abuse of family members,   2. Get rid of saloons, where prostitution, gambling &amp; other vice’s thrived. 3. Prevent absenteeism and on-the-job accidents stemming from drunkenness.</a:t>
            </a:r>
          </a:p>
          <a:p>
            <a:pPr marR="57799" lvl="0" defTabSz="1295400">
              <a:spcBef>
                <a:spcPts val="700"/>
              </a:spcBef>
              <a:buClr>
                <a:srgbClr val="FFFFFF"/>
              </a:buClr>
            </a:pPr>
            <a:r>
              <a:rPr sz="2400" dirty="0">
                <a:uFill>
                  <a:solidFill>
                    <a:srgbClr val="FFFFFF"/>
                  </a:solidFill>
                </a:uFill>
                <a:latin typeface="Arial"/>
                <a:ea typeface="Arial"/>
                <a:cs typeface="Arial"/>
                <a:sym typeface="Arial"/>
              </a:rPr>
              <a:t>VOLSTEAD ACT difficult to enforce - 1,500 agents total for entire U.S. </a:t>
            </a:r>
          </a:p>
          <a:p>
            <a:pPr marR="57799" lvl="0" defTabSz="1295400">
              <a:spcBef>
                <a:spcPts val="700"/>
              </a:spcBef>
              <a:buClr>
                <a:srgbClr val="FFFFFF"/>
              </a:buClr>
            </a:pPr>
            <a:r>
              <a:rPr sz="2400" dirty="0">
                <a:uFill>
                  <a:solidFill>
                    <a:srgbClr val="FFFFFF"/>
                  </a:solidFill>
                </a:uFill>
                <a:latin typeface="Arial"/>
                <a:ea typeface="Arial"/>
                <a:cs typeface="Arial"/>
                <a:sym typeface="Arial"/>
              </a:rPr>
              <a:t>--</a:t>
            </a:r>
            <a:r>
              <a:rPr sz="2400" b="1" dirty="0">
                <a:solidFill>
                  <a:srgbClr val="FF4C00"/>
                </a:solidFill>
                <a:uFill>
                  <a:solidFill>
                    <a:srgbClr val="FF4C00"/>
                  </a:solidFill>
                </a:uFill>
                <a:latin typeface="Arial"/>
                <a:ea typeface="Arial"/>
                <a:cs typeface="Arial"/>
                <a:sym typeface="Arial"/>
              </a:rPr>
              <a:t>Bootleggers</a:t>
            </a:r>
            <a:r>
              <a:rPr sz="2400" b="1" dirty="0">
                <a:uFill>
                  <a:solidFill/>
                </a:uFill>
                <a:latin typeface="Arial"/>
                <a:ea typeface="Arial"/>
                <a:cs typeface="Arial"/>
                <a:sym typeface="Arial"/>
              </a:rPr>
              <a:t>, </a:t>
            </a:r>
            <a:r>
              <a:rPr sz="2400" dirty="0">
                <a:uFill>
                  <a:solidFill/>
                </a:uFill>
                <a:latin typeface="Arial"/>
                <a:ea typeface="Arial"/>
                <a:cs typeface="Arial"/>
                <a:sym typeface="Arial"/>
              </a:rPr>
              <a:t>or suppliers of illegal alcohol. Some bootleggers made their own w/stills.  Others smuggled liquor overland from Canada or by ship from the Caribbean.  A smuggler’s ship might anchor far off the coast, where the booze would be loaded onto speedboats fast enough to outrace the Coast Guard.</a:t>
            </a:r>
          </a:p>
          <a:p>
            <a:pPr marR="57799" lvl="0" defTabSz="1295400">
              <a:spcBef>
                <a:spcPts val="700"/>
              </a:spcBef>
              <a:buClr>
                <a:srgbClr val="FFFFFF"/>
              </a:buClr>
            </a:pPr>
            <a:r>
              <a:rPr sz="2400" dirty="0">
                <a:uFill>
                  <a:solidFill/>
                </a:uFill>
                <a:latin typeface="Arial"/>
                <a:ea typeface="Arial"/>
                <a:cs typeface="Arial"/>
                <a:sym typeface="Arial"/>
              </a:rPr>
              <a:t>Bars that operated illegally, known as </a:t>
            </a:r>
            <a:r>
              <a:rPr sz="2400" dirty="0">
                <a:solidFill>
                  <a:srgbClr val="FF4C00"/>
                </a:solidFill>
                <a:uFill>
                  <a:solidFill>
                    <a:srgbClr val="FF4C00"/>
                  </a:solidFill>
                </a:uFill>
                <a:latin typeface="Arial"/>
                <a:ea typeface="Arial"/>
                <a:cs typeface="Arial"/>
                <a:sym typeface="Arial"/>
              </a:rPr>
              <a:t>speakeasies</a:t>
            </a:r>
            <a:r>
              <a:rPr sz="2400" dirty="0">
                <a:uFill>
                  <a:solidFill/>
                </a:uFill>
                <a:latin typeface="Arial"/>
                <a:ea typeface="Arial"/>
                <a:cs typeface="Arial"/>
                <a:sym typeface="Arial"/>
              </a:rPr>
              <a:t>, were either disguised as legitimate businesses or hidden in some way, often behind heavy gates.</a:t>
            </a:r>
          </a:p>
          <a:p>
            <a:pPr marR="57799" lvl="0" defTabSz="1295400">
              <a:spcBef>
                <a:spcPts val="700"/>
              </a:spcBef>
              <a:buClr>
                <a:srgbClr val="FFFFFF"/>
              </a:buClr>
            </a:pPr>
            <a:r>
              <a:rPr sz="2400" dirty="0">
                <a:uFill>
                  <a:solidFill/>
                </a:uFill>
                <a:latin typeface="Arial"/>
                <a:ea typeface="Arial"/>
                <a:cs typeface="Arial"/>
                <a:sym typeface="Arial"/>
              </a:rPr>
              <a:t>--You have huge demand for sacramental wine because that’s still legal, and by 1929 alcohol consumption was about 70% of the prewar level.  It also </a:t>
            </a:r>
            <a:r>
              <a:rPr sz="2400" b="1" dirty="0">
                <a:uFill>
                  <a:solidFill/>
                </a:uFill>
                <a:latin typeface="Arial"/>
                <a:ea typeface="Arial"/>
                <a:cs typeface="Arial"/>
                <a:sym typeface="Arial"/>
              </a:rPr>
              <a:t>increased the number of liquor-serving establishments in some major cities to far above pre-Prohibition levels.</a:t>
            </a:r>
            <a:endParaRPr sz="2400" dirty="0">
              <a:uFill>
                <a:solidFill>
                  <a:srgbClr val="FFFFFF"/>
                </a:solidFill>
              </a:uFill>
              <a:latin typeface="Arial"/>
              <a:ea typeface="Arial"/>
              <a:cs typeface="Arial"/>
              <a:sym typeface="Arial"/>
            </a:endParaRPr>
          </a:p>
          <a:p>
            <a:pPr marR="57799" lvl="0" defTabSz="1295400">
              <a:spcBef>
                <a:spcPts val="700"/>
              </a:spcBef>
              <a:buClr>
                <a:srgbClr val="FFFFFF"/>
              </a:buClr>
            </a:pPr>
            <a:endParaRPr sz="2400" dirty="0">
              <a:uFill>
                <a:solidFill>
                  <a:srgbClr val="FFFFFF"/>
                </a:solidFill>
              </a:uFill>
              <a:latin typeface="Arial"/>
              <a:ea typeface="Arial"/>
              <a:cs typeface="Arial"/>
              <a:sym typeface="Arial"/>
            </a:endParaRPr>
          </a:p>
          <a:p>
            <a:pPr marR="57799" lvl="0" defTabSz="1295400">
              <a:spcBef>
                <a:spcPts val="700"/>
              </a:spcBef>
              <a:buClr>
                <a:srgbClr val="AA7942"/>
              </a:buClr>
              <a:buFont typeface="Arial"/>
            </a:pPr>
            <a:r>
              <a:rPr sz="2400" dirty="0">
                <a:uFill>
                  <a:solidFill/>
                </a:uFill>
                <a:latin typeface="Arial"/>
                <a:ea typeface="Arial"/>
                <a:cs typeface="Arial"/>
                <a:sym typeface="Arial"/>
              </a:rPr>
              <a:t>Successful bootlegging organizations often moved into other illegal activities as well, including </a:t>
            </a:r>
            <a:r>
              <a:rPr sz="2400" b="1" dirty="0">
                <a:uFill>
                  <a:solidFill/>
                </a:uFill>
                <a:latin typeface="Arial"/>
                <a:ea typeface="Arial"/>
                <a:cs typeface="Arial"/>
                <a:sym typeface="Arial"/>
              </a:rPr>
              <a:t>gambling, prostitution, and racketeering</a:t>
            </a:r>
            <a:r>
              <a:rPr sz="2400" dirty="0">
                <a:uFill>
                  <a:solidFill/>
                </a:uFill>
                <a:latin typeface="Arial"/>
                <a:ea typeface="Arial"/>
                <a:cs typeface="Arial"/>
                <a:sym typeface="Arial"/>
              </a:rPr>
              <a:t>. As rival groups fought for control in some American cities, gang wars and murders became commonplace.</a:t>
            </a:r>
          </a:p>
          <a:p>
            <a:pPr marR="57799" lvl="0" defTabSz="1295400">
              <a:spcBef>
                <a:spcPts val="700"/>
              </a:spcBef>
              <a:buClr>
                <a:srgbClr val="AA7942"/>
              </a:buClr>
              <a:buFont typeface="Arial"/>
            </a:pPr>
            <a:r>
              <a:rPr sz="2400" dirty="0">
                <a:uFill>
                  <a:solidFill/>
                </a:uFill>
                <a:latin typeface="Arial"/>
                <a:ea typeface="Arial"/>
                <a:cs typeface="Arial"/>
                <a:sym typeface="Arial"/>
              </a:rPr>
              <a:t>One of the most notorious criminals of this time was Al Capone, nicknamed “Scarface,” a gangster who rose to the top of Chicago’s organized crime network. Capone proved talented at avoiding jail but was finally imprisoned in 1931.</a:t>
            </a:r>
          </a:p>
          <a:p>
            <a:pPr marR="57799" lvl="0" defTabSz="1295400">
              <a:spcBef>
                <a:spcPts val="700"/>
              </a:spcBef>
              <a:buClr>
                <a:srgbClr val="AA7942"/>
              </a:buClr>
              <a:buFont typeface="Arial"/>
            </a:pPr>
            <a:r>
              <a:rPr sz="2400" dirty="0">
                <a:uFill>
                  <a:solidFill/>
                </a:uFill>
                <a:latin typeface="Arial"/>
                <a:ea typeface="Arial"/>
                <a:cs typeface="Arial"/>
                <a:sym typeface="Arial"/>
              </a:rPr>
              <a:t>---------------------NEXT SLIDE----------------------------------------------</a:t>
            </a:r>
          </a:p>
          <a:p>
            <a:pPr marR="57799" lvl="0" defTabSz="1295400">
              <a:spcBef>
                <a:spcPts val="700"/>
              </a:spcBef>
              <a:buClr>
                <a:srgbClr val="FFFFFF"/>
              </a:buClr>
              <a:buFont typeface="Arial"/>
            </a:pPr>
            <a:r>
              <a:rPr sz="2400" dirty="0">
                <a:uFill>
                  <a:solidFill>
                    <a:srgbClr val="FFFFFF"/>
                  </a:solidFill>
                </a:uFill>
                <a:latin typeface="Arial"/>
                <a:ea typeface="Arial"/>
                <a:cs typeface="Arial"/>
                <a:sym typeface="Arial"/>
              </a:rPr>
              <a:t>Prohibition highlighted the differences between urban and rural areas of the country.  Another issue that tended to split Americans along urban and rural lines was the teaching of evolution conflicted with their religious beliefs.  Even today - the debate continues.</a:t>
            </a:r>
          </a:p>
          <a:p>
            <a:pPr marR="57799" lvl="0" defTabSz="1295400">
              <a:spcBef>
                <a:spcPts val="700"/>
              </a:spcBef>
              <a:buClr>
                <a:srgbClr val="FFFFFF"/>
              </a:buClr>
              <a:buFont typeface="Arial"/>
            </a:pPr>
            <a:endParaRPr sz="2400" dirty="0">
              <a:uFill>
                <a:solidFill>
                  <a:srgbClr val="FFFFFF"/>
                </a:solidFill>
              </a:uFill>
              <a:latin typeface="Arial"/>
              <a:ea typeface="Arial"/>
              <a:cs typeface="Arial"/>
              <a:sym typeface="Arial"/>
            </a:endParaRPr>
          </a:p>
          <a:p>
            <a:pPr marR="57799" lvl="0" defTabSz="1295400">
              <a:spcBef>
                <a:spcPts val="700"/>
              </a:spcBef>
              <a:buClr>
                <a:srgbClr val="FFFFFF"/>
              </a:buClr>
              <a:buFont typeface="Arial"/>
            </a:pPr>
            <a:r>
              <a:rPr sz="2400" dirty="0">
                <a:uFill>
                  <a:solidFill>
                    <a:srgbClr val="FFFFFF"/>
                  </a:solidFill>
                </a:uFill>
                <a:latin typeface="Arial"/>
                <a:ea typeface="Arial"/>
                <a:cs typeface="Arial"/>
                <a:sym typeface="Arial"/>
              </a:rPr>
              <a:t>Years prior to the 20s, there was a challenge to religion.  3 reasons - 1. Science &amp; technology were a part of everyday life.  2) War &amp; societal problems caused more people to question God’s active role or even his existence. 3)Some scholars were saying that the Bible was written by man &amp; had contradictions &amp; historical inaccuracies. SOOOOOO. . . In response, religious traditionalists published a series of 12 pamphlets called </a:t>
            </a:r>
            <a:r>
              <a:rPr sz="2400" i="1" dirty="0">
                <a:uFill>
                  <a:solidFill>
                    <a:srgbClr val="FFFFFF"/>
                  </a:solidFill>
                </a:uFill>
                <a:latin typeface="Arial"/>
                <a:ea typeface="Arial"/>
                <a:cs typeface="Arial"/>
                <a:sym typeface="Arial"/>
              </a:rPr>
              <a:t>The Fundamentals.</a:t>
            </a:r>
            <a:r>
              <a:rPr sz="2400" dirty="0">
                <a:uFill>
                  <a:solidFill>
                    <a:srgbClr val="FFFFFF"/>
                  </a:solidFill>
                </a:uFill>
                <a:latin typeface="Arial"/>
                <a:ea typeface="Arial"/>
                <a:cs typeface="Arial"/>
                <a:sym typeface="Arial"/>
              </a:rPr>
              <a:t> </a:t>
            </a:r>
          </a:p>
          <a:p>
            <a:pPr marR="57799" lvl="0" defTabSz="1295400">
              <a:spcBef>
                <a:spcPts val="700"/>
              </a:spcBef>
              <a:buClr>
                <a:srgbClr val="FFFFFF"/>
              </a:buClr>
            </a:pPr>
            <a:endParaRPr sz="2400" dirty="0">
              <a:uFill>
                <a:solidFill>
                  <a:srgbClr val="FFFFFF"/>
                </a:solidFill>
              </a:u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hape 17"/>
          <p:cNvSpPr>
            <a:spLocks noGrp="1" noRot="1" noChangeAspect="1"/>
          </p:cNvSpPr>
          <p:nvPr>
            <p:ph type="sldImg"/>
          </p:nvPr>
        </p:nvSpPr>
        <p:spPr>
          <a:prstGeom prst="rect">
            <a:avLst/>
          </a:prstGeom>
        </p:spPr>
        <p:txBody>
          <a:bodyPr/>
          <a:lstStyle/>
          <a:p>
            <a:pPr lvl="0"/>
            <a:endParaRPr/>
          </a:p>
        </p:txBody>
      </p:sp>
      <p:sp>
        <p:nvSpPr>
          <p:cNvPr id="18" name="Shape 18"/>
          <p:cNvSpPr>
            <a:spLocks noGrp="1"/>
          </p:cNvSpPr>
          <p:nvPr>
            <p:ph type="body" sz="quarter" idx="1"/>
          </p:nvPr>
        </p:nvSpPr>
        <p:spPr>
          <a:prstGeom prst="rect">
            <a:avLst/>
          </a:prstGeom>
        </p:spPr>
        <p:txBody>
          <a:bodyPr/>
          <a:lstStyle/>
          <a:p>
            <a:pPr marR="57799" lvl="0" defTabSz="1295400">
              <a:spcBef>
                <a:spcPts val="700"/>
              </a:spcBef>
              <a:buClr>
                <a:srgbClr val="FFFFFF"/>
              </a:buClr>
            </a:pPr>
            <a:r>
              <a:rPr sz="2100" b="1" dirty="0">
                <a:uFill>
                  <a:solidFill>
                    <a:srgbClr val="FFFFFF"/>
                  </a:solidFill>
                </a:uFill>
                <a:latin typeface="Arial"/>
                <a:ea typeface="Arial"/>
                <a:cs typeface="Arial"/>
                <a:sym typeface="Arial"/>
              </a:rPr>
              <a:t>Lecture Notes Key:  </a:t>
            </a:r>
            <a:r>
              <a:rPr sz="2100" dirty="0">
                <a:uFill>
                  <a:solidFill>
                    <a:srgbClr val="FFFFFF"/>
                  </a:solidFill>
                </a:uFill>
                <a:latin typeface="Arial"/>
                <a:ea typeface="Arial"/>
                <a:cs typeface="Arial"/>
                <a:sym typeface="Arial"/>
              </a:rPr>
              <a:t> ^ means discuss before </a:t>
            </a:r>
            <a:r>
              <a:rPr sz="2100" dirty="0" smtClean="0">
                <a:uFill>
                  <a:solidFill>
                    <a:srgbClr val="FFFFFF"/>
                  </a:solidFill>
                </a:uFill>
                <a:latin typeface="Arial"/>
                <a:ea typeface="Arial"/>
                <a:cs typeface="Arial"/>
                <a:sym typeface="Arial"/>
              </a:rPr>
              <a:t>notes</a:t>
            </a:r>
          </a:p>
          <a:p>
            <a:pPr marR="57799" lvl="0" defTabSz="1295400">
              <a:spcBef>
                <a:spcPts val="700"/>
              </a:spcBef>
              <a:buClr>
                <a:srgbClr val="FFFFFF"/>
              </a:buClr>
            </a:pPr>
            <a:r>
              <a:rPr sz="2100" dirty="0" smtClean="0">
                <a:uFill>
                  <a:solidFill>
                    <a:srgbClr val="FFFFFF"/>
                  </a:solidFill>
                </a:uFill>
                <a:latin typeface="Arial"/>
                <a:ea typeface="Arial"/>
                <a:cs typeface="Arial"/>
                <a:sym typeface="Arial"/>
              </a:rPr>
              <a:t>	</a:t>
            </a:r>
            <a:r>
              <a:rPr lang="en-US" sz="2100" baseline="0" dirty="0" smtClean="0">
                <a:uFill>
                  <a:solidFill>
                    <a:srgbClr val="FFFFFF"/>
                  </a:solidFill>
                </a:uFill>
                <a:latin typeface="Arial"/>
                <a:ea typeface="Arial"/>
                <a:cs typeface="Arial"/>
                <a:sym typeface="Arial"/>
              </a:rPr>
              <a:t>     </a:t>
            </a:r>
            <a:r>
              <a:rPr sz="2100" dirty="0" smtClean="0">
                <a:uFill>
                  <a:solidFill>
                    <a:srgbClr val="FFFFFF"/>
                  </a:solidFill>
                </a:uFill>
                <a:latin typeface="Arial"/>
                <a:ea typeface="Arial"/>
                <a:cs typeface="Arial"/>
                <a:sym typeface="Arial"/>
              </a:rPr>
              <a:t>v means discuss after notes</a:t>
            </a:r>
          </a:p>
          <a:p>
            <a:pPr marR="40639" lvl="0" defTabSz="914400">
              <a:spcBef>
                <a:spcPts val="500"/>
              </a:spcBef>
              <a:buClr>
                <a:srgbClr val="FFFFFF"/>
              </a:buClr>
            </a:pPr>
            <a:r>
              <a:rPr sz="2000" dirty="0" smtClean="0">
                <a:uFill>
                  <a:solidFill>
                    <a:srgbClr val="FFFFFF"/>
                  </a:solidFill>
                </a:uFill>
                <a:latin typeface="Arial"/>
                <a:ea typeface="Arial"/>
                <a:cs typeface="Arial"/>
                <a:sym typeface="Arial"/>
              </a:rPr>
              <a:t>An </a:t>
            </a:r>
            <a:r>
              <a:rPr sz="2000" dirty="0">
                <a:uFill>
                  <a:solidFill>
                    <a:srgbClr val="FFFFFF"/>
                  </a:solidFill>
                </a:uFill>
                <a:latin typeface="Arial"/>
                <a:ea typeface="Arial"/>
                <a:cs typeface="Arial"/>
                <a:sym typeface="Arial"/>
              </a:rPr>
              <a:t>embedded link to a 2 minute Prohibition Youtube video begins here. </a:t>
            </a:r>
          </a:p>
          <a:p>
            <a:pPr marR="40639" lvl="0" defTabSz="914400">
              <a:spcBef>
                <a:spcPts val="500"/>
              </a:spcBef>
              <a:buClr>
                <a:srgbClr val="FFFFFF"/>
              </a:buClr>
            </a:pPr>
            <a:r>
              <a:rPr sz="2000" dirty="0">
                <a:uFill>
                  <a:solidFill>
                    <a:srgbClr val="FFFFFF"/>
                  </a:solidFill>
                </a:uFill>
                <a:latin typeface="Arial"/>
                <a:ea typeface="Arial"/>
                <a:cs typeface="Arial"/>
                <a:sym typeface="Arial"/>
              </a:rPr>
              <a:t>Mac users, click on black circle to open browser and view a 2 minute Prohibition Youtube video.</a:t>
            </a:r>
          </a:p>
          <a:p>
            <a:pPr marR="40639" lvl="0" defTabSz="914400">
              <a:spcBef>
                <a:spcPts val="500"/>
              </a:spcBef>
              <a:buClr>
                <a:srgbClr val="FFFFFF"/>
              </a:buClr>
            </a:pPr>
            <a:r>
              <a:rPr sz="2000" i="1" dirty="0">
                <a:uFill>
                  <a:solidFill>
                    <a:srgbClr val="FFFFFF"/>
                  </a:solidFill>
                </a:uFill>
                <a:latin typeface="Arial"/>
                <a:ea typeface="Arial"/>
                <a:cs typeface="Arial"/>
                <a:sym typeface="Arial"/>
              </a:rPr>
              <a:t>Original Link:</a:t>
            </a:r>
            <a:r>
              <a:rPr sz="2000" dirty="0">
                <a:uFill>
                  <a:solidFill>
                    <a:srgbClr val="FFFFFF"/>
                  </a:solidFill>
                </a:uFill>
                <a:latin typeface="Arial"/>
                <a:ea typeface="Arial"/>
                <a:cs typeface="Arial"/>
                <a:sym typeface="Arial"/>
              </a:rPr>
              <a:t> https://www.youtube.com/watch?v=AEV4Abgoqb8 </a:t>
            </a:r>
          </a:p>
          <a:p>
            <a:pPr marR="57799" lvl="0" defTabSz="1295400">
              <a:spcBef>
                <a:spcPts val="700"/>
              </a:spcBef>
              <a:buClr>
                <a:srgbClr val="FFFFFF"/>
              </a:buClr>
            </a:pPr>
            <a:endParaRPr sz="2400" dirty="0">
              <a:uFill>
                <a:solidFill>
                  <a:srgbClr val="FFFFFF"/>
                </a:solidFill>
              </a:uFill>
              <a:latin typeface="Arial"/>
              <a:ea typeface="Arial"/>
              <a:cs typeface="Arial"/>
              <a:sym typeface="Arial"/>
            </a:endParaRPr>
          </a:p>
          <a:p>
            <a:pPr marR="57799" lvl="0" defTabSz="1295400">
              <a:spcBef>
                <a:spcPts val="700"/>
              </a:spcBef>
              <a:buClr>
                <a:srgbClr val="FFFFFF"/>
              </a:buClr>
            </a:pPr>
            <a:r>
              <a:rPr sz="2400" dirty="0">
                <a:uFill>
                  <a:solidFill>
                    <a:srgbClr val="FFFFFF"/>
                  </a:solidFill>
                </a:uFill>
                <a:latin typeface="Arial"/>
                <a:ea typeface="Arial"/>
                <a:cs typeface="Arial"/>
                <a:sym typeface="Arial"/>
              </a:rPr>
              <a:t>Prohibition of all alcoholic beverages became the law of the land when the 18th Amendment to the Constitution took effect Jan 16, 1920.  Many people just continued to drink, including the Presidents.  Harding and crew drank all the time.</a:t>
            </a:r>
          </a:p>
          <a:p>
            <a:pPr marR="57799" lvl="0" defTabSz="1295400">
              <a:spcBef>
                <a:spcPts val="700"/>
              </a:spcBef>
              <a:buClr>
                <a:srgbClr val="FFFFFF"/>
              </a:buClr>
            </a:pPr>
            <a:r>
              <a:rPr sz="2400" b="1" dirty="0">
                <a:uFill>
                  <a:solidFill>
                    <a:srgbClr val="FFFFFF"/>
                  </a:solidFill>
                </a:uFill>
                <a:latin typeface="Arial"/>
                <a:ea typeface="Arial"/>
                <a:cs typeface="Arial"/>
                <a:sym typeface="Arial"/>
              </a:rPr>
              <a:t>The main goals of prohibition were to</a:t>
            </a:r>
            <a:r>
              <a:rPr sz="2400" dirty="0">
                <a:uFill>
                  <a:solidFill>
                    <a:srgbClr val="FFFFFF"/>
                  </a:solidFill>
                </a:uFill>
                <a:latin typeface="Arial"/>
                <a:ea typeface="Arial"/>
                <a:cs typeface="Arial"/>
                <a:sym typeface="Arial"/>
              </a:rPr>
              <a:t> 1. Eliminate drunkenness &amp; resulting abuse of family members,   2. Get rid of saloons, where prostitution, gambling &amp; other vice’s thrived. 3. Prevent absenteeism and on-the-job accidents stemming from drunkenness.</a:t>
            </a:r>
          </a:p>
          <a:p>
            <a:pPr marR="57799" lvl="0" defTabSz="1295400">
              <a:spcBef>
                <a:spcPts val="700"/>
              </a:spcBef>
              <a:buClr>
                <a:srgbClr val="FFFFFF"/>
              </a:buClr>
            </a:pPr>
            <a:r>
              <a:rPr sz="2400" dirty="0">
                <a:uFill>
                  <a:solidFill>
                    <a:srgbClr val="FFFFFF"/>
                  </a:solidFill>
                </a:uFill>
                <a:latin typeface="Arial"/>
                <a:ea typeface="Arial"/>
                <a:cs typeface="Arial"/>
                <a:sym typeface="Arial"/>
              </a:rPr>
              <a:t>VOLSTEAD ACT difficult to enforce - 1,500 agents total for entire U.S. </a:t>
            </a:r>
          </a:p>
          <a:p>
            <a:pPr marR="57799" lvl="0" defTabSz="1295400">
              <a:spcBef>
                <a:spcPts val="700"/>
              </a:spcBef>
              <a:buClr>
                <a:srgbClr val="FFFFFF"/>
              </a:buClr>
            </a:pPr>
            <a:r>
              <a:rPr sz="2400" dirty="0">
                <a:uFill>
                  <a:solidFill>
                    <a:srgbClr val="FFFFFF"/>
                  </a:solidFill>
                </a:uFill>
                <a:latin typeface="Arial"/>
                <a:ea typeface="Arial"/>
                <a:cs typeface="Arial"/>
                <a:sym typeface="Arial"/>
              </a:rPr>
              <a:t>--</a:t>
            </a:r>
            <a:r>
              <a:rPr sz="2400" b="1" dirty="0">
                <a:solidFill>
                  <a:srgbClr val="FF4C00"/>
                </a:solidFill>
                <a:uFill>
                  <a:solidFill>
                    <a:srgbClr val="FF4C00"/>
                  </a:solidFill>
                </a:uFill>
                <a:latin typeface="Arial"/>
                <a:ea typeface="Arial"/>
                <a:cs typeface="Arial"/>
                <a:sym typeface="Arial"/>
              </a:rPr>
              <a:t>Bootleggers</a:t>
            </a:r>
            <a:r>
              <a:rPr sz="2400" b="1" dirty="0">
                <a:uFill>
                  <a:solidFill/>
                </a:uFill>
                <a:latin typeface="Arial"/>
                <a:ea typeface="Arial"/>
                <a:cs typeface="Arial"/>
                <a:sym typeface="Arial"/>
              </a:rPr>
              <a:t>, </a:t>
            </a:r>
            <a:r>
              <a:rPr sz="2400" dirty="0">
                <a:uFill>
                  <a:solidFill/>
                </a:uFill>
                <a:latin typeface="Arial"/>
                <a:ea typeface="Arial"/>
                <a:cs typeface="Arial"/>
                <a:sym typeface="Arial"/>
              </a:rPr>
              <a:t>or suppliers of illegal alcohol. Some bootleggers made their own w/stills.  Others smuggled liquor overland from Canada or by ship from the Caribbean.  A smuggler’s ship might anchor far off the coast, where the booze would be loaded onto speedboats fast enough to outrace the Coast Guard.</a:t>
            </a:r>
          </a:p>
          <a:p>
            <a:pPr marR="57799" lvl="0" defTabSz="1295400">
              <a:spcBef>
                <a:spcPts val="700"/>
              </a:spcBef>
              <a:buClr>
                <a:srgbClr val="FFFFFF"/>
              </a:buClr>
            </a:pPr>
            <a:r>
              <a:rPr sz="2400" dirty="0">
                <a:uFill>
                  <a:solidFill/>
                </a:uFill>
                <a:latin typeface="Arial"/>
                <a:ea typeface="Arial"/>
                <a:cs typeface="Arial"/>
                <a:sym typeface="Arial"/>
              </a:rPr>
              <a:t>Bars that operated illegally, known as </a:t>
            </a:r>
            <a:r>
              <a:rPr sz="2400" dirty="0">
                <a:solidFill>
                  <a:srgbClr val="FF4C00"/>
                </a:solidFill>
                <a:uFill>
                  <a:solidFill>
                    <a:srgbClr val="FF4C00"/>
                  </a:solidFill>
                </a:uFill>
                <a:latin typeface="Arial"/>
                <a:ea typeface="Arial"/>
                <a:cs typeface="Arial"/>
                <a:sym typeface="Arial"/>
              </a:rPr>
              <a:t>speakeasies</a:t>
            </a:r>
            <a:r>
              <a:rPr sz="2400" dirty="0">
                <a:uFill>
                  <a:solidFill/>
                </a:uFill>
                <a:latin typeface="Arial"/>
                <a:ea typeface="Arial"/>
                <a:cs typeface="Arial"/>
                <a:sym typeface="Arial"/>
              </a:rPr>
              <a:t>, were either disguised as legitimate businesses or hidden in some way, often behind heavy gates.</a:t>
            </a:r>
          </a:p>
          <a:p>
            <a:pPr marR="57799" lvl="0" defTabSz="1295400">
              <a:spcBef>
                <a:spcPts val="700"/>
              </a:spcBef>
              <a:buClr>
                <a:srgbClr val="FFFFFF"/>
              </a:buClr>
            </a:pPr>
            <a:r>
              <a:rPr sz="2400" dirty="0">
                <a:uFill>
                  <a:solidFill/>
                </a:uFill>
                <a:latin typeface="Arial"/>
                <a:ea typeface="Arial"/>
                <a:cs typeface="Arial"/>
                <a:sym typeface="Arial"/>
              </a:rPr>
              <a:t>--You have huge demand for sacramental wine because that’s still legal, and by 1929 alcohol consumption was about 70% of the prewar level.  It also </a:t>
            </a:r>
            <a:r>
              <a:rPr sz="2400" b="1" dirty="0">
                <a:uFill>
                  <a:solidFill/>
                </a:uFill>
                <a:latin typeface="Arial"/>
                <a:ea typeface="Arial"/>
                <a:cs typeface="Arial"/>
                <a:sym typeface="Arial"/>
              </a:rPr>
              <a:t>increased the number of liquor-serving establishments in some major cities to far above pre-Prohibition levels.</a:t>
            </a:r>
            <a:endParaRPr sz="2400" dirty="0">
              <a:uFill>
                <a:solidFill>
                  <a:srgbClr val="FFFFFF"/>
                </a:solidFill>
              </a:uFill>
              <a:latin typeface="Arial"/>
              <a:ea typeface="Arial"/>
              <a:cs typeface="Arial"/>
              <a:sym typeface="Arial"/>
            </a:endParaRPr>
          </a:p>
          <a:p>
            <a:pPr marR="57799" lvl="0" defTabSz="1295400">
              <a:spcBef>
                <a:spcPts val="700"/>
              </a:spcBef>
              <a:buClr>
                <a:srgbClr val="FFFFFF"/>
              </a:buClr>
            </a:pPr>
            <a:endParaRPr sz="2400" dirty="0">
              <a:uFill>
                <a:solidFill>
                  <a:srgbClr val="FFFFFF"/>
                </a:solidFill>
              </a:uFill>
              <a:latin typeface="Arial"/>
              <a:ea typeface="Arial"/>
              <a:cs typeface="Arial"/>
              <a:sym typeface="Arial"/>
            </a:endParaRPr>
          </a:p>
          <a:p>
            <a:pPr marR="57799" lvl="0" defTabSz="1295400">
              <a:spcBef>
                <a:spcPts val="700"/>
              </a:spcBef>
              <a:buClr>
                <a:srgbClr val="AA7942"/>
              </a:buClr>
              <a:buFont typeface="Arial"/>
            </a:pPr>
            <a:r>
              <a:rPr sz="2400" dirty="0">
                <a:uFill>
                  <a:solidFill/>
                </a:uFill>
                <a:latin typeface="Arial"/>
                <a:ea typeface="Arial"/>
                <a:cs typeface="Arial"/>
                <a:sym typeface="Arial"/>
              </a:rPr>
              <a:t>Successful bootlegging organizations often moved into other illegal activities as well, including </a:t>
            </a:r>
            <a:r>
              <a:rPr sz="2400" b="1" dirty="0">
                <a:uFill>
                  <a:solidFill/>
                </a:uFill>
                <a:latin typeface="Arial"/>
                <a:ea typeface="Arial"/>
                <a:cs typeface="Arial"/>
                <a:sym typeface="Arial"/>
              </a:rPr>
              <a:t>gambling, prostitution, and racketeering</a:t>
            </a:r>
            <a:r>
              <a:rPr sz="2400" dirty="0">
                <a:uFill>
                  <a:solidFill/>
                </a:uFill>
                <a:latin typeface="Arial"/>
                <a:ea typeface="Arial"/>
                <a:cs typeface="Arial"/>
                <a:sym typeface="Arial"/>
              </a:rPr>
              <a:t>. As rival groups fought for control in some American cities, gang wars and murders became commonplace.</a:t>
            </a:r>
          </a:p>
          <a:p>
            <a:pPr marR="57799" lvl="0" defTabSz="1295400">
              <a:spcBef>
                <a:spcPts val="700"/>
              </a:spcBef>
              <a:buClr>
                <a:srgbClr val="AA7942"/>
              </a:buClr>
              <a:buFont typeface="Arial"/>
            </a:pPr>
            <a:r>
              <a:rPr sz="2400" dirty="0">
                <a:uFill>
                  <a:solidFill/>
                </a:uFill>
                <a:latin typeface="Arial"/>
                <a:ea typeface="Arial"/>
                <a:cs typeface="Arial"/>
                <a:sym typeface="Arial"/>
              </a:rPr>
              <a:t>One of the most notorious criminals of this time was Al Capone, nicknamed “Scarface,” a gangster who rose to the top of Chicago’s organized crime network. Capone proved talented at avoiding jail but was finally imprisoned in 1931.</a:t>
            </a:r>
          </a:p>
          <a:p>
            <a:pPr marR="57799" lvl="0" defTabSz="1295400">
              <a:spcBef>
                <a:spcPts val="700"/>
              </a:spcBef>
              <a:buClr>
                <a:srgbClr val="AA7942"/>
              </a:buClr>
              <a:buFont typeface="Arial"/>
            </a:pPr>
            <a:r>
              <a:rPr sz="2400" dirty="0">
                <a:uFill>
                  <a:solidFill/>
                </a:uFill>
                <a:latin typeface="Arial"/>
                <a:ea typeface="Arial"/>
                <a:cs typeface="Arial"/>
                <a:sym typeface="Arial"/>
              </a:rPr>
              <a:t>---------------------NEXT SLIDE----------------------------------------------</a:t>
            </a:r>
          </a:p>
          <a:p>
            <a:pPr marR="57799" lvl="0" defTabSz="1295400">
              <a:spcBef>
                <a:spcPts val="700"/>
              </a:spcBef>
              <a:buClr>
                <a:srgbClr val="FFFFFF"/>
              </a:buClr>
              <a:buFont typeface="Arial"/>
            </a:pPr>
            <a:r>
              <a:rPr sz="2400" dirty="0">
                <a:uFill>
                  <a:solidFill>
                    <a:srgbClr val="FFFFFF"/>
                  </a:solidFill>
                </a:uFill>
                <a:latin typeface="Arial"/>
                <a:ea typeface="Arial"/>
                <a:cs typeface="Arial"/>
                <a:sym typeface="Arial"/>
              </a:rPr>
              <a:t>Prohibition highlighted the differences between urban and rural areas of the country.  Another issue that tended to split Americans along urban and rural lines was the teaching of evolution conflicted with their religious beliefs.  Even today - the debate continues.</a:t>
            </a:r>
          </a:p>
          <a:p>
            <a:pPr marR="57799" lvl="0" defTabSz="1295400">
              <a:spcBef>
                <a:spcPts val="700"/>
              </a:spcBef>
              <a:buClr>
                <a:srgbClr val="FFFFFF"/>
              </a:buClr>
              <a:buFont typeface="Arial"/>
            </a:pPr>
            <a:endParaRPr sz="2400" dirty="0">
              <a:uFill>
                <a:solidFill>
                  <a:srgbClr val="FFFFFF"/>
                </a:solidFill>
              </a:uFill>
              <a:latin typeface="Arial"/>
              <a:ea typeface="Arial"/>
              <a:cs typeface="Arial"/>
              <a:sym typeface="Arial"/>
            </a:endParaRPr>
          </a:p>
          <a:p>
            <a:pPr marR="57799" lvl="0" defTabSz="1295400">
              <a:spcBef>
                <a:spcPts val="700"/>
              </a:spcBef>
              <a:buClr>
                <a:srgbClr val="FFFFFF"/>
              </a:buClr>
              <a:buFont typeface="Arial"/>
            </a:pPr>
            <a:r>
              <a:rPr sz="2400" dirty="0">
                <a:uFill>
                  <a:solidFill>
                    <a:srgbClr val="FFFFFF"/>
                  </a:solidFill>
                </a:uFill>
                <a:latin typeface="Arial"/>
                <a:ea typeface="Arial"/>
                <a:cs typeface="Arial"/>
                <a:sym typeface="Arial"/>
              </a:rPr>
              <a:t>Years prior to the 20s, there was a challenge to religion.  3 reasons - 1. Science &amp; technology were a part of everyday life.  2) War &amp; societal problems caused more people to question God’s active role or even his existence. 3)Some scholars were saying that the Bible was written by man &amp; had contradictions &amp; historical inaccuracies. SOOOOOO. . . In response, religious traditionalists published a series of 12 pamphlets called </a:t>
            </a:r>
            <a:r>
              <a:rPr sz="2400" i="1" dirty="0">
                <a:uFill>
                  <a:solidFill>
                    <a:srgbClr val="FFFFFF"/>
                  </a:solidFill>
                </a:uFill>
                <a:latin typeface="Arial"/>
                <a:ea typeface="Arial"/>
                <a:cs typeface="Arial"/>
                <a:sym typeface="Arial"/>
              </a:rPr>
              <a:t>The Fundamentals.</a:t>
            </a:r>
            <a:r>
              <a:rPr sz="2400" dirty="0">
                <a:uFill>
                  <a:solidFill>
                    <a:srgbClr val="FFFFFF"/>
                  </a:solidFill>
                </a:uFill>
                <a:latin typeface="Arial"/>
                <a:ea typeface="Arial"/>
                <a:cs typeface="Arial"/>
                <a:sym typeface="Arial"/>
              </a:rPr>
              <a:t> </a:t>
            </a:r>
          </a:p>
          <a:p>
            <a:pPr marR="57799" lvl="0" defTabSz="1295400">
              <a:spcBef>
                <a:spcPts val="700"/>
              </a:spcBef>
              <a:buClr>
                <a:srgbClr val="FFFFFF"/>
              </a:buClr>
            </a:pPr>
            <a:endParaRPr sz="2400" dirty="0">
              <a:uFill>
                <a:solidFill>
                  <a:srgbClr val="FFFFFF"/>
                </a:solidFill>
              </a:u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Shape 29"/>
          <p:cNvSpPr>
            <a:spLocks noGrp="1" noRot="1" noChangeAspect="1"/>
          </p:cNvSpPr>
          <p:nvPr>
            <p:ph type="sldImg"/>
          </p:nvPr>
        </p:nvSpPr>
        <p:spPr>
          <a:prstGeom prst="rect">
            <a:avLst/>
          </a:prstGeom>
        </p:spPr>
        <p:txBody>
          <a:bodyPr/>
          <a:lstStyle/>
          <a:p>
            <a:pPr lvl="0"/>
            <a:endParaRPr/>
          </a:p>
        </p:txBody>
      </p:sp>
      <p:sp>
        <p:nvSpPr>
          <p:cNvPr id="30" name="Shape 30"/>
          <p:cNvSpPr>
            <a:spLocks noGrp="1"/>
          </p:cNvSpPr>
          <p:nvPr>
            <p:ph type="body" sz="quarter" idx="1"/>
          </p:nvPr>
        </p:nvSpPr>
        <p:spPr>
          <a:prstGeom prst="rect">
            <a:avLst/>
          </a:prstGeom>
        </p:spPr>
        <p:txBody>
          <a:bodyPr/>
          <a:lstStyle/>
          <a:p>
            <a:pPr marR="40639" lvl="0" defTabSz="914400">
              <a:spcBef>
                <a:spcPts val="500"/>
              </a:spcBef>
              <a:buClr>
                <a:srgbClr val="FFFFFF"/>
              </a:buClr>
            </a:pPr>
            <a:r>
              <a:rPr sz="2000" dirty="0">
                <a:uFill>
                  <a:solidFill>
                    <a:srgbClr val="FFFFFF"/>
                  </a:solidFill>
                </a:uFill>
                <a:latin typeface="Arial"/>
                <a:ea typeface="Arial"/>
                <a:cs typeface="Arial"/>
                <a:sym typeface="Arial"/>
              </a:rPr>
              <a:t>An embedded link to a 39 second Billy Sunday </a:t>
            </a:r>
            <a:r>
              <a:rPr sz="2000" dirty="0" err="1">
                <a:uFill>
                  <a:solidFill>
                    <a:srgbClr val="FFFFFF"/>
                  </a:solidFill>
                </a:uFill>
                <a:latin typeface="Arial"/>
                <a:ea typeface="Arial"/>
                <a:cs typeface="Arial"/>
                <a:sym typeface="Arial"/>
              </a:rPr>
              <a:t>Youtube</a:t>
            </a:r>
            <a:r>
              <a:rPr sz="2000" dirty="0">
                <a:uFill>
                  <a:solidFill>
                    <a:srgbClr val="FFFFFF"/>
                  </a:solidFill>
                </a:uFill>
                <a:latin typeface="Arial"/>
                <a:ea typeface="Arial"/>
                <a:cs typeface="Arial"/>
                <a:sym typeface="Arial"/>
              </a:rPr>
              <a:t> video begins </a:t>
            </a:r>
            <a:r>
              <a:rPr lang="en-US" sz="2000" dirty="0" smtClean="0">
                <a:uFill>
                  <a:solidFill>
                    <a:srgbClr val="FFFFFF"/>
                  </a:solidFill>
                </a:uFill>
                <a:latin typeface="Arial"/>
                <a:ea typeface="Arial"/>
                <a:cs typeface="Arial"/>
                <a:sym typeface="Arial"/>
              </a:rPr>
              <a:t>next</a:t>
            </a:r>
            <a:r>
              <a:rPr lang="en-US" sz="2000" baseline="0" dirty="0" smtClean="0">
                <a:uFill>
                  <a:solidFill>
                    <a:srgbClr val="FFFFFF"/>
                  </a:solidFill>
                </a:uFill>
                <a:latin typeface="Arial"/>
                <a:ea typeface="Arial"/>
                <a:cs typeface="Arial"/>
                <a:sym typeface="Arial"/>
              </a:rPr>
              <a:t> slide</a:t>
            </a:r>
            <a:r>
              <a:rPr sz="2000" dirty="0" smtClean="0">
                <a:uFill>
                  <a:solidFill>
                    <a:srgbClr val="FFFFFF"/>
                  </a:solidFill>
                </a:uFill>
                <a:latin typeface="Arial"/>
                <a:ea typeface="Arial"/>
                <a:cs typeface="Arial"/>
                <a:sym typeface="Arial"/>
              </a:rPr>
              <a:t>. </a:t>
            </a:r>
            <a:endParaRPr sz="2000" dirty="0">
              <a:uFill>
                <a:solidFill>
                  <a:srgbClr val="FFFFFF"/>
                </a:solidFill>
              </a:uFill>
              <a:latin typeface="Arial"/>
              <a:ea typeface="Arial"/>
              <a:cs typeface="Arial"/>
              <a:sym typeface="Arial"/>
            </a:endParaRPr>
          </a:p>
          <a:p>
            <a:pPr marR="40639" lvl="0" defTabSz="914400">
              <a:spcBef>
                <a:spcPts val="500"/>
              </a:spcBef>
              <a:buClr>
                <a:srgbClr val="FFFFFF"/>
              </a:buClr>
            </a:pPr>
            <a:r>
              <a:rPr sz="2000" dirty="0">
                <a:uFill>
                  <a:solidFill>
                    <a:srgbClr val="FFFFFF"/>
                  </a:solidFill>
                </a:uFill>
                <a:latin typeface="Arial"/>
                <a:ea typeface="Arial"/>
                <a:cs typeface="Arial"/>
                <a:sym typeface="Arial"/>
              </a:rPr>
              <a:t>Mac users, click on black circle to open browser and view a 39 second Billy Sunday </a:t>
            </a:r>
            <a:r>
              <a:rPr sz="2000" dirty="0" err="1">
                <a:uFill>
                  <a:solidFill>
                    <a:srgbClr val="FFFFFF"/>
                  </a:solidFill>
                </a:uFill>
                <a:latin typeface="Arial"/>
                <a:ea typeface="Arial"/>
                <a:cs typeface="Arial"/>
                <a:sym typeface="Arial"/>
              </a:rPr>
              <a:t>Youtube</a:t>
            </a:r>
            <a:r>
              <a:rPr sz="2000" dirty="0">
                <a:uFill>
                  <a:solidFill>
                    <a:srgbClr val="FFFFFF"/>
                  </a:solidFill>
                </a:uFill>
                <a:latin typeface="Arial"/>
                <a:ea typeface="Arial"/>
                <a:cs typeface="Arial"/>
                <a:sym typeface="Arial"/>
              </a:rPr>
              <a:t> video.</a:t>
            </a:r>
          </a:p>
          <a:p>
            <a:pPr marR="40639" lvl="0" defTabSz="914400">
              <a:spcBef>
                <a:spcPts val="500"/>
              </a:spcBef>
              <a:buClr>
                <a:srgbClr val="FFFFFF"/>
              </a:buClr>
            </a:pPr>
            <a:r>
              <a:rPr sz="2000" i="1" dirty="0">
                <a:uFill>
                  <a:solidFill>
                    <a:srgbClr val="FFFFFF"/>
                  </a:solidFill>
                </a:uFill>
                <a:latin typeface="Arial"/>
                <a:ea typeface="Arial"/>
                <a:cs typeface="Arial"/>
                <a:sym typeface="Arial"/>
              </a:rPr>
              <a:t>Original link:</a:t>
            </a:r>
            <a:r>
              <a:rPr sz="2000" dirty="0">
                <a:uFill>
                  <a:solidFill>
                    <a:srgbClr val="FFFFFF"/>
                  </a:solidFill>
                </a:uFill>
                <a:latin typeface="Arial"/>
                <a:ea typeface="Arial"/>
                <a:cs typeface="Arial"/>
                <a:sym typeface="Arial"/>
              </a:rPr>
              <a:t> https://www.youtube.com/watch?v=uGiEwEKNZ2U</a:t>
            </a:r>
          </a:p>
          <a:p>
            <a:pPr marR="40639" lvl="0" defTabSz="914400">
              <a:spcBef>
                <a:spcPts val="500"/>
              </a:spcBef>
              <a:buClr>
                <a:srgbClr val="FFFFFF"/>
              </a:buClr>
            </a:pPr>
            <a:endParaRPr sz="2000" dirty="0">
              <a:uFill>
                <a:solidFill>
                  <a:srgbClr val="FFFFFF"/>
                </a:solidFill>
              </a:uFill>
              <a:latin typeface="Arial"/>
              <a:ea typeface="Arial"/>
              <a:cs typeface="Arial"/>
              <a:sym typeface="Arial"/>
            </a:endParaRPr>
          </a:p>
          <a:p>
            <a:pPr marR="40639" lvl="0" defTabSz="914400">
              <a:spcBef>
                <a:spcPts val="500"/>
              </a:spcBef>
              <a:buClr>
                <a:srgbClr val="FFFFFF"/>
              </a:buClr>
            </a:pPr>
            <a:r>
              <a:rPr sz="2000" dirty="0">
                <a:uFill>
                  <a:solidFill>
                    <a:srgbClr val="FFFFFF"/>
                  </a:solidFill>
                </a:uFill>
                <a:latin typeface="Arial"/>
                <a:ea typeface="Arial"/>
                <a:cs typeface="Arial"/>
                <a:sym typeface="Arial"/>
              </a:rPr>
              <a:t>Prohibition highlighted the differences between urban and rural areas of the country.  Another issue that tended to split Americans along urban and rural lines was the teaching of evolution conflicted with their religious beliefs.  Even today - the debate continues.</a:t>
            </a:r>
          </a:p>
          <a:p>
            <a:pPr marR="57799" lvl="0" defTabSz="1295400">
              <a:spcBef>
                <a:spcPts val="700"/>
              </a:spcBef>
              <a:buClr>
                <a:srgbClr val="FFFFFF"/>
              </a:buClr>
              <a:buFont typeface="Arial"/>
            </a:pPr>
            <a:endParaRPr sz="2400" dirty="0">
              <a:uFill>
                <a:solidFill>
                  <a:srgbClr val="FFFFFF"/>
                </a:solidFill>
              </a:uFill>
              <a:latin typeface="Arial"/>
              <a:ea typeface="Arial"/>
              <a:cs typeface="Arial"/>
              <a:sym typeface="Arial"/>
            </a:endParaRPr>
          </a:p>
          <a:p>
            <a:pPr marR="57799" lvl="0" defTabSz="1295400">
              <a:spcBef>
                <a:spcPts val="700"/>
              </a:spcBef>
              <a:buClr>
                <a:srgbClr val="FFFFFF"/>
              </a:buClr>
              <a:buFont typeface="Arial"/>
            </a:pPr>
            <a:r>
              <a:rPr sz="2400" dirty="0">
                <a:uFill>
                  <a:solidFill>
                    <a:srgbClr val="FFFFFF"/>
                  </a:solidFill>
                </a:uFill>
                <a:latin typeface="Arial"/>
                <a:ea typeface="Arial"/>
                <a:cs typeface="Arial"/>
                <a:sym typeface="Arial"/>
              </a:rPr>
              <a:t>Years prior to the 20s, there was a challenge to religion.  3 reasons - 1. Science &amp; technology were a part of everyday life.  2) War &amp; societal problems caused more people to question God’s active role or even his existence. 3)Some scholars were saying that the Bible was written by man &amp; had contradictions &amp; historical inaccuracies. SOOOOOO. . . In response, religious traditionalists published a series of 12 pamphlets called </a:t>
            </a:r>
            <a:r>
              <a:rPr sz="2400" i="1" dirty="0">
                <a:uFill>
                  <a:solidFill>
                    <a:srgbClr val="FFFFFF"/>
                  </a:solidFill>
                </a:uFill>
                <a:latin typeface="Arial"/>
                <a:ea typeface="Arial"/>
                <a:cs typeface="Arial"/>
                <a:sym typeface="Arial"/>
              </a:rPr>
              <a:t>The Fundamentals.</a:t>
            </a:r>
            <a:r>
              <a:rPr sz="2400" dirty="0">
                <a:uFill>
                  <a:solidFill>
                    <a:srgbClr val="FFFFFF"/>
                  </a:solidFill>
                </a:uFill>
                <a:latin typeface="Arial"/>
                <a:ea typeface="Arial"/>
                <a:cs typeface="Arial"/>
                <a:sym typeface="Arial"/>
              </a:rPr>
              <a:t>  </a:t>
            </a:r>
          </a:p>
          <a:p>
            <a:pPr marR="57799" lvl="0" defTabSz="1295400">
              <a:spcBef>
                <a:spcPts val="700"/>
              </a:spcBef>
              <a:buClr>
                <a:srgbClr val="FFFFFF"/>
              </a:buClr>
              <a:buFont typeface="Arial"/>
            </a:pPr>
            <a:endParaRPr sz="2400" dirty="0">
              <a:uFill>
                <a:solidFill>
                  <a:srgbClr val="FFFFFF"/>
                </a:solidFill>
              </a:uFill>
              <a:latin typeface="Arial"/>
              <a:ea typeface="Arial"/>
              <a:cs typeface="Arial"/>
              <a:sym typeface="Arial"/>
            </a:endParaRPr>
          </a:p>
          <a:p>
            <a:pPr marR="57799" lvl="0" defTabSz="1295400">
              <a:spcBef>
                <a:spcPts val="700"/>
              </a:spcBef>
              <a:buClr>
                <a:srgbClr val="FFFFFF"/>
              </a:buClr>
              <a:buFont typeface="Arial"/>
            </a:pPr>
            <a:r>
              <a:rPr sz="2400" dirty="0">
                <a:uFill>
                  <a:solidFill>
                    <a:srgbClr val="FFFFFF"/>
                  </a:solidFill>
                </a:uFill>
                <a:latin typeface="Arial"/>
                <a:ea typeface="Arial"/>
                <a:cs typeface="Arial"/>
                <a:sym typeface="Arial"/>
              </a:rPr>
              <a:t>Billy Sunday was a former professional baseball player.  His Sunday Sermons would preach about the evils of alcohol.  His series of more than 300 religious revival meetings attracted an estimated total attendance of 100 million.</a:t>
            </a:r>
          </a:p>
          <a:p>
            <a:pPr marR="57799" lvl="0" defTabSz="1295400">
              <a:spcBef>
                <a:spcPts val="700"/>
              </a:spcBef>
              <a:buClr>
                <a:srgbClr val="FFFFFF"/>
              </a:buClr>
              <a:buFont typeface="Arial"/>
            </a:pPr>
            <a:r>
              <a:rPr sz="2400" dirty="0">
                <a:uFill>
                  <a:solidFill>
                    <a:srgbClr val="FFFFFF"/>
                  </a:solidFill>
                </a:uFill>
                <a:latin typeface="Arial"/>
                <a:ea typeface="Arial"/>
                <a:cs typeface="Arial"/>
                <a:sym typeface="Arial"/>
              </a:rPr>
              <a:t>------------------NEXT SLIDE---------------</a:t>
            </a:r>
          </a:p>
          <a:p>
            <a:pPr marR="57799" lvl="1" indent="0" defTabSz="1295400">
              <a:lnSpc>
                <a:spcPct val="90000"/>
              </a:lnSpc>
              <a:spcBef>
                <a:spcPts val="700"/>
              </a:spcBef>
              <a:buClr>
                <a:srgbClr val="FFFFFF"/>
              </a:buClr>
              <a:buFont typeface="Arial"/>
            </a:pPr>
            <a:r>
              <a:rPr sz="3000" dirty="0">
                <a:solidFill>
                  <a:srgbClr val="232323"/>
                </a:solidFill>
                <a:uFill>
                  <a:solidFill>
                    <a:srgbClr val="FFFFFF"/>
                  </a:solidFill>
                </a:uFill>
                <a:latin typeface="Arial"/>
                <a:ea typeface="Arial"/>
                <a:cs typeface="Arial"/>
                <a:sym typeface="Arial"/>
              </a:rPr>
              <a:t>the Fundamentalists had worked hard to pass laws against the teaching of evolution in Tennessee schools. The ACLU put a huge ad in the paper saying they would represent any person who challenged the law - the idea is to make the law unconstitutional.    </a:t>
            </a:r>
            <a:r>
              <a:rPr sz="3800" b="1" dirty="0">
                <a:solidFill>
                  <a:srgbClr val="232323"/>
                </a:solidFill>
                <a:uFill>
                  <a:solidFill>
                    <a:srgbClr val="FFFFFF"/>
                  </a:solidFill>
                </a:uFill>
                <a:latin typeface="Arial"/>
                <a:ea typeface="Arial"/>
                <a:cs typeface="Arial"/>
                <a:sym typeface="Arial"/>
              </a:rPr>
              <a:t>A clash of urban/rural cultures.</a:t>
            </a:r>
            <a:endParaRPr sz="2200" dirty="0">
              <a:solidFill>
                <a:srgbClr val="232323"/>
              </a:solidFill>
              <a:uFill>
                <a:solidFill>
                  <a:srgbClr val="FFFFFF"/>
                </a:solidFill>
              </a:uFill>
              <a:latin typeface="Arial"/>
              <a:ea typeface="Arial"/>
              <a:cs typeface="Arial"/>
              <a:sym typeface="Arial"/>
            </a:endParaRPr>
          </a:p>
          <a:p>
            <a:pPr marR="57799" lvl="1" indent="0" defTabSz="1295400">
              <a:lnSpc>
                <a:spcPct val="90000"/>
              </a:lnSpc>
              <a:spcBef>
                <a:spcPts val="700"/>
              </a:spcBef>
              <a:buClr>
                <a:srgbClr val="FFFFFF"/>
              </a:buClr>
              <a:buFont typeface="Arial"/>
            </a:pPr>
            <a:r>
              <a:rPr sz="2200" dirty="0">
                <a:solidFill>
                  <a:srgbClr val="232323"/>
                </a:solidFill>
                <a:uFill>
                  <a:solidFill>
                    <a:srgbClr val="FFFFFF"/>
                  </a:solidFill>
                </a:uFill>
                <a:latin typeface="Arial"/>
                <a:ea typeface="Arial"/>
                <a:cs typeface="Arial"/>
                <a:sym typeface="Arial"/>
              </a:rPr>
              <a:t>4.John Scopes was a high school biology teacher fired for teaching evolution in Tennessee.</a:t>
            </a:r>
          </a:p>
          <a:p>
            <a:pPr marR="57799" lvl="1" indent="0" defTabSz="1295400">
              <a:lnSpc>
                <a:spcPct val="90000"/>
              </a:lnSpc>
              <a:spcBef>
                <a:spcPts val="700"/>
              </a:spcBef>
              <a:buClr>
                <a:srgbClr val="FFFFFF"/>
              </a:buClr>
              <a:buFont typeface="Arial"/>
            </a:pPr>
            <a:r>
              <a:rPr sz="2200" dirty="0">
                <a:solidFill>
                  <a:srgbClr val="232323"/>
                </a:solidFill>
                <a:uFill>
                  <a:solidFill>
                    <a:srgbClr val="FFFFFF"/>
                  </a:solidFill>
                </a:uFill>
                <a:latin typeface="Arial"/>
                <a:ea typeface="Arial"/>
                <a:cs typeface="Arial"/>
                <a:sym typeface="Arial"/>
              </a:rPr>
              <a:t>5.The ACLU defended Scopes-Clarence Darrow.</a:t>
            </a:r>
          </a:p>
          <a:p>
            <a:pPr marR="57799" lvl="1" indent="0" defTabSz="1295400">
              <a:lnSpc>
                <a:spcPct val="90000"/>
              </a:lnSpc>
              <a:spcBef>
                <a:spcPts val="700"/>
              </a:spcBef>
              <a:buClr>
                <a:srgbClr val="FFFFFF"/>
              </a:buClr>
              <a:buFont typeface="Arial"/>
            </a:pPr>
            <a:r>
              <a:rPr sz="2200" dirty="0">
                <a:solidFill>
                  <a:srgbClr val="232323"/>
                </a:solidFill>
                <a:uFill>
                  <a:solidFill>
                    <a:srgbClr val="FFFFFF"/>
                  </a:solidFill>
                </a:uFill>
                <a:latin typeface="Arial"/>
                <a:ea typeface="Arial"/>
                <a:cs typeface="Arial"/>
                <a:sym typeface="Arial"/>
              </a:rPr>
              <a:t>6. </a:t>
            </a:r>
            <a:r>
              <a:rPr sz="2200" dirty="0" err="1">
                <a:solidFill>
                  <a:srgbClr val="232323"/>
                </a:solidFill>
                <a:uFill>
                  <a:solidFill>
                    <a:srgbClr val="FFFFFF"/>
                  </a:solidFill>
                </a:uFill>
                <a:latin typeface="Arial"/>
                <a:ea typeface="Arial"/>
                <a:cs typeface="Arial"/>
                <a:sym typeface="Arial"/>
              </a:rPr>
              <a:t>Wiliam</a:t>
            </a:r>
            <a:r>
              <a:rPr sz="2200" dirty="0">
                <a:solidFill>
                  <a:srgbClr val="232323"/>
                </a:solidFill>
                <a:uFill>
                  <a:solidFill>
                    <a:srgbClr val="FFFFFF"/>
                  </a:solidFill>
                </a:uFill>
                <a:latin typeface="Arial"/>
                <a:ea typeface="Arial"/>
                <a:cs typeface="Arial"/>
                <a:sym typeface="Arial"/>
              </a:rPr>
              <a:t> Jennings Bryan was the lawyer for the prosecution.</a:t>
            </a:r>
          </a:p>
          <a:p>
            <a:pPr marR="57799" lvl="1" indent="0" defTabSz="1295400">
              <a:lnSpc>
                <a:spcPct val="90000"/>
              </a:lnSpc>
              <a:spcBef>
                <a:spcPts val="700"/>
              </a:spcBef>
              <a:buClr>
                <a:srgbClr val="FFFFFF"/>
              </a:buClr>
              <a:buFont typeface="Arial"/>
            </a:pPr>
            <a:r>
              <a:rPr sz="2200" dirty="0">
                <a:solidFill>
                  <a:srgbClr val="232323"/>
                </a:solidFill>
                <a:uFill>
                  <a:solidFill>
                    <a:srgbClr val="FFFFFF"/>
                  </a:solidFill>
                </a:uFill>
                <a:latin typeface="Arial"/>
                <a:ea typeface="Arial"/>
                <a:cs typeface="Arial"/>
                <a:sym typeface="Arial"/>
              </a:rPr>
              <a:t>7.The “Scopes Monkey Trial” made headlines in 1925.</a:t>
            </a:r>
          </a:p>
          <a:p>
            <a:pPr marR="57799" lvl="1" indent="0" defTabSz="1295400">
              <a:lnSpc>
                <a:spcPct val="90000"/>
              </a:lnSpc>
              <a:spcBef>
                <a:spcPts val="700"/>
              </a:spcBef>
              <a:buClr>
                <a:srgbClr val="FFFFFF"/>
              </a:buClr>
              <a:buFont typeface="Arial"/>
            </a:pPr>
            <a:r>
              <a:rPr sz="2200" dirty="0">
                <a:solidFill>
                  <a:srgbClr val="232323"/>
                </a:solidFill>
                <a:uFill>
                  <a:solidFill>
                    <a:srgbClr val="FFFFFF"/>
                  </a:solidFill>
                </a:uFill>
                <a:latin typeface="Arial"/>
                <a:ea typeface="Arial"/>
                <a:cs typeface="Arial"/>
                <a:sym typeface="Arial"/>
              </a:rPr>
              <a:t>8.Darrow put Bryan on the stand to defend the bible.</a:t>
            </a:r>
          </a:p>
          <a:p>
            <a:pPr marR="57799" lvl="1" indent="0" defTabSz="1295400">
              <a:lnSpc>
                <a:spcPct val="90000"/>
              </a:lnSpc>
              <a:spcBef>
                <a:spcPts val="700"/>
              </a:spcBef>
              <a:buClr>
                <a:srgbClr val="FFFFFF"/>
              </a:buClr>
              <a:buFont typeface="Arial"/>
            </a:pPr>
            <a:r>
              <a:rPr sz="2200" dirty="0">
                <a:solidFill>
                  <a:srgbClr val="232323"/>
                </a:solidFill>
                <a:uFill>
                  <a:solidFill>
                    <a:srgbClr val="FFFFFF"/>
                  </a:solidFill>
                </a:uFill>
                <a:latin typeface="Arial"/>
                <a:ea typeface="Arial"/>
                <a:cs typeface="Arial"/>
                <a:sym typeface="Arial"/>
              </a:rPr>
              <a:t>9.Bryan was made to look foolish and writers such as H.L. Mencken  poked fun at the fundamentalists.</a:t>
            </a:r>
          </a:p>
          <a:p>
            <a:pPr marR="57799" lvl="1" indent="0" defTabSz="1295400">
              <a:lnSpc>
                <a:spcPct val="90000"/>
              </a:lnSpc>
              <a:spcBef>
                <a:spcPts val="700"/>
              </a:spcBef>
              <a:buClr>
                <a:srgbClr val="FFFFFF"/>
              </a:buClr>
              <a:buFont typeface="Arial"/>
            </a:pPr>
            <a:r>
              <a:rPr sz="2200" dirty="0">
                <a:solidFill>
                  <a:srgbClr val="232323"/>
                </a:solidFill>
                <a:uFill>
                  <a:solidFill>
                    <a:srgbClr val="FFFFFF"/>
                  </a:solidFill>
                </a:uFill>
                <a:latin typeface="Arial"/>
                <a:ea typeface="Arial"/>
                <a:cs typeface="Arial"/>
                <a:sym typeface="Arial"/>
              </a:rPr>
              <a:t>10.Scopes was quickly found guilty.</a:t>
            </a:r>
          </a:p>
          <a:p>
            <a:pPr marR="57799" lvl="0" defTabSz="1295400">
              <a:spcBef>
                <a:spcPts val="700"/>
              </a:spcBef>
              <a:buClr>
                <a:srgbClr val="FFFFFF"/>
              </a:buClr>
              <a:buFont typeface="Arial"/>
            </a:pPr>
            <a:endParaRPr sz="2400" dirty="0">
              <a:uFill>
                <a:solidFill>
                  <a:srgbClr val="FFFFFF"/>
                </a:solidFill>
              </a:uFill>
              <a:latin typeface="Arial"/>
              <a:ea typeface="Arial"/>
              <a:cs typeface="Arial"/>
              <a:sym typeface="Arial"/>
            </a:endParaRPr>
          </a:p>
          <a:p>
            <a:pPr marR="57799" lvl="0" defTabSz="1295400">
              <a:spcBef>
                <a:spcPts val="700"/>
              </a:spcBef>
              <a:buClr>
                <a:srgbClr val="FFFFFF"/>
              </a:buClr>
              <a:buFont typeface="Arial"/>
            </a:pPr>
            <a:endParaRPr sz="2400" dirty="0">
              <a:uFill>
                <a:solidFill>
                  <a:srgbClr val="FFFFFF"/>
                </a:solidFill>
              </a:u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Shape 29"/>
          <p:cNvSpPr>
            <a:spLocks noGrp="1" noRot="1" noChangeAspect="1"/>
          </p:cNvSpPr>
          <p:nvPr>
            <p:ph type="sldImg"/>
          </p:nvPr>
        </p:nvSpPr>
        <p:spPr>
          <a:prstGeom prst="rect">
            <a:avLst/>
          </a:prstGeom>
        </p:spPr>
        <p:txBody>
          <a:bodyPr/>
          <a:lstStyle/>
          <a:p>
            <a:pPr lvl="0"/>
            <a:endParaRPr/>
          </a:p>
        </p:txBody>
      </p:sp>
      <p:sp>
        <p:nvSpPr>
          <p:cNvPr id="30" name="Shape 30"/>
          <p:cNvSpPr>
            <a:spLocks noGrp="1"/>
          </p:cNvSpPr>
          <p:nvPr>
            <p:ph type="body" sz="quarter" idx="1"/>
          </p:nvPr>
        </p:nvSpPr>
        <p:spPr>
          <a:prstGeom prst="rect">
            <a:avLst/>
          </a:prstGeom>
        </p:spPr>
        <p:txBody>
          <a:bodyPr/>
          <a:lstStyle/>
          <a:p>
            <a:pPr marR="40639" lvl="0" defTabSz="914400">
              <a:spcBef>
                <a:spcPts val="500"/>
              </a:spcBef>
              <a:buClr>
                <a:srgbClr val="FFFFFF"/>
              </a:buClr>
            </a:pPr>
            <a:r>
              <a:rPr sz="2000" dirty="0">
                <a:uFill>
                  <a:solidFill>
                    <a:srgbClr val="FFFFFF"/>
                  </a:solidFill>
                </a:uFill>
                <a:latin typeface="Arial"/>
                <a:ea typeface="Arial"/>
                <a:cs typeface="Arial"/>
                <a:sym typeface="Arial"/>
              </a:rPr>
              <a:t>An embedded link to a 39 second Billy Sunday </a:t>
            </a:r>
            <a:r>
              <a:rPr sz="2000" dirty="0" err="1">
                <a:uFill>
                  <a:solidFill>
                    <a:srgbClr val="FFFFFF"/>
                  </a:solidFill>
                </a:uFill>
                <a:latin typeface="Arial"/>
                <a:ea typeface="Arial"/>
                <a:cs typeface="Arial"/>
                <a:sym typeface="Arial"/>
              </a:rPr>
              <a:t>Youtube</a:t>
            </a:r>
            <a:r>
              <a:rPr sz="2000" dirty="0">
                <a:uFill>
                  <a:solidFill>
                    <a:srgbClr val="FFFFFF"/>
                  </a:solidFill>
                </a:uFill>
                <a:latin typeface="Arial"/>
                <a:ea typeface="Arial"/>
                <a:cs typeface="Arial"/>
                <a:sym typeface="Arial"/>
              </a:rPr>
              <a:t> video begins here. </a:t>
            </a:r>
          </a:p>
          <a:p>
            <a:pPr marR="40639" lvl="0" defTabSz="914400">
              <a:spcBef>
                <a:spcPts val="500"/>
              </a:spcBef>
              <a:buClr>
                <a:srgbClr val="FFFFFF"/>
              </a:buClr>
            </a:pPr>
            <a:r>
              <a:rPr sz="2000" dirty="0">
                <a:uFill>
                  <a:solidFill>
                    <a:srgbClr val="FFFFFF"/>
                  </a:solidFill>
                </a:uFill>
                <a:latin typeface="Arial"/>
                <a:ea typeface="Arial"/>
                <a:cs typeface="Arial"/>
                <a:sym typeface="Arial"/>
              </a:rPr>
              <a:t>Mac users, click on black circle to open browser and view a 39 second Billy Sunday </a:t>
            </a:r>
            <a:r>
              <a:rPr sz="2000" dirty="0" err="1">
                <a:uFill>
                  <a:solidFill>
                    <a:srgbClr val="FFFFFF"/>
                  </a:solidFill>
                </a:uFill>
                <a:latin typeface="Arial"/>
                <a:ea typeface="Arial"/>
                <a:cs typeface="Arial"/>
                <a:sym typeface="Arial"/>
              </a:rPr>
              <a:t>Youtube</a:t>
            </a:r>
            <a:r>
              <a:rPr sz="2000" dirty="0">
                <a:uFill>
                  <a:solidFill>
                    <a:srgbClr val="FFFFFF"/>
                  </a:solidFill>
                </a:uFill>
                <a:latin typeface="Arial"/>
                <a:ea typeface="Arial"/>
                <a:cs typeface="Arial"/>
                <a:sym typeface="Arial"/>
              </a:rPr>
              <a:t> video.</a:t>
            </a:r>
          </a:p>
          <a:p>
            <a:pPr marR="40639" lvl="0" defTabSz="914400">
              <a:spcBef>
                <a:spcPts val="500"/>
              </a:spcBef>
              <a:buClr>
                <a:srgbClr val="FFFFFF"/>
              </a:buClr>
            </a:pPr>
            <a:r>
              <a:rPr sz="2000" i="1" dirty="0">
                <a:uFill>
                  <a:solidFill>
                    <a:srgbClr val="FFFFFF"/>
                  </a:solidFill>
                </a:uFill>
                <a:latin typeface="Arial"/>
                <a:ea typeface="Arial"/>
                <a:cs typeface="Arial"/>
                <a:sym typeface="Arial"/>
              </a:rPr>
              <a:t>Original link:</a:t>
            </a:r>
            <a:r>
              <a:rPr sz="2000" dirty="0">
                <a:uFill>
                  <a:solidFill>
                    <a:srgbClr val="FFFFFF"/>
                  </a:solidFill>
                </a:uFill>
                <a:latin typeface="Arial"/>
                <a:ea typeface="Arial"/>
                <a:cs typeface="Arial"/>
                <a:sym typeface="Arial"/>
              </a:rPr>
              <a:t> https://www.youtube.com/watch?v=uGiEwEKNZ2U</a:t>
            </a:r>
          </a:p>
          <a:p>
            <a:pPr marR="40639" lvl="0" defTabSz="914400">
              <a:spcBef>
                <a:spcPts val="500"/>
              </a:spcBef>
              <a:buClr>
                <a:srgbClr val="FFFFFF"/>
              </a:buClr>
            </a:pPr>
            <a:endParaRPr sz="2000" dirty="0">
              <a:uFill>
                <a:solidFill>
                  <a:srgbClr val="FFFFFF"/>
                </a:solidFill>
              </a:uFill>
              <a:latin typeface="Arial"/>
              <a:ea typeface="Arial"/>
              <a:cs typeface="Arial"/>
              <a:sym typeface="Arial"/>
            </a:endParaRPr>
          </a:p>
          <a:p>
            <a:pPr marR="40639" lvl="0" defTabSz="914400">
              <a:spcBef>
                <a:spcPts val="500"/>
              </a:spcBef>
              <a:buClr>
                <a:srgbClr val="FFFFFF"/>
              </a:buClr>
            </a:pPr>
            <a:r>
              <a:rPr sz="2000" dirty="0">
                <a:uFill>
                  <a:solidFill>
                    <a:srgbClr val="FFFFFF"/>
                  </a:solidFill>
                </a:uFill>
                <a:latin typeface="Arial"/>
                <a:ea typeface="Arial"/>
                <a:cs typeface="Arial"/>
                <a:sym typeface="Arial"/>
              </a:rPr>
              <a:t>Prohibition highlighted the differences between urban and rural areas of the country.  Another issue that tended to split Americans along urban and rural lines was the teaching of evolution conflicted with their religious beliefs.  Even today - the debate continues.</a:t>
            </a:r>
          </a:p>
          <a:p>
            <a:pPr marR="57799" lvl="0" defTabSz="1295400">
              <a:spcBef>
                <a:spcPts val="700"/>
              </a:spcBef>
              <a:buClr>
                <a:srgbClr val="FFFFFF"/>
              </a:buClr>
              <a:buFont typeface="Arial"/>
            </a:pPr>
            <a:endParaRPr sz="2400" dirty="0">
              <a:uFill>
                <a:solidFill>
                  <a:srgbClr val="FFFFFF"/>
                </a:solidFill>
              </a:uFill>
              <a:latin typeface="Arial"/>
              <a:ea typeface="Arial"/>
              <a:cs typeface="Arial"/>
              <a:sym typeface="Arial"/>
            </a:endParaRPr>
          </a:p>
          <a:p>
            <a:pPr marR="57799" lvl="0" defTabSz="1295400">
              <a:spcBef>
                <a:spcPts val="700"/>
              </a:spcBef>
              <a:buClr>
                <a:srgbClr val="FFFFFF"/>
              </a:buClr>
              <a:buFont typeface="Arial"/>
            </a:pPr>
            <a:r>
              <a:rPr sz="2400" dirty="0">
                <a:uFill>
                  <a:solidFill>
                    <a:srgbClr val="FFFFFF"/>
                  </a:solidFill>
                </a:uFill>
                <a:latin typeface="Arial"/>
                <a:ea typeface="Arial"/>
                <a:cs typeface="Arial"/>
                <a:sym typeface="Arial"/>
              </a:rPr>
              <a:t>Years prior to the 20s, there was a challenge to religion.  3 reasons - 1. Science &amp; technology were a part of everyday life.  2) War &amp; societal problems caused more people to question God’s active role or even his existence. 3)Some scholars were saying that the Bible was written by man &amp; had contradictions &amp; historical inaccuracies. SOOOOOO. . . In response, religious traditionalists published a series of 12 pamphlets called </a:t>
            </a:r>
            <a:r>
              <a:rPr sz="2400" i="1" dirty="0">
                <a:uFill>
                  <a:solidFill>
                    <a:srgbClr val="FFFFFF"/>
                  </a:solidFill>
                </a:uFill>
                <a:latin typeface="Arial"/>
                <a:ea typeface="Arial"/>
                <a:cs typeface="Arial"/>
                <a:sym typeface="Arial"/>
              </a:rPr>
              <a:t>The Fundamentals.</a:t>
            </a:r>
            <a:r>
              <a:rPr sz="2400" dirty="0">
                <a:uFill>
                  <a:solidFill>
                    <a:srgbClr val="FFFFFF"/>
                  </a:solidFill>
                </a:uFill>
                <a:latin typeface="Arial"/>
                <a:ea typeface="Arial"/>
                <a:cs typeface="Arial"/>
                <a:sym typeface="Arial"/>
              </a:rPr>
              <a:t>  </a:t>
            </a:r>
          </a:p>
          <a:p>
            <a:pPr marR="57799" lvl="0" defTabSz="1295400">
              <a:spcBef>
                <a:spcPts val="700"/>
              </a:spcBef>
              <a:buClr>
                <a:srgbClr val="FFFFFF"/>
              </a:buClr>
              <a:buFont typeface="Arial"/>
            </a:pPr>
            <a:endParaRPr sz="2400" dirty="0">
              <a:uFill>
                <a:solidFill>
                  <a:srgbClr val="FFFFFF"/>
                </a:solidFill>
              </a:uFill>
              <a:latin typeface="Arial"/>
              <a:ea typeface="Arial"/>
              <a:cs typeface="Arial"/>
              <a:sym typeface="Arial"/>
            </a:endParaRPr>
          </a:p>
          <a:p>
            <a:pPr marR="57799" lvl="0" defTabSz="1295400">
              <a:spcBef>
                <a:spcPts val="700"/>
              </a:spcBef>
              <a:buClr>
                <a:srgbClr val="FFFFFF"/>
              </a:buClr>
              <a:buFont typeface="Arial"/>
            </a:pPr>
            <a:r>
              <a:rPr sz="2400" dirty="0">
                <a:uFill>
                  <a:solidFill>
                    <a:srgbClr val="FFFFFF"/>
                  </a:solidFill>
                </a:uFill>
                <a:latin typeface="Arial"/>
                <a:ea typeface="Arial"/>
                <a:cs typeface="Arial"/>
                <a:sym typeface="Arial"/>
              </a:rPr>
              <a:t>Billy Sunday was a former professional baseball player.  His Sunday Sermons would preach about the evils of alcohol.  His series of more than 300 religious revival meetings attracted an estimated total attendance of 100 million.</a:t>
            </a:r>
          </a:p>
          <a:p>
            <a:pPr marR="57799" lvl="0" defTabSz="1295400">
              <a:spcBef>
                <a:spcPts val="700"/>
              </a:spcBef>
              <a:buClr>
                <a:srgbClr val="FFFFFF"/>
              </a:buClr>
              <a:buFont typeface="Arial"/>
            </a:pPr>
            <a:r>
              <a:rPr sz="2400" dirty="0">
                <a:uFill>
                  <a:solidFill>
                    <a:srgbClr val="FFFFFF"/>
                  </a:solidFill>
                </a:uFill>
                <a:latin typeface="Arial"/>
                <a:ea typeface="Arial"/>
                <a:cs typeface="Arial"/>
                <a:sym typeface="Arial"/>
              </a:rPr>
              <a:t>------------------NEXT SLIDE---------------</a:t>
            </a:r>
          </a:p>
          <a:p>
            <a:pPr marR="57799" lvl="1" indent="0" defTabSz="1295400">
              <a:lnSpc>
                <a:spcPct val="90000"/>
              </a:lnSpc>
              <a:spcBef>
                <a:spcPts val="700"/>
              </a:spcBef>
              <a:buClr>
                <a:srgbClr val="FFFFFF"/>
              </a:buClr>
              <a:buFont typeface="Arial"/>
            </a:pPr>
            <a:r>
              <a:rPr sz="3000" dirty="0">
                <a:solidFill>
                  <a:srgbClr val="232323"/>
                </a:solidFill>
                <a:uFill>
                  <a:solidFill>
                    <a:srgbClr val="FFFFFF"/>
                  </a:solidFill>
                </a:uFill>
                <a:latin typeface="Arial"/>
                <a:ea typeface="Arial"/>
                <a:cs typeface="Arial"/>
                <a:sym typeface="Arial"/>
              </a:rPr>
              <a:t>the Fundamentalists had worked hard to pass laws against the teaching of evolution in Tennessee schools. The ACLU put a huge ad in the paper saying they would represent any person who challenged the law - the idea is to make the law unconstitutional.    </a:t>
            </a:r>
            <a:r>
              <a:rPr sz="3800" b="1" dirty="0">
                <a:solidFill>
                  <a:srgbClr val="232323"/>
                </a:solidFill>
                <a:uFill>
                  <a:solidFill>
                    <a:srgbClr val="FFFFFF"/>
                  </a:solidFill>
                </a:uFill>
                <a:latin typeface="Arial"/>
                <a:ea typeface="Arial"/>
                <a:cs typeface="Arial"/>
                <a:sym typeface="Arial"/>
              </a:rPr>
              <a:t>A clash of urban/rural cultures.</a:t>
            </a:r>
            <a:endParaRPr sz="2200" dirty="0">
              <a:solidFill>
                <a:srgbClr val="232323"/>
              </a:solidFill>
              <a:uFill>
                <a:solidFill>
                  <a:srgbClr val="FFFFFF"/>
                </a:solidFill>
              </a:uFill>
              <a:latin typeface="Arial"/>
              <a:ea typeface="Arial"/>
              <a:cs typeface="Arial"/>
              <a:sym typeface="Arial"/>
            </a:endParaRPr>
          </a:p>
          <a:p>
            <a:pPr marR="57799" lvl="1" indent="0" defTabSz="1295400">
              <a:lnSpc>
                <a:spcPct val="90000"/>
              </a:lnSpc>
              <a:spcBef>
                <a:spcPts val="700"/>
              </a:spcBef>
              <a:buClr>
                <a:srgbClr val="FFFFFF"/>
              </a:buClr>
              <a:buFont typeface="Arial"/>
            </a:pPr>
            <a:r>
              <a:rPr sz="2200" dirty="0">
                <a:solidFill>
                  <a:srgbClr val="232323"/>
                </a:solidFill>
                <a:uFill>
                  <a:solidFill>
                    <a:srgbClr val="FFFFFF"/>
                  </a:solidFill>
                </a:uFill>
                <a:latin typeface="Arial"/>
                <a:ea typeface="Arial"/>
                <a:cs typeface="Arial"/>
                <a:sym typeface="Arial"/>
              </a:rPr>
              <a:t>4.John Scopes was a high school biology teacher fired for teaching evolution in Tennessee.</a:t>
            </a:r>
          </a:p>
          <a:p>
            <a:pPr marR="57799" lvl="1" indent="0" defTabSz="1295400">
              <a:lnSpc>
                <a:spcPct val="90000"/>
              </a:lnSpc>
              <a:spcBef>
                <a:spcPts val="700"/>
              </a:spcBef>
              <a:buClr>
                <a:srgbClr val="FFFFFF"/>
              </a:buClr>
              <a:buFont typeface="Arial"/>
            </a:pPr>
            <a:r>
              <a:rPr sz="2200" dirty="0">
                <a:solidFill>
                  <a:srgbClr val="232323"/>
                </a:solidFill>
                <a:uFill>
                  <a:solidFill>
                    <a:srgbClr val="FFFFFF"/>
                  </a:solidFill>
                </a:uFill>
                <a:latin typeface="Arial"/>
                <a:ea typeface="Arial"/>
                <a:cs typeface="Arial"/>
                <a:sym typeface="Arial"/>
              </a:rPr>
              <a:t>5.The ACLU defended Scopes-Clarence Darrow.</a:t>
            </a:r>
          </a:p>
          <a:p>
            <a:pPr marR="57799" lvl="1" indent="0" defTabSz="1295400">
              <a:lnSpc>
                <a:spcPct val="90000"/>
              </a:lnSpc>
              <a:spcBef>
                <a:spcPts val="700"/>
              </a:spcBef>
              <a:buClr>
                <a:srgbClr val="FFFFFF"/>
              </a:buClr>
              <a:buFont typeface="Arial"/>
            </a:pPr>
            <a:r>
              <a:rPr sz="2200" dirty="0">
                <a:solidFill>
                  <a:srgbClr val="232323"/>
                </a:solidFill>
                <a:uFill>
                  <a:solidFill>
                    <a:srgbClr val="FFFFFF"/>
                  </a:solidFill>
                </a:uFill>
                <a:latin typeface="Arial"/>
                <a:ea typeface="Arial"/>
                <a:cs typeface="Arial"/>
                <a:sym typeface="Arial"/>
              </a:rPr>
              <a:t>6. </a:t>
            </a:r>
            <a:r>
              <a:rPr sz="2200" dirty="0" err="1">
                <a:solidFill>
                  <a:srgbClr val="232323"/>
                </a:solidFill>
                <a:uFill>
                  <a:solidFill>
                    <a:srgbClr val="FFFFFF"/>
                  </a:solidFill>
                </a:uFill>
                <a:latin typeface="Arial"/>
                <a:ea typeface="Arial"/>
                <a:cs typeface="Arial"/>
                <a:sym typeface="Arial"/>
              </a:rPr>
              <a:t>Wiliam</a:t>
            </a:r>
            <a:r>
              <a:rPr sz="2200" dirty="0">
                <a:solidFill>
                  <a:srgbClr val="232323"/>
                </a:solidFill>
                <a:uFill>
                  <a:solidFill>
                    <a:srgbClr val="FFFFFF"/>
                  </a:solidFill>
                </a:uFill>
                <a:latin typeface="Arial"/>
                <a:ea typeface="Arial"/>
                <a:cs typeface="Arial"/>
                <a:sym typeface="Arial"/>
              </a:rPr>
              <a:t> Jennings Bryan was the lawyer for the prosecution.</a:t>
            </a:r>
          </a:p>
          <a:p>
            <a:pPr marR="57799" lvl="1" indent="0" defTabSz="1295400">
              <a:lnSpc>
                <a:spcPct val="90000"/>
              </a:lnSpc>
              <a:spcBef>
                <a:spcPts val="700"/>
              </a:spcBef>
              <a:buClr>
                <a:srgbClr val="FFFFFF"/>
              </a:buClr>
              <a:buFont typeface="Arial"/>
            </a:pPr>
            <a:r>
              <a:rPr sz="2200" dirty="0">
                <a:solidFill>
                  <a:srgbClr val="232323"/>
                </a:solidFill>
                <a:uFill>
                  <a:solidFill>
                    <a:srgbClr val="FFFFFF"/>
                  </a:solidFill>
                </a:uFill>
                <a:latin typeface="Arial"/>
                <a:ea typeface="Arial"/>
                <a:cs typeface="Arial"/>
                <a:sym typeface="Arial"/>
              </a:rPr>
              <a:t>7.The “Scopes Monkey Trial” made headlines in 1925.</a:t>
            </a:r>
          </a:p>
          <a:p>
            <a:pPr marR="57799" lvl="1" indent="0" defTabSz="1295400">
              <a:lnSpc>
                <a:spcPct val="90000"/>
              </a:lnSpc>
              <a:spcBef>
                <a:spcPts val="700"/>
              </a:spcBef>
              <a:buClr>
                <a:srgbClr val="FFFFFF"/>
              </a:buClr>
              <a:buFont typeface="Arial"/>
            </a:pPr>
            <a:r>
              <a:rPr sz="2200" dirty="0">
                <a:solidFill>
                  <a:srgbClr val="232323"/>
                </a:solidFill>
                <a:uFill>
                  <a:solidFill>
                    <a:srgbClr val="FFFFFF"/>
                  </a:solidFill>
                </a:uFill>
                <a:latin typeface="Arial"/>
                <a:ea typeface="Arial"/>
                <a:cs typeface="Arial"/>
                <a:sym typeface="Arial"/>
              </a:rPr>
              <a:t>8.Darrow put Bryan on the stand to defend the bible.</a:t>
            </a:r>
          </a:p>
          <a:p>
            <a:pPr marR="57799" lvl="1" indent="0" defTabSz="1295400">
              <a:lnSpc>
                <a:spcPct val="90000"/>
              </a:lnSpc>
              <a:spcBef>
                <a:spcPts val="700"/>
              </a:spcBef>
              <a:buClr>
                <a:srgbClr val="FFFFFF"/>
              </a:buClr>
              <a:buFont typeface="Arial"/>
            </a:pPr>
            <a:r>
              <a:rPr sz="2200" dirty="0">
                <a:solidFill>
                  <a:srgbClr val="232323"/>
                </a:solidFill>
                <a:uFill>
                  <a:solidFill>
                    <a:srgbClr val="FFFFFF"/>
                  </a:solidFill>
                </a:uFill>
                <a:latin typeface="Arial"/>
                <a:ea typeface="Arial"/>
                <a:cs typeface="Arial"/>
                <a:sym typeface="Arial"/>
              </a:rPr>
              <a:t>9.Bryan was made to look foolish and writers such as H.L. Mencken  poked fun at the fundamentalists.</a:t>
            </a:r>
          </a:p>
          <a:p>
            <a:pPr marR="57799" lvl="1" indent="0" defTabSz="1295400">
              <a:lnSpc>
                <a:spcPct val="90000"/>
              </a:lnSpc>
              <a:spcBef>
                <a:spcPts val="700"/>
              </a:spcBef>
              <a:buClr>
                <a:srgbClr val="FFFFFF"/>
              </a:buClr>
              <a:buFont typeface="Arial"/>
            </a:pPr>
            <a:r>
              <a:rPr sz="2200" dirty="0">
                <a:solidFill>
                  <a:srgbClr val="232323"/>
                </a:solidFill>
                <a:uFill>
                  <a:solidFill>
                    <a:srgbClr val="FFFFFF"/>
                  </a:solidFill>
                </a:uFill>
                <a:latin typeface="Arial"/>
                <a:ea typeface="Arial"/>
                <a:cs typeface="Arial"/>
                <a:sym typeface="Arial"/>
              </a:rPr>
              <a:t>10.Scopes was quickly found guilty.</a:t>
            </a:r>
          </a:p>
          <a:p>
            <a:pPr marR="57799" lvl="0" defTabSz="1295400">
              <a:spcBef>
                <a:spcPts val="700"/>
              </a:spcBef>
              <a:buClr>
                <a:srgbClr val="FFFFFF"/>
              </a:buClr>
              <a:buFont typeface="Arial"/>
            </a:pPr>
            <a:endParaRPr sz="2400" dirty="0">
              <a:uFill>
                <a:solidFill>
                  <a:srgbClr val="FFFFFF"/>
                </a:solidFill>
              </a:uFill>
              <a:latin typeface="Arial"/>
              <a:ea typeface="Arial"/>
              <a:cs typeface="Arial"/>
              <a:sym typeface="Arial"/>
            </a:endParaRPr>
          </a:p>
          <a:p>
            <a:pPr marR="57799" lvl="0" defTabSz="1295400">
              <a:spcBef>
                <a:spcPts val="700"/>
              </a:spcBef>
              <a:buClr>
                <a:srgbClr val="FFFFFF"/>
              </a:buClr>
              <a:buFont typeface="Arial"/>
            </a:pPr>
            <a:endParaRPr sz="2400" dirty="0">
              <a:uFill>
                <a:solidFill>
                  <a:srgbClr val="FFFFFF"/>
                </a:solidFill>
              </a:u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Shape 45"/>
          <p:cNvSpPr>
            <a:spLocks noGrp="1" noRot="1" noChangeAspect="1"/>
          </p:cNvSpPr>
          <p:nvPr>
            <p:ph type="sldImg"/>
          </p:nvPr>
        </p:nvSpPr>
        <p:spPr>
          <a:prstGeom prst="rect">
            <a:avLst/>
          </a:prstGeom>
        </p:spPr>
        <p:txBody>
          <a:bodyPr/>
          <a:lstStyle/>
          <a:p>
            <a:pPr lvl="0"/>
            <a:endParaRPr/>
          </a:p>
        </p:txBody>
      </p:sp>
      <p:sp>
        <p:nvSpPr>
          <p:cNvPr id="46" name="Shape 46"/>
          <p:cNvSpPr>
            <a:spLocks noGrp="1"/>
          </p:cNvSpPr>
          <p:nvPr>
            <p:ph type="body" sz="quarter" idx="1"/>
          </p:nvPr>
        </p:nvSpPr>
        <p:spPr>
          <a:prstGeom prst="rect">
            <a:avLst/>
          </a:prstGeom>
        </p:spPr>
        <p:txBody>
          <a:bodyPr/>
          <a:lstStyle/>
          <a:p>
            <a:pPr marR="40639" lvl="0" defTabSz="914400">
              <a:spcBef>
                <a:spcPts val="500"/>
              </a:spcBef>
              <a:buClr>
                <a:srgbClr val="FFFFFF"/>
              </a:buClr>
            </a:pPr>
            <a:r>
              <a:rPr sz="2000" dirty="0">
                <a:uFill>
                  <a:solidFill>
                    <a:srgbClr val="FFFFFF"/>
                  </a:solidFill>
                </a:uFill>
                <a:latin typeface="Arial"/>
                <a:ea typeface="Arial"/>
                <a:cs typeface="Arial"/>
                <a:sym typeface="Arial"/>
              </a:rPr>
              <a:t>An embedded link to a 2:15 minute Scopes Trial </a:t>
            </a:r>
            <a:r>
              <a:rPr sz="2000" dirty="0" err="1">
                <a:uFill>
                  <a:solidFill>
                    <a:srgbClr val="FFFFFF"/>
                  </a:solidFill>
                </a:uFill>
                <a:latin typeface="Arial"/>
                <a:ea typeface="Arial"/>
                <a:cs typeface="Arial"/>
                <a:sym typeface="Arial"/>
              </a:rPr>
              <a:t>Youtube</a:t>
            </a:r>
            <a:r>
              <a:rPr sz="2000" dirty="0">
                <a:uFill>
                  <a:solidFill>
                    <a:srgbClr val="FFFFFF"/>
                  </a:solidFill>
                </a:uFill>
                <a:latin typeface="Arial"/>
                <a:ea typeface="Arial"/>
                <a:cs typeface="Arial"/>
                <a:sym typeface="Arial"/>
              </a:rPr>
              <a:t> video </a:t>
            </a:r>
            <a:r>
              <a:rPr sz="2000" dirty="0" smtClean="0">
                <a:uFill>
                  <a:solidFill>
                    <a:srgbClr val="FFFFFF"/>
                  </a:solidFill>
                </a:uFill>
                <a:latin typeface="Arial"/>
                <a:ea typeface="Arial"/>
                <a:cs typeface="Arial"/>
                <a:sym typeface="Arial"/>
              </a:rPr>
              <a:t>begins</a:t>
            </a:r>
            <a:r>
              <a:rPr lang="en-US" sz="2000" baseline="0" dirty="0" smtClean="0">
                <a:uFill>
                  <a:solidFill>
                    <a:srgbClr val="FFFFFF"/>
                  </a:solidFill>
                </a:uFill>
                <a:latin typeface="Arial"/>
                <a:ea typeface="Arial"/>
                <a:cs typeface="Arial"/>
                <a:sym typeface="Arial"/>
              </a:rPr>
              <a:t> next slide.</a:t>
            </a:r>
            <a:endParaRPr sz="2000" dirty="0">
              <a:uFill>
                <a:solidFill>
                  <a:srgbClr val="FFFFFF"/>
                </a:solidFill>
              </a:uFill>
              <a:latin typeface="Arial"/>
              <a:ea typeface="Arial"/>
              <a:cs typeface="Arial"/>
              <a:sym typeface="Arial"/>
            </a:endParaRPr>
          </a:p>
          <a:p>
            <a:pPr marR="40639" lvl="0" defTabSz="914400">
              <a:spcBef>
                <a:spcPts val="500"/>
              </a:spcBef>
              <a:buClr>
                <a:srgbClr val="FFFFFF"/>
              </a:buClr>
            </a:pPr>
            <a:r>
              <a:rPr sz="2000" dirty="0">
                <a:uFill>
                  <a:solidFill>
                    <a:srgbClr val="FFFFFF"/>
                  </a:solidFill>
                </a:uFill>
                <a:latin typeface="Arial"/>
                <a:ea typeface="Arial"/>
                <a:cs typeface="Arial"/>
                <a:sym typeface="Arial"/>
              </a:rPr>
              <a:t>Mac users, click on black circle to open browser and view a 2:15 minute Scopes Trial </a:t>
            </a:r>
            <a:r>
              <a:rPr sz="2000" dirty="0" err="1">
                <a:uFill>
                  <a:solidFill>
                    <a:srgbClr val="FFFFFF"/>
                  </a:solidFill>
                </a:uFill>
                <a:latin typeface="Arial"/>
                <a:ea typeface="Arial"/>
                <a:cs typeface="Arial"/>
                <a:sym typeface="Arial"/>
              </a:rPr>
              <a:t>Youtube</a:t>
            </a:r>
            <a:r>
              <a:rPr sz="2000" dirty="0">
                <a:uFill>
                  <a:solidFill>
                    <a:srgbClr val="FFFFFF"/>
                  </a:solidFill>
                </a:uFill>
                <a:latin typeface="Arial"/>
                <a:ea typeface="Arial"/>
                <a:cs typeface="Arial"/>
                <a:sym typeface="Arial"/>
              </a:rPr>
              <a:t> video.</a:t>
            </a:r>
          </a:p>
          <a:p>
            <a:pPr marR="40639" lvl="0" defTabSz="914400">
              <a:spcBef>
                <a:spcPts val="500"/>
              </a:spcBef>
              <a:buClr>
                <a:srgbClr val="FFFFFF"/>
              </a:buClr>
            </a:pPr>
            <a:r>
              <a:rPr sz="2000" dirty="0">
                <a:uFill>
                  <a:solidFill>
                    <a:srgbClr val="FFFFFF"/>
                  </a:solidFill>
                </a:uFill>
                <a:latin typeface="Arial"/>
                <a:ea typeface="Arial"/>
                <a:cs typeface="Arial"/>
                <a:sym typeface="Arial"/>
              </a:rPr>
              <a:t>Original link: https://www.youtube.com/watch?v=f4mSGxNbRJk </a:t>
            </a:r>
          </a:p>
          <a:p>
            <a:pPr marR="57799" lvl="1" indent="0" defTabSz="1295400">
              <a:lnSpc>
                <a:spcPct val="90000"/>
              </a:lnSpc>
              <a:spcBef>
                <a:spcPts val="700"/>
              </a:spcBef>
              <a:buClr>
                <a:srgbClr val="FFFFFF"/>
              </a:buClr>
              <a:buFont typeface="Arial"/>
            </a:pPr>
            <a:endParaRPr sz="1600" dirty="0">
              <a:solidFill>
                <a:srgbClr val="232323"/>
              </a:solidFill>
              <a:uFill>
                <a:solidFill>
                  <a:srgbClr val="FFFFFF"/>
                </a:solidFill>
              </a:uFill>
              <a:latin typeface="Arial"/>
              <a:ea typeface="Arial"/>
              <a:cs typeface="Arial"/>
              <a:sym typeface="Arial"/>
            </a:endParaRPr>
          </a:p>
          <a:p>
            <a:pPr marR="57799" lvl="1" indent="0" defTabSz="1295400">
              <a:lnSpc>
                <a:spcPct val="90000"/>
              </a:lnSpc>
              <a:spcBef>
                <a:spcPts val="700"/>
              </a:spcBef>
              <a:buClr>
                <a:srgbClr val="FFFFFF"/>
              </a:buClr>
              <a:buFont typeface="Arial"/>
            </a:pPr>
            <a:r>
              <a:rPr sz="2600" dirty="0">
                <a:solidFill>
                  <a:srgbClr val="232323"/>
                </a:solidFill>
                <a:uFill>
                  <a:solidFill>
                    <a:srgbClr val="FFFFFF"/>
                  </a:solidFill>
                </a:uFill>
                <a:latin typeface="Arial"/>
                <a:ea typeface="Arial"/>
                <a:cs typeface="Arial"/>
                <a:sym typeface="Arial"/>
              </a:rPr>
              <a:t>T</a:t>
            </a:r>
            <a:r>
              <a:rPr sz="2400" dirty="0">
                <a:solidFill>
                  <a:srgbClr val="232323"/>
                </a:solidFill>
                <a:uFill>
                  <a:solidFill>
                    <a:srgbClr val="FFFFFF"/>
                  </a:solidFill>
                </a:uFill>
                <a:latin typeface="Arial"/>
                <a:ea typeface="Arial"/>
                <a:cs typeface="Arial"/>
                <a:sym typeface="Arial"/>
              </a:rPr>
              <a:t>he Fundamentalists had worked hard to pass laws against the teaching of evolution in Tennessee schools. The ACLU put a huge ad in the paper saying they would represent any person who challenged the law - the idea is to make the law unconstitutional.    </a:t>
            </a:r>
            <a:r>
              <a:rPr sz="3200" b="1" dirty="0">
                <a:solidFill>
                  <a:srgbClr val="232323"/>
                </a:solidFill>
                <a:uFill>
                  <a:solidFill>
                    <a:srgbClr val="FFFFFF"/>
                  </a:solidFill>
                </a:uFill>
                <a:latin typeface="Arial"/>
                <a:ea typeface="Arial"/>
                <a:cs typeface="Arial"/>
                <a:sym typeface="Arial"/>
              </a:rPr>
              <a:t>A clash of urban/rural cultures.</a:t>
            </a:r>
            <a:endParaRPr sz="1600" dirty="0">
              <a:solidFill>
                <a:srgbClr val="232323"/>
              </a:solidFill>
              <a:uFill>
                <a:solidFill>
                  <a:srgbClr val="FFFFFF"/>
                </a:solidFill>
              </a:uFill>
              <a:latin typeface="Arial"/>
              <a:ea typeface="Arial"/>
              <a:cs typeface="Arial"/>
              <a:sym typeface="Arial"/>
            </a:endParaRPr>
          </a:p>
          <a:p>
            <a:pPr marR="57799" lvl="1" indent="0" defTabSz="1295400">
              <a:lnSpc>
                <a:spcPct val="90000"/>
              </a:lnSpc>
              <a:spcBef>
                <a:spcPts val="700"/>
              </a:spcBef>
              <a:buClr>
                <a:srgbClr val="FFFFFF"/>
              </a:buClr>
              <a:buFont typeface="Arial"/>
            </a:pPr>
            <a:r>
              <a:rPr sz="2200" dirty="0">
                <a:solidFill>
                  <a:srgbClr val="232323"/>
                </a:solidFill>
                <a:uFill>
                  <a:solidFill>
                    <a:srgbClr val="FFFFFF"/>
                  </a:solidFill>
                </a:uFill>
                <a:latin typeface="Arial"/>
                <a:ea typeface="Arial"/>
                <a:cs typeface="Arial"/>
                <a:sym typeface="Arial"/>
              </a:rPr>
              <a:t>4.John Scopes was a high school biology teacher fired for teaching evolution in Tennessee.</a:t>
            </a:r>
          </a:p>
          <a:p>
            <a:pPr marR="57799" lvl="1" indent="0" defTabSz="1295400">
              <a:lnSpc>
                <a:spcPct val="90000"/>
              </a:lnSpc>
              <a:spcBef>
                <a:spcPts val="700"/>
              </a:spcBef>
              <a:buClr>
                <a:srgbClr val="FFFFFF"/>
              </a:buClr>
              <a:buFont typeface="Arial"/>
            </a:pPr>
            <a:r>
              <a:rPr sz="2200" dirty="0">
                <a:solidFill>
                  <a:srgbClr val="232323"/>
                </a:solidFill>
                <a:uFill>
                  <a:solidFill>
                    <a:srgbClr val="FFFFFF"/>
                  </a:solidFill>
                </a:uFill>
                <a:latin typeface="Arial"/>
                <a:ea typeface="Arial"/>
                <a:cs typeface="Arial"/>
                <a:sym typeface="Arial"/>
              </a:rPr>
              <a:t>5.The ACLU defended Scopes-Clarence Darrow.</a:t>
            </a:r>
          </a:p>
          <a:p>
            <a:pPr marR="57799" lvl="1" indent="0" defTabSz="1295400">
              <a:lnSpc>
                <a:spcPct val="90000"/>
              </a:lnSpc>
              <a:spcBef>
                <a:spcPts val="700"/>
              </a:spcBef>
              <a:buClr>
                <a:srgbClr val="FFFFFF"/>
              </a:buClr>
              <a:buFont typeface="Arial"/>
            </a:pPr>
            <a:r>
              <a:rPr sz="2200" dirty="0">
                <a:solidFill>
                  <a:srgbClr val="232323"/>
                </a:solidFill>
                <a:uFill>
                  <a:solidFill>
                    <a:srgbClr val="FFFFFF"/>
                  </a:solidFill>
                </a:uFill>
                <a:latin typeface="Arial"/>
                <a:ea typeface="Arial"/>
                <a:cs typeface="Arial"/>
                <a:sym typeface="Arial"/>
              </a:rPr>
              <a:t>6. </a:t>
            </a:r>
            <a:r>
              <a:rPr sz="2200" dirty="0" err="1">
                <a:solidFill>
                  <a:srgbClr val="232323"/>
                </a:solidFill>
                <a:uFill>
                  <a:solidFill>
                    <a:srgbClr val="FFFFFF"/>
                  </a:solidFill>
                </a:uFill>
                <a:latin typeface="Arial"/>
                <a:ea typeface="Arial"/>
                <a:cs typeface="Arial"/>
                <a:sym typeface="Arial"/>
              </a:rPr>
              <a:t>Wiliam</a:t>
            </a:r>
            <a:r>
              <a:rPr sz="2200" dirty="0">
                <a:solidFill>
                  <a:srgbClr val="232323"/>
                </a:solidFill>
                <a:uFill>
                  <a:solidFill>
                    <a:srgbClr val="FFFFFF"/>
                  </a:solidFill>
                </a:uFill>
                <a:latin typeface="Arial"/>
                <a:ea typeface="Arial"/>
                <a:cs typeface="Arial"/>
                <a:sym typeface="Arial"/>
              </a:rPr>
              <a:t> Jennings Bryan was the lawyer for the prosecution.</a:t>
            </a:r>
          </a:p>
          <a:p>
            <a:pPr marR="57799" lvl="1" indent="0" defTabSz="1295400">
              <a:lnSpc>
                <a:spcPct val="90000"/>
              </a:lnSpc>
              <a:spcBef>
                <a:spcPts val="700"/>
              </a:spcBef>
              <a:buClr>
                <a:srgbClr val="FFFFFF"/>
              </a:buClr>
              <a:buFont typeface="Arial"/>
            </a:pPr>
            <a:r>
              <a:rPr sz="2200" dirty="0">
                <a:solidFill>
                  <a:srgbClr val="232323"/>
                </a:solidFill>
                <a:uFill>
                  <a:solidFill>
                    <a:srgbClr val="FFFFFF"/>
                  </a:solidFill>
                </a:uFill>
                <a:latin typeface="Arial"/>
                <a:ea typeface="Arial"/>
                <a:cs typeface="Arial"/>
                <a:sym typeface="Arial"/>
              </a:rPr>
              <a:t>7.The “Scopes Monkey Trial” made headlines in 1925.</a:t>
            </a:r>
          </a:p>
          <a:p>
            <a:pPr marR="57799" lvl="1" indent="0" defTabSz="1295400">
              <a:lnSpc>
                <a:spcPct val="90000"/>
              </a:lnSpc>
              <a:spcBef>
                <a:spcPts val="700"/>
              </a:spcBef>
              <a:buClr>
                <a:srgbClr val="FFFFFF"/>
              </a:buClr>
              <a:buFont typeface="Arial"/>
            </a:pPr>
            <a:r>
              <a:rPr sz="2200" dirty="0">
                <a:solidFill>
                  <a:srgbClr val="232323"/>
                </a:solidFill>
                <a:uFill>
                  <a:solidFill>
                    <a:srgbClr val="FFFFFF"/>
                  </a:solidFill>
                </a:uFill>
                <a:latin typeface="Arial"/>
                <a:ea typeface="Arial"/>
                <a:cs typeface="Arial"/>
                <a:sym typeface="Arial"/>
              </a:rPr>
              <a:t>8.Darrow put Bryan on the stand to defend the bible.</a:t>
            </a:r>
          </a:p>
          <a:p>
            <a:pPr marR="57799" lvl="1" indent="0" defTabSz="1295400">
              <a:lnSpc>
                <a:spcPct val="90000"/>
              </a:lnSpc>
              <a:spcBef>
                <a:spcPts val="700"/>
              </a:spcBef>
              <a:buClr>
                <a:srgbClr val="FFFFFF"/>
              </a:buClr>
              <a:buFont typeface="Arial"/>
            </a:pPr>
            <a:r>
              <a:rPr sz="2200" dirty="0">
                <a:solidFill>
                  <a:srgbClr val="232323"/>
                </a:solidFill>
                <a:uFill>
                  <a:solidFill>
                    <a:srgbClr val="FFFFFF"/>
                  </a:solidFill>
                </a:uFill>
                <a:latin typeface="Arial"/>
                <a:ea typeface="Arial"/>
                <a:cs typeface="Arial"/>
                <a:sym typeface="Arial"/>
              </a:rPr>
              <a:t>9.Bryan was made to look foolish and writers such as H.L. Mencken  poked fun at the fundamentalists.</a:t>
            </a:r>
          </a:p>
          <a:p>
            <a:pPr marR="57799" lvl="1" indent="0" defTabSz="1295400">
              <a:lnSpc>
                <a:spcPct val="90000"/>
              </a:lnSpc>
              <a:spcBef>
                <a:spcPts val="700"/>
              </a:spcBef>
              <a:buClr>
                <a:srgbClr val="FFFFFF"/>
              </a:buClr>
              <a:buFont typeface="Arial"/>
            </a:pPr>
            <a:r>
              <a:rPr sz="2200" dirty="0">
                <a:solidFill>
                  <a:srgbClr val="232323"/>
                </a:solidFill>
                <a:uFill>
                  <a:solidFill>
                    <a:srgbClr val="FFFFFF"/>
                  </a:solidFill>
                </a:uFill>
                <a:latin typeface="Arial"/>
                <a:ea typeface="Arial"/>
                <a:cs typeface="Arial"/>
                <a:sym typeface="Arial"/>
              </a:rPr>
              <a:t>10.Scopes was quickly found guilty.</a:t>
            </a:r>
          </a:p>
          <a:p>
            <a:pPr marR="57799" lvl="1" indent="0" defTabSz="1295400">
              <a:lnSpc>
                <a:spcPct val="90000"/>
              </a:lnSpc>
              <a:spcBef>
                <a:spcPts val="700"/>
              </a:spcBef>
              <a:buClr>
                <a:srgbClr val="FFFFFF"/>
              </a:buClr>
              <a:buFont typeface="Arial"/>
            </a:pPr>
            <a:r>
              <a:rPr sz="2200" dirty="0" err="1">
                <a:solidFill>
                  <a:srgbClr val="232323"/>
                </a:solidFill>
                <a:uFill>
                  <a:solidFill>
                    <a:srgbClr val="FFFFFF"/>
                  </a:solidFill>
                </a:uFill>
                <a:latin typeface="Arial"/>
                <a:ea typeface="Arial"/>
                <a:cs typeface="Arial"/>
                <a:sym typeface="Arial"/>
              </a:rPr>
              <a:t>INterogation</a:t>
            </a:r>
            <a:r>
              <a:rPr sz="2200" dirty="0">
                <a:solidFill>
                  <a:srgbClr val="232323"/>
                </a:solidFill>
                <a:uFill>
                  <a:solidFill>
                    <a:srgbClr val="FFFFFF"/>
                  </a:solidFill>
                </a:uFill>
                <a:latin typeface="Arial"/>
                <a:ea typeface="Arial"/>
                <a:cs typeface="Arial"/>
                <a:sym typeface="Arial"/>
              </a:rPr>
              <a:t> - Jonas swallowed by a whale and spit out after three days - </a:t>
            </a:r>
          </a:p>
          <a:p>
            <a:pPr marR="57799" lvl="1" indent="0" defTabSz="1295400">
              <a:lnSpc>
                <a:spcPct val="90000"/>
              </a:lnSpc>
              <a:spcBef>
                <a:spcPts val="700"/>
              </a:spcBef>
              <a:buClr>
                <a:srgbClr val="FFFFFF"/>
              </a:buClr>
              <a:buFont typeface="Arial"/>
            </a:pPr>
            <a:r>
              <a:rPr sz="2200" dirty="0">
                <a:solidFill>
                  <a:srgbClr val="232323"/>
                </a:solidFill>
                <a:uFill>
                  <a:solidFill>
                    <a:srgbClr val="FFFFFF"/>
                  </a:solidFill>
                </a:uFill>
                <a:latin typeface="Arial"/>
                <a:ea typeface="Arial"/>
                <a:cs typeface="Arial"/>
                <a:sym typeface="Arial"/>
              </a:rPr>
              <a:t>	     - Eve made from the rib</a:t>
            </a:r>
          </a:p>
          <a:p>
            <a:pPr marR="57799" lvl="1" indent="0" defTabSz="1295400">
              <a:lnSpc>
                <a:spcPct val="90000"/>
              </a:lnSpc>
              <a:spcBef>
                <a:spcPts val="700"/>
              </a:spcBef>
              <a:buClr>
                <a:srgbClr val="FFFFFF"/>
              </a:buClr>
              <a:buFont typeface="Arial"/>
            </a:pPr>
            <a:r>
              <a:rPr sz="2200" dirty="0">
                <a:solidFill>
                  <a:srgbClr val="232323"/>
                </a:solidFill>
                <a:uFill>
                  <a:solidFill>
                    <a:srgbClr val="FFFFFF"/>
                  </a:solidFill>
                </a:uFill>
                <a:latin typeface="Arial"/>
                <a:ea typeface="Arial"/>
                <a:cs typeface="Arial"/>
                <a:sym typeface="Arial"/>
              </a:rPr>
              <a:t>                     - Does the Sun revolve around the Earth or does the Earth revolve around the sun?</a:t>
            </a:r>
          </a:p>
          <a:p>
            <a:pPr marR="57799" lvl="1" indent="0" defTabSz="1295400">
              <a:lnSpc>
                <a:spcPct val="90000"/>
              </a:lnSpc>
              <a:spcBef>
                <a:spcPts val="700"/>
              </a:spcBef>
              <a:buClr>
                <a:srgbClr val="FFFFFF"/>
              </a:buClr>
              <a:buFont typeface="Arial"/>
            </a:pPr>
            <a:r>
              <a:rPr sz="2200" dirty="0">
                <a:solidFill>
                  <a:srgbClr val="232323"/>
                </a:solidFill>
                <a:uFill>
                  <a:solidFill>
                    <a:srgbClr val="FFFFFF"/>
                  </a:solidFill>
                </a:uFill>
                <a:latin typeface="Arial"/>
                <a:ea typeface="Arial"/>
                <a:cs typeface="Arial"/>
                <a:sym typeface="Arial"/>
              </a:rPr>
              <a:t>                     - How old is the earth?  Bible says 2 to 4,000 years old - Scientists say about 4.5 billion</a:t>
            </a:r>
          </a:p>
          <a:p>
            <a:pPr marR="57799" lvl="1" indent="0" defTabSz="1295400">
              <a:lnSpc>
                <a:spcPct val="90000"/>
              </a:lnSpc>
              <a:spcBef>
                <a:spcPts val="700"/>
              </a:spcBef>
              <a:buClr>
                <a:srgbClr val="FFFFFF"/>
              </a:buClr>
              <a:buFont typeface="Arial"/>
            </a:pPr>
            <a:endParaRPr sz="2200" dirty="0">
              <a:solidFill>
                <a:srgbClr val="232323"/>
              </a:solidFill>
              <a:uFill>
                <a:solidFill>
                  <a:srgbClr val="FFFFFF"/>
                </a:solidFill>
              </a:uFill>
              <a:latin typeface="Arial"/>
              <a:ea typeface="Arial"/>
              <a:cs typeface="Arial"/>
              <a:sym typeface="Arial"/>
            </a:endParaRPr>
          </a:p>
          <a:p>
            <a:pPr marR="57799" lvl="1" indent="0" defTabSz="1295400">
              <a:lnSpc>
                <a:spcPct val="90000"/>
              </a:lnSpc>
              <a:spcBef>
                <a:spcPts val="700"/>
              </a:spcBef>
              <a:buClr>
                <a:srgbClr val="FFFFFF"/>
              </a:buClr>
              <a:buFont typeface="Arial"/>
            </a:pPr>
            <a:r>
              <a:rPr sz="2200" dirty="0">
                <a:solidFill>
                  <a:srgbClr val="232323"/>
                </a:solidFill>
                <a:uFill>
                  <a:solidFill>
                    <a:srgbClr val="FFFFFF"/>
                  </a:solidFill>
                </a:uFill>
                <a:latin typeface="Arial"/>
                <a:ea typeface="Arial"/>
                <a:cs typeface="Arial"/>
                <a:sym typeface="Arial"/>
              </a:rPr>
              <a:t>----------------------------NEXT SLIDE-----------------------------------</a:t>
            </a:r>
          </a:p>
          <a:p>
            <a:pPr marR="57799" lvl="1" indent="0" defTabSz="1295400">
              <a:lnSpc>
                <a:spcPct val="90000"/>
              </a:lnSpc>
              <a:spcBef>
                <a:spcPts val="700"/>
              </a:spcBef>
              <a:buClr>
                <a:srgbClr val="FFFFFF"/>
              </a:buClr>
              <a:buFont typeface="Arial"/>
            </a:pPr>
            <a:r>
              <a:rPr sz="3000" dirty="0">
                <a:solidFill>
                  <a:srgbClr val="232323"/>
                </a:solidFill>
                <a:uFill>
                  <a:solidFill>
                    <a:srgbClr val="FFFFFF"/>
                  </a:solidFill>
                </a:uFill>
                <a:latin typeface="Arial"/>
                <a:ea typeface="Arial"/>
                <a:cs typeface="Arial"/>
                <a:sym typeface="Arial"/>
              </a:rPr>
              <a:t>During reconstruction, President Grant’s campaign against the KKK had largely eliminated it.  However, in 1915 a former Methodist circuit preacher from Atlanta, Colonel William J. Simmons revived the organization.</a:t>
            </a:r>
          </a:p>
          <a:p>
            <a:pPr marR="57799" lvl="1" indent="0" defTabSz="1295400">
              <a:lnSpc>
                <a:spcPct val="90000"/>
              </a:lnSpc>
              <a:spcBef>
                <a:spcPts val="700"/>
              </a:spcBef>
              <a:buClr>
                <a:srgbClr val="FFFFFF"/>
              </a:buClr>
              <a:buFont typeface="Arial"/>
            </a:pPr>
            <a:endParaRPr sz="3000" dirty="0">
              <a:solidFill>
                <a:srgbClr val="232323"/>
              </a:solidFill>
              <a:uFill>
                <a:solidFill>
                  <a:srgbClr val="FFFFFF"/>
                </a:solidFill>
              </a:uFill>
              <a:latin typeface="Arial"/>
              <a:ea typeface="Arial"/>
              <a:cs typeface="Arial"/>
              <a:sym typeface="Arial"/>
            </a:endParaRPr>
          </a:p>
          <a:p>
            <a:pPr marR="57799" lvl="1" indent="0" defTabSz="1295400">
              <a:lnSpc>
                <a:spcPct val="90000"/>
              </a:lnSpc>
              <a:spcBef>
                <a:spcPts val="700"/>
              </a:spcBef>
              <a:buClr>
                <a:srgbClr val="FFFFFF"/>
              </a:buClr>
              <a:buFont typeface="Arial"/>
            </a:pPr>
            <a:r>
              <a:rPr sz="3000" dirty="0">
                <a:solidFill>
                  <a:srgbClr val="232323"/>
                </a:solidFill>
                <a:uFill>
                  <a:solidFill>
                    <a:srgbClr val="FFFFFF"/>
                  </a:solidFill>
                </a:uFill>
                <a:latin typeface="Arial"/>
                <a:ea typeface="Arial"/>
                <a:cs typeface="Arial"/>
                <a:sym typeface="Arial"/>
              </a:rPr>
              <a:t>W.A.S.P. White Anglo-Saxton Protestant</a:t>
            </a:r>
            <a:endParaRPr sz="1600" dirty="0">
              <a:solidFill>
                <a:srgbClr val="232323"/>
              </a:solidFill>
              <a:uFill>
                <a:solidFill>
                  <a:srgbClr val="FFFFFF"/>
                </a:solidFill>
              </a:uFill>
              <a:latin typeface="Arial"/>
              <a:ea typeface="Arial"/>
              <a:cs typeface="Arial"/>
              <a:sym typeface="Arial"/>
            </a:endParaRPr>
          </a:p>
          <a:p>
            <a:pPr marR="57799" lvl="1" indent="0" defTabSz="1295400">
              <a:lnSpc>
                <a:spcPct val="90000"/>
              </a:lnSpc>
              <a:spcBef>
                <a:spcPts val="700"/>
              </a:spcBef>
              <a:buClr>
                <a:srgbClr val="FFFFFF"/>
              </a:buClr>
              <a:buFont typeface="Arial"/>
            </a:pPr>
            <a:endParaRPr sz="1600" dirty="0">
              <a:solidFill>
                <a:srgbClr val="232323"/>
              </a:solidFill>
              <a:uFill>
                <a:solidFill>
                  <a:srgbClr val="FFFFFF"/>
                </a:solidFill>
              </a:uFill>
              <a:latin typeface="Arial"/>
              <a:ea typeface="Arial"/>
              <a:cs typeface="Arial"/>
              <a:sym typeface="Arial"/>
            </a:endParaRPr>
          </a:p>
          <a:p>
            <a:pPr marR="57799" lvl="1" indent="0" defTabSz="1295400">
              <a:lnSpc>
                <a:spcPct val="90000"/>
              </a:lnSpc>
              <a:spcBef>
                <a:spcPts val="700"/>
              </a:spcBef>
              <a:buClr>
                <a:srgbClr val="FFFFFF"/>
              </a:buClr>
            </a:pPr>
            <a:r>
              <a:rPr sz="3000" dirty="0">
                <a:solidFill>
                  <a:srgbClr val="232323"/>
                </a:solidFill>
                <a:uFill>
                  <a:solidFill>
                    <a:srgbClr val="FFFFFF"/>
                  </a:solidFill>
                </a:uFill>
                <a:latin typeface="Arial"/>
                <a:ea typeface="Arial"/>
                <a:cs typeface="Arial"/>
                <a:sym typeface="Arial"/>
              </a:rPr>
              <a:t>In 1925 Indiana’s politically powerful Grand Dragon, David Stephenson, raped his young secretary.  She swallowed poison the next day, he panicked, didn't call a Dr.  She died weeks later and Stephenson went to jail.  From Jail, he revealed the details of the political corruption of the Klan and how it was used to make loads of money.  The soon faded after that.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Shape 45"/>
          <p:cNvSpPr>
            <a:spLocks noGrp="1" noRot="1" noChangeAspect="1"/>
          </p:cNvSpPr>
          <p:nvPr>
            <p:ph type="sldImg"/>
          </p:nvPr>
        </p:nvSpPr>
        <p:spPr>
          <a:prstGeom prst="rect">
            <a:avLst/>
          </a:prstGeom>
        </p:spPr>
        <p:txBody>
          <a:bodyPr/>
          <a:lstStyle/>
          <a:p>
            <a:pPr lvl="0"/>
            <a:endParaRPr/>
          </a:p>
        </p:txBody>
      </p:sp>
      <p:sp>
        <p:nvSpPr>
          <p:cNvPr id="46" name="Shape 46"/>
          <p:cNvSpPr>
            <a:spLocks noGrp="1"/>
          </p:cNvSpPr>
          <p:nvPr>
            <p:ph type="body" sz="quarter" idx="1"/>
          </p:nvPr>
        </p:nvSpPr>
        <p:spPr>
          <a:prstGeom prst="rect">
            <a:avLst/>
          </a:prstGeom>
        </p:spPr>
        <p:txBody>
          <a:bodyPr/>
          <a:lstStyle/>
          <a:p>
            <a:pPr marR="40639" lvl="0" defTabSz="914400">
              <a:spcBef>
                <a:spcPts val="500"/>
              </a:spcBef>
              <a:buClr>
                <a:srgbClr val="FFFFFF"/>
              </a:buClr>
            </a:pPr>
            <a:r>
              <a:rPr sz="2000" dirty="0">
                <a:uFill>
                  <a:solidFill>
                    <a:srgbClr val="FFFFFF"/>
                  </a:solidFill>
                </a:uFill>
                <a:latin typeface="Arial"/>
                <a:ea typeface="Arial"/>
                <a:cs typeface="Arial"/>
                <a:sym typeface="Arial"/>
              </a:rPr>
              <a:t>An embedded link to a 2:15 minute Scopes Trial </a:t>
            </a:r>
            <a:r>
              <a:rPr sz="2000" dirty="0" err="1">
                <a:uFill>
                  <a:solidFill>
                    <a:srgbClr val="FFFFFF"/>
                  </a:solidFill>
                </a:uFill>
                <a:latin typeface="Arial"/>
                <a:ea typeface="Arial"/>
                <a:cs typeface="Arial"/>
                <a:sym typeface="Arial"/>
              </a:rPr>
              <a:t>Youtube</a:t>
            </a:r>
            <a:r>
              <a:rPr sz="2000" dirty="0">
                <a:uFill>
                  <a:solidFill>
                    <a:srgbClr val="FFFFFF"/>
                  </a:solidFill>
                </a:uFill>
                <a:latin typeface="Arial"/>
                <a:ea typeface="Arial"/>
                <a:cs typeface="Arial"/>
                <a:sym typeface="Arial"/>
              </a:rPr>
              <a:t> video begins here. </a:t>
            </a:r>
          </a:p>
          <a:p>
            <a:pPr marR="40639" lvl="0" defTabSz="914400">
              <a:spcBef>
                <a:spcPts val="500"/>
              </a:spcBef>
              <a:buClr>
                <a:srgbClr val="FFFFFF"/>
              </a:buClr>
            </a:pPr>
            <a:r>
              <a:rPr sz="2000" dirty="0">
                <a:uFill>
                  <a:solidFill>
                    <a:srgbClr val="FFFFFF"/>
                  </a:solidFill>
                </a:uFill>
                <a:latin typeface="Arial"/>
                <a:ea typeface="Arial"/>
                <a:cs typeface="Arial"/>
                <a:sym typeface="Arial"/>
              </a:rPr>
              <a:t>Mac users, click on black circle to open browser and view a 2:15 minute Scopes Trial </a:t>
            </a:r>
            <a:r>
              <a:rPr sz="2000" dirty="0" err="1">
                <a:uFill>
                  <a:solidFill>
                    <a:srgbClr val="FFFFFF"/>
                  </a:solidFill>
                </a:uFill>
                <a:latin typeface="Arial"/>
                <a:ea typeface="Arial"/>
                <a:cs typeface="Arial"/>
                <a:sym typeface="Arial"/>
              </a:rPr>
              <a:t>Youtube</a:t>
            </a:r>
            <a:r>
              <a:rPr sz="2000" dirty="0">
                <a:uFill>
                  <a:solidFill>
                    <a:srgbClr val="FFFFFF"/>
                  </a:solidFill>
                </a:uFill>
                <a:latin typeface="Arial"/>
                <a:ea typeface="Arial"/>
                <a:cs typeface="Arial"/>
                <a:sym typeface="Arial"/>
              </a:rPr>
              <a:t> video.</a:t>
            </a:r>
          </a:p>
          <a:p>
            <a:pPr marR="40639" lvl="0" defTabSz="914400">
              <a:spcBef>
                <a:spcPts val="500"/>
              </a:spcBef>
              <a:buClr>
                <a:srgbClr val="FFFFFF"/>
              </a:buClr>
            </a:pPr>
            <a:r>
              <a:rPr sz="2000" dirty="0">
                <a:uFill>
                  <a:solidFill>
                    <a:srgbClr val="FFFFFF"/>
                  </a:solidFill>
                </a:uFill>
                <a:latin typeface="Arial"/>
                <a:ea typeface="Arial"/>
                <a:cs typeface="Arial"/>
                <a:sym typeface="Arial"/>
              </a:rPr>
              <a:t>Original link: https://www.youtube.com/watch?v=f4mSGxNbRJk </a:t>
            </a:r>
          </a:p>
          <a:p>
            <a:pPr marR="57799" lvl="1" indent="0" defTabSz="1295400">
              <a:lnSpc>
                <a:spcPct val="90000"/>
              </a:lnSpc>
              <a:spcBef>
                <a:spcPts val="700"/>
              </a:spcBef>
              <a:buClr>
                <a:srgbClr val="FFFFFF"/>
              </a:buClr>
              <a:buFont typeface="Arial"/>
            </a:pPr>
            <a:endParaRPr sz="1600" dirty="0">
              <a:solidFill>
                <a:srgbClr val="232323"/>
              </a:solidFill>
              <a:uFill>
                <a:solidFill>
                  <a:srgbClr val="FFFFFF"/>
                </a:solidFill>
              </a:uFill>
              <a:latin typeface="Arial"/>
              <a:ea typeface="Arial"/>
              <a:cs typeface="Arial"/>
              <a:sym typeface="Arial"/>
            </a:endParaRPr>
          </a:p>
          <a:p>
            <a:pPr marR="57799" lvl="1" indent="0" defTabSz="1295400">
              <a:lnSpc>
                <a:spcPct val="90000"/>
              </a:lnSpc>
              <a:spcBef>
                <a:spcPts val="700"/>
              </a:spcBef>
              <a:buClr>
                <a:srgbClr val="FFFFFF"/>
              </a:buClr>
              <a:buFont typeface="Arial"/>
            </a:pPr>
            <a:r>
              <a:rPr sz="2600" dirty="0">
                <a:solidFill>
                  <a:srgbClr val="232323"/>
                </a:solidFill>
                <a:uFill>
                  <a:solidFill>
                    <a:srgbClr val="FFFFFF"/>
                  </a:solidFill>
                </a:uFill>
                <a:latin typeface="Arial"/>
                <a:ea typeface="Arial"/>
                <a:cs typeface="Arial"/>
                <a:sym typeface="Arial"/>
              </a:rPr>
              <a:t>T</a:t>
            </a:r>
            <a:r>
              <a:rPr sz="2400" dirty="0">
                <a:solidFill>
                  <a:srgbClr val="232323"/>
                </a:solidFill>
                <a:uFill>
                  <a:solidFill>
                    <a:srgbClr val="FFFFFF"/>
                  </a:solidFill>
                </a:uFill>
                <a:latin typeface="Arial"/>
                <a:ea typeface="Arial"/>
                <a:cs typeface="Arial"/>
                <a:sym typeface="Arial"/>
              </a:rPr>
              <a:t>he Fundamentalists had worked hard to pass laws against the teaching of evolution in Tennessee schools. The ACLU put a huge ad in the paper saying they would represent any person who challenged the law - the idea is to make the law unconstitutional.    </a:t>
            </a:r>
            <a:r>
              <a:rPr sz="3200" b="1" dirty="0">
                <a:solidFill>
                  <a:srgbClr val="232323"/>
                </a:solidFill>
                <a:uFill>
                  <a:solidFill>
                    <a:srgbClr val="FFFFFF"/>
                  </a:solidFill>
                </a:uFill>
                <a:latin typeface="Arial"/>
                <a:ea typeface="Arial"/>
                <a:cs typeface="Arial"/>
                <a:sym typeface="Arial"/>
              </a:rPr>
              <a:t>A clash of urban/rural cultures.</a:t>
            </a:r>
            <a:endParaRPr sz="1600" dirty="0">
              <a:solidFill>
                <a:srgbClr val="232323"/>
              </a:solidFill>
              <a:uFill>
                <a:solidFill>
                  <a:srgbClr val="FFFFFF"/>
                </a:solidFill>
              </a:uFill>
              <a:latin typeface="Arial"/>
              <a:ea typeface="Arial"/>
              <a:cs typeface="Arial"/>
              <a:sym typeface="Arial"/>
            </a:endParaRPr>
          </a:p>
          <a:p>
            <a:pPr marR="57799" lvl="1" indent="0" defTabSz="1295400">
              <a:lnSpc>
                <a:spcPct val="90000"/>
              </a:lnSpc>
              <a:spcBef>
                <a:spcPts val="700"/>
              </a:spcBef>
              <a:buClr>
                <a:srgbClr val="FFFFFF"/>
              </a:buClr>
              <a:buFont typeface="Arial"/>
            </a:pPr>
            <a:r>
              <a:rPr sz="2200" dirty="0">
                <a:solidFill>
                  <a:srgbClr val="232323"/>
                </a:solidFill>
                <a:uFill>
                  <a:solidFill>
                    <a:srgbClr val="FFFFFF"/>
                  </a:solidFill>
                </a:uFill>
                <a:latin typeface="Arial"/>
                <a:ea typeface="Arial"/>
                <a:cs typeface="Arial"/>
                <a:sym typeface="Arial"/>
              </a:rPr>
              <a:t>4.John Scopes was a high school biology teacher fired for teaching evolution in Tennessee.</a:t>
            </a:r>
          </a:p>
          <a:p>
            <a:pPr marR="57799" lvl="1" indent="0" defTabSz="1295400">
              <a:lnSpc>
                <a:spcPct val="90000"/>
              </a:lnSpc>
              <a:spcBef>
                <a:spcPts val="700"/>
              </a:spcBef>
              <a:buClr>
                <a:srgbClr val="FFFFFF"/>
              </a:buClr>
              <a:buFont typeface="Arial"/>
            </a:pPr>
            <a:r>
              <a:rPr sz="2200" dirty="0">
                <a:solidFill>
                  <a:srgbClr val="232323"/>
                </a:solidFill>
                <a:uFill>
                  <a:solidFill>
                    <a:srgbClr val="FFFFFF"/>
                  </a:solidFill>
                </a:uFill>
                <a:latin typeface="Arial"/>
                <a:ea typeface="Arial"/>
                <a:cs typeface="Arial"/>
                <a:sym typeface="Arial"/>
              </a:rPr>
              <a:t>5.The ACLU defended Scopes-Clarence Darrow.</a:t>
            </a:r>
          </a:p>
          <a:p>
            <a:pPr marR="57799" lvl="1" indent="0" defTabSz="1295400">
              <a:lnSpc>
                <a:spcPct val="90000"/>
              </a:lnSpc>
              <a:spcBef>
                <a:spcPts val="700"/>
              </a:spcBef>
              <a:buClr>
                <a:srgbClr val="FFFFFF"/>
              </a:buClr>
              <a:buFont typeface="Arial"/>
            </a:pPr>
            <a:r>
              <a:rPr sz="2200" dirty="0">
                <a:solidFill>
                  <a:srgbClr val="232323"/>
                </a:solidFill>
                <a:uFill>
                  <a:solidFill>
                    <a:srgbClr val="FFFFFF"/>
                  </a:solidFill>
                </a:uFill>
                <a:latin typeface="Arial"/>
                <a:ea typeface="Arial"/>
                <a:cs typeface="Arial"/>
                <a:sym typeface="Arial"/>
              </a:rPr>
              <a:t>6. </a:t>
            </a:r>
            <a:r>
              <a:rPr sz="2200" dirty="0" err="1">
                <a:solidFill>
                  <a:srgbClr val="232323"/>
                </a:solidFill>
                <a:uFill>
                  <a:solidFill>
                    <a:srgbClr val="FFFFFF"/>
                  </a:solidFill>
                </a:uFill>
                <a:latin typeface="Arial"/>
                <a:ea typeface="Arial"/>
                <a:cs typeface="Arial"/>
                <a:sym typeface="Arial"/>
              </a:rPr>
              <a:t>Wiliam</a:t>
            </a:r>
            <a:r>
              <a:rPr sz="2200" dirty="0">
                <a:solidFill>
                  <a:srgbClr val="232323"/>
                </a:solidFill>
                <a:uFill>
                  <a:solidFill>
                    <a:srgbClr val="FFFFFF"/>
                  </a:solidFill>
                </a:uFill>
                <a:latin typeface="Arial"/>
                <a:ea typeface="Arial"/>
                <a:cs typeface="Arial"/>
                <a:sym typeface="Arial"/>
              </a:rPr>
              <a:t> Jennings Bryan was the lawyer for the prosecution.</a:t>
            </a:r>
          </a:p>
          <a:p>
            <a:pPr marR="57799" lvl="1" indent="0" defTabSz="1295400">
              <a:lnSpc>
                <a:spcPct val="90000"/>
              </a:lnSpc>
              <a:spcBef>
                <a:spcPts val="700"/>
              </a:spcBef>
              <a:buClr>
                <a:srgbClr val="FFFFFF"/>
              </a:buClr>
              <a:buFont typeface="Arial"/>
            </a:pPr>
            <a:r>
              <a:rPr sz="2200" dirty="0">
                <a:solidFill>
                  <a:srgbClr val="232323"/>
                </a:solidFill>
                <a:uFill>
                  <a:solidFill>
                    <a:srgbClr val="FFFFFF"/>
                  </a:solidFill>
                </a:uFill>
                <a:latin typeface="Arial"/>
                <a:ea typeface="Arial"/>
                <a:cs typeface="Arial"/>
                <a:sym typeface="Arial"/>
              </a:rPr>
              <a:t>7.The “Scopes Monkey Trial” made headlines in 1925.</a:t>
            </a:r>
          </a:p>
          <a:p>
            <a:pPr marR="57799" lvl="1" indent="0" defTabSz="1295400">
              <a:lnSpc>
                <a:spcPct val="90000"/>
              </a:lnSpc>
              <a:spcBef>
                <a:spcPts val="700"/>
              </a:spcBef>
              <a:buClr>
                <a:srgbClr val="FFFFFF"/>
              </a:buClr>
              <a:buFont typeface="Arial"/>
            </a:pPr>
            <a:r>
              <a:rPr sz="2200" dirty="0">
                <a:solidFill>
                  <a:srgbClr val="232323"/>
                </a:solidFill>
                <a:uFill>
                  <a:solidFill>
                    <a:srgbClr val="FFFFFF"/>
                  </a:solidFill>
                </a:uFill>
                <a:latin typeface="Arial"/>
                <a:ea typeface="Arial"/>
                <a:cs typeface="Arial"/>
                <a:sym typeface="Arial"/>
              </a:rPr>
              <a:t>8.Darrow put Bryan on the stand to defend the bible.</a:t>
            </a:r>
          </a:p>
          <a:p>
            <a:pPr marR="57799" lvl="1" indent="0" defTabSz="1295400">
              <a:lnSpc>
                <a:spcPct val="90000"/>
              </a:lnSpc>
              <a:spcBef>
                <a:spcPts val="700"/>
              </a:spcBef>
              <a:buClr>
                <a:srgbClr val="FFFFFF"/>
              </a:buClr>
              <a:buFont typeface="Arial"/>
            </a:pPr>
            <a:r>
              <a:rPr sz="2200" dirty="0">
                <a:solidFill>
                  <a:srgbClr val="232323"/>
                </a:solidFill>
                <a:uFill>
                  <a:solidFill>
                    <a:srgbClr val="FFFFFF"/>
                  </a:solidFill>
                </a:uFill>
                <a:latin typeface="Arial"/>
                <a:ea typeface="Arial"/>
                <a:cs typeface="Arial"/>
                <a:sym typeface="Arial"/>
              </a:rPr>
              <a:t>9.Bryan was made to look foolish and writers such as H.L. Mencken  poked fun at the fundamentalists.</a:t>
            </a:r>
          </a:p>
          <a:p>
            <a:pPr marR="57799" lvl="1" indent="0" defTabSz="1295400">
              <a:lnSpc>
                <a:spcPct val="90000"/>
              </a:lnSpc>
              <a:spcBef>
                <a:spcPts val="700"/>
              </a:spcBef>
              <a:buClr>
                <a:srgbClr val="FFFFFF"/>
              </a:buClr>
              <a:buFont typeface="Arial"/>
            </a:pPr>
            <a:r>
              <a:rPr sz="2200" dirty="0">
                <a:solidFill>
                  <a:srgbClr val="232323"/>
                </a:solidFill>
                <a:uFill>
                  <a:solidFill>
                    <a:srgbClr val="FFFFFF"/>
                  </a:solidFill>
                </a:uFill>
                <a:latin typeface="Arial"/>
                <a:ea typeface="Arial"/>
                <a:cs typeface="Arial"/>
                <a:sym typeface="Arial"/>
              </a:rPr>
              <a:t>10.Scopes was quickly found guilty.</a:t>
            </a:r>
          </a:p>
          <a:p>
            <a:pPr marR="57799" lvl="1" indent="0" defTabSz="1295400">
              <a:lnSpc>
                <a:spcPct val="90000"/>
              </a:lnSpc>
              <a:spcBef>
                <a:spcPts val="700"/>
              </a:spcBef>
              <a:buClr>
                <a:srgbClr val="FFFFFF"/>
              </a:buClr>
              <a:buFont typeface="Arial"/>
            </a:pPr>
            <a:r>
              <a:rPr sz="2200" dirty="0" err="1">
                <a:solidFill>
                  <a:srgbClr val="232323"/>
                </a:solidFill>
                <a:uFill>
                  <a:solidFill>
                    <a:srgbClr val="FFFFFF"/>
                  </a:solidFill>
                </a:uFill>
                <a:latin typeface="Arial"/>
                <a:ea typeface="Arial"/>
                <a:cs typeface="Arial"/>
                <a:sym typeface="Arial"/>
              </a:rPr>
              <a:t>INterogation</a:t>
            </a:r>
            <a:r>
              <a:rPr sz="2200" dirty="0">
                <a:solidFill>
                  <a:srgbClr val="232323"/>
                </a:solidFill>
                <a:uFill>
                  <a:solidFill>
                    <a:srgbClr val="FFFFFF"/>
                  </a:solidFill>
                </a:uFill>
                <a:latin typeface="Arial"/>
                <a:ea typeface="Arial"/>
                <a:cs typeface="Arial"/>
                <a:sym typeface="Arial"/>
              </a:rPr>
              <a:t> - Jonas swallowed by a whale and spit out after three days - </a:t>
            </a:r>
          </a:p>
          <a:p>
            <a:pPr marR="57799" lvl="1" indent="0" defTabSz="1295400">
              <a:lnSpc>
                <a:spcPct val="90000"/>
              </a:lnSpc>
              <a:spcBef>
                <a:spcPts val="700"/>
              </a:spcBef>
              <a:buClr>
                <a:srgbClr val="FFFFFF"/>
              </a:buClr>
              <a:buFont typeface="Arial"/>
            </a:pPr>
            <a:r>
              <a:rPr sz="2200" dirty="0">
                <a:solidFill>
                  <a:srgbClr val="232323"/>
                </a:solidFill>
                <a:uFill>
                  <a:solidFill>
                    <a:srgbClr val="FFFFFF"/>
                  </a:solidFill>
                </a:uFill>
                <a:latin typeface="Arial"/>
                <a:ea typeface="Arial"/>
                <a:cs typeface="Arial"/>
                <a:sym typeface="Arial"/>
              </a:rPr>
              <a:t>	     - Eve made from the rib</a:t>
            </a:r>
          </a:p>
          <a:p>
            <a:pPr marR="57799" lvl="1" indent="0" defTabSz="1295400">
              <a:lnSpc>
                <a:spcPct val="90000"/>
              </a:lnSpc>
              <a:spcBef>
                <a:spcPts val="700"/>
              </a:spcBef>
              <a:buClr>
                <a:srgbClr val="FFFFFF"/>
              </a:buClr>
              <a:buFont typeface="Arial"/>
            </a:pPr>
            <a:r>
              <a:rPr sz="2200" dirty="0">
                <a:solidFill>
                  <a:srgbClr val="232323"/>
                </a:solidFill>
                <a:uFill>
                  <a:solidFill>
                    <a:srgbClr val="FFFFFF"/>
                  </a:solidFill>
                </a:uFill>
                <a:latin typeface="Arial"/>
                <a:ea typeface="Arial"/>
                <a:cs typeface="Arial"/>
                <a:sym typeface="Arial"/>
              </a:rPr>
              <a:t>                     - Does the Sun revolve around the Earth or does the Earth revolve around the sun?</a:t>
            </a:r>
          </a:p>
          <a:p>
            <a:pPr marR="57799" lvl="1" indent="0" defTabSz="1295400">
              <a:lnSpc>
                <a:spcPct val="90000"/>
              </a:lnSpc>
              <a:spcBef>
                <a:spcPts val="700"/>
              </a:spcBef>
              <a:buClr>
                <a:srgbClr val="FFFFFF"/>
              </a:buClr>
              <a:buFont typeface="Arial"/>
            </a:pPr>
            <a:r>
              <a:rPr sz="2200" dirty="0">
                <a:solidFill>
                  <a:srgbClr val="232323"/>
                </a:solidFill>
                <a:uFill>
                  <a:solidFill>
                    <a:srgbClr val="FFFFFF"/>
                  </a:solidFill>
                </a:uFill>
                <a:latin typeface="Arial"/>
                <a:ea typeface="Arial"/>
                <a:cs typeface="Arial"/>
                <a:sym typeface="Arial"/>
              </a:rPr>
              <a:t>                     - How old is the earth?  Bible says 2 to 4,000 years old - Scientists say about 4.5 billion</a:t>
            </a:r>
          </a:p>
          <a:p>
            <a:pPr marR="57799" lvl="1" indent="0" defTabSz="1295400">
              <a:lnSpc>
                <a:spcPct val="90000"/>
              </a:lnSpc>
              <a:spcBef>
                <a:spcPts val="700"/>
              </a:spcBef>
              <a:buClr>
                <a:srgbClr val="FFFFFF"/>
              </a:buClr>
              <a:buFont typeface="Arial"/>
            </a:pPr>
            <a:endParaRPr sz="2200" dirty="0">
              <a:solidFill>
                <a:srgbClr val="232323"/>
              </a:solidFill>
              <a:uFill>
                <a:solidFill>
                  <a:srgbClr val="FFFFFF"/>
                </a:solidFill>
              </a:uFill>
              <a:latin typeface="Arial"/>
              <a:ea typeface="Arial"/>
              <a:cs typeface="Arial"/>
              <a:sym typeface="Arial"/>
            </a:endParaRPr>
          </a:p>
          <a:p>
            <a:pPr marR="57799" lvl="1" indent="0" defTabSz="1295400">
              <a:lnSpc>
                <a:spcPct val="90000"/>
              </a:lnSpc>
              <a:spcBef>
                <a:spcPts val="700"/>
              </a:spcBef>
              <a:buClr>
                <a:srgbClr val="FFFFFF"/>
              </a:buClr>
              <a:buFont typeface="Arial"/>
            </a:pPr>
            <a:r>
              <a:rPr sz="2200" dirty="0">
                <a:solidFill>
                  <a:srgbClr val="232323"/>
                </a:solidFill>
                <a:uFill>
                  <a:solidFill>
                    <a:srgbClr val="FFFFFF"/>
                  </a:solidFill>
                </a:uFill>
                <a:latin typeface="Arial"/>
                <a:ea typeface="Arial"/>
                <a:cs typeface="Arial"/>
                <a:sym typeface="Arial"/>
              </a:rPr>
              <a:t>----------------------------NEXT SLIDE-----------------------------------</a:t>
            </a:r>
          </a:p>
          <a:p>
            <a:pPr marR="57799" lvl="1" indent="0" defTabSz="1295400">
              <a:lnSpc>
                <a:spcPct val="90000"/>
              </a:lnSpc>
              <a:spcBef>
                <a:spcPts val="700"/>
              </a:spcBef>
              <a:buClr>
                <a:srgbClr val="FFFFFF"/>
              </a:buClr>
              <a:buFont typeface="Arial"/>
            </a:pPr>
            <a:r>
              <a:rPr sz="3000" dirty="0">
                <a:solidFill>
                  <a:srgbClr val="232323"/>
                </a:solidFill>
                <a:uFill>
                  <a:solidFill>
                    <a:srgbClr val="FFFFFF"/>
                  </a:solidFill>
                </a:uFill>
                <a:latin typeface="Arial"/>
                <a:ea typeface="Arial"/>
                <a:cs typeface="Arial"/>
                <a:sym typeface="Arial"/>
              </a:rPr>
              <a:t>During reconstruction, President Grant’s campaign against the KKK had largely eliminated it.  However, in 1915 a former Methodist circuit preacher from Atlanta, Colonel William J. Simmons revived the organization.</a:t>
            </a:r>
          </a:p>
          <a:p>
            <a:pPr marR="57799" lvl="1" indent="0" defTabSz="1295400">
              <a:lnSpc>
                <a:spcPct val="90000"/>
              </a:lnSpc>
              <a:spcBef>
                <a:spcPts val="700"/>
              </a:spcBef>
              <a:buClr>
                <a:srgbClr val="FFFFFF"/>
              </a:buClr>
              <a:buFont typeface="Arial"/>
            </a:pPr>
            <a:endParaRPr sz="3000" dirty="0">
              <a:solidFill>
                <a:srgbClr val="232323"/>
              </a:solidFill>
              <a:uFill>
                <a:solidFill>
                  <a:srgbClr val="FFFFFF"/>
                </a:solidFill>
              </a:uFill>
              <a:latin typeface="Arial"/>
              <a:ea typeface="Arial"/>
              <a:cs typeface="Arial"/>
              <a:sym typeface="Arial"/>
            </a:endParaRPr>
          </a:p>
          <a:p>
            <a:pPr marR="57799" lvl="1" indent="0" defTabSz="1295400">
              <a:lnSpc>
                <a:spcPct val="90000"/>
              </a:lnSpc>
              <a:spcBef>
                <a:spcPts val="700"/>
              </a:spcBef>
              <a:buClr>
                <a:srgbClr val="FFFFFF"/>
              </a:buClr>
              <a:buFont typeface="Arial"/>
            </a:pPr>
            <a:r>
              <a:rPr sz="3000" dirty="0">
                <a:solidFill>
                  <a:srgbClr val="232323"/>
                </a:solidFill>
                <a:uFill>
                  <a:solidFill>
                    <a:srgbClr val="FFFFFF"/>
                  </a:solidFill>
                </a:uFill>
                <a:latin typeface="Arial"/>
                <a:ea typeface="Arial"/>
                <a:cs typeface="Arial"/>
                <a:sym typeface="Arial"/>
              </a:rPr>
              <a:t>W.A.S.P. White Anglo-Saxton Protestant</a:t>
            </a:r>
            <a:endParaRPr sz="1600" dirty="0">
              <a:solidFill>
                <a:srgbClr val="232323"/>
              </a:solidFill>
              <a:uFill>
                <a:solidFill>
                  <a:srgbClr val="FFFFFF"/>
                </a:solidFill>
              </a:uFill>
              <a:latin typeface="Arial"/>
              <a:ea typeface="Arial"/>
              <a:cs typeface="Arial"/>
              <a:sym typeface="Arial"/>
            </a:endParaRPr>
          </a:p>
          <a:p>
            <a:pPr marR="57799" lvl="1" indent="0" defTabSz="1295400">
              <a:lnSpc>
                <a:spcPct val="90000"/>
              </a:lnSpc>
              <a:spcBef>
                <a:spcPts val="700"/>
              </a:spcBef>
              <a:buClr>
                <a:srgbClr val="FFFFFF"/>
              </a:buClr>
              <a:buFont typeface="Arial"/>
            </a:pPr>
            <a:endParaRPr sz="1600" dirty="0">
              <a:solidFill>
                <a:srgbClr val="232323"/>
              </a:solidFill>
              <a:uFill>
                <a:solidFill>
                  <a:srgbClr val="FFFFFF"/>
                </a:solidFill>
              </a:uFill>
              <a:latin typeface="Arial"/>
              <a:ea typeface="Arial"/>
              <a:cs typeface="Arial"/>
              <a:sym typeface="Arial"/>
            </a:endParaRPr>
          </a:p>
          <a:p>
            <a:pPr marR="57799" lvl="1" indent="0" defTabSz="1295400">
              <a:lnSpc>
                <a:spcPct val="90000"/>
              </a:lnSpc>
              <a:spcBef>
                <a:spcPts val="700"/>
              </a:spcBef>
              <a:buClr>
                <a:srgbClr val="FFFFFF"/>
              </a:buClr>
            </a:pPr>
            <a:r>
              <a:rPr sz="3000" dirty="0">
                <a:solidFill>
                  <a:srgbClr val="232323"/>
                </a:solidFill>
                <a:uFill>
                  <a:solidFill>
                    <a:srgbClr val="FFFFFF"/>
                  </a:solidFill>
                </a:uFill>
                <a:latin typeface="Arial"/>
                <a:ea typeface="Arial"/>
                <a:cs typeface="Arial"/>
                <a:sym typeface="Arial"/>
              </a:rPr>
              <a:t>In 1925 Indiana’s politically powerful Grand Dragon, David Stephenson, raped his young secretary.  She swallowed poison the next day, he panicked, didn't call a Dr.  She died weeks later and Stephenson went to jail.  From Jail, he revealed the details of the political corruption of the Klan and how it was used to make loads of money.  The soon faded after that.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Shape 55"/>
          <p:cNvSpPr>
            <a:spLocks noGrp="1" noRot="1" noChangeAspect="1"/>
          </p:cNvSpPr>
          <p:nvPr>
            <p:ph type="sldImg"/>
          </p:nvPr>
        </p:nvSpPr>
        <p:spPr>
          <a:prstGeom prst="rect">
            <a:avLst/>
          </a:prstGeom>
        </p:spPr>
        <p:txBody>
          <a:bodyPr/>
          <a:lstStyle/>
          <a:p>
            <a:pPr lvl="0"/>
            <a:endParaRPr/>
          </a:p>
        </p:txBody>
      </p:sp>
      <p:sp>
        <p:nvSpPr>
          <p:cNvPr id="56" name="Shape 56"/>
          <p:cNvSpPr>
            <a:spLocks noGrp="1"/>
          </p:cNvSpPr>
          <p:nvPr>
            <p:ph type="body" sz="quarter" idx="1"/>
          </p:nvPr>
        </p:nvSpPr>
        <p:spPr>
          <a:prstGeom prst="rect">
            <a:avLst/>
          </a:prstGeom>
        </p:spPr>
        <p:txBody>
          <a:bodyPr/>
          <a:lstStyle/>
          <a:p>
            <a:pPr marR="40639" lvl="0" defTabSz="914400">
              <a:spcBef>
                <a:spcPts val="500"/>
              </a:spcBef>
              <a:buClr>
                <a:srgbClr val="FFFFFF"/>
              </a:buClr>
            </a:pPr>
            <a:r>
              <a:rPr sz="2000" dirty="0">
                <a:uFill>
                  <a:solidFill>
                    <a:srgbClr val="FFFFFF"/>
                  </a:solidFill>
                </a:uFill>
                <a:latin typeface="Arial"/>
                <a:ea typeface="Arial"/>
                <a:cs typeface="Arial"/>
                <a:sym typeface="Arial"/>
              </a:rPr>
              <a:t>An embedded link to a 3:45 minute KKK </a:t>
            </a:r>
            <a:r>
              <a:rPr sz="2000" dirty="0" err="1">
                <a:uFill>
                  <a:solidFill>
                    <a:srgbClr val="FFFFFF"/>
                  </a:solidFill>
                </a:uFill>
                <a:latin typeface="Arial"/>
                <a:ea typeface="Arial"/>
                <a:cs typeface="Arial"/>
                <a:sym typeface="Arial"/>
              </a:rPr>
              <a:t>Youtube</a:t>
            </a:r>
            <a:r>
              <a:rPr sz="2000" dirty="0">
                <a:uFill>
                  <a:solidFill>
                    <a:srgbClr val="FFFFFF"/>
                  </a:solidFill>
                </a:uFill>
                <a:latin typeface="Arial"/>
                <a:ea typeface="Arial"/>
                <a:cs typeface="Arial"/>
                <a:sym typeface="Arial"/>
              </a:rPr>
              <a:t> video begins </a:t>
            </a:r>
            <a:r>
              <a:rPr lang="en-US" sz="2000" dirty="0" smtClean="0">
                <a:uFill>
                  <a:solidFill>
                    <a:srgbClr val="FFFFFF"/>
                  </a:solidFill>
                </a:uFill>
                <a:latin typeface="Arial"/>
                <a:ea typeface="Arial"/>
                <a:cs typeface="Arial"/>
                <a:sym typeface="Arial"/>
              </a:rPr>
              <a:t>next</a:t>
            </a:r>
            <a:r>
              <a:rPr lang="en-US" sz="2000" baseline="0" dirty="0" smtClean="0">
                <a:uFill>
                  <a:solidFill>
                    <a:srgbClr val="FFFFFF"/>
                  </a:solidFill>
                </a:uFill>
                <a:latin typeface="Arial"/>
                <a:ea typeface="Arial"/>
                <a:cs typeface="Arial"/>
                <a:sym typeface="Arial"/>
              </a:rPr>
              <a:t> slide</a:t>
            </a:r>
            <a:endParaRPr sz="2000" dirty="0">
              <a:uFill>
                <a:solidFill>
                  <a:srgbClr val="FFFFFF"/>
                </a:solidFill>
              </a:uFill>
              <a:latin typeface="Arial"/>
              <a:ea typeface="Arial"/>
              <a:cs typeface="Arial"/>
              <a:sym typeface="Arial"/>
            </a:endParaRPr>
          </a:p>
          <a:p>
            <a:pPr marR="40639" lvl="0" defTabSz="914400">
              <a:spcBef>
                <a:spcPts val="500"/>
              </a:spcBef>
              <a:buClr>
                <a:srgbClr val="FFFFFF"/>
              </a:buClr>
            </a:pPr>
            <a:r>
              <a:rPr sz="2000" dirty="0">
                <a:uFill>
                  <a:solidFill>
                    <a:srgbClr val="FFFFFF"/>
                  </a:solidFill>
                </a:uFill>
                <a:latin typeface="Arial"/>
                <a:ea typeface="Arial"/>
                <a:cs typeface="Arial"/>
                <a:sym typeface="Arial"/>
              </a:rPr>
              <a:t>Mac users, click on black circle to open browser and view a 3:45 minute KKK </a:t>
            </a:r>
            <a:r>
              <a:rPr sz="2000" dirty="0" err="1">
                <a:uFill>
                  <a:solidFill>
                    <a:srgbClr val="FFFFFF"/>
                  </a:solidFill>
                </a:uFill>
                <a:latin typeface="Arial"/>
                <a:ea typeface="Arial"/>
                <a:cs typeface="Arial"/>
                <a:sym typeface="Arial"/>
              </a:rPr>
              <a:t>Youtube</a:t>
            </a:r>
            <a:r>
              <a:rPr sz="2000" dirty="0">
                <a:uFill>
                  <a:solidFill>
                    <a:srgbClr val="FFFFFF"/>
                  </a:solidFill>
                </a:uFill>
                <a:latin typeface="Arial"/>
                <a:ea typeface="Arial"/>
                <a:cs typeface="Arial"/>
                <a:sym typeface="Arial"/>
              </a:rPr>
              <a:t> video.</a:t>
            </a:r>
          </a:p>
          <a:p>
            <a:pPr marR="40639" lvl="0" defTabSz="914400">
              <a:spcBef>
                <a:spcPts val="500"/>
              </a:spcBef>
              <a:buClr>
                <a:srgbClr val="FFFFFF"/>
              </a:buClr>
            </a:pPr>
            <a:r>
              <a:rPr sz="2000" i="1" dirty="0">
                <a:uFill>
                  <a:solidFill>
                    <a:srgbClr val="FFFFFF"/>
                  </a:solidFill>
                </a:uFill>
                <a:latin typeface="Arial"/>
                <a:ea typeface="Arial"/>
                <a:cs typeface="Arial"/>
                <a:sym typeface="Arial"/>
              </a:rPr>
              <a:t>Original link</a:t>
            </a:r>
            <a:r>
              <a:rPr sz="2000" dirty="0">
                <a:uFill>
                  <a:solidFill>
                    <a:srgbClr val="FFFFFF"/>
                  </a:solidFill>
                </a:uFill>
                <a:latin typeface="Arial"/>
                <a:ea typeface="Arial"/>
                <a:cs typeface="Arial"/>
                <a:sym typeface="Arial"/>
              </a:rPr>
              <a:t>: https://www.youtube.com/watch?v=GlRncI5nem8</a:t>
            </a:r>
          </a:p>
          <a:p>
            <a:pPr marR="57799" lvl="1" indent="0" defTabSz="1295400">
              <a:lnSpc>
                <a:spcPct val="90000"/>
              </a:lnSpc>
              <a:spcBef>
                <a:spcPts val="700"/>
              </a:spcBef>
              <a:buClr>
                <a:srgbClr val="FFFFFF"/>
              </a:buClr>
              <a:buFont typeface="Arial"/>
            </a:pPr>
            <a:endParaRPr sz="1600" dirty="0">
              <a:solidFill>
                <a:srgbClr val="232323"/>
              </a:solidFill>
              <a:uFill>
                <a:solidFill>
                  <a:srgbClr val="FFFFFF"/>
                </a:solidFill>
              </a:uFill>
              <a:latin typeface="Arial"/>
              <a:ea typeface="Arial"/>
              <a:cs typeface="Arial"/>
              <a:sym typeface="Arial"/>
            </a:endParaRPr>
          </a:p>
          <a:p>
            <a:pPr marR="57799" lvl="1" indent="0" defTabSz="1295400">
              <a:lnSpc>
                <a:spcPct val="90000"/>
              </a:lnSpc>
              <a:spcBef>
                <a:spcPts val="700"/>
              </a:spcBef>
              <a:buClr>
                <a:srgbClr val="FFFFFF"/>
              </a:buClr>
              <a:buFont typeface="Arial"/>
            </a:pPr>
            <a:r>
              <a:rPr sz="3000" dirty="0">
                <a:solidFill>
                  <a:srgbClr val="232323"/>
                </a:solidFill>
                <a:uFill>
                  <a:solidFill>
                    <a:srgbClr val="FFFFFF"/>
                  </a:solidFill>
                </a:uFill>
                <a:latin typeface="Arial"/>
                <a:ea typeface="Arial"/>
                <a:cs typeface="Arial"/>
                <a:sym typeface="Arial"/>
              </a:rPr>
              <a:t>During reconstruction, President Grant’s campaign against the KKK had largely eliminated it.  However, in 1915 a former Methodist circuit preacher from Atlanta, Colonel William J. Simmons revived the organization.</a:t>
            </a:r>
          </a:p>
          <a:p>
            <a:pPr marR="57799" lvl="1" indent="0" defTabSz="1295400">
              <a:lnSpc>
                <a:spcPct val="90000"/>
              </a:lnSpc>
              <a:spcBef>
                <a:spcPts val="700"/>
              </a:spcBef>
              <a:buClr>
                <a:srgbClr val="FFFFFF"/>
              </a:buClr>
              <a:buFont typeface="Arial"/>
            </a:pPr>
            <a:endParaRPr sz="3000" dirty="0">
              <a:solidFill>
                <a:srgbClr val="232323"/>
              </a:solidFill>
              <a:uFill>
                <a:solidFill>
                  <a:srgbClr val="FFFFFF"/>
                </a:solidFill>
              </a:uFill>
              <a:latin typeface="Arial"/>
              <a:ea typeface="Arial"/>
              <a:cs typeface="Arial"/>
              <a:sym typeface="Arial"/>
            </a:endParaRPr>
          </a:p>
          <a:p>
            <a:pPr marR="57799" lvl="1" indent="0" defTabSz="1295400">
              <a:lnSpc>
                <a:spcPct val="90000"/>
              </a:lnSpc>
              <a:spcBef>
                <a:spcPts val="700"/>
              </a:spcBef>
              <a:buClr>
                <a:srgbClr val="FFFFFF"/>
              </a:buClr>
              <a:buFont typeface="Arial"/>
            </a:pPr>
            <a:r>
              <a:rPr sz="3000" dirty="0">
                <a:solidFill>
                  <a:srgbClr val="232323"/>
                </a:solidFill>
                <a:uFill>
                  <a:solidFill>
                    <a:srgbClr val="FFFFFF"/>
                  </a:solidFill>
                </a:uFill>
                <a:latin typeface="Arial"/>
                <a:ea typeface="Arial"/>
                <a:cs typeface="Arial"/>
                <a:sym typeface="Arial"/>
              </a:rPr>
              <a:t>W.A.S.P. White Anglo-Saxon Protestant</a:t>
            </a:r>
            <a:endParaRPr sz="1600" dirty="0">
              <a:solidFill>
                <a:srgbClr val="232323"/>
              </a:solidFill>
              <a:uFill>
                <a:solidFill>
                  <a:srgbClr val="FFFFFF"/>
                </a:solidFill>
              </a:uFill>
              <a:latin typeface="Arial"/>
              <a:ea typeface="Arial"/>
              <a:cs typeface="Arial"/>
              <a:sym typeface="Arial"/>
            </a:endParaRPr>
          </a:p>
          <a:p>
            <a:pPr marR="57799" lvl="1" indent="0" defTabSz="1295400">
              <a:lnSpc>
                <a:spcPct val="90000"/>
              </a:lnSpc>
              <a:spcBef>
                <a:spcPts val="700"/>
              </a:spcBef>
              <a:buClr>
                <a:srgbClr val="FFFFFF"/>
              </a:buClr>
              <a:buFont typeface="Arial"/>
            </a:pPr>
            <a:endParaRPr sz="1600" dirty="0">
              <a:solidFill>
                <a:srgbClr val="232323"/>
              </a:solidFill>
              <a:uFill>
                <a:solidFill>
                  <a:srgbClr val="FFFFFF"/>
                </a:solidFill>
              </a:uFill>
              <a:latin typeface="Arial"/>
              <a:ea typeface="Arial"/>
              <a:cs typeface="Arial"/>
              <a:sym typeface="Arial"/>
            </a:endParaRPr>
          </a:p>
          <a:p>
            <a:pPr marR="57799" lvl="1" indent="0" defTabSz="1295400">
              <a:lnSpc>
                <a:spcPct val="90000"/>
              </a:lnSpc>
              <a:spcBef>
                <a:spcPts val="700"/>
              </a:spcBef>
              <a:buClr>
                <a:srgbClr val="FFFFFF"/>
              </a:buClr>
            </a:pPr>
            <a:r>
              <a:rPr sz="3000" dirty="0">
                <a:solidFill>
                  <a:srgbClr val="232323"/>
                </a:solidFill>
                <a:uFill>
                  <a:solidFill>
                    <a:srgbClr val="FFFFFF"/>
                  </a:solidFill>
                </a:uFill>
                <a:latin typeface="Arial"/>
                <a:ea typeface="Arial"/>
                <a:cs typeface="Arial"/>
                <a:sym typeface="Arial"/>
              </a:rPr>
              <a:t>In 1925 Indiana’s politically powerful Grand Dragon, David Stephenson, raped his young secretary.  She swallowed poison the next day, he panicked, didn't call a Dr.  She died weeks later and Stephenson went to jail.  From Jail, he revealed the details of the political corruption of the Klan and how it was used to make loads of money.  The soon faded after that.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Shape 55"/>
          <p:cNvSpPr>
            <a:spLocks noGrp="1" noRot="1" noChangeAspect="1"/>
          </p:cNvSpPr>
          <p:nvPr>
            <p:ph type="sldImg"/>
          </p:nvPr>
        </p:nvSpPr>
        <p:spPr>
          <a:prstGeom prst="rect">
            <a:avLst/>
          </a:prstGeom>
        </p:spPr>
        <p:txBody>
          <a:bodyPr/>
          <a:lstStyle/>
          <a:p>
            <a:pPr lvl="0"/>
            <a:endParaRPr/>
          </a:p>
        </p:txBody>
      </p:sp>
      <p:sp>
        <p:nvSpPr>
          <p:cNvPr id="56" name="Shape 56"/>
          <p:cNvSpPr>
            <a:spLocks noGrp="1"/>
          </p:cNvSpPr>
          <p:nvPr>
            <p:ph type="body" sz="quarter" idx="1"/>
          </p:nvPr>
        </p:nvSpPr>
        <p:spPr>
          <a:prstGeom prst="rect">
            <a:avLst/>
          </a:prstGeom>
        </p:spPr>
        <p:txBody>
          <a:bodyPr/>
          <a:lstStyle/>
          <a:p>
            <a:pPr marR="40639" lvl="0" defTabSz="914400">
              <a:spcBef>
                <a:spcPts val="500"/>
              </a:spcBef>
              <a:buClr>
                <a:srgbClr val="FFFFFF"/>
              </a:buClr>
            </a:pPr>
            <a:r>
              <a:rPr sz="2000" dirty="0">
                <a:uFill>
                  <a:solidFill>
                    <a:srgbClr val="FFFFFF"/>
                  </a:solidFill>
                </a:uFill>
                <a:latin typeface="Arial"/>
                <a:ea typeface="Arial"/>
                <a:cs typeface="Arial"/>
                <a:sym typeface="Arial"/>
              </a:rPr>
              <a:t>An embedded link to a 3:45 minute KKK </a:t>
            </a:r>
            <a:r>
              <a:rPr sz="2000" dirty="0" err="1">
                <a:uFill>
                  <a:solidFill>
                    <a:srgbClr val="FFFFFF"/>
                  </a:solidFill>
                </a:uFill>
                <a:latin typeface="Arial"/>
                <a:ea typeface="Arial"/>
                <a:cs typeface="Arial"/>
                <a:sym typeface="Arial"/>
              </a:rPr>
              <a:t>Youtube</a:t>
            </a:r>
            <a:r>
              <a:rPr sz="2000" dirty="0">
                <a:uFill>
                  <a:solidFill>
                    <a:srgbClr val="FFFFFF"/>
                  </a:solidFill>
                </a:uFill>
                <a:latin typeface="Arial"/>
                <a:ea typeface="Arial"/>
                <a:cs typeface="Arial"/>
                <a:sym typeface="Arial"/>
              </a:rPr>
              <a:t> video begins here. </a:t>
            </a:r>
          </a:p>
          <a:p>
            <a:pPr marR="40639" lvl="0" defTabSz="914400">
              <a:spcBef>
                <a:spcPts val="500"/>
              </a:spcBef>
              <a:buClr>
                <a:srgbClr val="FFFFFF"/>
              </a:buClr>
            </a:pPr>
            <a:r>
              <a:rPr sz="2000" dirty="0">
                <a:uFill>
                  <a:solidFill>
                    <a:srgbClr val="FFFFFF"/>
                  </a:solidFill>
                </a:uFill>
                <a:latin typeface="Arial"/>
                <a:ea typeface="Arial"/>
                <a:cs typeface="Arial"/>
                <a:sym typeface="Arial"/>
              </a:rPr>
              <a:t>Mac users, click on black circle to open browser and view a 3:45 minute KKK </a:t>
            </a:r>
            <a:r>
              <a:rPr sz="2000" dirty="0" err="1">
                <a:uFill>
                  <a:solidFill>
                    <a:srgbClr val="FFFFFF"/>
                  </a:solidFill>
                </a:uFill>
                <a:latin typeface="Arial"/>
                <a:ea typeface="Arial"/>
                <a:cs typeface="Arial"/>
                <a:sym typeface="Arial"/>
              </a:rPr>
              <a:t>Youtube</a:t>
            </a:r>
            <a:r>
              <a:rPr sz="2000" dirty="0">
                <a:uFill>
                  <a:solidFill>
                    <a:srgbClr val="FFFFFF"/>
                  </a:solidFill>
                </a:uFill>
                <a:latin typeface="Arial"/>
                <a:ea typeface="Arial"/>
                <a:cs typeface="Arial"/>
                <a:sym typeface="Arial"/>
              </a:rPr>
              <a:t> video.</a:t>
            </a:r>
          </a:p>
          <a:p>
            <a:pPr marR="40639" lvl="0" defTabSz="914400">
              <a:spcBef>
                <a:spcPts val="500"/>
              </a:spcBef>
              <a:buClr>
                <a:srgbClr val="FFFFFF"/>
              </a:buClr>
            </a:pPr>
            <a:r>
              <a:rPr sz="2000" i="1" dirty="0">
                <a:uFill>
                  <a:solidFill>
                    <a:srgbClr val="FFFFFF"/>
                  </a:solidFill>
                </a:uFill>
                <a:latin typeface="Arial"/>
                <a:ea typeface="Arial"/>
                <a:cs typeface="Arial"/>
                <a:sym typeface="Arial"/>
              </a:rPr>
              <a:t>Original link</a:t>
            </a:r>
            <a:r>
              <a:rPr sz="2000" dirty="0">
                <a:uFill>
                  <a:solidFill>
                    <a:srgbClr val="FFFFFF"/>
                  </a:solidFill>
                </a:uFill>
                <a:latin typeface="Arial"/>
                <a:ea typeface="Arial"/>
                <a:cs typeface="Arial"/>
                <a:sym typeface="Arial"/>
              </a:rPr>
              <a:t>: https://www.youtube.com/watch?v=GlRncI5nem8</a:t>
            </a:r>
          </a:p>
          <a:p>
            <a:pPr marR="57799" lvl="1" indent="0" defTabSz="1295400">
              <a:lnSpc>
                <a:spcPct val="90000"/>
              </a:lnSpc>
              <a:spcBef>
                <a:spcPts val="700"/>
              </a:spcBef>
              <a:buClr>
                <a:srgbClr val="FFFFFF"/>
              </a:buClr>
              <a:buFont typeface="Arial"/>
            </a:pPr>
            <a:endParaRPr sz="1600" dirty="0">
              <a:solidFill>
                <a:srgbClr val="232323"/>
              </a:solidFill>
              <a:uFill>
                <a:solidFill>
                  <a:srgbClr val="FFFFFF"/>
                </a:solidFill>
              </a:uFill>
              <a:latin typeface="Arial"/>
              <a:ea typeface="Arial"/>
              <a:cs typeface="Arial"/>
              <a:sym typeface="Arial"/>
            </a:endParaRPr>
          </a:p>
          <a:p>
            <a:pPr marR="57799" lvl="1" indent="0" defTabSz="1295400">
              <a:lnSpc>
                <a:spcPct val="90000"/>
              </a:lnSpc>
              <a:spcBef>
                <a:spcPts val="700"/>
              </a:spcBef>
              <a:buClr>
                <a:srgbClr val="FFFFFF"/>
              </a:buClr>
              <a:buFont typeface="Arial"/>
            </a:pPr>
            <a:r>
              <a:rPr sz="3000" dirty="0">
                <a:solidFill>
                  <a:srgbClr val="232323"/>
                </a:solidFill>
                <a:uFill>
                  <a:solidFill>
                    <a:srgbClr val="FFFFFF"/>
                  </a:solidFill>
                </a:uFill>
                <a:latin typeface="Arial"/>
                <a:ea typeface="Arial"/>
                <a:cs typeface="Arial"/>
                <a:sym typeface="Arial"/>
              </a:rPr>
              <a:t>During reconstruction, President Grant’s campaign against the KKK had largely eliminated it.  However, in 1915 a former Methodist circuit preacher from Atlanta, Colonel William J. Simmons revived the organization.</a:t>
            </a:r>
          </a:p>
          <a:p>
            <a:pPr marR="57799" lvl="1" indent="0" defTabSz="1295400">
              <a:lnSpc>
                <a:spcPct val="90000"/>
              </a:lnSpc>
              <a:spcBef>
                <a:spcPts val="700"/>
              </a:spcBef>
              <a:buClr>
                <a:srgbClr val="FFFFFF"/>
              </a:buClr>
              <a:buFont typeface="Arial"/>
            </a:pPr>
            <a:endParaRPr sz="3000" dirty="0">
              <a:solidFill>
                <a:srgbClr val="232323"/>
              </a:solidFill>
              <a:uFill>
                <a:solidFill>
                  <a:srgbClr val="FFFFFF"/>
                </a:solidFill>
              </a:uFill>
              <a:latin typeface="Arial"/>
              <a:ea typeface="Arial"/>
              <a:cs typeface="Arial"/>
              <a:sym typeface="Arial"/>
            </a:endParaRPr>
          </a:p>
          <a:p>
            <a:pPr marR="57799" lvl="1" indent="0" defTabSz="1295400">
              <a:lnSpc>
                <a:spcPct val="90000"/>
              </a:lnSpc>
              <a:spcBef>
                <a:spcPts val="700"/>
              </a:spcBef>
              <a:buClr>
                <a:srgbClr val="FFFFFF"/>
              </a:buClr>
              <a:buFont typeface="Arial"/>
            </a:pPr>
            <a:r>
              <a:rPr sz="3000" dirty="0">
                <a:solidFill>
                  <a:srgbClr val="232323"/>
                </a:solidFill>
                <a:uFill>
                  <a:solidFill>
                    <a:srgbClr val="FFFFFF"/>
                  </a:solidFill>
                </a:uFill>
                <a:latin typeface="Arial"/>
                <a:ea typeface="Arial"/>
                <a:cs typeface="Arial"/>
                <a:sym typeface="Arial"/>
              </a:rPr>
              <a:t>W.A.S.P. White Anglo-Saxon Protestant</a:t>
            </a:r>
            <a:endParaRPr sz="1600" dirty="0">
              <a:solidFill>
                <a:srgbClr val="232323"/>
              </a:solidFill>
              <a:uFill>
                <a:solidFill>
                  <a:srgbClr val="FFFFFF"/>
                </a:solidFill>
              </a:uFill>
              <a:latin typeface="Arial"/>
              <a:ea typeface="Arial"/>
              <a:cs typeface="Arial"/>
              <a:sym typeface="Arial"/>
            </a:endParaRPr>
          </a:p>
          <a:p>
            <a:pPr marR="57799" lvl="1" indent="0" defTabSz="1295400">
              <a:lnSpc>
                <a:spcPct val="90000"/>
              </a:lnSpc>
              <a:spcBef>
                <a:spcPts val="700"/>
              </a:spcBef>
              <a:buClr>
                <a:srgbClr val="FFFFFF"/>
              </a:buClr>
              <a:buFont typeface="Arial"/>
            </a:pPr>
            <a:endParaRPr sz="1600" dirty="0">
              <a:solidFill>
                <a:srgbClr val="232323"/>
              </a:solidFill>
              <a:uFill>
                <a:solidFill>
                  <a:srgbClr val="FFFFFF"/>
                </a:solidFill>
              </a:uFill>
              <a:latin typeface="Arial"/>
              <a:ea typeface="Arial"/>
              <a:cs typeface="Arial"/>
              <a:sym typeface="Arial"/>
            </a:endParaRPr>
          </a:p>
          <a:p>
            <a:pPr marR="57799" lvl="1" indent="0" defTabSz="1295400">
              <a:lnSpc>
                <a:spcPct val="90000"/>
              </a:lnSpc>
              <a:spcBef>
                <a:spcPts val="700"/>
              </a:spcBef>
              <a:buClr>
                <a:srgbClr val="FFFFFF"/>
              </a:buClr>
            </a:pPr>
            <a:r>
              <a:rPr sz="3000" dirty="0">
                <a:solidFill>
                  <a:srgbClr val="232323"/>
                </a:solidFill>
                <a:uFill>
                  <a:solidFill>
                    <a:srgbClr val="FFFFFF"/>
                  </a:solidFill>
                </a:uFill>
                <a:latin typeface="Arial"/>
                <a:ea typeface="Arial"/>
                <a:cs typeface="Arial"/>
                <a:sym typeface="Arial"/>
              </a:rPr>
              <a:t>In 1925 Indiana’s politically powerful Grand Dragon, David Stephenson, raped his young secretary.  She swallowed poison the next day, he panicked, didn't call a Dr.  She died weeks later and Stephenson went to jail.  From Jail, he revealed the details of the political corruption of the Klan and how it was used to make loads of money.  The soon faded after that.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Tree>
  </p:cSld>
  <p:clrMapOvr>
    <a:masterClrMapping/>
  </p:clrMapOvr>
  <p:transition spd="med"/>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p:nvPr/>
        </p:nvSpPr>
        <p:spPr>
          <a:xfrm>
            <a:off x="-12700" y="-127000"/>
            <a:ext cx="13055600" cy="9893300"/>
          </a:xfrm>
          <a:prstGeom prst="rect">
            <a:avLst/>
          </a:prstGeom>
          <a:solidFill>
            <a:srgbClr val="020202"/>
          </a:solidFill>
          <a:ln w="12700">
            <a:solidFill/>
            <a:miter lim="400000"/>
          </a:ln>
        </p:spPr>
        <p:txBody>
          <a:bodyPr lIns="0" tIns="0" rIns="0" bIns="0" anchor="ctr"/>
          <a:lstStyle/>
          <a:p>
            <a:pPr lvl="0">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effectLst>
                  <a:outerShdw blurRad="38100" dist="12700" dir="5400000" rotWithShape="0">
                    <a:srgbClr val="000000">
                      <a:alpha val="50000"/>
                    </a:srgbClr>
                  </a:outerShdw>
                </a:effectLst>
              </a:defRPr>
            </a:pPr>
            <a:endParaRPr/>
          </a:p>
        </p:txBody>
      </p:sp>
    </p:spTree>
  </p:cSld>
  <p:clrMap bg1="lt1" tx1="dk1" bg2="lt2" tx2="dk2" accent1="accent1" accent2="accent2" accent3="accent3" accent4="accent4" accent5="accent5" accent6="accent6" hlink="hlink" folHlink="folHlink"/>
  <p:sldLayoutIdLst>
    <p:sldLayoutId id="2147483649" r:id="rId1"/>
  </p:sldLayoutIdLst>
  <p:transition spd="med"/>
  <p:txStyles>
    <p:titleStyle>
      <a:lvl1pPr algn="ctr" defTabSz="647700">
        <a:lnSpc>
          <a:spcPts val="6900"/>
        </a:lnSpc>
        <a:spcBef>
          <a:spcPts val="300"/>
        </a:spcBef>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5800">
          <a:latin typeface="+mn-lt"/>
          <a:ea typeface="+mn-ea"/>
          <a:cs typeface="+mn-cs"/>
          <a:sym typeface="Times"/>
        </a:defRPr>
      </a:lvl1pPr>
      <a:lvl2pPr indent="228600" algn="ctr" defTabSz="647700">
        <a:lnSpc>
          <a:spcPts val="6900"/>
        </a:lnSpc>
        <a:spcBef>
          <a:spcPts val="300"/>
        </a:spcBef>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5800">
          <a:latin typeface="+mn-lt"/>
          <a:ea typeface="+mn-ea"/>
          <a:cs typeface="+mn-cs"/>
          <a:sym typeface="Times"/>
        </a:defRPr>
      </a:lvl2pPr>
      <a:lvl3pPr indent="457200" algn="ctr" defTabSz="647700">
        <a:lnSpc>
          <a:spcPts val="6900"/>
        </a:lnSpc>
        <a:spcBef>
          <a:spcPts val="300"/>
        </a:spcBef>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5800">
          <a:latin typeface="+mn-lt"/>
          <a:ea typeface="+mn-ea"/>
          <a:cs typeface="+mn-cs"/>
          <a:sym typeface="Times"/>
        </a:defRPr>
      </a:lvl3pPr>
      <a:lvl4pPr indent="685800" algn="ctr" defTabSz="647700">
        <a:lnSpc>
          <a:spcPts val="6900"/>
        </a:lnSpc>
        <a:spcBef>
          <a:spcPts val="300"/>
        </a:spcBef>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5800">
          <a:latin typeface="+mn-lt"/>
          <a:ea typeface="+mn-ea"/>
          <a:cs typeface="+mn-cs"/>
          <a:sym typeface="Times"/>
        </a:defRPr>
      </a:lvl4pPr>
      <a:lvl5pPr indent="914400" algn="ctr" defTabSz="647700">
        <a:lnSpc>
          <a:spcPts val="6900"/>
        </a:lnSpc>
        <a:spcBef>
          <a:spcPts val="300"/>
        </a:spcBef>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5800">
          <a:latin typeface="+mn-lt"/>
          <a:ea typeface="+mn-ea"/>
          <a:cs typeface="+mn-cs"/>
          <a:sym typeface="Times"/>
        </a:defRPr>
      </a:lvl5pPr>
      <a:lvl6pPr indent="1143000" algn="ctr" defTabSz="647700">
        <a:lnSpc>
          <a:spcPts val="6900"/>
        </a:lnSpc>
        <a:spcBef>
          <a:spcPts val="300"/>
        </a:spcBef>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5800">
          <a:latin typeface="+mn-lt"/>
          <a:ea typeface="+mn-ea"/>
          <a:cs typeface="+mn-cs"/>
          <a:sym typeface="Times"/>
        </a:defRPr>
      </a:lvl6pPr>
      <a:lvl7pPr indent="1371600" algn="ctr" defTabSz="647700">
        <a:lnSpc>
          <a:spcPts val="6900"/>
        </a:lnSpc>
        <a:spcBef>
          <a:spcPts val="300"/>
        </a:spcBef>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5800">
          <a:latin typeface="+mn-lt"/>
          <a:ea typeface="+mn-ea"/>
          <a:cs typeface="+mn-cs"/>
          <a:sym typeface="Times"/>
        </a:defRPr>
      </a:lvl7pPr>
      <a:lvl8pPr indent="1600200" algn="ctr" defTabSz="647700">
        <a:lnSpc>
          <a:spcPts val="6900"/>
        </a:lnSpc>
        <a:spcBef>
          <a:spcPts val="300"/>
        </a:spcBef>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5800">
          <a:latin typeface="+mn-lt"/>
          <a:ea typeface="+mn-ea"/>
          <a:cs typeface="+mn-cs"/>
          <a:sym typeface="Times"/>
        </a:defRPr>
      </a:lvl8pPr>
      <a:lvl9pPr indent="1828800" algn="ctr" defTabSz="647700">
        <a:lnSpc>
          <a:spcPts val="6900"/>
        </a:lnSpc>
        <a:spcBef>
          <a:spcPts val="300"/>
        </a:spcBef>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5800">
          <a:latin typeface="+mn-lt"/>
          <a:ea typeface="+mn-ea"/>
          <a:cs typeface="+mn-cs"/>
          <a:sym typeface="Times"/>
        </a:defRPr>
      </a:lvl9pPr>
    </p:titleStyle>
    <p:bodyStyle>
      <a:lvl1pPr marL="355600" indent="-355600" defTabSz="647700">
        <a:lnSpc>
          <a:spcPts val="5000"/>
        </a:lnSpc>
        <a:spcBef>
          <a:spcPts val="1100"/>
        </a:spcBef>
        <a:buSzPct val="100000"/>
        <a:buChar char="•"/>
        <a:tabLst>
          <a:tab pos="431800" algn="l"/>
          <a:tab pos="444500" algn="l"/>
          <a:tab pos="952500" algn="l"/>
          <a:tab pos="1460500" algn="l"/>
          <a:tab pos="1968500" algn="l"/>
          <a:tab pos="2476500" algn="l"/>
          <a:tab pos="2971800" algn="l"/>
          <a:tab pos="3479800" algn="l"/>
          <a:tab pos="3987800" algn="l"/>
          <a:tab pos="4495800" algn="l"/>
          <a:tab pos="5003800" algn="l"/>
          <a:tab pos="5511800" algn="l"/>
          <a:tab pos="6007100" algn="l"/>
        </a:tabLst>
        <a:defRPr sz="4200">
          <a:latin typeface="+mn-lt"/>
          <a:ea typeface="+mn-ea"/>
          <a:cs typeface="+mn-cs"/>
          <a:sym typeface="Times"/>
        </a:defRPr>
      </a:lvl1pPr>
      <a:lvl2pPr marL="827616" indent="-370416" defTabSz="647700">
        <a:lnSpc>
          <a:spcPts val="5000"/>
        </a:lnSpc>
        <a:spcBef>
          <a:spcPts val="1100"/>
        </a:spcBef>
        <a:buSzPct val="100000"/>
        <a:buChar char="•"/>
        <a:tabLst>
          <a:tab pos="431800" algn="l"/>
          <a:tab pos="444500" algn="l"/>
          <a:tab pos="952500" algn="l"/>
          <a:tab pos="1460500" algn="l"/>
          <a:tab pos="1968500" algn="l"/>
          <a:tab pos="2476500" algn="l"/>
          <a:tab pos="2971800" algn="l"/>
          <a:tab pos="3479800" algn="l"/>
          <a:tab pos="3987800" algn="l"/>
          <a:tab pos="4495800" algn="l"/>
          <a:tab pos="5003800" algn="l"/>
          <a:tab pos="5511800" algn="l"/>
          <a:tab pos="6007100" algn="l"/>
        </a:tabLst>
        <a:defRPr sz="4200">
          <a:latin typeface="+mn-lt"/>
          <a:ea typeface="+mn-ea"/>
          <a:cs typeface="+mn-cs"/>
          <a:sym typeface="Times"/>
        </a:defRPr>
      </a:lvl2pPr>
      <a:lvl3pPr marL="1259373" indent="-344973" defTabSz="647700">
        <a:lnSpc>
          <a:spcPts val="5000"/>
        </a:lnSpc>
        <a:spcBef>
          <a:spcPts val="1100"/>
        </a:spcBef>
        <a:buSzPct val="100000"/>
        <a:buChar char="•"/>
        <a:tabLst>
          <a:tab pos="431800" algn="l"/>
          <a:tab pos="444500" algn="l"/>
          <a:tab pos="952500" algn="l"/>
          <a:tab pos="1460500" algn="l"/>
          <a:tab pos="1968500" algn="l"/>
          <a:tab pos="2476500" algn="l"/>
          <a:tab pos="2971800" algn="l"/>
          <a:tab pos="3479800" algn="l"/>
          <a:tab pos="3987800" algn="l"/>
          <a:tab pos="4495800" algn="l"/>
          <a:tab pos="5003800" algn="l"/>
          <a:tab pos="5511800" algn="l"/>
          <a:tab pos="6007100" algn="l"/>
        </a:tabLst>
        <a:defRPr sz="4200">
          <a:latin typeface="+mn-lt"/>
          <a:ea typeface="+mn-ea"/>
          <a:cs typeface="+mn-cs"/>
          <a:sym typeface="Times"/>
        </a:defRPr>
      </a:lvl3pPr>
      <a:lvl4pPr marL="1838325" indent="-466725" defTabSz="647700">
        <a:lnSpc>
          <a:spcPts val="5000"/>
        </a:lnSpc>
        <a:spcBef>
          <a:spcPts val="1100"/>
        </a:spcBef>
        <a:buSzPct val="100000"/>
        <a:buChar char="•"/>
        <a:tabLst>
          <a:tab pos="431800" algn="l"/>
          <a:tab pos="444500" algn="l"/>
          <a:tab pos="952500" algn="l"/>
          <a:tab pos="1460500" algn="l"/>
          <a:tab pos="1968500" algn="l"/>
          <a:tab pos="2476500" algn="l"/>
          <a:tab pos="2971800" algn="l"/>
          <a:tab pos="3479800" algn="l"/>
          <a:tab pos="3987800" algn="l"/>
          <a:tab pos="4495800" algn="l"/>
          <a:tab pos="5003800" algn="l"/>
          <a:tab pos="5511800" algn="l"/>
          <a:tab pos="6007100" algn="l"/>
        </a:tabLst>
        <a:defRPr sz="4200">
          <a:latin typeface="+mn-lt"/>
          <a:ea typeface="+mn-ea"/>
          <a:cs typeface="+mn-cs"/>
          <a:sym typeface="Times"/>
        </a:defRPr>
      </a:lvl4pPr>
      <a:lvl5pPr indent="1828800" defTabSz="647700">
        <a:lnSpc>
          <a:spcPts val="5000"/>
        </a:lnSpc>
        <a:spcBef>
          <a:spcPts val="1100"/>
        </a:spcBef>
        <a:tabLst>
          <a:tab pos="431800" algn="l"/>
          <a:tab pos="444500" algn="l"/>
          <a:tab pos="952500" algn="l"/>
          <a:tab pos="1460500" algn="l"/>
          <a:tab pos="1968500" algn="l"/>
          <a:tab pos="2476500" algn="l"/>
          <a:tab pos="2971800" algn="l"/>
          <a:tab pos="3479800" algn="l"/>
          <a:tab pos="3987800" algn="l"/>
          <a:tab pos="4495800" algn="l"/>
          <a:tab pos="5003800" algn="l"/>
          <a:tab pos="5511800" algn="l"/>
          <a:tab pos="6007100" algn="l"/>
        </a:tabLst>
        <a:defRPr sz="4200">
          <a:latin typeface="+mn-lt"/>
          <a:ea typeface="+mn-ea"/>
          <a:cs typeface="+mn-cs"/>
          <a:sym typeface="Times"/>
        </a:defRPr>
      </a:lvl5pPr>
      <a:lvl6pPr indent="2184400" defTabSz="647700">
        <a:lnSpc>
          <a:spcPts val="5000"/>
        </a:lnSpc>
        <a:spcBef>
          <a:spcPts val="1100"/>
        </a:spcBef>
        <a:tabLst>
          <a:tab pos="431800" algn="l"/>
          <a:tab pos="444500" algn="l"/>
          <a:tab pos="952500" algn="l"/>
          <a:tab pos="1460500" algn="l"/>
          <a:tab pos="1968500" algn="l"/>
          <a:tab pos="2476500" algn="l"/>
          <a:tab pos="2971800" algn="l"/>
          <a:tab pos="3479800" algn="l"/>
          <a:tab pos="3987800" algn="l"/>
          <a:tab pos="4495800" algn="l"/>
          <a:tab pos="5003800" algn="l"/>
          <a:tab pos="5511800" algn="l"/>
          <a:tab pos="6007100" algn="l"/>
        </a:tabLst>
        <a:defRPr sz="4200">
          <a:latin typeface="+mn-lt"/>
          <a:ea typeface="+mn-ea"/>
          <a:cs typeface="+mn-cs"/>
          <a:sym typeface="Times"/>
        </a:defRPr>
      </a:lvl6pPr>
      <a:lvl7pPr indent="2540000" defTabSz="647700">
        <a:lnSpc>
          <a:spcPts val="5000"/>
        </a:lnSpc>
        <a:spcBef>
          <a:spcPts val="1100"/>
        </a:spcBef>
        <a:tabLst>
          <a:tab pos="431800" algn="l"/>
          <a:tab pos="444500" algn="l"/>
          <a:tab pos="952500" algn="l"/>
          <a:tab pos="1460500" algn="l"/>
          <a:tab pos="1968500" algn="l"/>
          <a:tab pos="2476500" algn="l"/>
          <a:tab pos="2971800" algn="l"/>
          <a:tab pos="3479800" algn="l"/>
          <a:tab pos="3987800" algn="l"/>
          <a:tab pos="4495800" algn="l"/>
          <a:tab pos="5003800" algn="l"/>
          <a:tab pos="5511800" algn="l"/>
          <a:tab pos="6007100" algn="l"/>
        </a:tabLst>
        <a:defRPr sz="4200">
          <a:latin typeface="+mn-lt"/>
          <a:ea typeface="+mn-ea"/>
          <a:cs typeface="+mn-cs"/>
          <a:sym typeface="Times"/>
        </a:defRPr>
      </a:lvl7pPr>
      <a:lvl8pPr indent="2895600" defTabSz="647700">
        <a:lnSpc>
          <a:spcPts val="5000"/>
        </a:lnSpc>
        <a:spcBef>
          <a:spcPts val="1100"/>
        </a:spcBef>
        <a:tabLst>
          <a:tab pos="431800" algn="l"/>
          <a:tab pos="444500" algn="l"/>
          <a:tab pos="952500" algn="l"/>
          <a:tab pos="1460500" algn="l"/>
          <a:tab pos="1968500" algn="l"/>
          <a:tab pos="2476500" algn="l"/>
          <a:tab pos="2971800" algn="l"/>
          <a:tab pos="3479800" algn="l"/>
          <a:tab pos="3987800" algn="l"/>
          <a:tab pos="4495800" algn="l"/>
          <a:tab pos="5003800" algn="l"/>
          <a:tab pos="5511800" algn="l"/>
          <a:tab pos="6007100" algn="l"/>
        </a:tabLst>
        <a:defRPr sz="4200">
          <a:latin typeface="+mn-lt"/>
          <a:ea typeface="+mn-ea"/>
          <a:cs typeface="+mn-cs"/>
          <a:sym typeface="Times"/>
        </a:defRPr>
      </a:lvl8pPr>
      <a:lvl9pPr indent="3251200" defTabSz="647700">
        <a:lnSpc>
          <a:spcPts val="5000"/>
        </a:lnSpc>
        <a:spcBef>
          <a:spcPts val="1100"/>
        </a:spcBef>
        <a:tabLst>
          <a:tab pos="431800" algn="l"/>
          <a:tab pos="444500" algn="l"/>
          <a:tab pos="952500" algn="l"/>
          <a:tab pos="1460500" algn="l"/>
          <a:tab pos="1968500" algn="l"/>
          <a:tab pos="2476500" algn="l"/>
          <a:tab pos="2971800" algn="l"/>
          <a:tab pos="3479800" algn="l"/>
          <a:tab pos="3987800" algn="l"/>
          <a:tab pos="4495800" algn="l"/>
          <a:tab pos="5003800" algn="l"/>
          <a:tab pos="5511800" algn="l"/>
          <a:tab pos="6007100" algn="l"/>
        </a:tabLst>
        <a:defRPr sz="4200">
          <a:latin typeface="+mn-lt"/>
          <a:ea typeface="+mn-ea"/>
          <a:cs typeface="+mn-cs"/>
          <a:sym typeface="Times"/>
        </a:defRPr>
      </a:lvl9pPr>
    </p:bodyStyle>
    <p:otherStyle>
      <a:lvl1pPr algn="ctr" defTabSz="647700">
        <a:lnSpc>
          <a:spcPts val="1900"/>
        </a:lnSpc>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1600">
          <a:solidFill>
            <a:schemeClr val="tx1"/>
          </a:solidFill>
          <a:latin typeface="+mn-lt"/>
          <a:ea typeface="+mn-ea"/>
          <a:cs typeface="+mn-cs"/>
          <a:sym typeface="Gill Sans"/>
        </a:defRPr>
      </a:lvl1pPr>
      <a:lvl2pPr indent="228600" algn="ctr" defTabSz="647700">
        <a:lnSpc>
          <a:spcPts val="1900"/>
        </a:lnSpc>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1600">
          <a:solidFill>
            <a:schemeClr val="tx1"/>
          </a:solidFill>
          <a:latin typeface="+mn-lt"/>
          <a:ea typeface="+mn-ea"/>
          <a:cs typeface="+mn-cs"/>
          <a:sym typeface="Gill Sans"/>
        </a:defRPr>
      </a:lvl2pPr>
      <a:lvl3pPr indent="457200" algn="ctr" defTabSz="647700">
        <a:lnSpc>
          <a:spcPts val="1900"/>
        </a:lnSpc>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1600">
          <a:solidFill>
            <a:schemeClr val="tx1"/>
          </a:solidFill>
          <a:latin typeface="+mn-lt"/>
          <a:ea typeface="+mn-ea"/>
          <a:cs typeface="+mn-cs"/>
          <a:sym typeface="Gill Sans"/>
        </a:defRPr>
      </a:lvl3pPr>
      <a:lvl4pPr indent="685800" algn="ctr" defTabSz="647700">
        <a:lnSpc>
          <a:spcPts val="1900"/>
        </a:lnSpc>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1600">
          <a:solidFill>
            <a:schemeClr val="tx1"/>
          </a:solidFill>
          <a:latin typeface="+mn-lt"/>
          <a:ea typeface="+mn-ea"/>
          <a:cs typeface="+mn-cs"/>
          <a:sym typeface="Gill Sans"/>
        </a:defRPr>
      </a:lvl4pPr>
      <a:lvl5pPr indent="914400" algn="ctr" defTabSz="647700">
        <a:lnSpc>
          <a:spcPts val="1900"/>
        </a:lnSpc>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1600">
          <a:solidFill>
            <a:schemeClr val="tx1"/>
          </a:solidFill>
          <a:latin typeface="+mn-lt"/>
          <a:ea typeface="+mn-ea"/>
          <a:cs typeface="+mn-cs"/>
          <a:sym typeface="Gill Sans"/>
        </a:defRPr>
      </a:lvl5pPr>
      <a:lvl6pPr indent="1143000" algn="ctr" defTabSz="647700">
        <a:lnSpc>
          <a:spcPts val="1900"/>
        </a:lnSpc>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1600">
          <a:solidFill>
            <a:schemeClr val="tx1"/>
          </a:solidFill>
          <a:latin typeface="+mn-lt"/>
          <a:ea typeface="+mn-ea"/>
          <a:cs typeface="+mn-cs"/>
          <a:sym typeface="Gill Sans"/>
        </a:defRPr>
      </a:lvl6pPr>
      <a:lvl7pPr indent="1371600" algn="ctr" defTabSz="647700">
        <a:lnSpc>
          <a:spcPts val="1900"/>
        </a:lnSpc>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1600">
          <a:solidFill>
            <a:schemeClr val="tx1"/>
          </a:solidFill>
          <a:latin typeface="+mn-lt"/>
          <a:ea typeface="+mn-ea"/>
          <a:cs typeface="+mn-cs"/>
          <a:sym typeface="Gill Sans"/>
        </a:defRPr>
      </a:lvl7pPr>
      <a:lvl8pPr indent="1600200" algn="ctr" defTabSz="647700">
        <a:lnSpc>
          <a:spcPts val="1900"/>
        </a:lnSpc>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1600">
          <a:solidFill>
            <a:schemeClr val="tx1"/>
          </a:solidFill>
          <a:latin typeface="+mn-lt"/>
          <a:ea typeface="+mn-ea"/>
          <a:cs typeface="+mn-cs"/>
          <a:sym typeface="Gill Sans"/>
        </a:defRPr>
      </a:lvl8pPr>
      <a:lvl9pPr indent="1828800" algn="ctr" defTabSz="647700">
        <a:lnSpc>
          <a:spcPts val="1900"/>
        </a:lnSpc>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sz="1600">
          <a:solidFill>
            <a:schemeClr val="tx1"/>
          </a:solidFill>
          <a:latin typeface="+mn-lt"/>
          <a:ea typeface="+mn-ea"/>
          <a:cs typeface="+mn-cs"/>
          <a:sym typeface="Gill San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https://www.youtube.com/watch?v=AEV4Abgoqb8" TargetMode="Externa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4.png"/><Relationship Id="rId2" Type="http://schemas.openxmlformats.org/officeDocument/2006/relationships/control" Target="../activeX/activeX1.xml"/><Relationship Id="rId1" Type="http://schemas.openxmlformats.org/officeDocument/2006/relationships/vmlDrawing" Target="../drawings/vmlDrawing1.vml"/><Relationship Id="rId6" Type="http://schemas.openxmlformats.org/officeDocument/2006/relationships/hyperlink" Target="https://www.youtube.com/watch?v=AEV4Abgoqb8" TargetMode="External"/><Relationship Id="rId5" Type="http://schemas.openxmlformats.org/officeDocument/2006/relationships/image" Target="../media/image1.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8.png"/><Relationship Id="rId2" Type="http://schemas.openxmlformats.org/officeDocument/2006/relationships/control" Target="../activeX/activeX2.xml"/><Relationship Id="rId1" Type="http://schemas.openxmlformats.org/officeDocument/2006/relationships/vmlDrawing" Target="../drawings/vmlDrawing2.vml"/><Relationship Id="rId6" Type="http://schemas.openxmlformats.org/officeDocument/2006/relationships/image" Target="../media/image7.png"/><Relationship Id="rId5" Type="http://schemas.openxmlformats.org/officeDocument/2006/relationships/image" Target="../media/image5.jpe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11.png"/><Relationship Id="rId2" Type="http://schemas.openxmlformats.org/officeDocument/2006/relationships/control" Target="../activeX/activeX3.xml"/><Relationship Id="rId1" Type="http://schemas.openxmlformats.org/officeDocument/2006/relationships/vmlDrawing" Target="../drawings/vmlDrawing3.vml"/><Relationship Id="rId6" Type="http://schemas.openxmlformats.org/officeDocument/2006/relationships/hyperlink" Target="https://www.youtube.com/watch?v=f4mSGxNbRJk" TargetMode="External"/><Relationship Id="rId5" Type="http://schemas.openxmlformats.org/officeDocument/2006/relationships/image" Target="../media/image9.jpe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hyperlink" Target="https://www.youtube.com/watch?v=GlRncI5nem8" TargetMode="Externa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14.png"/><Relationship Id="rId2" Type="http://schemas.openxmlformats.org/officeDocument/2006/relationships/control" Target="../activeX/activeX4.xml"/><Relationship Id="rId1" Type="http://schemas.openxmlformats.org/officeDocument/2006/relationships/vmlDrawing" Target="../drawings/vmlDrawing4.vml"/><Relationship Id="rId6" Type="http://schemas.openxmlformats.org/officeDocument/2006/relationships/hyperlink" Target="https://www.youtube.com/watch?v=GlRncI5nem8" TargetMode="External"/><Relationship Id="rId5" Type="http://schemas.openxmlformats.org/officeDocument/2006/relationships/image" Target="../media/image12.jpeg"/><Relationship Id="rId4"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rohibition.png"/>
          <p:cNvPicPr/>
          <p:nvPr/>
        </p:nvPicPr>
        <p:blipFill>
          <a:blip r:embed="rId3">
            <a:extLst/>
          </a:blip>
          <a:stretch>
            <a:fillRect/>
          </a:stretch>
        </p:blipFill>
        <p:spPr>
          <a:xfrm>
            <a:off x="-12700" y="97084"/>
            <a:ext cx="13944600" cy="9969501"/>
          </a:xfrm>
          <a:prstGeom prst="rect">
            <a:avLst/>
          </a:prstGeom>
          <a:ln w="12700">
            <a:miter lim="400000"/>
          </a:ln>
        </p:spPr>
      </p:pic>
      <p:sp>
        <p:nvSpPr>
          <p:cNvPr id="8" name="Shape 8"/>
          <p:cNvSpPr/>
          <p:nvPr/>
        </p:nvSpPr>
        <p:spPr>
          <a:xfrm>
            <a:off x="-12700" y="-127000"/>
            <a:ext cx="13055600" cy="1612900"/>
          </a:xfrm>
          <a:prstGeom prst="rect">
            <a:avLst/>
          </a:prstGeom>
          <a:solidFill>
            <a:srgbClr val="020202"/>
          </a:solidFill>
          <a:ln w="12700">
            <a:solidFill/>
            <a:miter lim="400000"/>
          </a:ln>
        </p:spPr>
        <p:txBody>
          <a:bodyPr lIns="0" tIns="0" rIns="0" bIns="0" anchor="ctr"/>
          <a:lstStyle/>
          <a:p>
            <a:pPr lvl="0">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effectLst>
                  <a:outerShdw blurRad="38100" dist="12700" dir="5400000" rotWithShape="0">
                    <a:srgbClr val="000000">
                      <a:alpha val="50000"/>
                    </a:srgbClr>
                  </a:outerShdw>
                </a:effectLst>
              </a:defRPr>
            </a:pPr>
            <a:endParaRPr/>
          </a:p>
        </p:txBody>
      </p:sp>
      <p:sp>
        <p:nvSpPr>
          <p:cNvPr id="9" name="Shape 9"/>
          <p:cNvSpPr/>
          <p:nvPr/>
        </p:nvSpPr>
        <p:spPr>
          <a:xfrm>
            <a:off x="-76200" y="127000"/>
            <a:ext cx="13144500" cy="1092200"/>
          </a:xfrm>
          <a:prstGeom prst="rect">
            <a:avLst/>
          </a:prstGeom>
          <a:ln w="12700">
            <a:miter lim="400000"/>
          </a:ln>
          <a:effectLst>
            <a:outerShdw blurRad="152400" dist="12700" dir="16080000" rotWithShape="0">
              <a:srgbClr val="000000"/>
            </a:outerShdw>
          </a:effectLst>
          <a:extLst>
            <a:ext uri="{C572A759-6A51-4108-AA02-DFA0A04FC94B}">
              <ma14:wrappingTextBoxFlag xmlns="" xmlns:ma14="http://schemas.microsoft.com/office/mac/drawingml/2011/main" val="1"/>
            </a:ext>
          </a:extLst>
        </p:spPr>
        <p:txBody>
          <a:bodyPr lIns="0" tIns="0" rIns="0" bIns="0">
            <a:spAutoFit/>
          </a:bodyPr>
          <a:lstStyle>
            <a:lvl1pPr marL="165100" algn="l">
              <a:lnSpc>
                <a:spcPts val="8400"/>
              </a:lnSpc>
              <a:tabLst>
                <a:tab pos="165100" algn="l"/>
                <a:tab pos="508000" algn="l"/>
                <a:tab pos="1016000" algn="l"/>
                <a:tab pos="1511300" algn="l"/>
                <a:tab pos="2019300" algn="l"/>
                <a:tab pos="2527300" algn="l"/>
                <a:tab pos="3035300" algn="l"/>
                <a:tab pos="3543300" algn="l"/>
                <a:tab pos="4051300" algn="l"/>
                <a:tab pos="4546600" algn="l"/>
                <a:tab pos="5054600" algn="l"/>
                <a:tab pos="5562600" algn="l"/>
                <a:tab pos="6070600" algn="l"/>
                <a:tab pos="14554200" algn="l"/>
              </a:tabLst>
              <a:defRPr sz="7000">
                <a:solidFill>
                  <a:srgbClr val="FFFFFF"/>
                </a:solidFill>
                <a:effectLst>
                  <a:outerShdw blurRad="152400" dist="12700" dir="16080000" rotWithShape="0">
                    <a:srgbClr val="000000"/>
                  </a:outerShdw>
                </a:effectLst>
                <a:latin typeface="Arial"/>
                <a:ea typeface="Arial"/>
                <a:cs typeface="Arial"/>
                <a:sym typeface="Arial"/>
              </a:defRPr>
            </a:lvl1pPr>
          </a:lstStyle>
          <a:p>
            <a:pPr lvl="0">
              <a:defRPr sz="1800">
                <a:solidFill>
                  <a:srgbClr val="000000"/>
                </a:solidFill>
                <a:effectLst/>
              </a:defRPr>
            </a:pPr>
            <a:r>
              <a:rPr sz="7000">
                <a:solidFill>
                  <a:srgbClr val="FFFFFF"/>
                </a:solidFill>
                <a:effectLst>
                  <a:outerShdw blurRad="152400" dist="12700" dir="16080000" rotWithShape="0">
                    <a:srgbClr val="000000"/>
                  </a:outerShdw>
                </a:effectLst>
              </a:rPr>
              <a:t>II. Cultural Conflicts</a:t>
            </a:r>
          </a:p>
        </p:txBody>
      </p:sp>
      <p:sp>
        <p:nvSpPr>
          <p:cNvPr id="10" name="Shape 10"/>
          <p:cNvSpPr/>
          <p:nvPr/>
        </p:nvSpPr>
        <p:spPr>
          <a:xfrm>
            <a:off x="-12700" y="8216900"/>
            <a:ext cx="13055600" cy="1612900"/>
          </a:xfrm>
          <a:prstGeom prst="rect">
            <a:avLst/>
          </a:prstGeom>
          <a:solidFill>
            <a:srgbClr val="020202"/>
          </a:solidFill>
          <a:ln w="12700">
            <a:solidFill/>
            <a:miter lim="400000"/>
          </a:ln>
        </p:spPr>
        <p:txBody>
          <a:bodyPr lIns="0" tIns="0" rIns="0" bIns="0" anchor="ctr"/>
          <a:lstStyle/>
          <a:p>
            <a:pPr lvl="0">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effectLst>
                  <a:outerShdw blurRad="38100" dist="12700" dir="5400000" rotWithShape="0">
                    <a:srgbClr val="000000">
                      <a:alpha val="50000"/>
                    </a:srgbClr>
                  </a:outerShdw>
                </a:effectLst>
              </a:defRPr>
            </a:pPr>
            <a:endParaRPr/>
          </a:p>
        </p:txBody>
      </p:sp>
      <p:sp>
        <p:nvSpPr>
          <p:cNvPr id="11" name="Shape 11"/>
          <p:cNvSpPr/>
          <p:nvPr/>
        </p:nvSpPr>
        <p:spPr>
          <a:xfrm>
            <a:off x="0" y="3581400"/>
            <a:ext cx="6108700" cy="5994400"/>
          </a:xfrm>
          <a:prstGeom prst="rect">
            <a:avLst/>
          </a:prstGeom>
          <a:solidFill>
            <a:srgbClr val="020202"/>
          </a:solidFill>
          <a:ln w="12700">
            <a:solidFill/>
            <a:miter lim="400000"/>
          </a:ln>
          <a:effectLst>
            <a:outerShdw blurRad="241300" dist="12700" dir="16080000" rotWithShape="0">
              <a:srgbClr val="FFFFFF"/>
            </a:outerShdw>
          </a:effectLst>
        </p:spPr>
        <p:txBody>
          <a:bodyPr lIns="0" tIns="0" rIns="0" bIns="0" anchor="ctr"/>
          <a:lstStyle/>
          <a:p>
            <a:pPr lvl="0">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effectLst>
                  <a:outerShdw blurRad="38100" dist="12700" dir="5400000" rotWithShape="0">
                    <a:srgbClr val="000000">
                      <a:alpha val="50000"/>
                    </a:srgbClr>
                  </a:outerShdw>
                </a:effectLst>
              </a:defRPr>
            </a:pPr>
            <a:endParaRPr/>
          </a:p>
        </p:txBody>
      </p:sp>
      <p:sp>
        <p:nvSpPr>
          <p:cNvPr id="12" name="Shape 12"/>
          <p:cNvSpPr/>
          <p:nvPr/>
        </p:nvSpPr>
        <p:spPr>
          <a:xfrm>
            <a:off x="114300" y="3670300"/>
            <a:ext cx="5638800" cy="551946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marL="458772" marR="57799" lvl="0" indent="-458772" algn="l" defTabSz="1295400">
              <a:lnSpc>
                <a:spcPct val="100000"/>
              </a:lnSpc>
              <a:spcBef>
                <a:spcPts val="700"/>
              </a:spcBef>
              <a:buClr>
                <a:srgbClr val="FFFFFF"/>
              </a:buClr>
              <a:buFont typeface="Arial"/>
              <a:tabLst/>
              <a:defRPr sz="1800"/>
            </a:pPr>
            <a:r>
              <a:rPr sz="2400" b="1" spc="-192" dirty="0">
                <a:solidFill>
                  <a:srgbClr val="FFFFFF"/>
                </a:solidFill>
                <a:uFill>
                  <a:solidFill>
                    <a:srgbClr val="FFFFFF"/>
                  </a:solidFill>
                </a:uFill>
                <a:latin typeface="Arial"/>
                <a:ea typeface="Arial"/>
                <a:cs typeface="Arial"/>
                <a:sym typeface="Arial"/>
              </a:rPr>
              <a:t>A. </a:t>
            </a:r>
            <a:r>
              <a:rPr sz="2400" spc="-192" dirty="0">
                <a:solidFill>
                  <a:srgbClr val="FFFFFF"/>
                </a:solidFill>
                <a:uFill>
                  <a:solidFill>
                    <a:srgbClr val="FFFFFF"/>
                  </a:solidFill>
                </a:uFill>
                <a:latin typeface="Arial"/>
                <a:ea typeface="Arial"/>
                <a:cs typeface="Arial"/>
                <a:sym typeface="Arial"/>
              </a:rPr>
              <a:t> </a:t>
            </a:r>
            <a:r>
              <a:rPr sz="2400" b="1" spc="-192" dirty="0">
                <a:solidFill>
                  <a:srgbClr val="FFFFFF"/>
                </a:solidFill>
                <a:uFill>
                  <a:solidFill>
                    <a:srgbClr val="FFFFFF"/>
                  </a:solidFill>
                </a:uFill>
                <a:latin typeface="Arial"/>
                <a:ea typeface="Arial"/>
                <a:cs typeface="Arial"/>
                <a:sym typeface="Arial"/>
              </a:rPr>
              <a:t>Prohibition - 18th Amendment</a:t>
            </a:r>
            <a:endParaRPr sz="2400" b="1" dirty="0">
              <a:solidFill>
                <a:srgbClr val="FFFFFF"/>
              </a:solidFill>
              <a:uFill>
                <a:solidFill>
                  <a:srgbClr val="FFFFFF"/>
                </a:solidFill>
              </a:uFill>
              <a:latin typeface="Arial"/>
              <a:ea typeface="Arial"/>
              <a:cs typeface="Arial"/>
              <a:sym typeface="Arial"/>
            </a:endParaRPr>
          </a:p>
          <a:p>
            <a:pPr marL="458772" marR="57799" lvl="0" indent="-458772" algn="l" defTabSz="1295400">
              <a:lnSpc>
                <a:spcPct val="100000"/>
              </a:lnSpc>
              <a:spcBef>
                <a:spcPts val="700"/>
              </a:spcBef>
              <a:buClr>
                <a:srgbClr val="FFFFFF"/>
              </a:buClr>
              <a:buFont typeface="Arial"/>
              <a:tabLst/>
              <a:defRPr sz="1800"/>
            </a:pPr>
            <a:r>
              <a:rPr lang="en-US" sz="2400" dirty="0" smtClean="0">
                <a:solidFill>
                  <a:srgbClr val="FFFFFF"/>
                </a:solidFill>
                <a:uFill>
                  <a:solidFill>
                    <a:srgbClr val="FFFFFF"/>
                  </a:solidFill>
                </a:uFill>
                <a:latin typeface="Arial"/>
                <a:ea typeface="Arial"/>
                <a:cs typeface="Arial"/>
                <a:sym typeface="Arial"/>
              </a:rPr>
              <a:t>  </a:t>
            </a:r>
            <a:r>
              <a:rPr sz="2400" dirty="0" smtClean="0">
                <a:solidFill>
                  <a:srgbClr val="FFFFFF"/>
                </a:solidFill>
                <a:uFill>
                  <a:solidFill>
                    <a:srgbClr val="FFFFFF"/>
                  </a:solidFill>
                </a:uFill>
                <a:latin typeface="Arial"/>
                <a:ea typeface="Arial"/>
                <a:cs typeface="Arial"/>
                <a:sym typeface="Arial"/>
              </a:rPr>
              <a:t>- </a:t>
            </a:r>
            <a:r>
              <a:rPr sz="2400" b="1" dirty="0">
                <a:solidFill>
                  <a:srgbClr val="FFFFFF"/>
                </a:solidFill>
                <a:uFill>
                  <a:solidFill>
                    <a:srgbClr val="FFFFFF"/>
                  </a:solidFill>
                </a:uFill>
                <a:latin typeface="Arial"/>
                <a:ea typeface="Arial"/>
                <a:cs typeface="Arial"/>
                <a:sym typeface="Arial"/>
              </a:rPr>
              <a:t>Volstead Act</a:t>
            </a:r>
            <a:r>
              <a:rPr sz="2400" dirty="0">
                <a:solidFill>
                  <a:srgbClr val="FFFFFF"/>
                </a:solidFill>
                <a:uFill>
                  <a:solidFill>
                    <a:srgbClr val="FFFFFF"/>
                  </a:solidFill>
                </a:uFill>
                <a:latin typeface="Arial"/>
                <a:ea typeface="Arial"/>
                <a:cs typeface="Arial"/>
                <a:sym typeface="Arial"/>
              </a:rPr>
              <a:t> - passed for enforcement</a:t>
            </a:r>
          </a:p>
          <a:p>
            <a:pPr marL="458772" marR="57799" lvl="0" indent="-458772" algn="l" defTabSz="1295400">
              <a:lnSpc>
                <a:spcPct val="100000"/>
              </a:lnSpc>
              <a:spcBef>
                <a:spcPts val="700"/>
              </a:spcBef>
              <a:buClr>
                <a:srgbClr val="FFFFFF"/>
              </a:buClr>
              <a:buFont typeface="Arial"/>
              <a:tabLst/>
              <a:defRPr sz="1800"/>
            </a:pPr>
            <a:r>
              <a:rPr sz="2400" dirty="0">
                <a:solidFill>
                  <a:srgbClr val="FFFFFF"/>
                </a:solidFill>
                <a:uFill>
                  <a:solidFill>
                    <a:srgbClr val="FFFFFF"/>
                  </a:solidFill>
                </a:uFill>
                <a:latin typeface="Arial"/>
                <a:ea typeface="Arial"/>
                <a:cs typeface="Arial"/>
                <a:sym typeface="Arial"/>
              </a:rPr>
              <a:t>    - enforcers understaffed, underpaid - open to bribery</a:t>
            </a:r>
          </a:p>
          <a:p>
            <a:pPr marL="458772" marR="57799" lvl="0" indent="-458772" algn="l" defTabSz="1295400">
              <a:lnSpc>
                <a:spcPct val="100000"/>
              </a:lnSpc>
              <a:spcBef>
                <a:spcPts val="700"/>
              </a:spcBef>
              <a:buClr>
                <a:srgbClr val="FFFFFF"/>
              </a:buClr>
              <a:buFont typeface="Arial"/>
              <a:tabLst/>
              <a:defRPr sz="1800"/>
            </a:pPr>
            <a:r>
              <a:rPr lang="en-US" sz="2400" dirty="0" smtClean="0">
                <a:solidFill>
                  <a:srgbClr val="FFFFFF"/>
                </a:solidFill>
                <a:uFill>
                  <a:solidFill>
                    <a:srgbClr val="FFFFFF"/>
                  </a:solidFill>
                </a:uFill>
                <a:latin typeface="Arial"/>
                <a:ea typeface="Arial"/>
                <a:cs typeface="Arial"/>
                <a:sym typeface="Arial"/>
              </a:rPr>
              <a:t>  </a:t>
            </a:r>
            <a:r>
              <a:rPr sz="2400" dirty="0" smtClean="0">
                <a:solidFill>
                  <a:srgbClr val="FFFFFF"/>
                </a:solidFill>
                <a:uFill>
                  <a:solidFill>
                    <a:srgbClr val="FFFFFF"/>
                  </a:solidFill>
                </a:uFill>
                <a:latin typeface="Arial"/>
                <a:ea typeface="Arial"/>
                <a:cs typeface="Arial"/>
                <a:sym typeface="Arial"/>
              </a:rPr>
              <a:t>- </a:t>
            </a:r>
            <a:r>
              <a:rPr sz="2400" u="sng" dirty="0">
                <a:solidFill>
                  <a:srgbClr val="FFFFFF"/>
                </a:solidFill>
                <a:uFill>
                  <a:solidFill>
                    <a:srgbClr val="FFFFFF"/>
                  </a:solidFill>
                </a:uFill>
                <a:latin typeface="Arial"/>
                <a:ea typeface="Arial"/>
                <a:cs typeface="Arial"/>
                <a:sym typeface="Arial"/>
              </a:rPr>
              <a:t>Speakeasies</a:t>
            </a:r>
            <a:r>
              <a:rPr sz="2400" dirty="0">
                <a:solidFill>
                  <a:srgbClr val="FFFFFF"/>
                </a:solidFill>
                <a:uFill>
                  <a:solidFill>
                    <a:srgbClr val="FFFFFF"/>
                  </a:solidFill>
                </a:uFill>
                <a:latin typeface="Arial"/>
                <a:ea typeface="Arial"/>
                <a:cs typeface="Arial"/>
                <a:sym typeface="Arial"/>
              </a:rPr>
              <a:t>(bars) &amp; bootleggers supplied liquor</a:t>
            </a:r>
          </a:p>
          <a:p>
            <a:pPr marL="458772" marR="57799" lvl="0" indent="-458772" algn="l" defTabSz="1295400">
              <a:lnSpc>
                <a:spcPct val="100000"/>
              </a:lnSpc>
              <a:spcBef>
                <a:spcPts val="700"/>
              </a:spcBef>
              <a:buClr>
                <a:srgbClr val="FFFFFF"/>
              </a:buClr>
              <a:buFont typeface="Arial"/>
              <a:tabLst/>
              <a:defRPr sz="1800"/>
            </a:pPr>
            <a:r>
              <a:rPr lang="en-US" sz="2400" dirty="0" smtClean="0">
                <a:solidFill>
                  <a:srgbClr val="FFFFFF"/>
                </a:solidFill>
                <a:uFill>
                  <a:solidFill>
                    <a:srgbClr val="FFFFFF"/>
                  </a:solidFill>
                </a:uFill>
                <a:latin typeface="Arial"/>
                <a:ea typeface="Arial"/>
                <a:cs typeface="Arial"/>
                <a:sym typeface="Arial"/>
              </a:rPr>
              <a:t>  </a:t>
            </a:r>
            <a:r>
              <a:rPr sz="2400" dirty="0" smtClean="0">
                <a:solidFill>
                  <a:srgbClr val="FFFFFF"/>
                </a:solidFill>
                <a:uFill>
                  <a:solidFill>
                    <a:srgbClr val="FFFFFF"/>
                  </a:solidFill>
                </a:uFill>
                <a:latin typeface="Arial"/>
                <a:ea typeface="Arial"/>
                <a:cs typeface="Arial"/>
                <a:sym typeface="Arial"/>
              </a:rPr>
              <a:t>- </a:t>
            </a:r>
            <a:r>
              <a:rPr sz="2400" dirty="0">
                <a:solidFill>
                  <a:srgbClr val="FFFFFF"/>
                </a:solidFill>
                <a:uFill>
                  <a:solidFill>
                    <a:srgbClr val="FFFFFF"/>
                  </a:solidFill>
                </a:uFill>
                <a:latin typeface="Arial"/>
                <a:ea typeface="Arial"/>
                <a:cs typeface="Arial"/>
                <a:sym typeface="Arial"/>
              </a:rPr>
              <a:t>21st Am. Ends prohibition (1933)</a:t>
            </a:r>
          </a:p>
          <a:p>
            <a:pPr marL="458772" marR="57799" lvl="0" indent="-458772" algn="l" defTabSz="1295400">
              <a:lnSpc>
                <a:spcPct val="100000"/>
              </a:lnSpc>
              <a:spcBef>
                <a:spcPts val="700"/>
              </a:spcBef>
              <a:buClr>
                <a:srgbClr val="FFFFFF"/>
              </a:buClr>
              <a:buFont typeface="Arial"/>
              <a:tabLst/>
              <a:defRPr sz="1800"/>
            </a:pPr>
            <a:r>
              <a:rPr lang="en-US" sz="2400" b="1" dirty="0" smtClean="0">
                <a:solidFill>
                  <a:srgbClr val="FFFFFF"/>
                </a:solidFill>
                <a:uFill>
                  <a:solidFill>
                    <a:srgbClr val="FFFFFF"/>
                  </a:solidFill>
                </a:uFill>
                <a:latin typeface="Arial"/>
                <a:ea typeface="Arial"/>
                <a:cs typeface="Arial"/>
                <a:sym typeface="Arial"/>
              </a:rPr>
              <a:t>  </a:t>
            </a:r>
            <a:r>
              <a:rPr sz="2400" b="1" dirty="0" smtClean="0">
                <a:solidFill>
                  <a:srgbClr val="FFFFFF"/>
                </a:solidFill>
                <a:uFill>
                  <a:solidFill>
                    <a:srgbClr val="FFFFFF"/>
                  </a:solidFill>
                </a:uFill>
                <a:latin typeface="Arial"/>
                <a:ea typeface="Arial"/>
                <a:cs typeface="Arial"/>
                <a:sym typeface="Arial"/>
              </a:rPr>
              <a:t>- </a:t>
            </a:r>
            <a:r>
              <a:rPr sz="2400" b="1" dirty="0">
                <a:solidFill>
                  <a:srgbClr val="FFFFFF"/>
                </a:solidFill>
                <a:uFill>
                  <a:solidFill>
                    <a:srgbClr val="FFFFFF"/>
                  </a:solidFill>
                </a:uFill>
                <a:latin typeface="Arial"/>
                <a:ea typeface="Arial"/>
                <a:cs typeface="Arial"/>
                <a:sym typeface="Arial"/>
              </a:rPr>
              <a:t>Result</a:t>
            </a:r>
            <a:endParaRPr sz="2400" dirty="0">
              <a:solidFill>
                <a:srgbClr val="FFFFFF"/>
              </a:solidFill>
              <a:uFill>
                <a:solidFill>
                  <a:srgbClr val="FFFFFF"/>
                </a:solidFill>
              </a:uFill>
              <a:latin typeface="Arial"/>
              <a:ea typeface="Arial"/>
              <a:cs typeface="Arial"/>
              <a:sym typeface="Arial"/>
            </a:endParaRPr>
          </a:p>
          <a:p>
            <a:pPr marL="458772" marR="57799" lvl="1" indent="-115872" algn="l" defTabSz="1295400">
              <a:lnSpc>
                <a:spcPct val="100000"/>
              </a:lnSpc>
              <a:spcBef>
                <a:spcPts val="700"/>
              </a:spcBef>
              <a:buClr>
                <a:srgbClr val="FFFFFF"/>
              </a:buClr>
              <a:buFont typeface="Arial"/>
              <a:tabLst/>
              <a:defRPr sz="1800"/>
            </a:pPr>
            <a:r>
              <a:rPr sz="2400" dirty="0">
                <a:solidFill>
                  <a:srgbClr val="FFFFFF"/>
                </a:solidFill>
                <a:uFill>
                  <a:solidFill>
                    <a:srgbClr val="FFFFFF"/>
                  </a:solidFill>
                </a:uFill>
                <a:latin typeface="Arial"/>
                <a:ea typeface="Arial"/>
                <a:cs typeface="Arial"/>
                <a:sym typeface="Arial"/>
              </a:rPr>
              <a:t>- Organized Crime </a:t>
            </a:r>
          </a:p>
          <a:p>
            <a:pPr marL="458772" marR="57799" lvl="1" indent="-115872" algn="l" defTabSz="1295400">
              <a:lnSpc>
                <a:spcPct val="100000"/>
              </a:lnSpc>
              <a:spcBef>
                <a:spcPts val="700"/>
              </a:spcBef>
              <a:buClr>
                <a:srgbClr val="FFFFFF"/>
              </a:buClr>
              <a:buFont typeface="Arial"/>
              <a:tabLst>
                <a:tab pos="571500" algn="l"/>
              </a:tabLst>
              <a:defRPr sz="1800"/>
            </a:pPr>
            <a:r>
              <a:rPr sz="2400" dirty="0">
                <a:solidFill>
                  <a:srgbClr val="FFFFFF"/>
                </a:solidFill>
                <a:uFill>
                  <a:solidFill>
                    <a:srgbClr val="FFFFFF"/>
                  </a:solidFill>
                </a:uFill>
                <a:latin typeface="Arial"/>
                <a:ea typeface="Arial"/>
                <a:cs typeface="Arial"/>
                <a:sym typeface="Arial"/>
              </a:rPr>
              <a:t>- mob moves into drugs, prostitution, </a:t>
            </a:r>
            <a:r>
              <a:rPr lang="en-US" sz="2400" dirty="0">
                <a:solidFill>
                  <a:srgbClr val="FFFFFF"/>
                </a:solidFill>
                <a:uFill>
                  <a:solidFill>
                    <a:srgbClr val="FFFFFF"/>
                  </a:solidFill>
                </a:uFill>
                <a:latin typeface="Arial"/>
                <a:ea typeface="Arial"/>
                <a:cs typeface="Arial"/>
                <a:sym typeface="Arial"/>
              </a:rPr>
              <a:t> </a:t>
            </a:r>
            <a:r>
              <a:rPr lang="en-US" sz="2400" dirty="0" smtClean="0">
                <a:solidFill>
                  <a:srgbClr val="FFFFFF"/>
                </a:solidFill>
                <a:uFill>
                  <a:solidFill>
                    <a:srgbClr val="FFFFFF"/>
                  </a:solidFill>
                </a:uFill>
                <a:latin typeface="Arial"/>
                <a:ea typeface="Arial"/>
                <a:cs typeface="Arial"/>
                <a:sym typeface="Arial"/>
              </a:rPr>
              <a:t>	</a:t>
            </a:r>
            <a:r>
              <a:rPr sz="2400" dirty="0" smtClean="0">
                <a:solidFill>
                  <a:srgbClr val="FFFFFF"/>
                </a:solidFill>
                <a:uFill>
                  <a:solidFill>
                    <a:srgbClr val="FFFFFF"/>
                  </a:solidFill>
                </a:uFill>
                <a:latin typeface="Arial"/>
                <a:ea typeface="Arial"/>
                <a:cs typeface="Arial"/>
                <a:sym typeface="Arial"/>
              </a:rPr>
              <a:t>gambling </a:t>
            </a:r>
            <a:endParaRPr sz="2400" dirty="0">
              <a:solidFill>
                <a:srgbClr val="FFFFFF"/>
              </a:solidFill>
              <a:uFill>
                <a:solidFill>
                  <a:srgbClr val="FFFFFF"/>
                </a:solidFill>
              </a:uFill>
              <a:latin typeface="Arial"/>
              <a:ea typeface="Arial"/>
              <a:cs typeface="Arial"/>
              <a:sym typeface="Arial"/>
            </a:endParaRPr>
          </a:p>
          <a:p>
            <a:pPr marL="458772" marR="57799" lvl="1" indent="-115872" algn="l" defTabSz="1295400">
              <a:lnSpc>
                <a:spcPct val="100000"/>
              </a:lnSpc>
              <a:spcBef>
                <a:spcPts val="700"/>
              </a:spcBef>
              <a:buClr>
                <a:srgbClr val="FFFFFF"/>
              </a:buClr>
              <a:buFont typeface="Arial"/>
              <a:tabLst/>
              <a:defRPr sz="1800"/>
            </a:pPr>
            <a:r>
              <a:rPr sz="2400" dirty="0">
                <a:solidFill>
                  <a:srgbClr val="FFFFFF"/>
                </a:solidFill>
                <a:uFill>
                  <a:solidFill>
                    <a:srgbClr val="FFFFFF"/>
                  </a:solidFill>
                </a:uFill>
                <a:latin typeface="Arial"/>
                <a:ea typeface="Arial"/>
                <a:cs typeface="Arial"/>
                <a:sym typeface="Arial"/>
              </a:rPr>
              <a:t>- Al Capone”Scarface” in Chicago</a:t>
            </a:r>
          </a:p>
        </p:txBody>
      </p:sp>
      <p:sp>
        <p:nvSpPr>
          <p:cNvPr id="13" name="Shape 13"/>
          <p:cNvSpPr/>
          <p:nvPr/>
        </p:nvSpPr>
        <p:spPr>
          <a:xfrm>
            <a:off x="5739175" y="1257726"/>
            <a:ext cx="7264401" cy="5549901"/>
          </a:xfrm>
          <a:prstGeom prst="roundRect">
            <a:avLst>
              <a:gd name="adj" fmla="val 3432"/>
            </a:avLst>
          </a:prstGeom>
          <a:solidFill>
            <a:srgbClr val="FCFFFC">
              <a:alpha val="16000"/>
            </a:srgbClr>
          </a:solidFill>
          <a:ln w="25400">
            <a:solidFill>
              <a:srgbClr val="FFFFFF"/>
            </a:solidFill>
            <a:round/>
          </a:ln>
          <a:effectLst>
            <a:outerShdw blurRad="63500" dir="2700000" rotWithShape="0">
              <a:srgbClr val="000000"/>
            </a:outerShdw>
          </a:effectLst>
        </p:spPr>
        <p:txBody>
          <a:bodyPr lIns="50800" tIns="50800" rIns="50800" bIns="50800" anchor="ctr"/>
          <a:lstStyle/>
          <a:p>
            <a:pPr marL="57799" marR="57799" lvl="0" algn="l" defTabSz="1295400">
              <a:lnSpc>
                <a:spcPct val="100000"/>
              </a:lnSpc>
              <a:tabLst/>
              <a:defRPr sz="3000">
                <a:solidFill>
                  <a:srgbClr val="FFFFFF"/>
                </a:solidFill>
                <a:uFill>
                  <a:solidFill>
                    <a:srgbClr val="FFFFFF"/>
                  </a:solidFill>
                </a:uFill>
                <a:latin typeface="Verdana"/>
                <a:ea typeface="Verdana"/>
                <a:cs typeface="Verdana"/>
                <a:sym typeface="Verdana"/>
              </a:defRPr>
            </a:pPr>
            <a:endParaRPr/>
          </a:p>
        </p:txBody>
      </p:sp>
      <p:pic>
        <p:nvPicPr>
          <p:cNvPr id="14" name="al_capone_double.jpg"/>
          <p:cNvPicPr/>
          <p:nvPr/>
        </p:nvPicPr>
        <p:blipFill>
          <a:blip r:embed="rId4">
            <a:extLst/>
          </a:blip>
          <a:srcRect l="1405" t="6323" r="3831" b="8665"/>
          <a:stretch>
            <a:fillRect/>
          </a:stretch>
        </p:blipFill>
        <p:spPr>
          <a:xfrm>
            <a:off x="5970752" y="1714926"/>
            <a:ext cx="6851875" cy="4610101"/>
          </a:xfrm>
          <a:prstGeom prst="rect">
            <a:avLst/>
          </a:prstGeom>
          <a:ln w="12700">
            <a:miter lim="400000"/>
          </a:ln>
          <a:effectLst>
            <a:outerShdw blurRad="63500" dir="2700000" rotWithShape="0">
              <a:srgbClr val="FFFFFF"/>
            </a:outerShdw>
          </a:effectLst>
        </p:spPr>
      </p:pic>
      <p:sp>
        <p:nvSpPr>
          <p:cNvPr id="15" name="Shape 15"/>
          <p:cNvSpPr/>
          <p:nvPr/>
        </p:nvSpPr>
        <p:spPr>
          <a:xfrm>
            <a:off x="-76200" y="139700"/>
            <a:ext cx="13144500" cy="1092200"/>
          </a:xfrm>
          <a:prstGeom prst="rect">
            <a:avLst/>
          </a:prstGeom>
          <a:ln w="12700">
            <a:miter lim="400000"/>
          </a:ln>
          <a:effectLst>
            <a:outerShdw blurRad="152400" dist="12700" dir="16080000" rotWithShape="0">
              <a:srgbClr val="000000"/>
            </a:outerShdw>
          </a:effectLst>
          <a:extLst>
            <a:ext uri="{C572A759-6A51-4108-AA02-DFA0A04FC94B}">
              <ma14:wrappingTextBoxFlag xmlns="" xmlns:ma14="http://schemas.microsoft.com/office/mac/drawingml/2011/main" val="1"/>
            </a:ext>
          </a:extLst>
        </p:spPr>
        <p:txBody>
          <a:bodyPr lIns="0" tIns="0" rIns="0" bIns="0">
            <a:spAutoFit/>
          </a:bodyPr>
          <a:lstStyle>
            <a:lvl1pPr marL="165100" algn="l">
              <a:lnSpc>
                <a:spcPts val="8400"/>
              </a:lnSpc>
              <a:tabLst>
                <a:tab pos="165100" algn="l"/>
                <a:tab pos="508000" algn="l"/>
                <a:tab pos="1016000" algn="l"/>
                <a:tab pos="1511300" algn="l"/>
                <a:tab pos="2019300" algn="l"/>
                <a:tab pos="2527300" algn="l"/>
                <a:tab pos="3035300" algn="l"/>
                <a:tab pos="3543300" algn="l"/>
                <a:tab pos="4051300" algn="l"/>
                <a:tab pos="4546600" algn="l"/>
                <a:tab pos="5054600" algn="l"/>
                <a:tab pos="5562600" algn="l"/>
                <a:tab pos="6070600" algn="l"/>
                <a:tab pos="14554200" algn="l"/>
              </a:tabLst>
              <a:defRPr sz="7000">
                <a:solidFill>
                  <a:srgbClr val="FFFFFF"/>
                </a:solidFill>
                <a:effectLst>
                  <a:outerShdw blurRad="152400" dist="12700" dir="16080000" rotWithShape="0">
                    <a:srgbClr val="000000"/>
                  </a:outerShdw>
                </a:effectLst>
                <a:latin typeface="Arial"/>
                <a:ea typeface="Arial"/>
                <a:cs typeface="Arial"/>
                <a:sym typeface="Arial"/>
              </a:defRPr>
            </a:lvl1pPr>
          </a:lstStyle>
          <a:p>
            <a:pPr lvl="0">
              <a:defRPr sz="1800">
                <a:solidFill>
                  <a:srgbClr val="000000"/>
                </a:solidFill>
                <a:effectLst/>
              </a:defRPr>
            </a:pPr>
            <a:r>
              <a:rPr sz="7000">
                <a:solidFill>
                  <a:srgbClr val="FFFFFF"/>
                </a:solidFill>
                <a:effectLst>
                  <a:outerShdw blurRad="152400" dist="12700" dir="16080000" rotWithShape="0">
                    <a:srgbClr val="000000"/>
                  </a:outerShdw>
                </a:effectLst>
              </a:rPr>
              <a:t>II. Cultural Conflicts</a:t>
            </a:r>
          </a:p>
        </p:txBody>
      </p:sp>
      <p:sp>
        <p:nvSpPr>
          <p:cNvPr id="16" name="Shape 16">
            <a:hlinkClick r:id="rId5"/>
          </p:cNvPr>
          <p:cNvSpPr/>
          <p:nvPr/>
        </p:nvSpPr>
        <p:spPr>
          <a:xfrm>
            <a:off x="6324599" y="8610600"/>
            <a:ext cx="873027" cy="8255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23C3D"/>
          </a:solidFill>
          <a:ln w="12700">
            <a:solidFill/>
            <a:miter lim="400000"/>
          </a:ln>
          <a:effectLst>
            <a:outerShdw blurRad="473939" dir="5400000" rotWithShape="0">
              <a:srgbClr val="FFFFFF"/>
            </a:outerShdw>
          </a:effectLst>
        </p:spPr>
        <p:txBody>
          <a:bodyPr lIns="0" tIns="0" rIns="0" bIns="0" anchor="ctr"/>
          <a:lstStyle/>
          <a:p>
            <a:pPr lvl="0">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effectLst>
                  <a:outerShdw blurRad="38100" dist="12700" dir="5400000" rotWithShape="0">
                    <a:srgbClr val="000000">
                      <a:alpha val="50000"/>
                    </a:srgbClr>
                  </a:outerShdw>
                </a:effectLst>
              </a:defRPr>
            </a:pPr>
            <a:endParaRPr/>
          </a:p>
        </p:txBody>
      </p:sp>
    </p:spTree>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xmlns:p14="http://schemas.microsoft.com/office/powerpoint/2010/mai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1" nodeType="withEffect">
                                  <p:stCondLst>
                                    <p:cond delay="0"/>
                                  </p:stCondLst>
                                  <p:iterate>
                                    <p:tmAbs val="0"/>
                                  </p:iterate>
                                  <p:childTnLst>
                                    <p:set>
                                      <p:cBhvr>
                                        <p:cTn id="6" fill="hold"/>
                                        <p:tgtEl>
                                          <p:spTgt spid="11"/>
                                        </p:tgtEl>
                                        <p:attrNameLst>
                                          <p:attrName>style.visibility</p:attrName>
                                        </p:attrNameLst>
                                      </p:cBhvr>
                                      <p:to>
                                        <p:strVal val="visible"/>
                                      </p:to>
                                    </p:set>
                                    <p:animEffect transition="in" filter="wipe(up)">
                                      <p:cBhvr>
                                        <p:cTn id="7" dur="1000"/>
                                        <p:tgtEl>
                                          <p:spTgt spid="11"/>
                                        </p:tgtEl>
                                      </p:cBhvr>
                                    </p:animEffect>
                                  </p:childTnLst>
                                </p:cTn>
                              </p:par>
                              <p:par>
                                <p:cTn id="8" presetID="22" presetClass="entr" presetSubtype="1" fill="hold" grpId="2" nodeType="withEffect">
                                  <p:stCondLst>
                                    <p:cond delay="0"/>
                                  </p:stCondLst>
                                  <p:iterate>
                                    <p:tmAbs val="0"/>
                                  </p:iterate>
                                  <p:childTnLst>
                                    <p:set>
                                      <p:cBhvr>
                                        <p:cTn id="9" fill="hold"/>
                                        <p:tgtEl>
                                          <p:spTgt spid="12"/>
                                        </p:tgtEl>
                                        <p:attrNameLst>
                                          <p:attrName>style.visibility</p:attrName>
                                        </p:attrNameLst>
                                      </p:cBhvr>
                                      <p:to>
                                        <p:strVal val="visible"/>
                                      </p:to>
                                    </p:set>
                                    <p:animEffect transition="in" filter="wipe(up)">
                                      <p:cBhvr>
                                        <p:cTn id="10" dur="10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19" presetClass="entr" presetSubtype="1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0" fill="hold"/>
                                        <p:tgtEl>
                                          <p:spTgt spid="14"/>
                                        </p:tgtEl>
                                        <p:attrNameLst>
                                          <p:attrName>ppt_w</p:attrName>
                                        </p:attrNameLst>
                                      </p:cBhvr>
                                      <p:tavLst>
                                        <p:tav tm="0" fmla="#ppt_w*sin(2.5*pi*$)">
                                          <p:val>
                                            <p:fltVal val="0"/>
                                          </p:val>
                                        </p:tav>
                                        <p:tav tm="100000">
                                          <p:val>
                                            <p:fltVal val="1"/>
                                          </p:val>
                                        </p:tav>
                                      </p:tavLst>
                                    </p:anim>
                                    <p:anim calcmode="lin" valueType="num">
                                      <p:cBhvr>
                                        <p:cTn id="16" dur="5000" fill="hold"/>
                                        <p:tgtEl>
                                          <p:spTgt spid="14"/>
                                        </p:tgtEl>
                                        <p:attrNameLst>
                                          <p:attrName>ppt_h</p:attrName>
                                        </p:attrNameLst>
                                      </p:cBhvr>
                                      <p:tavLst>
                                        <p:tav tm="0">
                                          <p:val>
                                            <p:strVal val="#ppt_h"/>
                                          </p:val>
                                        </p:tav>
                                        <p:tav tm="100000">
                                          <p:val>
                                            <p:strVal val="#ppt_h"/>
                                          </p:val>
                                        </p:tav>
                                      </p:tavLst>
                                    </p:anim>
                                  </p:childTnLst>
                                </p:cTn>
                              </p:par>
                              <p:par>
                                <p:cTn id="17" presetID="19" presetClass="entr" presetSubtype="10" fill="hold" grpId="6"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0" fill="hold"/>
                                        <p:tgtEl>
                                          <p:spTgt spid="13"/>
                                        </p:tgtEl>
                                        <p:attrNameLst>
                                          <p:attrName>ppt_w</p:attrName>
                                        </p:attrNameLst>
                                      </p:cBhvr>
                                      <p:tavLst>
                                        <p:tav tm="0" fmla="#ppt_w*sin(2.5*pi*$)">
                                          <p:val>
                                            <p:fltVal val="0"/>
                                          </p:val>
                                        </p:tav>
                                        <p:tav tm="100000">
                                          <p:val>
                                            <p:fltVal val="1"/>
                                          </p:val>
                                        </p:tav>
                                      </p:tavLst>
                                    </p:anim>
                                    <p:anim calcmode="lin" valueType="num">
                                      <p:cBhvr>
                                        <p:cTn id="20" dur="5000" fill="hold"/>
                                        <p:tgtEl>
                                          <p:spTgt spid="1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1" animBg="1" advAuto="0"/>
      <p:bldP spid="12" grpId="2" animBg="1" advAuto="0"/>
      <p:bldP spid="13" grpId="6"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rohibition.png"/>
          <p:cNvPicPr/>
          <p:nvPr/>
        </p:nvPicPr>
        <p:blipFill>
          <a:blip r:embed="rId5">
            <a:extLst/>
          </a:blip>
          <a:stretch>
            <a:fillRect/>
          </a:stretch>
        </p:blipFill>
        <p:spPr>
          <a:xfrm>
            <a:off x="-12700" y="97084"/>
            <a:ext cx="13944600" cy="9969501"/>
          </a:xfrm>
          <a:prstGeom prst="rect">
            <a:avLst/>
          </a:prstGeom>
          <a:ln w="12700">
            <a:miter lim="400000"/>
          </a:ln>
        </p:spPr>
      </p:pic>
      <p:sp>
        <p:nvSpPr>
          <p:cNvPr id="8" name="Shape 8"/>
          <p:cNvSpPr/>
          <p:nvPr/>
        </p:nvSpPr>
        <p:spPr>
          <a:xfrm>
            <a:off x="-12700" y="-127000"/>
            <a:ext cx="13055600" cy="1612900"/>
          </a:xfrm>
          <a:prstGeom prst="rect">
            <a:avLst/>
          </a:prstGeom>
          <a:solidFill>
            <a:srgbClr val="020202"/>
          </a:solidFill>
          <a:ln w="12700">
            <a:solidFill/>
            <a:miter lim="400000"/>
          </a:ln>
        </p:spPr>
        <p:txBody>
          <a:bodyPr lIns="0" tIns="0" rIns="0" bIns="0" anchor="ctr"/>
          <a:lstStyle/>
          <a:p>
            <a:pPr lvl="0">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effectLst>
                  <a:outerShdw blurRad="38100" dist="12700" dir="5400000" rotWithShape="0">
                    <a:srgbClr val="000000">
                      <a:alpha val="50000"/>
                    </a:srgbClr>
                  </a:outerShdw>
                </a:effectLst>
              </a:defRPr>
            </a:pPr>
            <a:endParaRPr/>
          </a:p>
        </p:txBody>
      </p:sp>
      <p:sp>
        <p:nvSpPr>
          <p:cNvPr id="9" name="Shape 9"/>
          <p:cNvSpPr/>
          <p:nvPr/>
        </p:nvSpPr>
        <p:spPr>
          <a:xfrm>
            <a:off x="-76200" y="127000"/>
            <a:ext cx="13144500" cy="1092200"/>
          </a:xfrm>
          <a:prstGeom prst="rect">
            <a:avLst/>
          </a:prstGeom>
          <a:ln w="12700">
            <a:miter lim="400000"/>
          </a:ln>
          <a:effectLst>
            <a:outerShdw blurRad="152400" dist="12700" dir="16080000" rotWithShape="0">
              <a:srgbClr val="000000"/>
            </a:outerShdw>
          </a:effectLst>
          <a:extLst>
            <a:ext uri="{C572A759-6A51-4108-AA02-DFA0A04FC94B}">
              <ma14:wrappingTextBoxFlag xmlns="" xmlns:ma14="http://schemas.microsoft.com/office/mac/drawingml/2011/main" val="1"/>
            </a:ext>
          </a:extLst>
        </p:spPr>
        <p:txBody>
          <a:bodyPr lIns="0" tIns="0" rIns="0" bIns="0">
            <a:spAutoFit/>
          </a:bodyPr>
          <a:lstStyle>
            <a:lvl1pPr marL="165100" algn="l">
              <a:lnSpc>
                <a:spcPts val="8400"/>
              </a:lnSpc>
              <a:tabLst>
                <a:tab pos="165100" algn="l"/>
                <a:tab pos="508000" algn="l"/>
                <a:tab pos="1016000" algn="l"/>
                <a:tab pos="1511300" algn="l"/>
                <a:tab pos="2019300" algn="l"/>
                <a:tab pos="2527300" algn="l"/>
                <a:tab pos="3035300" algn="l"/>
                <a:tab pos="3543300" algn="l"/>
                <a:tab pos="4051300" algn="l"/>
                <a:tab pos="4546600" algn="l"/>
                <a:tab pos="5054600" algn="l"/>
                <a:tab pos="5562600" algn="l"/>
                <a:tab pos="6070600" algn="l"/>
                <a:tab pos="14554200" algn="l"/>
              </a:tabLst>
              <a:defRPr sz="7000">
                <a:solidFill>
                  <a:srgbClr val="FFFFFF"/>
                </a:solidFill>
                <a:effectLst>
                  <a:outerShdw blurRad="152400" dist="12700" dir="16080000" rotWithShape="0">
                    <a:srgbClr val="000000"/>
                  </a:outerShdw>
                </a:effectLst>
                <a:latin typeface="Arial"/>
                <a:ea typeface="Arial"/>
                <a:cs typeface="Arial"/>
                <a:sym typeface="Arial"/>
              </a:defRPr>
            </a:lvl1pPr>
          </a:lstStyle>
          <a:p>
            <a:pPr lvl="0">
              <a:defRPr sz="1800">
                <a:solidFill>
                  <a:srgbClr val="000000"/>
                </a:solidFill>
                <a:effectLst/>
              </a:defRPr>
            </a:pPr>
            <a:r>
              <a:rPr sz="7000">
                <a:solidFill>
                  <a:srgbClr val="FFFFFF"/>
                </a:solidFill>
                <a:effectLst>
                  <a:outerShdw blurRad="152400" dist="12700" dir="16080000" rotWithShape="0">
                    <a:srgbClr val="000000"/>
                  </a:outerShdw>
                </a:effectLst>
              </a:rPr>
              <a:t>II. Cultural Conflicts</a:t>
            </a:r>
          </a:p>
        </p:txBody>
      </p:sp>
      <p:sp>
        <p:nvSpPr>
          <p:cNvPr id="10" name="Shape 10"/>
          <p:cNvSpPr/>
          <p:nvPr/>
        </p:nvSpPr>
        <p:spPr>
          <a:xfrm>
            <a:off x="-12700" y="8216900"/>
            <a:ext cx="13055600" cy="1612900"/>
          </a:xfrm>
          <a:prstGeom prst="rect">
            <a:avLst/>
          </a:prstGeom>
          <a:solidFill>
            <a:srgbClr val="020202"/>
          </a:solidFill>
          <a:ln w="12700">
            <a:solidFill/>
            <a:miter lim="400000"/>
          </a:ln>
        </p:spPr>
        <p:txBody>
          <a:bodyPr lIns="0" tIns="0" rIns="0" bIns="0" anchor="ctr"/>
          <a:lstStyle/>
          <a:p>
            <a:pPr lvl="0">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effectLst>
                  <a:outerShdw blurRad="38100" dist="12700" dir="5400000" rotWithShape="0">
                    <a:srgbClr val="000000">
                      <a:alpha val="50000"/>
                    </a:srgbClr>
                  </a:outerShdw>
                </a:effectLst>
              </a:defRPr>
            </a:pPr>
            <a:endParaRPr/>
          </a:p>
        </p:txBody>
      </p:sp>
      <p:sp>
        <p:nvSpPr>
          <p:cNvPr id="11" name="Shape 11"/>
          <p:cNvSpPr/>
          <p:nvPr/>
        </p:nvSpPr>
        <p:spPr>
          <a:xfrm>
            <a:off x="0" y="3581400"/>
            <a:ext cx="6108700" cy="5994400"/>
          </a:xfrm>
          <a:prstGeom prst="rect">
            <a:avLst/>
          </a:prstGeom>
          <a:solidFill>
            <a:srgbClr val="020202"/>
          </a:solidFill>
          <a:ln w="12700">
            <a:solidFill/>
            <a:miter lim="400000"/>
          </a:ln>
          <a:effectLst>
            <a:outerShdw blurRad="241300" dist="12700" dir="16080000" rotWithShape="0">
              <a:srgbClr val="FFFFFF"/>
            </a:outerShdw>
          </a:effectLst>
        </p:spPr>
        <p:txBody>
          <a:bodyPr lIns="0" tIns="0" rIns="0" bIns="0" anchor="ctr"/>
          <a:lstStyle/>
          <a:p>
            <a:pPr lvl="0">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effectLst>
                  <a:outerShdw blurRad="38100" dist="12700" dir="5400000" rotWithShape="0">
                    <a:srgbClr val="000000">
                      <a:alpha val="50000"/>
                    </a:srgbClr>
                  </a:outerShdw>
                </a:effectLst>
              </a:defRPr>
            </a:pPr>
            <a:endParaRPr/>
          </a:p>
        </p:txBody>
      </p:sp>
      <p:sp>
        <p:nvSpPr>
          <p:cNvPr id="12" name="Shape 12"/>
          <p:cNvSpPr/>
          <p:nvPr/>
        </p:nvSpPr>
        <p:spPr>
          <a:xfrm>
            <a:off x="114300" y="3670300"/>
            <a:ext cx="5638800" cy="55245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marL="458772" marR="57799" lvl="0" indent="-458772" algn="l" defTabSz="1295400">
              <a:lnSpc>
                <a:spcPct val="100000"/>
              </a:lnSpc>
              <a:spcBef>
                <a:spcPts val="700"/>
              </a:spcBef>
              <a:buClr>
                <a:srgbClr val="FFFFFF"/>
              </a:buClr>
              <a:buFont typeface="Arial"/>
              <a:tabLst/>
              <a:defRPr sz="1800"/>
            </a:pPr>
            <a:r>
              <a:rPr sz="2400" b="1" spc="-192" dirty="0">
                <a:solidFill>
                  <a:srgbClr val="FFFFFF"/>
                </a:solidFill>
                <a:uFill>
                  <a:solidFill>
                    <a:srgbClr val="FFFFFF"/>
                  </a:solidFill>
                </a:uFill>
                <a:latin typeface="Arial"/>
                <a:ea typeface="Arial"/>
                <a:cs typeface="Arial"/>
                <a:sym typeface="Arial"/>
              </a:rPr>
              <a:t>A. </a:t>
            </a:r>
            <a:r>
              <a:rPr sz="2400" spc="-192" dirty="0">
                <a:solidFill>
                  <a:srgbClr val="FFFFFF"/>
                </a:solidFill>
                <a:uFill>
                  <a:solidFill>
                    <a:srgbClr val="FFFFFF"/>
                  </a:solidFill>
                </a:uFill>
                <a:latin typeface="Arial"/>
                <a:ea typeface="Arial"/>
                <a:cs typeface="Arial"/>
                <a:sym typeface="Arial"/>
              </a:rPr>
              <a:t> </a:t>
            </a:r>
            <a:r>
              <a:rPr sz="2400" b="1" spc="-192" dirty="0">
                <a:solidFill>
                  <a:srgbClr val="FFFFFF"/>
                </a:solidFill>
                <a:uFill>
                  <a:solidFill>
                    <a:srgbClr val="FFFFFF"/>
                  </a:solidFill>
                </a:uFill>
                <a:latin typeface="Arial"/>
                <a:ea typeface="Arial"/>
                <a:cs typeface="Arial"/>
                <a:sym typeface="Arial"/>
              </a:rPr>
              <a:t>Prohibition - 18th Amendment</a:t>
            </a:r>
            <a:endParaRPr sz="2400" b="1" dirty="0">
              <a:solidFill>
                <a:srgbClr val="FFFFFF"/>
              </a:solidFill>
              <a:uFill>
                <a:solidFill>
                  <a:srgbClr val="FFFFFF"/>
                </a:solidFill>
              </a:uFill>
              <a:latin typeface="Arial"/>
              <a:ea typeface="Arial"/>
              <a:cs typeface="Arial"/>
              <a:sym typeface="Arial"/>
            </a:endParaRPr>
          </a:p>
          <a:p>
            <a:pPr marL="458772" marR="57799" lvl="0" indent="-458772" algn="l" defTabSz="1295400">
              <a:lnSpc>
                <a:spcPct val="100000"/>
              </a:lnSpc>
              <a:spcBef>
                <a:spcPts val="700"/>
              </a:spcBef>
              <a:buClr>
                <a:srgbClr val="FFFFFF"/>
              </a:buClr>
              <a:buFont typeface="Arial"/>
              <a:tabLst/>
              <a:defRPr sz="1800"/>
            </a:pPr>
            <a:r>
              <a:rPr sz="2400" dirty="0">
                <a:solidFill>
                  <a:srgbClr val="FFFFFF"/>
                </a:solidFill>
                <a:uFill>
                  <a:solidFill>
                    <a:srgbClr val="FFFFFF"/>
                  </a:solidFill>
                </a:uFill>
                <a:latin typeface="Arial"/>
                <a:ea typeface="Arial"/>
                <a:cs typeface="Arial"/>
                <a:sym typeface="Arial"/>
              </a:rPr>
              <a:t>- </a:t>
            </a:r>
            <a:r>
              <a:rPr sz="2400" b="1" dirty="0">
                <a:solidFill>
                  <a:srgbClr val="FFFFFF"/>
                </a:solidFill>
                <a:uFill>
                  <a:solidFill>
                    <a:srgbClr val="FFFFFF"/>
                  </a:solidFill>
                </a:uFill>
                <a:latin typeface="Arial"/>
                <a:ea typeface="Arial"/>
                <a:cs typeface="Arial"/>
                <a:sym typeface="Arial"/>
              </a:rPr>
              <a:t>Volstead Act</a:t>
            </a:r>
            <a:r>
              <a:rPr sz="2400" dirty="0">
                <a:solidFill>
                  <a:srgbClr val="FFFFFF"/>
                </a:solidFill>
                <a:uFill>
                  <a:solidFill>
                    <a:srgbClr val="FFFFFF"/>
                  </a:solidFill>
                </a:uFill>
                <a:latin typeface="Arial"/>
                <a:ea typeface="Arial"/>
                <a:cs typeface="Arial"/>
                <a:sym typeface="Arial"/>
              </a:rPr>
              <a:t> - passed for enforcement</a:t>
            </a:r>
          </a:p>
          <a:p>
            <a:pPr marL="458772" marR="57799" lvl="0" indent="-458772" algn="l" defTabSz="1295400">
              <a:lnSpc>
                <a:spcPct val="100000"/>
              </a:lnSpc>
              <a:spcBef>
                <a:spcPts val="700"/>
              </a:spcBef>
              <a:buClr>
                <a:srgbClr val="FFFFFF"/>
              </a:buClr>
              <a:buFont typeface="Arial"/>
              <a:tabLst/>
              <a:defRPr sz="1800"/>
            </a:pPr>
            <a:r>
              <a:rPr sz="2400" dirty="0">
                <a:solidFill>
                  <a:srgbClr val="FFFFFF"/>
                </a:solidFill>
                <a:uFill>
                  <a:solidFill>
                    <a:srgbClr val="FFFFFF"/>
                  </a:solidFill>
                </a:uFill>
                <a:latin typeface="Arial"/>
                <a:ea typeface="Arial"/>
                <a:cs typeface="Arial"/>
                <a:sym typeface="Arial"/>
              </a:rPr>
              <a:t>    - enforcers understaffed, underpaid - open to bribery</a:t>
            </a:r>
          </a:p>
          <a:p>
            <a:pPr marL="458772" marR="57799" lvl="0" indent="-458772" algn="l" defTabSz="1295400">
              <a:lnSpc>
                <a:spcPct val="100000"/>
              </a:lnSpc>
              <a:spcBef>
                <a:spcPts val="700"/>
              </a:spcBef>
              <a:buClr>
                <a:srgbClr val="FFFFFF"/>
              </a:buClr>
              <a:buFont typeface="Arial"/>
              <a:tabLst/>
              <a:defRPr sz="1800"/>
            </a:pPr>
            <a:r>
              <a:rPr sz="2400" dirty="0">
                <a:solidFill>
                  <a:srgbClr val="FFFFFF"/>
                </a:solidFill>
                <a:uFill>
                  <a:solidFill>
                    <a:srgbClr val="FFFFFF"/>
                  </a:solidFill>
                </a:uFill>
                <a:latin typeface="Arial"/>
                <a:ea typeface="Arial"/>
                <a:cs typeface="Arial"/>
                <a:sym typeface="Arial"/>
              </a:rPr>
              <a:t>- </a:t>
            </a:r>
            <a:r>
              <a:rPr sz="2400" u="sng" dirty="0">
                <a:solidFill>
                  <a:srgbClr val="FFFFFF"/>
                </a:solidFill>
                <a:uFill>
                  <a:solidFill>
                    <a:srgbClr val="FFFFFF"/>
                  </a:solidFill>
                </a:uFill>
                <a:latin typeface="Arial"/>
                <a:ea typeface="Arial"/>
                <a:cs typeface="Arial"/>
                <a:sym typeface="Arial"/>
              </a:rPr>
              <a:t>Speakeasies</a:t>
            </a:r>
            <a:r>
              <a:rPr sz="2400" dirty="0">
                <a:solidFill>
                  <a:srgbClr val="FFFFFF"/>
                </a:solidFill>
                <a:uFill>
                  <a:solidFill>
                    <a:srgbClr val="FFFFFF"/>
                  </a:solidFill>
                </a:uFill>
                <a:latin typeface="Arial"/>
                <a:ea typeface="Arial"/>
                <a:cs typeface="Arial"/>
                <a:sym typeface="Arial"/>
              </a:rPr>
              <a:t>(bars) &amp; bootleggers supplied liquor</a:t>
            </a:r>
          </a:p>
          <a:p>
            <a:pPr marL="458772" marR="57799" lvl="0" indent="-458772" algn="l" defTabSz="1295400">
              <a:lnSpc>
                <a:spcPct val="100000"/>
              </a:lnSpc>
              <a:spcBef>
                <a:spcPts val="700"/>
              </a:spcBef>
              <a:buClr>
                <a:srgbClr val="FFFFFF"/>
              </a:buClr>
              <a:buFont typeface="Arial"/>
              <a:tabLst/>
              <a:defRPr sz="1800"/>
            </a:pPr>
            <a:r>
              <a:rPr sz="2400" dirty="0">
                <a:solidFill>
                  <a:srgbClr val="FFFFFF"/>
                </a:solidFill>
                <a:uFill>
                  <a:solidFill>
                    <a:srgbClr val="FFFFFF"/>
                  </a:solidFill>
                </a:uFill>
                <a:latin typeface="Arial"/>
                <a:ea typeface="Arial"/>
                <a:cs typeface="Arial"/>
                <a:sym typeface="Arial"/>
              </a:rPr>
              <a:t>- 21st Am. Ends prohibition (1933)</a:t>
            </a:r>
          </a:p>
          <a:p>
            <a:pPr marL="458772" marR="57799" lvl="0" indent="-458772" algn="l" defTabSz="1295400">
              <a:lnSpc>
                <a:spcPct val="100000"/>
              </a:lnSpc>
              <a:spcBef>
                <a:spcPts val="700"/>
              </a:spcBef>
              <a:buClr>
                <a:srgbClr val="FFFFFF"/>
              </a:buClr>
              <a:buFont typeface="Arial"/>
              <a:tabLst/>
              <a:defRPr sz="1800"/>
            </a:pPr>
            <a:r>
              <a:rPr sz="2400" b="1" dirty="0">
                <a:solidFill>
                  <a:srgbClr val="FFFFFF"/>
                </a:solidFill>
                <a:uFill>
                  <a:solidFill>
                    <a:srgbClr val="FFFFFF"/>
                  </a:solidFill>
                </a:uFill>
                <a:latin typeface="Arial"/>
                <a:ea typeface="Arial"/>
                <a:cs typeface="Arial"/>
                <a:sym typeface="Arial"/>
              </a:rPr>
              <a:t>- Result</a:t>
            </a:r>
            <a:endParaRPr sz="2400" dirty="0">
              <a:solidFill>
                <a:srgbClr val="FFFFFF"/>
              </a:solidFill>
              <a:uFill>
                <a:solidFill>
                  <a:srgbClr val="FFFFFF"/>
                </a:solidFill>
              </a:uFill>
              <a:latin typeface="Arial"/>
              <a:ea typeface="Arial"/>
              <a:cs typeface="Arial"/>
              <a:sym typeface="Arial"/>
            </a:endParaRPr>
          </a:p>
          <a:p>
            <a:pPr marL="458772" marR="57799" lvl="1" indent="-115872" algn="l" defTabSz="1295400">
              <a:lnSpc>
                <a:spcPct val="100000"/>
              </a:lnSpc>
              <a:spcBef>
                <a:spcPts val="700"/>
              </a:spcBef>
              <a:buClr>
                <a:srgbClr val="FFFFFF"/>
              </a:buClr>
              <a:buFont typeface="Arial"/>
              <a:tabLst/>
              <a:defRPr sz="1800"/>
            </a:pPr>
            <a:r>
              <a:rPr sz="2400" dirty="0">
                <a:solidFill>
                  <a:srgbClr val="FFFFFF"/>
                </a:solidFill>
                <a:uFill>
                  <a:solidFill>
                    <a:srgbClr val="FFFFFF"/>
                  </a:solidFill>
                </a:uFill>
                <a:latin typeface="Arial"/>
                <a:ea typeface="Arial"/>
                <a:cs typeface="Arial"/>
                <a:sym typeface="Arial"/>
              </a:rPr>
              <a:t>- Organized Crime </a:t>
            </a:r>
          </a:p>
          <a:p>
            <a:pPr marL="458772" marR="57799" lvl="1" indent="-115872" algn="l" defTabSz="1295400">
              <a:lnSpc>
                <a:spcPct val="100000"/>
              </a:lnSpc>
              <a:spcBef>
                <a:spcPts val="700"/>
              </a:spcBef>
              <a:buClr>
                <a:srgbClr val="FFFFFF"/>
              </a:buClr>
              <a:buFont typeface="Arial"/>
              <a:tabLst/>
              <a:defRPr sz="1800"/>
            </a:pPr>
            <a:r>
              <a:rPr sz="2400" dirty="0">
                <a:solidFill>
                  <a:srgbClr val="FFFFFF"/>
                </a:solidFill>
                <a:uFill>
                  <a:solidFill>
                    <a:srgbClr val="FFFFFF"/>
                  </a:solidFill>
                </a:uFill>
                <a:latin typeface="Arial"/>
                <a:ea typeface="Arial"/>
                <a:cs typeface="Arial"/>
                <a:sym typeface="Arial"/>
              </a:rPr>
              <a:t>- mob moves into drugs, prostitution, gambling </a:t>
            </a:r>
          </a:p>
          <a:p>
            <a:pPr marL="458772" marR="57799" lvl="1" indent="-115872" algn="l" defTabSz="1295400">
              <a:lnSpc>
                <a:spcPct val="100000"/>
              </a:lnSpc>
              <a:spcBef>
                <a:spcPts val="700"/>
              </a:spcBef>
              <a:buClr>
                <a:srgbClr val="FFFFFF"/>
              </a:buClr>
              <a:buFont typeface="Arial"/>
              <a:tabLst/>
              <a:defRPr sz="1800"/>
            </a:pPr>
            <a:r>
              <a:rPr sz="2400" dirty="0">
                <a:solidFill>
                  <a:srgbClr val="FFFFFF"/>
                </a:solidFill>
                <a:uFill>
                  <a:solidFill>
                    <a:srgbClr val="FFFFFF"/>
                  </a:solidFill>
                </a:uFill>
                <a:latin typeface="Arial"/>
                <a:ea typeface="Arial"/>
                <a:cs typeface="Arial"/>
                <a:sym typeface="Arial"/>
              </a:rPr>
              <a:t>- Al Capone”Scarface” in Chicago</a:t>
            </a:r>
          </a:p>
        </p:txBody>
      </p:sp>
      <p:sp>
        <p:nvSpPr>
          <p:cNvPr id="13" name="Shape 13"/>
          <p:cNvSpPr/>
          <p:nvPr/>
        </p:nvSpPr>
        <p:spPr>
          <a:xfrm>
            <a:off x="5739175" y="1257726"/>
            <a:ext cx="7264401" cy="5549901"/>
          </a:xfrm>
          <a:prstGeom prst="roundRect">
            <a:avLst>
              <a:gd name="adj" fmla="val 3432"/>
            </a:avLst>
          </a:prstGeom>
          <a:solidFill>
            <a:srgbClr val="FCFFFC">
              <a:alpha val="16000"/>
            </a:srgbClr>
          </a:solidFill>
          <a:ln w="25400">
            <a:solidFill>
              <a:srgbClr val="FFFFFF"/>
            </a:solidFill>
            <a:round/>
          </a:ln>
          <a:effectLst>
            <a:outerShdw blurRad="63500" dir="2700000" rotWithShape="0">
              <a:srgbClr val="000000"/>
            </a:outerShdw>
          </a:effectLst>
        </p:spPr>
        <p:txBody>
          <a:bodyPr lIns="50800" tIns="50800" rIns="50800" bIns="50800" anchor="ctr"/>
          <a:lstStyle/>
          <a:p>
            <a:pPr marL="57799" marR="57799" lvl="0" algn="l" defTabSz="1295400">
              <a:lnSpc>
                <a:spcPct val="100000"/>
              </a:lnSpc>
              <a:tabLst/>
              <a:defRPr sz="3000">
                <a:solidFill>
                  <a:srgbClr val="FFFFFF"/>
                </a:solidFill>
                <a:uFill>
                  <a:solidFill>
                    <a:srgbClr val="FFFFFF"/>
                  </a:solidFill>
                </a:uFill>
                <a:latin typeface="Verdana"/>
                <a:ea typeface="Verdana"/>
                <a:cs typeface="Verdana"/>
                <a:sym typeface="Verdana"/>
              </a:defRPr>
            </a:pPr>
            <a:endParaRPr/>
          </a:p>
        </p:txBody>
      </p:sp>
      <p:sp>
        <p:nvSpPr>
          <p:cNvPr id="15" name="Shape 15"/>
          <p:cNvSpPr/>
          <p:nvPr/>
        </p:nvSpPr>
        <p:spPr>
          <a:xfrm>
            <a:off x="-76200" y="139700"/>
            <a:ext cx="13144500" cy="1092200"/>
          </a:xfrm>
          <a:prstGeom prst="rect">
            <a:avLst/>
          </a:prstGeom>
          <a:ln w="12700">
            <a:miter lim="400000"/>
          </a:ln>
          <a:effectLst>
            <a:outerShdw blurRad="152400" dist="12700" dir="16080000" rotWithShape="0">
              <a:srgbClr val="000000"/>
            </a:outerShdw>
          </a:effectLst>
          <a:extLst>
            <a:ext uri="{C572A759-6A51-4108-AA02-DFA0A04FC94B}">
              <ma14:wrappingTextBoxFlag xmlns="" xmlns:ma14="http://schemas.microsoft.com/office/mac/drawingml/2011/main" val="1"/>
            </a:ext>
          </a:extLst>
        </p:spPr>
        <p:txBody>
          <a:bodyPr lIns="0" tIns="0" rIns="0" bIns="0">
            <a:spAutoFit/>
          </a:bodyPr>
          <a:lstStyle>
            <a:lvl1pPr marL="165100" algn="l">
              <a:lnSpc>
                <a:spcPts val="8400"/>
              </a:lnSpc>
              <a:tabLst>
                <a:tab pos="165100" algn="l"/>
                <a:tab pos="508000" algn="l"/>
                <a:tab pos="1016000" algn="l"/>
                <a:tab pos="1511300" algn="l"/>
                <a:tab pos="2019300" algn="l"/>
                <a:tab pos="2527300" algn="l"/>
                <a:tab pos="3035300" algn="l"/>
                <a:tab pos="3543300" algn="l"/>
                <a:tab pos="4051300" algn="l"/>
                <a:tab pos="4546600" algn="l"/>
                <a:tab pos="5054600" algn="l"/>
                <a:tab pos="5562600" algn="l"/>
                <a:tab pos="6070600" algn="l"/>
                <a:tab pos="14554200" algn="l"/>
              </a:tabLst>
              <a:defRPr sz="7000">
                <a:solidFill>
                  <a:srgbClr val="FFFFFF"/>
                </a:solidFill>
                <a:effectLst>
                  <a:outerShdw blurRad="152400" dist="12700" dir="16080000" rotWithShape="0">
                    <a:srgbClr val="000000"/>
                  </a:outerShdw>
                </a:effectLst>
                <a:latin typeface="Arial"/>
                <a:ea typeface="Arial"/>
                <a:cs typeface="Arial"/>
                <a:sym typeface="Arial"/>
              </a:defRPr>
            </a:lvl1pPr>
          </a:lstStyle>
          <a:p>
            <a:pPr lvl="0">
              <a:defRPr sz="1800">
                <a:solidFill>
                  <a:srgbClr val="000000"/>
                </a:solidFill>
                <a:effectLst/>
              </a:defRPr>
            </a:pPr>
            <a:r>
              <a:rPr sz="7000">
                <a:solidFill>
                  <a:srgbClr val="FFFFFF"/>
                </a:solidFill>
                <a:effectLst>
                  <a:outerShdw blurRad="152400" dist="12700" dir="16080000" rotWithShape="0">
                    <a:srgbClr val="000000"/>
                  </a:outerShdw>
                </a:effectLst>
              </a:rPr>
              <a:t>II. Cultural Conflicts</a:t>
            </a:r>
          </a:p>
        </p:txBody>
      </p:sp>
      <p:sp>
        <p:nvSpPr>
          <p:cNvPr id="16" name="Shape 16">
            <a:hlinkClick r:id="rId6"/>
          </p:cNvPr>
          <p:cNvSpPr/>
          <p:nvPr/>
        </p:nvSpPr>
        <p:spPr>
          <a:xfrm>
            <a:off x="6324599" y="8610600"/>
            <a:ext cx="873027" cy="8255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23C3D"/>
          </a:solidFill>
          <a:ln w="12700">
            <a:solidFill/>
            <a:miter lim="400000"/>
          </a:ln>
          <a:effectLst>
            <a:outerShdw blurRad="473939" dir="5400000" rotWithShape="0">
              <a:srgbClr val="FFFFFF"/>
            </a:outerShdw>
          </a:effectLst>
        </p:spPr>
        <p:txBody>
          <a:bodyPr lIns="0" tIns="0" rIns="0" bIns="0" anchor="ctr"/>
          <a:lstStyle/>
          <a:p>
            <a:pPr lvl="0">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effectLst>
                  <a:outerShdw blurRad="38100" dist="12700" dir="5400000" rotWithShape="0">
                    <a:srgbClr val="000000">
                      <a:alpha val="50000"/>
                    </a:srgbClr>
                  </a:outerShdw>
                </a:effectLst>
              </a:defRPr>
            </a:pPr>
            <a:endParaRPr/>
          </a:p>
        </p:txBody>
      </p:sp>
    </p:spTree>
    <p:controls>
      <mc:AlternateContent xmlns:mc="http://schemas.openxmlformats.org/markup-compatibility/2006">
        <mc:Choice xmlns:v="urn:schemas-microsoft-com:vml" Requires="v">
          <p:control spid="1027" name="ShockwaveFlash1" r:id="rId2" imgW="6691698" imgH="4974060"/>
        </mc:Choice>
        <mc:Fallback>
          <p:control name="ShockwaveFlash1" r:id="rId2" imgW="6691698" imgH="4974060">
            <p:pic>
              <p:nvPicPr>
                <p:cNvPr id="0" name="ShockwaveFlash1"/>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5999163" y="1673225"/>
                  <a:ext cx="6691312" cy="4973638"/>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4111894972"/>
      </p:ext>
    </p:extLst>
  </p:cSld>
  <p:clrMapOvr>
    <a:masterClrMapping/>
  </p:clrMapOvr>
  <p:transition spd="slow">
    <p:fade/>
  </p:transition>
  <p:timing>
    <p:tnLst>
      <p:par>
        <p:cTn id="1" dur="indefinite" restart="never" fill="hold"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BillySunday13.jpg"/>
          <p:cNvPicPr/>
          <p:nvPr/>
        </p:nvPicPr>
        <p:blipFill>
          <a:blip r:embed="rId3">
            <a:extLst/>
          </a:blip>
          <a:stretch>
            <a:fillRect/>
          </a:stretch>
        </p:blipFill>
        <p:spPr>
          <a:xfrm>
            <a:off x="-12700" y="-88900"/>
            <a:ext cx="12966700" cy="9867900"/>
          </a:xfrm>
          <a:prstGeom prst="rect">
            <a:avLst/>
          </a:prstGeom>
          <a:ln w="12700">
            <a:miter lim="400000"/>
          </a:ln>
        </p:spPr>
      </p:pic>
      <p:sp>
        <p:nvSpPr>
          <p:cNvPr id="21" name="Shape 21"/>
          <p:cNvSpPr/>
          <p:nvPr/>
        </p:nvSpPr>
        <p:spPr>
          <a:xfrm>
            <a:off x="-76200" y="127000"/>
            <a:ext cx="12026900" cy="1092200"/>
          </a:xfrm>
          <a:prstGeom prst="rect">
            <a:avLst/>
          </a:prstGeom>
          <a:ln w="12700">
            <a:miter lim="400000"/>
          </a:ln>
          <a:effectLst>
            <a:outerShdw blurRad="152400" dist="12700" dir="16080000" rotWithShape="0">
              <a:srgbClr val="000000"/>
            </a:outerShdw>
          </a:effectLst>
          <a:extLst>
            <a:ext uri="{C572A759-6A51-4108-AA02-DFA0A04FC94B}">
              <ma14:wrappingTextBoxFlag xmlns="" xmlns:ma14="http://schemas.microsoft.com/office/mac/drawingml/2011/main" val="1"/>
            </a:ext>
          </a:extLst>
        </p:spPr>
        <p:txBody>
          <a:bodyPr lIns="0" tIns="0" rIns="0" bIns="0">
            <a:spAutoFit/>
          </a:bodyPr>
          <a:lstStyle>
            <a:lvl1pPr marL="165100" algn="l">
              <a:lnSpc>
                <a:spcPts val="8400"/>
              </a:lnSpc>
              <a:tabLst>
                <a:tab pos="165100" algn="l"/>
                <a:tab pos="508000" algn="l"/>
                <a:tab pos="1016000" algn="l"/>
                <a:tab pos="1511300" algn="l"/>
                <a:tab pos="2019300" algn="l"/>
                <a:tab pos="2527300" algn="l"/>
                <a:tab pos="3035300" algn="l"/>
                <a:tab pos="3543300" algn="l"/>
                <a:tab pos="4051300" algn="l"/>
                <a:tab pos="4546600" algn="l"/>
                <a:tab pos="5054600" algn="l"/>
                <a:tab pos="5562600" algn="l"/>
                <a:tab pos="6070600" algn="l"/>
                <a:tab pos="14554200" algn="l"/>
              </a:tabLst>
              <a:defRPr sz="7000">
                <a:solidFill>
                  <a:srgbClr val="FFFFFF"/>
                </a:solidFill>
                <a:effectLst>
                  <a:outerShdw blurRad="152400" dist="12700" dir="16080000" rotWithShape="0">
                    <a:srgbClr val="000000"/>
                  </a:outerShdw>
                </a:effectLst>
                <a:latin typeface="Arial"/>
                <a:ea typeface="Arial"/>
                <a:cs typeface="Arial"/>
                <a:sym typeface="Arial"/>
              </a:defRPr>
            </a:lvl1pPr>
          </a:lstStyle>
          <a:p>
            <a:pPr lvl="0">
              <a:defRPr sz="1800">
                <a:solidFill>
                  <a:srgbClr val="000000"/>
                </a:solidFill>
                <a:effectLst/>
              </a:defRPr>
            </a:pPr>
            <a:r>
              <a:rPr sz="7000">
                <a:solidFill>
                  <a:srgbClr val="FFFFFF"/>
                </a:solidFill>
                <a:effectLst>
                  <a:outerShdw blurRad="152400" dist="12700" dir="16080000" rotWithShape="0">
                    <a:srgbClr val="000000"/>
                  </a:outerShdw>
                </a:effectLst>
              </a:rPr>
              <a:t>II. Cultural Conflicts</a:t>
            </a:r>
          </a:p>
        </p:txBody>
      </p:sp>
      <p:sp>
        <p:nvSpPr>
          <p:cNvPr id="22" name="Shape 22"/>
          <p:cNvSpPr/>
          <p:nvPr/>
        </p:nvSpPr>
        <p:spPr>
          <a:xfrm>
            <a:off x="7785100" y="2082800"/>
            <a:ext cx="4876800" cy="3771900"/>
          </a:xfrm>
          <a:prstGeom prst="rect">
            <a:avLst/>
          </a:prstGeom>
          <a:solidFill>
            <a:srgbClr val="020202"/>
          </a:solidFill>
          <a:ln w="12700">
            <a:solidFill/>
            <a:miter lim="400000"/>
          </a:ln>
          <a:effectLst>
            <a:outerShdw blurRad="241300" dist="12700" dir="16080000" rotWithShape="0">
              <a:srgbClr val="FFFFFF"/>
            </a:outerShdw>
          </a:effectLst>
        </p:spPr>
        <p:txBody>
          <a:bodyPr lIns="0" tIns="0" rIns="0" bIns="0" anchor="ctr"/>
          <a:lstStyle/>
          <a:p>
            <a:pPr lvl="0">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effectLst>
                  <a:outerShdw blurRad="38100" dist="12700" dir="5400000" rotWithShape="0">
                    <a:srgbClr val="000000">
                      <a:alpha val="50000"/>
                    </a:srgbClr>
                  </a:outerShdw>
                </a:effectLst>
              </a:defRPr>
            </a:pPr>
            <a:endParaRPr/>
          </a:p>
        </p:txBody>
      </p:sp>
      <p:sp>
        <p:nvSpPr>
          <p:cNvPr id="23" name="Shape 23"/>
          <p:cNvSpPr/>
          <p:nvPr/>
        </p:nvSpPr>
        <p:spPr>
          <a:xfrm>
            <a:off x="7708900" y="2235200"/>
            <a:ext cx="5041900" cy="2528674"/>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marL="458772" marR="57799" lvl="0" indent="-458772" algn="l" defTabSz="1295400">
              <a:lnSpc>
                <a:spcPct val="100000"/>
              </a:lnSpc>
              <a:spcBef>
                <a:spcPts val="700"/>
              </a:spcBef>
              <a:buClr>
                <a:srgbClr val="FFFFFF"/>
              </a:buClr>
              <a:buFont typeface="Arial"/>
              <a:tabLst/>
              <a:defRPr sz="1800"/>
            </a:pPr>
            <a:r>
              <a:rPr sz="2400" b="1" spc="-168">
                <a:solidFill>
                  <a:srgbClr val="FFFFFF"/>
                </a:solidFill>
                <a:uFill>
                  <a:solidFill>
                    <a:srgbClr val="FFFFFF"/>
                  </a:solidFill>
                </a:uFill>
                <a:latin typeface="Arial"/>
                <a:ea typeface="Arial"/>
                <a:cs typeface="Arial"/>
                <a:sym typeface="Arial"/>
              </a:rPr>
              <a:t>B. Issues of Religion</a:t>
            </a:r>
          </a:p>
          <a:p>
            <a:pPr marL="458772" marR="57799" lvl="0" indent="-458772" algn="l" defTabSz="1295400">
              <a:lnSpc>
                <a:spcPct val="100000"/>
              </a:lnSpc>
              <a:spcBef>
                <a:spcPts val="700"/>
              </a:spcBef>
              <a:buClr>
                <a:srgbClr val="FFFFFF"/>
              </a:buClr>
              <a:buFont typeface="Arial"/>
              <a:tabLst/>
              <a:defRPr sz="1800"/>
            </a:pPr>
            <a:r>
              <a:rPr sz="2400" b="1" spc="-168">
                <a:solidFill>
                  <a:srgbClr val="FFFFFF"/>
                </a:solidFill>
                <a:uFill>
                  <a:solidFill>
                    <a:srgbClr val="FFFFFF"/>
                  </a:solidFill>
                </a:uFill>
                <a:latin typeface="Arial"/>
                <a:ea typeface="Arial"/>
                <a:cs typeface="Arial"/>
                <a:sym typeface="Arial"/>
              </a:rPr>
              <a:t>  - Fundamentalism - </a:t>
            </a:r>
            <a:r>
              <a:rPr sz="2400" spc="-168">
                <a:solidFill>
                  <a:srgbClr val="FFFFFF"/>
                </a:solidFill>
                <a:uFill>
                  <a:solidFill>
                    <a:srgbClr val="FFFFFF"/>
                  </a:solidFill>
                </a:uFill>
                <a:latin typeface="Arial"/>
                <a:ea typeface="Arial"/>
                <a:cs typeface="Arial"/>
                <a:sym typeface="Arial"/>
              </a:rPr>
              <a:t>religious movement</a:t>
            </a:r>
          </a:p>
          <a:p>
            <a:pPr marL="458772" marR="57799" lvl="0" indent="-458772" algn="l" defTabSz="1295400">
              <a:lnSpc>
                <a:spcPct val="100000"/>
              </a:lnSpc>
              <a:spcBef>
                <a:spcPts val="700"/>
              </a:spcBef>
              <a:buClr>
                <a:srgbClr val="FFFFFF"/>
              </a:buClr>
              <a:buFont typeface="Arial"/>
              <a:tabLst/>
              <a:defRPr sz="1800"/>
            </a:pPr>
            <a:r>
              <a:rPr sz="2400" spc="-96">
                <a:solidFill>
                  <a:srgbClr val="FFFFFF"/>
                </a:solidFill>
                <a:uFill>
                  <a:solidFill>
                    <a:srgbClr val="FFFFFF"/>
                  </a:solidFill>
                </a:uFill>
                <a:latin typeface="Arial"/>
                <a:ea typeface="Arial"/>
                <a:cs typeface="Arial"/>
                <a:sym typeface="Arial"/>
              </a:rPr>
              <a:t>- God inspired Bible-Its literally true</a:t>
            </a:r>
          </a:p>
          <a:p>
            <a:pPr marL="458772" marR="57799" lvl="0" indent="-458772" algn="l" defTabSz="1295400">
              <a:lnSpc>
                <a:spcPct val="100000"/>
              </a:lnSpc>
              <a:spcBef>
                <a:spcPts val="700"/>
              </a:spcBef>
              <a:buClr>
                <a:srgbClr val="FFFFFF"/>
              </a:buClr>
              <a:buFont typeface="Arial"/>
              <a:tabLst/>
              <a:defRPr sz="1800"/>
            </a:pPr>
            <a:r>
              <a:rPr sz="2400" spc="-96">
                <a:solidFill>
                  <a:srgbClr val="FFFFFF"/>
                </a:solidFill>
                <a:uFill>
                  <a:solidFill>
                    <a:srgbClr val="FFFFFF"/>
                  </a:solidFill>
                </a:uFill>
                <a:latin typeface="Arial"/>
                <a:ea typeface="Arial"/>
                <a:cs typeface="Arial"/>
                <a:sym typeface="Arial"/>
              </a:rPr>
              <a:t>- Billy Sunday - Popular Fund. Preacher</a:t>
            </a:r>
          </a:p>
        </p:txBody>
      </p:sp>
      <p:sp>
        <p:nvSpPr>
          <p:cNvPr id="24" name="Shape 24"/>
          <p:cNvSpPr/>
          <p:nvPr/>
        </p:nvSpPr>
        <p:spPr>
          <a:xfrm>
            <a:off x="-76200" y="127000"/>
            <a:ext cx="12026900" cy="1092200"/>
          </a:xfrm>
          <a:prstGeom prst="rect">
            <a:avLst/>
          </a:prstGeom>
          <a:ln w="12700">
            <a:miter lim="400000"/>
          </a:ln>
          <a:effectLst>
            <a:outerShdw blurRad="152400" dist="12700" dir="16080000" rotWithShape="0">
              <a:srgbClr val="000000"/>
            </a:outerShdw>
          </a:effectLst>
          <a:extLst>
            <a:ext uri="{C572A759-6A51-4108-AA02-DFA0A04FC94B}">
              <ma14:wrappingTextBoxFlag xmlns="" xmlns:ma14="http://schemas.microsoft.com/office/mac/drawingml/2011/main" val="1"/>
            </a:ext>
          </a:extLst>
        </p:spPr>
        <p:txBody>
          <a:bodyPr lIns="0" tIns="0" rIns="0" bIns="0">
            <a:spAutoFit/>
          </a:bodyPr>
          <a:lstStyle>
            <a:lvl1pPr marL="165100" algn="l">
              <a:lnSpc>
                <a:spcPts val="8400"/>
              </a:lnSpc>
              <a:tabLst>
                <a:tab pos="165100" algn="l"/>
                <a:tab pos="508000" algn="l"/>
                <a:tab pos="1016000" algn="l"/>
                <a:tab pos="1511300" algn="l"/>
                <a:tab pos="2019300" algn="l"/>
                <a:tab pos="2527300" algn="l"/>
                <a:tab pos="3035300" algn="l"/>
                <a:tab pos="3543300" algn="l"/>
                <a:tab pos="4051300" algn="l"/>
                <a:tab pos="4546600" algn="l"/>
                <a:tab pos="5054600" algn="l"/>
                <a:tab pos="5562600" algn="l"/>
                <a:tab pos="6070600" algn="l"/>
                <a:tab pos="14554200" algn="l"/>
              </a:tabLst>
              <a:defRPr sz="7000">
                <a:solidFill>
                  <a:srgbClr val="FFFFFF"/>
                </a:solidFill>
                <a:effectLst>
                  <a:outerShdw blurRad="152400" dist="12700" dir="16080000" rotWithShape="0">
                    <a:srgbClr val="000000"/>
                  </a:outerShdw>
                </a:effectLst>
                <a:latin typeface="Arial"/>
                <a:ea typeface="Arial"/>
                <a:cs typeface="Arial"/>
                <a:sym typeface="Arial"/>
              </a:defRPr>
            </a:lvl1pPr>
          </a:lstStyle>
          <a:p>
            <a:pPr lvl="0">
              <a:defRPr sz="1800">
                <a:solidFill>
                  <a:srgbClr val="000000"/>
                </a:solidFill>
                <a:effectLst/>
              </a:defRPr>
            </a:pPr>
            <a:r>
              <a:rPr sz="7000">
                <a:solidFill>
                  <a:srgbClr val="FFFFFF"/>
                </a:solidFill>
                <a:effectLst>
                  <a:outerShdw blurRad="152400" dist="12700" dir="16080000" rotWithShape="0">
                    <a:srgbClr val="000000"/>
                  </a:outerShdw>
                </a:effectLst>
              </a:rPr>
              <a:t>II. Cultural Conflicts</a:t>
            </a:r>
          </a:p>
        </p:txBody>
      </p:sp>
    </p:spTree>
    <p:extLst>
      <p:ext uri="{BB962C8B-B14F-4D97-AF65-F5344CB8AC3E}">
        <p14:creationId xmlns:p14="http://schemas.microsoft.com/office/powerpoint/2010/main" val="3120225082"/>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xmlns:p14="http://schemas.microsoft.com/office/powerpoint/2010/mai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iterate type="lt">
                                    <p:tmAbs val="0"/>
                                  </p:iterate>
                                  <p:childTnLst>
                                    <p:set>
                                      <p:cBhvr>
                                        <p:cTn id="6" fill="hold"/>
                                        <p:tgtEl>
                                          <p:spTgt spid="24"/>
                                        </p:tgtEl>
                                        <p:attrNameLst>
                                          <p:attrName>style.visibility</p:attrName>
                                        </p:attrNameLst>
                                      </p:cBhvr>
                                      <p:to>
                                        <p:strVal val="visible"/>
                                      </p:to>
                                    </p:set>
                                    <p:animEffect transition="in" filter="dissolve">
                                      <p:cBhvr>
                                        <p:cTn id="7" dur="1500"/>
                                        <p:tgtEl>
                                          <p:spTgt spid="24"/>
                                        </p:tgtEl>
                                      </p:cBhvr>
                                    </p:animEffect>
                                  </p:childTnLst>
                                </p:cTn>
                              </p:par>
                            </p:childTnLst>
                          </p:cTn>
                        </p:par>
                        <p:par>
                          <p:cTn id="8" fill="hold">
                            <p:stCondLst>
                              <p:cond delay="1500"/>
                            </p:stCondLst>
                            <p:childTnLst>
                              <p:par>
                                <p:cTn id="9" presetID="23" presetClass="entr" presetSubtype="16" fill="hold" grpId="0" nodeType="afterEffect">
                                  <p:stCondLst>
                                    <p:cond delay="0"/>
                                  </p:stCondLst>
                                  <p:iterate>
                                    <p:tmAbs val="0"/>
                                  </p:iterate>
                                  <p:childTnLst>
                                    <p:set>
                                      <p:cBhvr>
                                        <p:cTn id="10" fill="hold"/>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childTnLst>
                                </p:cTn>
                              </p:par>
                            </p:childTnLst>
                          </p:cTn>
                        </p:par>
                        <p:par>
                          <p:cTn id="13" fill="hold">
                            <p:stCondLst>
                              <p:cond delay="2000"/>
                            </p:stCondLst>
                            <p:childTnLst>
                              <p:par>
                                <p:cTn id="14" presetID="23" presetClass="entr" presetSubtype="16" fill="hold" grpId="0" nodeType="afterEffect">
                                  <p:stCondLst>
                                    <p:cond delay="0"/>
                                  </p:stCondLst>
                                  <p:iterate>
                                    <p:tmAbs val="0"/>
                                  </p:iterate>
                                  <p:childTnLst>
                                    <p:set>
                                      <p:cBhvr>
                                        <p:cTn id="15" fill="hold"/>
                                        <p:tgtEl>
                                          <p:spTgt spid="23"/>
                                        </p:tgtEl>
                                        <p:attrNameLst>
                                          <p:attrName>style.visibility</p:attrName>
                                        </p:attrNameLst>
                                      </p:cBhvr>
                                      <p:to>
                                        <p:strVal val="visible"/>
                                      </p:to>
                                    </p:set>
                                    <p:anim calcmode="lin" valueType="num">
                                      <p:cBhvr>
                                        <p:cTn id="16" dur="500" fill="hold"/>
                                        <p:tgtEl>
                                          <p:spTgt spid="23"/>
                                        </p:tgtEl>
                                        <p:attrNameLst>
                                          <p:attrName>ppt_w</p:attrName>
                                        </p:attrNameLst>
                                      </p:cBhvr>
                                      <p:tavLst>
                                        <p:tav tm="0">
                                          <p:val>
                                            <p:fltVal val="0"/>
                                          </p:val>
                                        </p:tav>
                                        <p:tav tm="100000">
                                          <p:val>
                                            <p:strVal val="#ppt_w"/>
                                          </p:val>
                                        </p:tav>
                                      </p:tavLst>
                                    </p:anim>
                                    <p:anim calcmode="lin" valueType="num">
                                      <p:cBhvr>
                                        <p:cTn id="17" dur="500" fill="hold"/>
                                        <p:tgtEl>
                                          <p:spTgt spid="2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advAuto="0"/>
      <p:bldP spid="23" grpId="0" animBg="1" advAuto="0"/>
      <p:bldP spid="24" grpId="0"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BillySunday13.jpg"/>
          <p:cNvPicPr/>
          <p:nvPr/>
        </p:nvPicPr>
        <p:blipFill>
          <a:blip r:embed="rId5">
            <a:extLst/>
          </a:blip>
          <a:stretch>
            <a:fillRect/>
          </a:stretch>
        </p:blipFill>
        <p:spPr>
          <a:xfrm>
            <a:off x="-12700" y="-88900"/>
            <a:ext cx="12966700" cy="9867900"/>
          </a:xfrm>
          <a:prstGeom prst="rect">
            <a:avLst/>
          </a:prstGeom>
          <a:ln w="12700">
            <a:miter lim="400000"/>
          </a:ln>
        </p:spPr>
      </p:pic>
      <p:sp>
        <p:nvSpPr>
          <p:cNvPr id="21" name="Shape 21"/>
          <p:cNvSpPr/>
          <p:nvPr/>
        </p:nvSpPr>
        <p:spPr>
          <a:xfrm>
            <a:off x="-76200" y="127000"/>
            <a:ext cx="12026900" cy="1092200"/>
          </a:xfrm>
          <a:prstGeom prst="rect">
            <a:avLst/>
          </a:prstGeom>
          <a:ln w="12700">
            <a:miter lim="400000"/>
          </a:ln>
          <a:effectLst>
            <a:outerShdw blurRad="152400" dist="12700" dir="16080000" rotWithShape="0">
              <a:srgbClr val="000000"/>
            </a:outerShdw>
          </a:effectLst>
          <a:extLst>
            <a:ext uri="{C572A759-6A51-4108-AA02-DFA0A04FC94B}">
              <ma14:wrappingTextBoxFlag xmlns="" xmlns:ma14="http://schemas.microsoft.com/office/mac/drawingml/2011/main" val="1"/>
            </a:ext>
          </a:extLst>
        </p:spPr>
        <p:txBody>
          <a:bodyPr lIns="0" tIns="0" rIns="0" bIns="0">
            <a:spAutoFit/>
          </a:bodyPr>
          <a:lstStyle>
            <a:lvl1pPr marL="165100" algn="l">
              <a:lnSpc>
                <a:spcPts val="8400"/>
              </a:lnSpc>
              <a:tabLst>
                <a:tab pos="165100" algn="l"/>
                <a:tab pos="508000" algn="l"/>
                <a:tab pos="1016000" algn="l"/>
                <a:tab pos="1511300" algn="l"/>
                <a:tab pos="2019300" algn="l"/>
                <a:tab pos="2527300" algn="l"/>
                <a:tab pos="3035300" algn="l"/>
                <a:tab pos="3543300" algn="l"/>
                <a:tab pos="4051300" algn="l"/>
                <a:tab pos="4546600" algn="l"/>
                <a:tab pos="5054600" algn="l"/>
                <a:tab pos="5562600" algn="l"/>
                <a:tab pos="6070600" algn="l"/>
                <a:tab pos="14554200" algn="l"/>
              </a:tabLst>
              <a:defRPr sz="7000">
                <a:solidFill>
                  <a:srgbClr val="FFFFFF"/>
                </a:solidFill>
                <a:effectLst>
                  <a:outerShdw blurRad="152400" dist="12700" dir="16080000" rotWithShape="0">
                    <a:srgbClr val="000000"/>
                  </a:outerShdw>
                </a:effectLst>
                <a:latin typeface="Arial"/>
                <a:ea typeface="Arial"/>
                <a:cs typeface="Arial"/>
                <a:sym typeface="Arial"/>
              </a:defRPr>
            </a:lvl1pPr>
          </a:lstStyle>
          <a:p>
            <a:pPr lvl="0">
              <a:defRPr sz="1800">
                <a:solidFill>
                  <a:srgbClr val="000000"/>
                </a:solidFill>
                <a:effectLst/>
              </a:defRPr>
            </a:pPr>
            <a:r>
              <a:rPr sz="7000">
                <a:solidFill>
                  <a:srgbClr val="FFFFFF"/>
                </a:solidFill>
                <a:effectLst>
                  <a:outerShdw blurRad="152400" dist="12700" dir="16080000" rotWithShape="0">
                    <a:srgbClr val="000000"/>
                  </a:outerShdw>
                </a:effectLst>
              </a:rPr>
              <a:t>II. Cultural Conflicts</a:t>
            </a:r>
          </a:p>
        </p:txBody>
      </p:sp>
      <p:sp>
        <p:nvSpPr>
          <p:cNvPr id="22" name="Shape 22"/>
          <p:cNvSpPr/>
          <p:nvPr/>
        </p:nvSpPr>
        <p:spPr>
          <a:xfrm>
            <a:off x="7785100" y="2082800"/>
            <a:ext cx="4876800" cy="3771900"/>
          </a:xfrm>
          <a:prstGeom prst="rect">
            <a:avLst/>
          </a:prstGeom>
          <a:solidFill>
            <a:srgbClr val="020202"/>
          </a:solidFill>
          <a:ln w="12700">
            <a:solidFill/>
            <a:miter lim="400000"/>
          </a:ln>
          <a:effectLst>
            <a:outerShdw blurRad="241300" dist="12700" dir="16080000" rotWithShape="0">
              <a:srgbClr val="FFFFFF"/>
            </a:outerShdw>
          </a:effectLst>
        </p:spPr>
        <p:txBody>
          <a:bodyPr lIns="0" tIns="0" rIns="0" bIns="0" anchor="ctr"/>
          <a:lstStyle/>
          <a:p>
            <a:pPr lvl="0">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effectLst>
                  <a:outerShdw blurRad="38100" dist="12700" dir="5400000" rotWithShape="0">
                    <a:srgbClr val="000000">
                      <a:alpha val="50000"/>
                    </a:srgbClr>
                  </a:outerShdw>
                </a:effectLst>
              </a:defRPr>
            </a:pPr>
            <a:endParaRPr/>
          </a:p>
        </p:txBody>
      </p:sp>
      <p:sp>
        <p:nvSpPr>
          <p:cNvPr id="23" name="Shape 23"/>
          <p:cNvSpPr/>
          <p:nvPr/>
        </p:nvSpPr>
        <p:spPr>
          <a:xfrm>
            <a:off x="7708900" y="2235200"/>
            <a:ext cx="5041900" cy="2528674"/>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marL="458772" marR="57799" lvl="0" indent="-458772" algn="l" defTabSz="1295400">
              <a:lnSpc>
                <a:spcPct val="100000"/>
              </a:lnSpc>
              <a:spcBef>
                <a:spcPts val="700"/>
              </a:spcBef>
              <a:buClr>
                <a:srgbClr val="FFFFFF"/>
              </a:buClr>
              <a:buFont typeface="Arial"/>
              <a:tabLst/>
              <a:defRPr sz="1800"/>
            </a:pPr>
            <a:r>
              <a:rPr sz="2400" b="1" spc="-168">
                <a:solidFill>
                  <a:srgbClr val="FFFFFF"/>
                </a:solidFill>
                <a:uFill>
                  <a:solidFill>
                    <a:srgbClr val="FFFFFF"/>
                  </a:solidFill>
                </a:uFill>
                <a:latin typeface="Arial"/>
                <a:ea typeface="Arial"/>
                <a:cs typeface="Arial"/>
                <a:sym typeface="Arial"/>
              </a:rPr>
              <a:t>B. Issues of Religion</a:t>
            </a:r>
          </a:p>
          <a:p>
            <a:pPr marL="458772" marR="57799" lvl="0" indent="-458772" algn="l" defTabSz="1295400">
              <a:lnSpc>
                <a:spcPct val="100000"/>
              </a:lnSpc>
              <a:spcBef>
                <a:spcPts val="700"/>
              </a:spcBef>
              <a:buClr>
                <a:srgbClr val="FFFFFF"/>
              </a:buClr>
              <a:buFont typeface="Arial"/>
              <a:tabLst/>
              <a:defRPr sz="1800"/>
            </a:pPr>
            <a:r>
              <a:rPr sz="2400" b="1" spc="-168">
                <a:solidFill>
                  <a:srgbClr val="FFFFFF"/>
                </a:solidFill>
                <a:uFill>
                  <a:solidFill>
                    <a:srgbClr val="FFFFFF"/>
                  </a:solidFill>
                </a:uFill>
                <a:latin typeface="Arial"/>
                <a:ea typeface="Arial"/>
                <a:cs typeface="Arial"/>
                <a:sym typeface="Arial"/>
              </a:rPr>
              <a:t>  - Fundamentalism - </a:t>
            </a:r>
            <a:r>
              <a:rPr sz="2400" spc="-168">
                <a:solidFill>
                  <a:srgbClr val="FFFFFF"/>
                </a:solidFill>
                <a:uFill>
                  <a:solidFill>
                    <a:srgbClr val="FFFFFF"/>
                  </a:solidFill>
                </a:uFill>
                <a:latin typeface="Arial"/>
                <a:ea typeface="Arial"/>
                <a:cs typeface="Arial"/>
                <a:sym typeface="Arial"/>
              </a:rPr>
              <a:t>religious movement</a:t>
            </a:r>
          </a:p>
          <a:p>
            <a:pPr marL="458772" marR="57799" lvl="0" indent="-458772" algn="l" defTabSz="1295400">
              <a:lnSpc>
                <a:spcPct val="100000"/>
              </a:lnSpc>
              <a:spcBef>
                <a:spcPts val="700"/>
              </a:spcBef>
              <a:buClr>
                <a:srgbClr val="FFFFFF"/>
              </a:buClr>
              <a:buFont typeface="Arial"/>
              <a:tabLst/>
              <a:defRPr sz="1800"/>
            </a:pPr>
            <a:r>
              <a:rPr sz="2400" spc="-96">
                <a:solidFill>
                  <a:srgbClr val="FFFFFF"/>
                </a:solidFill>
                <a:uFill>
                  <a:solidFill>
                    <a:srgbClr val="FFFFFF"/>
                  </a:solidFill>
                </a:uFill>
                <a:latin typeface="Arial"/>
                <a:ea typeface="Arial"/>
                <a:cs typeface="Arial"/>
                <a:sym typeface="Arial"/>
              </a:rPr>
              <a:t>- God inspired Bible-Its literally true</a:t>
            </a:r>
          </a:p>
          <a:p>
            <a:pPr marL="458772" marR="57799" lvl="0" indent="-458772" algn="l" defTabSz="1295400">
              <a:lnSpc>
                <a:spcPct val="100000"/>
              </a:lnSpc>
              <a:spcBef>
                <a:spcPts val="700"/>
              </a:spcBef>
              <a:buClr>
                <a:srgbClr val="FFFFFF"/>
              </a:buClr>
              <a:buFont typeface="Arial"/>
              <a:tabLst/>
              <a:defRPr sz="1800"/>
            </a:pPr>
            <a:r>
              <a:rPr sz="2400" spc="-96">
                <a:solidFill>
                  <a:srgbClr val="FFFFFF"/>
                </a:solidFill>
                <a:uFill>
                  <a:solidFill>
                    <a:srgbClr val="FFFFFF"/>
                  </a:solidFill>
                </a:uFill>
                <a:latin typeface="Arial"/>
                <a:ea typeface="Arial"/>
                <a:cs typeface="Arial"/>
                <a:sym typeface="Arial"/>
              </a:rPr>
              <a:t>- Billy Sunday - Popular Fund. Preacher</a:t>
            </a:r>
          </a:p>
        </p:txBody>
      </p:sp>
      <p:sp>
        <p:nvSpPr>
          <p:cNvPr id="24" name="Shape 24"/>
          <p:cNvSpPr/>
          <p:nvPr/>
        </p:nvSpPr>
        <p:spPr>
          <a:xfrm>
            <a:off x="-76200" y="127000"/>
            <a:ext cx="12026900" cy="1092200"/>
          </a:xfrm>
          <a:prstGeom prst="rect">
            <a:avLst/>
          </a:prstGeom>
          <a:ln w="12700">
            <a:miter lim="400000"/>
          </a:ln>
          <a:effectLst>
            <a:outerShdw blurRad="152400" dist="12700" dir="16080000" rotWithShape="0">
              <a:srgbClr val="000000"/>
            </a:outerShdw>
          </a:effectLst>
          <a:extLst>
            <a:ext uri="{C572A759-6A51-4108-AA02-DFA0A04FC94B}">
              <ma14:wrappingTextBoxFlag xmlns="" xmlns:ma14="http://schemas.microsoft.com/office/mac/drawingml/2011/main" val="1"/>
            </a:ext>
          </a:extLst>
        </p:spPr>
        <p:txBody>
          <a:bodyPr lIns="0" tIns="0" rIns="0" bIns="0">
            <a:spAutoFit/>
          </a:bodyPr>
          <a:lstStyle>
            <a:lvl1pPr marL="165100" algn="l">
              <a:lnSpc>
                <a:spcPts val="8400"/>
              </a:lnSpc>
              <a:tabLst>
                <a:tab pos="165100" algn="l"/>
                <a:tab pos="508000" algn="l"/>
                <a:tab pos="1016000" algn="l"/>
                <a:tab pos="1511300" algn="l"/>
                <a:tab pos="2019300" algn="l"/>
                <a:tab pos="2527300" algn="l"/>
                <a:tab pos="3035300" algn="l"/>
                <a:tab pos="3543300" algn="l"/>
                <a:tab pos="4051300" algn="l"/>
                <a:tab pos="4546600" algn="l"/>
                <a:tab pos="5054600" algn="l"/>
                <a:tab pos="5562600" algn="l"/>
                <a:tab pos="6070600" algn="l"/>
                <a:tab pos="14554200" algn="l"/>
              </a:tabLst>
              <a:defRPr sz="7000">
                <a:solidFill>
                  <a:srgbClr val="FFFFFF"/>
                </a:solidFill>
                <a:effectLst>
                  <a:outerShdw blurRad="152400" dist="12700" dir="16080000" rotWithShape="0">
                    <a:srgbClr val="000000"/>
                  </a:outerShdw>
                </a:effectLst>
                <a:latin typeface="Arial"/>
                <a:ea typeface="Arial"/>
                <a:cs typeface="Arial"/>
                <a:sym typeface="Arial"/>
              </a:defRPr>
            </a:lvl1pPr>
          </a:lstStyle>
          <a:p>
            <a:pPr lvl="0">
              <a:defRPr sz="1800">
                <a:solidFill>
                  <a:srgbClr val="000000"/>
                </a:solidFill>
                <a:effectLst/>
              </a:defRPr>
            </a:pPr>
            <a:r>
              <a:rPr sz="7000">
                <a:solidFill>
                  <a:srgbClr val="FFFFFF"/>
                </a:solidFill>
                <a:effectLst>
                  <a:outerShdw blurRad="152400" dist="12700" dir="16080000" rotWithShape="0">
                    <a:srgbClr val="000000"/>
                  </a:outerShdw>
                </a:effectLst>
              </a:rPr>
              <a:t>II. Cultural Conflicts</a:t>
            </a:r>
          </a:p>
        </p:txBody>
      </p:sp>
      <p:grpSp>
        <p:nvGrpSpPr>
          <p:cNvPr id="27" name="Group 27"/>
          <p:cNvGrpSpPr/>
          <p:nvPr/>
        </p:nvGrpSpPr>
        <p:grpSpPr>
          <a:xfrm>
            <a:off x="304800" y="1447800"/>
            <a:ext cx="6896100" cy="9563100"/>
            <a:chOff x="0" y="0"/>
            <a:chExt cx="6896100" cy="9563100"/>
          </a:xfrm>
        </p:grpSpPr>
        <p:sp>
          <p:nvSpPr>
            <p:cNvPr id="25" name="Shape 25"/>
            <p:cNvSpPr/>
            <p:nvPr/>
          </p:nvSpPr>
          <p:spPr>
            <a:xfrm>
              <a:off x="3403600" y="4762500"/>
              <a:ext cx="215900" cy="4800600"/>
            </a:xfrm>
            <a:prstGeom prst="roundRect">
              <a:avLst>
                <a:gd name="adj" fmla="val 50000"/>
              </a:avLst>
            </a:prstGeom>
            <a:solidFill>
              <a:srgbClr val="FCFFFC">
                <a:alpha val="16000"/>
              </a:srgbClr>
            </a:solidFill>
            <a:ln w="25400" cap="flat">
              <a:solidFill>
                <a:srgbClr val="FFFFFF"/>
              </a:solidFill>
              <a:prstDash val="solid"/>
              <a:round/>
            </a:ln>
            <a:effectLst>
              <a:outerShdw blurRad="63500" dir="2700000" rotWithShape="0">
                <a:srgbClr val="000000"/>
              </a:outerShdw>
            </a:effectLst>
          </p:spPr>
          <p:txBody>
            <a:bodyPr wrap="square" lIns="50800" tIns="50800" rIns="50800" bIns="50800" numCol="1" anchor="ctr">
              <a:noAutofit/>
            </a:bodyPr>
            <a:lstStyle/>
            <a:p>
              <a:pPr marL="57799" marR="57799" lvl="0" algn="l" defTabSz="1295400">
                <a:lnSpc>
                  <a:spcPct val="100000"/>
                </a:lnSpc>
                <a:tabLst/>
                <a:defRPr sz="3000">
                  <a:solidFill>
                    <a:srgbClr val="FFFFFF"/>
                  </a:solidFill>
                  <a:uFill>
                    <a:solidFill>
                      <a:srgbClr val="FFFFFF"/>
                    </a:solidFill>
                  </a:uFill>
                  <a:latin typeface="Verdana"/>
                  <a:ea typeface="Verdana"/>
                  <a:cs typeface="Verdana"/>
                  <a:sym typeface="Verdana"/>
                </a:defRPr>
              </a:pPr>
              <a:endParaRPr/>
            </a:p>
          </p:txBody>
        </p:sp>
        <p:sp>
          <p:nvSpPr>
            <p:cNvPr id="26" name="Shape 26"/>
            <p:cNvSpPr/>
            <p:nvPr/>
          </p:nvSpPr>
          <p:spPr>
            <a:xfrm>
              <a:off x="0" y="0"/>
              <a:ext cx="6896100" cy="4800600"/>
            </a:xfrm>
            <a:prstGeom prst="roundRect">
              <a:avLst>
                <a:gd name="adj" fmla="val 3968"/>
              </a:avLst>
            </a:prstGeom>
            <a:solidFill>
              <a:srgbClr val="FCFFFC">
                <a:alpha val="16000"/>
              </a:srgbClr>
            </a:solidFill>
            <a:ln w="25400" cap="flat">
              <a:solidFill>
                <a:srgbClr val="FFFFFF"/>
              </a:solidFill>
              <a:prstDash val="solid"/>
              <a:round/>
            </a:ln>
            <a:effectLst>
              <a:outerShdw blurRad="63500" dir="2700000" rotWithShape="0">
                <a:srgbClr val="000000"/>
              </a:outerShdw>
            </a:effectLst>
          </p:spPr>
          <p:txBody>
            <a:bodyPr wrap="square" lIns="50800" tIns="50800" rIns="50800" bIns="50800" numCol="1" anchor="ctr">
              <a:noAutofit/>
            </a:bodyPr>
            <a:lstStyle/>
            <a:p>
              <a:pPr marL="57799" marR="57799" lvl="0" algn="l" defTabSz="1295400">
                <a:lnSpc>
                  <a:spcPct val="100000"/>
                </a:lnSpc>
                <a:tabLst/>
                <a:defRPr sz="3000">
                  <a:solidFill>
                    <a:srgbClr val="FFFFFF"/>
                  </a:solidFill>
                  <a:uFill>
                    <a:solidFill>
                      <a:srgbClr val="FFFFFF"/>
                    </a:solidFill>
                  </a:uFill>
                  <a:latin typeface="Verdana"/>
                  <a:ea typeface="Verdana"/>
                  <a:cs typeface="Verdana"/>
                  <a:sym typeface="Verdana"/>
                </a:defRPr>
              </a:pPr>
              <a:endParaRPr/>
            </a:p>
          </p:txBody>
        </p:sp>
      </p:grpSp>
      <p:pic>
        <p:nvPicPr>
          <p:cNvPr id="28" name="Picture 27"/>
          <p:cNvPicPr/>
          <p:nvPr/>
        </p:nvPicPr>
        <p:blipFill>
          <a:blip r:embed="rId6">
            <a:extLst/>
          </a:blip>
          <a:stretch>
            <a:fillRect/>
          </a:stretch>
        </p:blipFill>
        <p:spPr>
          <a:xfrm>
            <a:off x="304800" y="8322527"/>
            <a:ext cx="974626" cy="927100"/>
          </a:xfrm>
          <a:prstGeom prst="rect">
            <a:avLst/>
          </a:prstGeom>
          <a:effectLst>
            <a:outerShdw blurRad="469900" dir="5400000" rotWithShape="0">
              <a:srgbClr val="FFFFFF"/>
            </a:outerShdw>
          </a:effectLst>
        </p:spPr>
      </p:pic>
    </p:spTree>
    <p:controls>
      <mc:AlternateContent xmlns:mc="http://schemas.openxmlformats.org/markup-compatibility/2006">
        <mc:Choice xmlns:v="urn:schemas-microsoft-com:vml" Requires="v">
          <p:control spid="2051" name="ShockwaveFlash1" r:id="rId2" imgW="6335009" imgH="4392800"/>
        </mc:Choice>
        <mc:Fallback>
          <p:control name="ShockwaveFlash1" r:id="rId2" imgW="6335009" imgH="4392800">
            <p:pic>
              <p:nvPicPr>
                <p:cNvPr id="0" name="ShockwaveFlash1"/>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646113" y="1673225"/>
                  <a:ext cx="6335712" cy="4392613"/>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fill="hold"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Shape 32"/>
          <p:cNvSpPr/>
          <p:nvPr/>
        </p:nvSpPr>
        <p:spPr>
          <a:xfrm>
            <a:off x="-12700" y="1231900"/>
            <a:ext cx="13055600" cy="7200900"/>
          </a:xfrm>
          <a:prstGeom prst="rect">
            <a:avLst/>
          </a:prstGeom>
          <a:solidFill>
            <a:srgbClr val="020202"/>
          </a:solidFill>
          <a:ln w="12700">
            <a:solidFill/>
            <a:miter lim="400000"/>
          </a:ln>
        </p:spPr>
        <p:txBody>
          <a:bodyPr lIns="0" tIns="0" rIns="0" bIns="0" anchor="ctr"/>
          <a:lstStyle/>
          <a:p>
            <a:pPr lvl="0">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effectLst>
                  <a:outerShdw blurRad="38100" dist="12700" dir="5400000" rotWithShape="0">
                    <a:srgbClr val="000000">
                      <a:alpha val="50000"/>
                    </a:srgbClr>
                  </a:outerShdw>
                </a:effectLst>
              </a:defRPr>
            </a:pPr>
            <a:endParaRPr/>
          </a:p>
        </p:txBody>
      </p:sp>
      <p:sp>
        <p:nvSpPr>
          <p:cNvPr id="33" name="Shape 33"/>
          <p:cNvSpPr/>
          <p:nvPr/>
        </p:nvSpPr>
        <p:spPr>
          <a:xfrm>
            <a:off x="-12700" y="8420100"/>
            <a:ext cx="13049956" cy="1358900"/>
          </a:xfrm>
          <a:prstGeom prst="rect">
            <a:avLst/>
          </a:prstGeom>
          <a:solidFill>
            <a:srgbClr val="020202"/>
          </a:solidFill>
          <a:ln w="12700">
            <a:solidFill/>
            <a:miter lim="400000"/>
          </a:ln>
        </p:spPr>
        <p:txBody>
          <a:bodyPr lIns="0" tIns="0" rIns="0" bIns="0" anchor="ctr"/>
          <a:lstStyle/>
          <a:p>
            <a:pPr lvl="0">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effectLst>
                  <a:outerShdw blurRad="38100" dist="12700" dir="5400000" rotWithShape="0">
                    <a:srgbClr val="000000">
                      <a:alpha val="50000"/>
                    </a:srgbClr>
                  </a:outerShdw>
                </a:effectLst>
              </a:defRPr>
            </a:pPr>
            <a:endParaRPr/>
          </a:p>
        </p:txBody>
      </p:sp>
      <p:sp>
        <p:nvSpPr>
          <p:cNvPr id="34" name="Shape 34"/>
          <p:cNvSpPr/>
          <p:nvPr/>
        </p:nvSpPr>
        <p:spPr>
          <a:xfrm>
            <a:off x="-38100" y="-482600"/>
            <a:ext cx="13049956" cy="1752600"/>
          </a:xfrm>
          <a:prstGeom prst="rect">
            <a:avLst/>
          </a:prstGeom>
          <a:solidFill>
            <a:srgbClr val="020202"/>
          </a:solidFill>
          <a:ln w="12700">
            <a:solidFill/>
            <a:miter lim="400000"/>
          </a:ln>
        </p:spPr>
        <p:txBody>
          <a:bodyPr lIns="0" tIns="0" rIns="0" bIns="0" anchor="ctr"/>
          <a:lstStyle/>
          <a:p>
            <a:pPr lvl="0">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effectLst>
                  <a:outerShdw blurRad="38100" dist="12700" dir="5400000" rotWithShape="0">
                    <a:srgbClr val="000000">
                      <a:alpha val="50000"/>
                    </a:srgbClr>
                  </a:outerShdw>
                </a:effectLst>
              </a:defRPr>
            </a:pPr>
            <a:endParaRPr/>
          </a:p>
        </p:txBody>
      </p:sp>
      <p:pic>
        <p:nvPicPr>
          <p:cNvPr id="35" name="scopes_trial Bryant &amp; Darol.jpg"/>
          <p:cNvPicPr/>
          <p:nvPr/>
        </p:nvPicPr>
        <p:blipFill>
          <a:blip r:embed="rId3">
            <a:extLst/>
          </a:blip>
          <a:stretch>
            <a:fillRect/>
          </a:stretch>
        </p:blipFill>
        <p:spPr>
          <a:xfrm>
            <a:off x="0" y="-165100"/>
            <a:ext cx="12997499" cy="10210801"/>
          </a:xfrm>
          <a:prstGeom prst="rect">
            <a:avLst/>
          </a:prstGeom>
          <a:ln w="12700">
            <a:miter lim="400000"/>
          </a:ln>
        </p:spPr>
      </p:pic>
      <p:sp>
        <p:nvSpPr>
          <p:cNvPr id="36" name="Shape 36"/>
          <p:cNvSpPr/>
          <p:nvPr/>
        </p:nvSpPr>
        <p:spPr>
          <a:xfrm>
            <a:off x="433024" y="5554515"/>
            <a:ext cx="2334903" cy="422661"/>
          </a:xfrm>
          <a:prstGeom prst="rect">
            <a:avLst/>
          </a:prstGeom>
          <a:ln w="12700">
            <a:miter lim="400000"/>
          </a:ln>
          <a:effectLst>
            <a:outerShdw blurRad="241300" dist="12700" dir="16080000" rotWithShape="0">
              <a:srgbClr val="FFFFFF"/>
            </a:outerShdw>
          </a:effectLst>
          <a:extLst>
            <a:ext uri="{C572A759-6A51-4108-AA02-DFA0A04FC94B}">
              <ma14:wrappingTextBoxFlag xmlns="" xmlns:ma14="http://schemas.microsoft.com/office/mac/drawingml/2011/main" val="1"/>
            </a:ext>
          </a:extLst>
        </p:spPr>
        <p:txBody>
          <a:bodyPr wrap="none" lIns="0" tIns="0" rIns="0" bIns="0">
            <a:spAutoFit/>
          </a:bodyPr>
          <a:lstStyle/>
          <a:p>
            <a:pPr marR="57799" lvl="1" indent="0" algn="l" defTabSz="1295400">
              <a:lnSpc>
                <a:spcPct val="90000"/>
              </a:lnSpc>
              <a:spcBef>
                <a:spcPts val="700"/>
              </a:spcBef>
              <a:buClr>
                <a:srgbClr val="FFFFFF"/>
              </a:buClr>
              <a:buFont typeface="Arial"/>
              <a:tabLst/>
              <a:defRPr sz="1800"/>
            </a:pPr>
            <a:r>
              <a:rPr sz="2200" b="1">
                <a:solidFill>
                  <a:srgbClr val="232323"/>
                </a:solidFill>
                <a:effectLst>
                  <a:outerShdw blurRad="241300" dist="12700" dir="16080000" rotWithShape="0">
                    <a:srgbClr val="FFFFFF"/>
                  </a:outerShdw>
                </a:effectLst>
                <a:uFill>
                  <a:solidFill>
                    <a:srgbClr val="FFFFFF"/>
                  </a:solidFill>
                </a:uFill>
                <a:latin typeface="Arial"/>
                <a:ea typeface="Arial"/>
                <a:cs typeface="Arial"/>
                <a:sym typeface="Arial"/>
              </a:rPr>
              <a:t>Clarence Darrow</a:t>
            </a:r>
          </a:p>
        </p:txBody>
      </p:sp>
      <p:sp>
        <p:nvSpPr>
          <p:cNvPr id="37" name="Shape 37"/>
          <p:cNvSpPr/>
          <p:nvPr/>
        </p:nvSpPr>
        <p:spPr>
          <a:xfrm>
            <a:off x="9169400" y="8128000"/>
            <a:ext cx="3185927" cy="422660"/>
          </a:xfrm>
          <a:prstGeom prst="rect">
            <a:avLst/>
          </a:prstGeom>
          <a:ln w="12700">
            <a:miter lim="400000"/>
          </a:ln>
          <a:effectLst>
            <a:outerShdw blurRad="241300" dist="12700" dir="16080000" rotWithShape="0">
              <a:srgbClr val="FFFFFF"/>
            </a:outerShdw>
          </a:effectLst>
          <a:extLst>
            <a:ext uri="{C572A759-6A51-4108-AA02-DFA0A04FC94B}">
              <ma14:wrappingTextBoxFlag xmlns="" xmlns:ma14="http://schemas.microsoft.com/office/mac/drawingml/2011/main" val="1"/>
            </a:ext>
          </a:extLst>
        </p:spPr>
        <p:txBody>
          <a:bodyPr wrap="none" lIns="0" tIns="0" rIns="0" bIns="0">
            <a:spAutoFit/>
          </a:bodyPr>
          <a:lstStyle/>
          <a:p>
            <a:pPr marR="57799" lvl="1" indent="0" algn="l" defTabSz="1295400">
              <a:lnSpc>
                <a:spcPct val="90000"/>
              </a:lnSpc>
              <a:spcBef>
                <a:spcPts val="700"/>
              </a:spcBef>
              <a:buClr>
                <a:srgbClr val="FFFFFF"/>
              </a:buClr>
              <a:buFont typeface="Arial"/>
              <a:tabLst/>
              <a:defRPr sz="1800"/>
            </a:pPr>
            <a:r>
              <a:rPr sz="2200" b="1">
                <a:effectLst>
                  <a:outerShdw blurRad="241300" dist="12700" dir="16080000" rotWithShape="0">
                    <a:srgbClr val="FFFFFF"/>
                  </a:outerShdw>
                </a:effectLst>
                <a:uFill>
                  <a:solidFill>
                    <a:srgbClr val="FFFFFF"/>
                  </a:solidFill>
                </a:uFill>
                <a:latin typeface="Arial"/>
                <a:ea typeface="Arial"/>
                <a:cs typeface="Arial"/>
                <a:sym typeface="Arial"/>
              </a:rPr>
              <a:t>Wiliam Jennings Bryan</a:t>
            </a:r>
          </a:p>
        </p:txBody>
      </p:sp>
      <p:sp>
        <p:nvSpPr>
          <p:cNvPr id="38" name="Shape 38"/>
          <p:cNvSpPr/>
          <p:nvPr/>
        </p:nvSpPr>
        <p:spPr>
          <a:xfrm>
            <a:off x="342900" y="6146800"/>
            <a:ext cx="4914900" cy="3291126"/>
          </a:xfrm>
          <a:prstGeom prst="rect">
            <a:avLst/>
          </a:prstGeom>
          <a:solidFill>
            <a:srgbClr val="020202"/>
          </a:solidFill>
          <a:ln w="12700">
            <a:solidFill/>
            <a:miter lim="400000"/>
          </a:ln>
          <a:effectLst>
            <a:outerShdw blurRad="241300" dist="12700" dir="16080000" rotWithShape="0">
              <a:srgbClr val="FFFFFF"/>
            </a:outerShdw>
          </a:effectLst>
        </p:spPr>
        <p:txBody>
          <a:bodyPr lIns="0" tIns="0" rIns="0" bIns="0" anchor="ctr"/>
          <a:lstStyle/>
          <a:p>
            <a:pPr lvl="0">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effectLst>
                  <a:outerShdw blurRad="38100" dist="12700" dir="5400000" rotWithShape="0">
                    <a:srgbClr val="000000">
                      <a:alpha val="50000"/>
                    </a:srgbClr>
                  </a:outerShdw>
                </a:effectLst>
              </a:defRPr>
            </a:pPr>
            <a:endParaRPr/>
          </a:p>
        </p:txBody>
      </p:sp>
      <p:sp>
        <p:nvSpPr>
          <p:cNvPr id="39" name="Shape 39"/>
          <p:cNvSpPr/>
          <p:nvPr/>
        </p:nvSpPr>
        <p:spPr>
          <a:xfrm>
            <a:off x="279400" y="6248400"/>
            <a:ext cx="5041900" cy="2764859"/>
          </a:xfrm>
          <a:prstGeom prst="rect">
            <a:avLst/>
          </a:prstGeom>
          <a:ln w="12700">
            <a:miter lim="400000"/>
          </a:ln>
          <a:effectLst>
            <a:outerShdw blurRad="241300" dist="12700" dir="16080000" rotWithShape="0">
              <a:srgbClr val="000000"/>
            </a:outerShdw>
          </a:effectLst>
          <a:extLst>
            <a:ext uri="{C572A759-6A51-4108-AA02-DFA0A04FC94B}">
              <ma14:wrappingTextBoxFlag xmlns="" xmlns:ma14="http://schemas.microsoft.com/office/mac/drawingml/2011/main" val="1"/>
            </a:ext>
          </a:extLst>
        </p:spPr>
        <p:txBody>
          <a:bodyPr lIns="0" tIns="0" rIns="0" bIns="0">
            <a:spAutoFit/>
          </a:bodyPr>
          <a:lstStyle/>
          <a:p>
            <a:pPr marL="458772" marR="57799" lvl="0" indent="-458772" algn="l" defTabSz="1295400">
              <a:lnSpc>
                <a:spcPct val="100000"/>
              </a:lnSpc>
              <a:spcBef>
                <a:spcPts val="700"/>
              </a:spcBef>
              <a:buClr>
                <a:srgbClr val="FFFFFF"/>
              </a:buClr>
              <a:buFont typeface="Arial"/>
              <a:tabLst/>
              <a:defRPr sz="1800"/>
            </a:pPr>
            <a:r>
              <a:rPr lang="en-US" sz="2800" b="1" spc="-112" dirty="0" smtClean="0">
                <a:solidFill>
                  <a:srgbClr val="FFFFFF"/>
                </a:solidFill>
                <a:effectLst>
                  <a:outerShdw blurRad="241300" dist="12700" dir="16080000" rotWithShape="0">
                    <a:srgbClr val="000000"/>
                  </a:outerShdw>
                </a:effectLst>
                <a:uFill>
                  <a:solidFill>
                    <a:srgbClr val="FFFFFF"/>
                  </a:solidFill>
                </a:uFill>
                <a:latin typeface="Arial"/>
                <a:ea typeface="Arial"/>
                <a:cs typeface="Arial"/>
                <a:sym typeface="Arial"/>
              </a:rPr>
              <a:t> </a:t>
            </a:r>
            <a:r>
              <a:rPr sz="2800" b="1" spc="-112" dirty="0" smtClean="0">
                <a:solidFill>
                  <a:srgbClr val="FFFFFF"/>
                </a:solidFill>
                <a:effectLst>
                  <a:outerShdw blurRad="241300" dist="12700" dir="16080000" rotWithShape="0">
                    <a:srgbClr val="000000"/>
                  </a:outerShdw>
                </a:effectLst>
                <a:uFill>
                  <a:solidFill>
                    <a:srgbClr val="FFFFFF"/>
                  </a:solidFill>
                </a:uFill>
                <a:latin typeface="Arial"/>
                <a:ea typeface="Arial"/>
                <a:cs typeface="Arial"/>
                <a:sym typeface="Arial"/>
              </a:rPr>
              <a:t>C</a:t>
            </a:r>
            <a:r>
              <a:rPr sz="2800" b="1" spc="-112" dirty="0">
                <a:solidFill>
                  <a:srgbClr val="FFFFFF"/>
                </a:solidFill>
                <a:effectLst>
                  <a:outerShdw blurRad="241300" dist="12700" dir="16080000" rotWithShape="0">
                    <a:srgbClr val="000000"/>
                  </a:outerShdw>
                </a:effectLst>
                <a:uFill>
                  <a:solidFill>
                    <a:srgbClr val="FFFFFF"/>
                  </a:solidFill>
                </a:uFill>
                <a:latin typeface="Arial"/>
                <a:ea typeface="Arial"/>
                <a:cs typeface="Arial"/>
                <a:sym typeface="Arial"/>
              </a:rPr>
              <a:t>. Evolution &amp; the Scopes Trial</a:t>
            </a:r>
            <a:endParaRPr sz="2800" spc="-112" dirty="0">
              <a:solidFill>
                <a:srgbClr val="FFFFFF"/>
              </a:solidFill>
              <a:effectLst>
                <a:outerShdw blurRad="241300" dist="12700" dir="16080000" rotWithShape="0">
                  <a:srgbClr val="000000"/>
                </a:outerShdw>
              </a:effectLst>
              <a:uFill>
                <a:solidFill>
                  <a:srgbClr val="FFFFFF"/>
                </a:solidFill>
              </a:uFill>
              <a:latin typeface="Arial"/>
              <a:ea typeface="Arial"/>
              <a:cs typeface="Arial"/>
              <a:sym typeface="Arial"/>
            </a:endParaRPr>
          </a:p>
          <a:p>
            <a:pPr marL="458772" marR="57799" lvl="0" indent="-458772" algn="l" defTabSz="1295400">
              <a:lnSpc>
                <a:spcPct val="100000"/>
              </a:lnSpc>
              <a:spcBef>
                <a:spcPts val="700"/>
              </a:spcBef>
              <a:tabLst/>
              <a:defRPr sz="1800"/>
            </a:pPr>
            <a:r>
              <a:rPr sz="2800" spc="-112" dirty="0">
                <a:solidFill>
                  <a:srgbClr val="FFFFFF"/>
                </a:solidFill>
                <a:effectLst>
                  <a:outerShdw blurRad="241300" dist="12700" dir="16080000" rotWithShape="0">
                    <a:srgbClr val="000000"/>
                  </a:outerShdw>
                </a:effectLst>
                <a:uFill>
                  <a:solidFill>
                    <a:srgbClr val="FFFFFF"/>
                  </a:solidFill>
                </a:uFill>
                <a:latin typeface="Arial"/>
                <a:ea typeface="Arial"/>
                <a:cs typeface="Arial"/>
                <a:sym typeface="Arial"/>
              </a:rPr>
              <a:t>   - symbolizes the cultural conflict in the 1920’s between fundamentalism &amp; modernism and. . .</a:t>
            </a:r>
          </a:p>
          <a:p>
            <a:pPr marL="458772" marR="57799" lvl="0" indent="-458772" algn="l" defTabSz="1295400">
              <a:lnSpc>
                <a:spcPct val="100000"/>
              </a:lnSpc>
              <a:spcBef>
                <a:spcPts val="700"/>
              </a:spcBef>
              <a:tabLst/>
              <a:defRPr sz="1800"/>
            </a:pPr>
            <a:r>
              <a:rPr lang="en-US" sz="2800" spc="-112" dirty="0" smtClean="0">
                <a:solidFill>
                  <a:srgbClr val="FFFFFF"/>
                </a:solidFill>
                <a:effectLst>
                  <a:outerShdw blurRad="241300" dist="12700" dir="16080000" rotWithShape="0">
                    <a:srgbClr val="000000"/>
                  </a:outerShdw>
                </a:effectLst>
                <a:uFill>
                  <a:solidFill>
                    <a:srgbClr val="FFFFFF"/>
                  </a:solidFill>
                </a:uFill>
                <a:latin typeface="Arial"/>
                <a:ea typeface="Arial"/>
                <a:cs typeface="Arial"/>
                <a:sym typeface="Arial"/>
              </a:rPr>
              <a:t>  </a:t>
            </a:r>
            <a:r>
              <a:rPr sz="2800" spc="-112" dirty="0" smtClean="0">
                <a:solidFill>
                  <a:srgbClr val="FFFFFF"/>
                </a:solidFill>
                <a:effectLst>
                  <a:outerShdw blurRad="241300" dist="12700" dir="16080000" rotWithShape="0">
                    <a:srgbClr val="000000"/>
                  </a:outerShdw>
                </a:effectLst>
                <a:uFill>
                  <a:solidFill>
                    <a:srgbClr val="FFFFFF"/>
                  </a:solidFill>
                </a:uFill>
                <a:latin typeface="Arial"/>
                <a:ea typeface="Arial"/>
                <a:cs typeface="Arial"/>
                <a:sym typeface="Arial"/>
              </a:rPr>
              <a:t>- </a:t>
            </a:r>
            <a:r>
              <a:rPr sz="2400" spc="-96" dirty="0">
                <a:solidFill>
                  <a:srgbClr val="FFFFFF"/>
                </a:solidFill>
                <a:effectLst>
                  <a:outerShdw blurRad="241300" dist="12700" dir="16080000" rotWithShape="0">
                    <a:srgbClr val="000000"/>
                  </a:outerShdw>
                </a:effectLst>
                <a:uFill>
                  <a:solidFill>
                    <a:srgbClr val="FFFFFF"/>
                  </a:solidFill>
                </a:uFill>
                <a:latin typeface="Arial"/>
                <a:ea typeface="Arial"/>
                <a:cs typeface="Arial"/>
                <a:sym typeface="Arial"/>
              </a:rPr>
              <a:t>conflict between rural &amp; urban culture</a:t>
            </a:r>
          </a:p>
        </p:txBody>
      </p:sp>
      <p:sp>
        <p:nvSpPr>
          <p:cNvPr id="40" name="Shape 40"/>
          <p:cNvSpPr/>
          <p:nvPr/>
        </p:nvSpPr>
        <p:spPr>
          <a:xfrm>
            <a:off x="-76200" y="127000"/>
            <a:ext cx="13144500" cy="1092200"/>
          </a:xfrm>
          <a:prstGeom prst="rect">
            <a:avLst/>
          </a:prstGeom>
          <a:ln w="12700">
            <a:miter lim="400000"/>
          </a:ln>
          <a:effectLst>
            <a:outerShdw blurRad="152400" dist="12700" dir="16080000" rotWithShape="0">
              <a:srgbClr val="000000"/>
            </a:outerShdw>
          </a:effectLst>
          <a:extLst>
            <a:ext uri="{C572A759-6A51-4108-AA02-DFA0A04FC94B}">
              <ma14:wrappingTextBoxFlag xmlns="" xmlns:ma14="http://schemas.microsoft.com/office/mac/drawingml/2011/main" val="1"/>
            </a:ext>
          </a:extLst>
        </p:spPr>
        <p:txBody>
          <a:bodyPr lIns="0" tIns="0" rIns="0" bIns="0">
            <a:spAutoFit/>
          </a:bodyPr>
          <a:lstStyle>
            <a:lvl1pPr marL="165100" algn="l">
              <a:lnSpc>
                <a:spcPts val="8400"/>
              </a:lnSpc>
              <a:tabLst>
                <a:tab pos="165100" algn="l"/>
                <a:tab pos="508000" algn="l"/>
                <a:tab pos="1016000" algn="l"/>
                <a:tab pos="1511300" algn="l"/>
                <a:tab pos="2019300" algn="l"/>
                <a:tab pos="2527300" algn="l"/>
                <a:tab pos="3035300" algn="l"/>
                <a:tab pos="3543300" algn="l"/>
                <a:tab pos="4051300" algn="l"/>
                <a:tab pos="4546600" algn="l"/>
                <a:tab pos="5054600" algn="l"/>
                <a:tab pos="5562600" algn="l"/>
                <a:tab pos="6070600" algn="l"/>
                <a:tab pos="14554200" algn="l"/>
              </a:tabLst>
              <a:defRPr sz="7000">
                <a:solidFill>
                  <a:srgbClr val="FFFFFF"/>
                </a:solidFill>
                <a:effectLst>
                  <a:outerShdw blurRad="152400" dist="12700" dir="16080000" rotWithShape="0">
                    <a:srgbClr val="000000"/>
                  </a:outerShdw>
                </a:effectLst>
                <a:latin typeface="Arial"/>
                <a:ea typeface="Arial"/>
                <a:cs typeface="Arial"/>
                <a:sym typeface="Arial"/>
              </a:defRPr>
            </a:lvl1pPr>
          </a:lstStyle>
          <a:p>
            <a:pPr lvl="0">
              <a:defRPr sz="1800">
                <a:solidFill>
                  <a:srgbClr val="000000"/>
                </a:solidFill>
                <a:effectLst/>
              </a:defRPr>
            </a:pPr>
            <a:r>
              <a:rPr sz="7000">
                <a:solidFill>
                  <a:srgbClr val="FFFFFF"/>
                </a:solidFill>
                <a:effectLst>
                  <a:outerShdw blurRad="152400" dist="12700" dir="16080000" rotWithShape="0">
                    <a:srgbClr val="000000"/>
                  </a:outerShdw>
                </a:effectLst>
              </a:rPr>
              <a:t>II. Cultural Conflicts</a:t>
            </a:r>
          </a:p>
        </p:txBody>
      </p:sp>
      <p:sp>
        <p:nvSpPr>
          <p:cNvPr id="41" name="Shape 41"/>
          <p:cNvSpPr/>
          <p:nvPr/>
        </p:nvSpPr>
        <p:spPr>
          <a:xfrm>
            <a:off x="-76200" y="127000"/>
            <a:ext cx="13144500" cy="1092200"/>
          </a:xfrm>
          <a:prstGeom prst="rect">
            <a:avLst/>
          </a:prstGeom>
          <a:ln w="12700">
            <a:miter lim="400000"/>
          </a:ln>
          <a:effectLst>
            <a:outerShdw blurRad="152400" dist="12700" dir="16080000" rotWithShape="0">
              <a:srgbClr val="000000"/>
            </a:outerShdw>
          </a:effectLst>
          <a:extLst>
            <a:ext uri="{C572A759-6A51-4108-AA02-DFA0A04FC94B}">
              <ma14:wrappingTextBoxFlag xmlns="" xmlns:ma14="http://schemas.microsoft.com/office/mac/drawingml/2011/main" val="1"/>
            </a:ext>
          </a:extLst>
        </p:spPr>
        <p:txBody>
          <a:bodyPr lIns="0" tIns="0" rIns="0" bIns="0">
            <a:spAutoFit/>
          </a:bodyPr>
          <a:lstStyle>
            <a:lvl1pPr marL="165100" algn="l">
              <a:lnSpc>
                <a:spcPts val="8400"/>
              </a:lnSpc>
              <a:tabLst>
                <a:tab pos="165100" algn="l"/>
                <a:tab pos="508000" algn="l"/>
                <a:tab pos="1016000" algn="l"/>
                <a:tab pos="1511300" algn="l"/>
                <a:tab pos="2019300" algn="l"/>
                <a:tab pos="2527300" algn="l"/>
                <a:tab pos="3035300" algn="l"/>
                <a:tab pos="3543300" algn="l"/>
                <a:tab pos="4051300" algn="l"/>
                <a:tab pos="4546600" algn="l"/>
                <a:tab pos="5054600" algn="l"/>
                <a:tab pos="5562600" algn="l"/>
                <a:tab pos="6070600" algn="l"/>
                <a:tab pos="14554200" algn="l"/>
              </a:tabLst>
              <a:defRPr sz="7000">
                <a:solidFill>
                  <a:srgbClr val="FFFFFF"/>
                </a:solidFill>
                <a:effectLst>
                  <a:outerShdw blurRad="152400" dist="12700" dir="16080000" rotWithShape="0">
                    <a:srgbClr val="000000"/>
                  </a:outerShdw>
                </a:effectLst>
                <a:latin typeface="Arial"/>
                <a:ea typeface="Arial"/>
                <a:cs typeface="Arial"/>
                <a:sym typeface="Arial"/>
              </a:defRPr>
            </a:lvl1pPr>
          </a:lstStyle>
          <a:p>
            <a:pPr lvl="0">
              <a:defRPr sz="1800">
                <a:solidFill>
                  <a:srgbClr val="000000"/>
                </a:solidFill>
                <a:effectLst/>
              </a:defRPr>
            </a:pPr>
            <a:r>
              <a:rPr sz="7000">
                <a:solidFill>
                  <a:srgbClr val="FFFFFF"/>
                </a:solidFill>
                <a:effectLst>
                  <a:outerShdw blurRad="152400" dist="12700" dir="16080000" rotWithShape="0">
                    <a:srgbClr val="000000"/>
                  </a:outerShdw>
                </a:effectLst>
              </a:rPr>
              <a:t>II. Cultural Conflicts</a:t>
            </a:r>
          </a:p>
        </p:txBody>
      </p:sp>
      <p:sp>
        <p:nvSpPr>
          <p:cNvPr id="42" name="Shape 42"/>
          <p:cNvSpPr/>
          <p:nvPr/>
        </p:nvSpPr>
        <p:spPr>
          <a:xfrm>
            <a:off x="-12700" y="-127000"/>
            <a:ext cx="13055600" cy="355600"/>
          </a:xfrm>
          <a:prstGeom prst="rect">
            <a:avLst/>
          </a:prstGeom>
          <a:solidFill>
            <a:srgbClr val="020202"/>
          </a:solidFill>
          <a:ln w="12700">
            <a:solidFill/>
            <a:miter lim="400000"/>
          </a:ln>
        </p:spPr>
        <p:txBody>
          <a:bodyPr lIns="0" tIns="0" rIns="0" bIns="0" anchor="ctr"/>
          <a:lstStyle/>
          <a:p>
            <a:pPr lvl="0">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effectLst>
                  <a:outerShdw blurRad="38100" dist="12700" dir="5400000" rotWithShape="0">
                    <a:srgbClr val="000000">
                      <a:alpha val="50000"/>
                    </a:srgbClr>
                  </a:outerShdw>
                </a:effectLst>
              </a:defRPr>
            </a:pPr>
            <a:endParaRPr/>
          </a:p>
        </p:txBody>
      </p:sp>
      <p:sp>
        <p:nvSpPr>
          <p:cNvPr id="43" name="Shape 43"/>
          <p:cNvSpPr/>
          <p:nvPr/>
        </p:nvSpPr>
        <p:spPr>
          <a:xfrm>
            <a:off x="-165100" y="9613900"/>
            <a:ext cx="13055600" cy="355600"/>
          </a:xfrm>
          <a:prstGeom prst="rect">
            <a:avLst/>
          </a:prstGeom>
          <a:solidFill>
            <a:srgbClr val="020202"/>
          </a:solidFill>
          <a:ln w="12700">
            <a:solidFill/>
            <a:miter lim="400000"/>
          </a:ln>
        </p:spPr>
        <p:txBody>
          <a:bodyPr lIns="0" tIns="0" rIns="0" bIns="0" anchor="ctr"/>
          <a:lstStyle/>
          <a:p>
            <a:pPr lvl="0">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effectLst>
                  <a:outerShdw blurRad="38100" dist="12700" dir="5400000" rotWithShape="0">
                    <a:srgbClr val="000000">
                      <a:alpha val="50000"/>
                    </a:srgbClr>
                  </a:outerShdw>
                </a:effectLst>
              </a:defRPr>
            </a:pPr>
            <a:endParaRPr/>
          </a:p>
        </p:txBody>
      </p:sp>
    </p:spTree>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xmlns:p14="http://schemas.microsoft.com/office/powerpoint/2010/mai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1" nodeType="afterEffect">
                                  <p:stCondLst>
                                    <p:cond delay="0"/>
                                  </p:stCondLst>
                                  <p:iterate type="lt">
                                    <p:tmAbs val="0"/>
                                  </p:iterate>
                                  <p:childTnLst>
                                    <p:set>
                                      <p:cBhvr>
                                        <p:cTn id="6" fill="hold"/>
                                        <p:tgtEl>
                                          <p:spTgt spid="41"/>
                                        </p:tgtEl>
                                        <p:attrNameLst>
                                          <p:attrName>style.visibility</p:attrName>
                                        </p:attrNameLst>
                                      </p:cBhvr>
                                      <p:to>
                                        <p:strVal val="visible"/>
                                      </p:to>
                                    </p:set>
                                    <p:animEffect transition="in" filter="dissolve">
                                      <p:cBhvr>
                                        <p:cTn id="7" dur="2000"/>
                                        <p:tgtEl>
                                          <p:spTgt spid="41"/>
                                        </p:tgtEl>
                                      </p:cBhvr>
                                    </p:animEffect>
                                  </p:childTnLst>
                                </p:cTn>
                              </p:par>
                            </p:childTnLst>
                          </p:cTn>
                        </p:par>
                        <p:par>
                          <p:cTn id="8" fill="hold">
                            <p:stCondLst>
                              <p:cond delay="2000"/>
                            </p:stCondLst>
                            <p:childTnLst>
                              <p:par>
                                <p:cTn id="9" presetID="9" presetClass="entr" presetSubtype="0" fill="hold" grpId="2" nodeType="afterEffect">
                                  <p:stCondLst>
                                    <p:cond delay="0"/>
                                  </p:stCondLst>
                                  <p:iterate>
                                    <p:tmAbs val="0"/>
                                  </p:iterate>
                                  <p:childTnLst>
                                    <p:set>
                                      <p:cBhvr>
                                        <p:cTn id="10" fill="hold"/>
                                        <p:tgtEl>
                                          <p:spTgt spid="42"/>
                                        </p:tgtEl>
                                        <p:attrNameLst>
                                          <p:attrName>style.visibility</p:attrName>
                                        </p:attrNameLst>
                                      </p:cBhvr>
                                      <p:to>
                                        <p:strVal val="visible"/>
                                      </p:to>
                                    </p:set>
                                    <p:animEffect transition="in" filter="dissolve">
                                      <p:cBhvr>
                                        <p:cTn id="11" dur="1000"/>
                                        <p:tgtEl>
                                          <p:spTgt spid="42"/>
                                        </p:tgtEl>
                                      </p:cBhvr>
                                    </p:animEffect>
                                  </p:childTnLst>
                                </p:cTn>
                              </p:par>
                            </p:childTnLst>
                          </p:cTn>
                        </p:par>
                        <p:par>
                          <p:cTn id="12" fill="hold">
                            <p:stCondLst>
                              <p:cond delay="3000"/>
                            </p:stCondLst>
                            <p:childTnLst>
                              <p:par>
                                <p:cTn id="13" presetID="9" presetClass="entr" presetSubtype="0" fill="hold" grpId="3" nodeType="afterEffect">
                                  <p:stCondLst>
                                    <p:cond delay="0"/>
                                  </p:stCondLst>
                                  <p:iterate>
                                    <p:tmAbs val="0"/>
                                  </p:iterate>
                                  <p:childTnLst>
                                    <p:set>
                                      <p:cBhvr>
                                        <p:cTn id="14" fill="hold"/>
                                        <p:tgtEl>
                                          <p:spTgt spid="43"/>
                                        </p:tgtEl>
                                        <p:attrNameLst>
                                          <p:attrName>style.visibility</p:attrName>
                                        </p:attrNameLst>
                                      </p:cBhvr>
                                      <p:to>
                                        <p:strVal val="visible"/>
                                      </p:to>
                                    </p:set>
                                    <p:animEffect transition="in" filter="dissolve">
                                      <p:cBhvr>
                                        <p:cTn id="15" dur="1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1" animBg="1" advAuto="0"/>
      <p:bldP spid="42" grpId="2" animBg="1" advAuto="0"/>
      <p:bldP spid="43" grpId="3"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Shape 32"/>
          <p:cNvSpPr/>
          <p:nvPr/>
        </p:nvSpPr>
        <p:spPr>
          <a:xfrm>
            <a:off x="-12700" y="1231900"/>
            <a:ext cx="13055600" cy="7200900"/>
          </a:xfrm>
          <a:prstGeom prst="rect">
            <a:avLst/>
          </a:prstGeom>
          <a:solidFill>
            <a:srgbClr val="020202"/>
          </a:solidFill>
          <a:ln w="12700">
            <a:solidFill/>
            <a:miter lim="400000"/>
          </a:ln>
        </p:spPr>
        <p:txBody>
          <a:bodyPr lIns="0" tIns="0" rIns="0" bIns="0" anchor="ctr"/>
          <a:lstStyle/>
          <a:p>
            <a:pPr lvl="0">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effectLst>
                  <a:outerShdw blurRad="38100" dist="12700" dir="5400000" rotWithShape="0">
                    <a:srgbClr val="000000">
                      <a:alpha val="50000"/>
                    </a:srgbClr>
                  </a:outerShdw>
                </a:effectLst>
              </a:defRPr>
            </a:pPr>
            <a:endParaRPr/>
          </a:p>
        </p:txBody>
      </p:sp>
      <p:sp>
        <p:nvSpPr>
          <p:cNvPr id="33" name="Shape 33"/>
          <p:cNvSpPr/>
          <p:nvPr/>
        </p:nvSpPr>
        <p:spPr>
          <a:xfrm>
            <a:off x="-12700" y="8420100"/>
            <a:ext cx="13049956" cy="1358900"/>
          </a:xfrm>
          <a:prstGeom prst="rect">
            <a:avLst/>
          </a:prstGeom>
          <a:solidFill>
            <a:srgbClr val="020202"/>
          </a:solidFill>
          <a:ln w="12700">
            <a:solidFill/>
            <a:miter lim="400000"/>
          </a:ln>
        </p:spPr>
        <p:txBody>
          <a:bodyPr lIns="0" tIns="0" rIns="0" bIns="0" anchor="ctr"/>
          <a:lstStyle/>
          <a:p>
            <a:pPr lvl="0">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effectLst>
                  <a:outerShdw blurRad="38100" dist="12700" dir="5400000" rotWithShape="0">
                    <a:srgbClr val="000000">
                      <a:alpha val="50000"/>
                    </a:srgbClr>
                  </a:outerShdw>
                </a:effectLst>
              </a:defRPr>
            </a:pPr>
            <a:endParaRPr/>
          </a:p>
        </p:txBody>
      </p:sp>
      <p:sp>
        <p:nvSpPr>
          <p:cNvPr id="34" name="Shape 34"/>
          <p:cNvSpPr/>
          <p:nvPr/>
        </p:nvSpPr>
        <p:spPr>
          <a:xfrm>
            <a:off x="-38100" y="-482600"/>
            <a:ext cx="13049956" cy="1752600"/>
          </a:xfrm>
          <a:prstGeom prst="rect">
            <a:avLst/>
          </a:prstGeom>
          <a:solidFill>
            <a:srgbClr val="020202"/>
          </a:solidFill>
          <a:ln w="12700">
            <a:solidFill/>
            <a:miter lim="400000"/>
          </a:ln>
        </p:spPr>
        <p:txBody>
          <a:bodyPr lIns="0" tIns="0" rIns="0" bIns="0" anchor="ctr"/>
          <a:lstStyle/>
          <a:p>
            <a:pPr lvl="0">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effectLst>
                  <a:outerShdw blurRad="38100" dist="12700" dir="5400000" rotWithShape="0">
                    <a:srgbClr val="000000">
                      <a:alpha val="50000"/>
                    </a:srgbClr>
                  </a:outerShdw>
                </a:effectLst>
              </a:defRPr>
            </a:pPr>
            <a:endParaRPr/>
          </a:p>
        </p:txBody>
      </p:sp>
      <p:pic>
        <p:nvPicPr>
          <p:cNvPr id="35" name="scopes_trial Bryant &amp; Darol.jpg"/>
          <p:cNvPicPr/>
          <p:nvPr/>
        </p:nvPicPr>
        <p:blipFill>
          <a:blip r:embed="rId5">
            <a:extLst/>
          </a:blip>
          <a:stretch>
            <a:fillRect/>
          </a:stretch>
        </p:blipFill>
        <p:spPr>
          <a:xfrm>
            <a:off x="0" y="-165100"/>
            <a:ext cx="12997499" cy="10210801"/>
          </a:xfrm>
          <a:prstGeom prst="rect">
            <a:avLst/>
          </a:prstGeom>
          <a:ln w="12700">
            <a:miter lim="400000"/>
          </a:ln>
        </p:spPr>
      </p:pic>
      <p:sp>
        <p:nvSpPr>
          <p:cNvPr id="36" name="Shape 36"/>
          <p:cNvSpPr/>
          <p:nvPr/>
        </p:nvSpPr>
        <p:spPr>
          <a:xfrm>
            <a:off x="433024" y="5554515"/>
            <a:ext cx="2334903" cy="422661"/>
          </a:xfrm>
          <a:prstGeom prst="rect">
            <a:avLst/>
          </a:prstGeom>
          <a:ln w="12700">
            <a:miter lim="400000"/>
          </a:ln>
          <a:effectLst>
            <a:outerShdw blurRad="241300" dist="12700" dir="16080000" rotWithShape="0">
              <a:srgbClr val="FFFFFF"/>
            </a:outerShdw>
          </a:effectLst>
          <a:extLst>
            <a:ext uri="{C572A759-6A51-4108-AA02-DFA0A04FC94B}">
              <ma14:wrappingTextBoxFlag xmlns="" xmlns:ma14="http://schemas.microsoft.com/office/mac/drawingml/2011/main" val="1"/>
            </a:ext>
          </a:extLst>
        </p:spPr>
        <p:txBody>
          <a:bodyPr wrap="none" lIns="0" tIns="0" rIns="0" bIns="0">
            <a:spAutoFit/>
          </a:bodyPr>
          <a:lstStyle/>
          <a:p>
            <a:pPr marR="57799" lvl="1" indent="0" algn="l" defTabSz="1295400">
              <a:lnSpc>
                <a:spcPct val="90000"/>
              </a:lnSpc>
              <a:spcBef>
                <a:spcPts val="700"/>
              </a:spcBef>
              <a:buClr>
                <a:srgbClr val="FFFFFF"/>
              </a:buClr>
              <a:buFont typeface="Arial"/>
              <a:tabLst/>
              <a:defRPr sz="1800"/>
            </a:pPr>
            <a:r>
              <a:rPr sz="2200" b="1">
                <a:solidFill>
                  <a:srgbClr val="232323"/>
                </a:solidFill>
                <a:effectLst>
                  <a:outerShdw blurRad="241300" dist="12700" dir="16080000" rotWithShape="0">
                    <a:srgbClr val="FFFFFF"/>
                  </a:outerShdw>
                </a:effectLst>
                <a:uFill>
                  <a:solidFill>
                    <a:srgbClr val="FFFFFF"/>
                  </a:solidFill>
                </a:uFill>
                <a:latin typeface="Arial"/>
                <a:ea typeface="Arial"/>
                <a:cs typeface="Arial"/>
                <a:sym typeface="Arial"/>
              </a:rPr>
              <a:t>Clarence Darrow</a:t>
            </a:r>
          </a:p>
        </p:txBody>
      </p:sp>
      <p:sp>
        <p:nvSpPr>
          <p:cNvPr id="37" name="Shape 37"/>
          <p:cNvSpPr/>
          <p:nvPr/>
        </p:nvSpPr>
        <p:spPr>
          <a:xfrm>
            <a:off x="9169400" y="8128000"/>
            <a:ext cx="3185927" cy="422660"/>
          </a:xfrm>
          <a:prstGeom prst="rect">
            <a:avLst/>
          </a:prstGeom>
          <a:ln w="12700">
            <a:miter lim="400000"/>
          </a:ln>
          <a:effectLst>
            <a:outerShdw blurRad="241300" dist="12700" dir="16080000" rotWithShape="0">
              <a:srgbClr val="FFFFFF"/>
            </a:outerShdw>
          </a:effectLst>
          <a:extLst>
            <a:ext uri="{C572A759-6A51-4108-AA02-DFA0A04FC94B}">
              <ma14:wrappingTextBoxFlag xmlns="" xmlns:ma14="http://schemas.microsoft.com/office/mac/drawingml/2011/main" val="1"/>
            </a:ext>
          </a:extLst>
        </p:spPr>
        <p:txBody>
          <a:bodyPr wrap="none" lIns="0" tIns="0" rIns="0" bIns="0">
            <a:spAutoFit/>
          </a:bodyPr>
          <a:lstStyle/>
          <a:p>
            <a:pPr marR="57799" lvl="1" indent="0" algn="l" defTabSz="1295400">
              <a:lnSpc>
                <a:spcPct val="90000"/>
              </a:lnSpc>
              <a:spcBef>
                <a:spcPts val="700"/>
              </a:spcBef>
              <a:buClr>
                <a:srgbClr val="FFFFFF"/>
              </a:buClr>
              <a:buFont typeface="Arial"/>
              <a:tabLst/>
              <a:defRPr sz="1800"/>
            </a:pPr>
            <a:r>
              <a:rPr sz="2200" b="1">
                <a:effectLst>
                  <a:outerShdw blurRad="241300" dist="12700" dir="16080000" rotWithShape="0">
                    <a:srgbClr val="FFFFFF"/>
                  </a:outerShdw>
                </a:effectLst>
                <a:uFill>
                  <a:solidFill>
                    <a:srgbClr val="FFFFFF"/>
                  </a:solidFill>
                </a:uFill>
                <a:latin typeface="Arial"/>
                <a:ea typeface="Arial"/>
                <a:cs typeface="Arial"/>
                <a:sym typeface="Arial"/>
              </a:rPr>
              <a:t>Wiliam Jennings Bryan</a:t>
            </a:r>
          </a:p>
        </p:txBody>
      </p:sp>
      <p:sp>
        <p:nvSpPr>
          <p:cNvPr id="38" name="Shape 38"/>
          <p:cNvSpPr/>
          <p:nvPr/>
        </p:nvSpPr>
        <p:spPr>
          <a:xfrm>
            <a:off x="342900" y="6146800"/>
            <a:ext cx="4914900" cy="3291126"/>
          </a:xfrm>
          <a:prstGeom prst="rect">
            <a:avLst/>
          </a:prstGeom>
          <a:solidFill>
            <a:srgbClr val="020202"/>
          </a:solidFill>
          <a:ln w="12700">
            <a:solidFill/>
            <a:miter lim="400000"/>
          </a:ln>
          <a:effectLst>
            <a:outerShdw blurRad="241300" dist="12700" dir="16080000" rotWithShape="0">
              <a:srgbClr val="FFFFFF"/>
            </a:outerShdw>
          </a:effectLst>
        </p:spPr>
        <p:txBody>
          <a:bodyPr lIns="0" tIns="0" rIns="0" bIns="0" anchor="ctr"/>
          <a:lstStyle/>
          <a:p>
            <a:pPr lvl="0">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effectLst>
                  <a:outerShdw blurRad="38100" dist="12700" dir="5400000" rotWithShape="0">
                    <a:srgbClr val="000000">
                      <a:alpha val="50000"/>
                    </a:srgbClr>
                  </a:outerShdw>
                </a:effectLst>
              </a:defRPr>
            </a:pPr>
            <a:endParaRPr/>
          </a:p>
        </p:txBody>
      </p:sp>
      <p:sp>
        <p:nvSpPr>
          <p:cNvPr id="39" name="Shape 39"/>
          <p:cNvSpPr/>
          <p:nvPr/>
        </p:nvSpPr>
        <p:spPr>
          <a:xfrm>
            <a:off x="279400" y="6248400"/>
            <a:ext cx="5041900" cy="2764859"/>
          </a:xfrm>
          <a:prstGeom prst="rect">
            <a:avLst/>
          </a:prstGeom>
          <a:ln w="12700">
            <a:miter lim="400000"/>
          </a:ln>
          <a:effectLst>
            <a:outerShdw blurRad="241300" dist="12700" dir="16080000" rotWithShape="0">
              <a:srgbClr val="000000"/>
            </a:outerShdw>
          </a:effectLst>
          <a:extLst>
            <a:ext uri="{C572A759-6A51-4108-AA02-DFA0A04FC94B}">
              <ma14:wrappingTextBoxFlag xmlns="" xmlns:ma14="http://schemas.microsoft.com/office/mac/drawingml/2011/main" val="1"/>
            </a:ext>
          </a:extLst>
        </p:spPr>
        <p:txBody>
          <a:bodyPr lIns="0" tIns="0" rIns="0" bIns="0">
            <a:spAutoFit/>
          </a:bodyPr>
          <a:lstStyle/>
          <a:p>
            <a:pPr marL="458772" marR="57799" lvl="0" indent="-458772" algn="l" defTabSz="1295400">
              <a:lnSpc>
                <a:spcPct val="100000"/>
              </a:lnSpc>
              <a:spcBef>
                <a:spcPts val="700"/>
              </a:spcBef>
              <a:buClr>
                <a:srgbClr val="FFFFFF"/>
              </a:buClr>
              <a:buFont typeface="Arial"/>
              <a:tabLst/>
              <a:defRPr sz="1800"/>
            </a:pPr>
            <a:r>
              <a:rPr lang="en-US" sz="2800" b="1" spc="-112" dirty="0" smtClean="0">
                <a:solidFill>
                  <a:srgbClr val="FFFFFF"/>
                </a:solidFill>
                <a:effectLst>
                  <a:outerShdw blurRad="241300" dist="12700" dir="16080000" rotWithShape="0">
                    <a:srgbClr val="000000"/>
                  </a:outerShdw>
                </a:effectLst>
                <a:uFill>
                  <a:solidFill>
                    <a:srgbClr val="FFFFFF"/>
                  </a:solidFill>
                </a:uFill>
                <a:latin typeface="Arial"/>
                <a:ea typeface="Arial"/>
                <a:cs typeface="Arial"/>
                <a:sym typeface="Arial"/>
              </a:rPr>
              <a:t> </a:t>
            </a:r>
            <a:r>
              <a:rPr sz="2800" b="1" spc="-112" dirty="0" smtClean="0">
                <a:solidFill>
                  <a:srgbClr val="FFFFFF"/>
                </a:solidFill>
                <a:effectLst>
                  <a:outerShdw blurRad="241300" dist="12700" dir="16080000" rotWithShape="0">
                    <a:srgbClr val="000000"/>
                  </a:outerShdw>
                </a:effectLst>
                <a:uFill>
                  <a:solidFill>
                    <a:srgbClr val="FFFFFF"/>
                  </a:solidFill>
                </a:uFill>
                <a:latin typeface="Arial"/>
                <a:ea typeface="Arial"/>
                <a:cs typeface="Arial"/>
                <a:sym typeface="Arial"/>
              </a:rPr>
              <a:t>C</a:t>
            </a:r>
            <a:r>
              <a:rPr sz="2800" b="1" spc="-112" dirty="0">
                <a:solidFill>
                  <a:srgbClr val="FFFFFF"/>
                </a:solidFill>
                <a:effectLst>
                  <a:outerShdw blurRad="241300" dist="12700" dir="16080000" rotWithShape="0">
                    <a:srgbClr val="000000"/>
                  </a:outerShdw>
                </a:effectLst>
                <a:uFill>
                  <a:solidFill>
                    <a:srgbClr val="FFFFFF"/>
                  </a:solidFill>
                </a:uFill>
                <a:latin typeface="Arial"/>
                <a:ea typeface="Arial"/>
                <a:cs typeface="Arial"/>
                <a:sym typeface="Arial"/>
              </a:rPr>
              <a:t>. Evolution &amp; the Scopes Trial</a:t>
            </a:r>
            <a:endParaRPr sz="2800" spc="-112" dirty="0">
              <a:solidFill>
                <a:srgbClr val="FFFFFF"/>
              </a:solidFill>
              <a:effectLst>
                <a:outerShdw blurRad="241300" dist="12700" dir="16080000" rotWithShape="0">
                  <a:srgbClr val="000000"/>
                </a:outerShdw>
              </a:effectLst>
              <a:uFill>
                <a:solidFill>
                  <a:srgbClr val="FFFFFF"/>
                </a:solidFill>
              </a:uFill>
              <a:latin typeface="Arial"/>
              <a:ea typeface="Arial"/>
              <a:cs typeface="Arial"/>
              <a:sym typeface="Arial"/>
            </a:endParaRPr>
          </a:p>
          <a:p>
            <a:pPr marL="458772" marR="57799" lvl="0" indent="-458772" algn="l" defTabSz="1295400">
              <a:lnSpc>
                <a:spcPct val="100000"/>
              </a:lnSpc>
              <a:spcBef>
                <a:spcPts val="700"/>
              </a:spcBef>
              <a:tabLst/>
              <a:defRPr sz="1800"/>
            </a:pPr>
            <a:r>
              <a:rPr sz="2800" spc="-112" dirty="0">
                <a:solidFill>
                  <a:srgbClr val="FFFFFF"/>
                </a:solidFill>
                <a:effectLst>
                  <a:outerShdw blurRad="241300" dist="12700" dir="16080000" rotWithShape="0">
                    <a:srgbClr val="000000"/>
                  </a:outerShdw>
                </a:effectLst>
                <a:uFill>
                  <a:solidFill>
                    <a:srgbClr val="FFFFFF"/>
                  </a:solidFill>
                </a:uFill>
                <a:latin typeface="Arial"/>
                <a:ea typeface="Arial"/>
                <a:cs typeface="Arial"/>
                <a:sym typeface="Arial"/>
              </a:rPr>
              <a:t>   - symbolizes the cultural conflict in the 1920’s between fundamentalism &amp; modernism and. . .</a:t>
            </a:r>
          </a:p>
          <a:p>
            <a:pPr marL="458772" marR="57799" lvl="0" indent="-458772" algn="l" defTabSz="1295400">
              <a:lnSpc>
                <a:spcPct val="100000"/>
              </a:lnSpc>
              <a:spcBef>
                <a:spcPts val="700"/>
              </a:spcBef>
              <a:tabLst/>
              <a:defRPr sz="1800"/>
            </a:pPr>
            <a:r>
              <a:rPr lang="en-US" sz="2800" spc="-112" dirty="0" smtClean="0">
                <a:solidFill>
                  <a:srgbClr val="FFFFFF"/>
                </a:solidFill>
                <a:effectLst>
                  <a:outerShdw blurRad="241300" dist="12700" dir="16080000" rotWithShape="0">
                    <a:srgbClr val="000000"/>
                  </a:outerShdw>
                </a:effectLst>
                <a:uFill>
                  <a:solidFill>
                    <a:srgbClr val="FFFFFF"/>
                  </a:solidFill>
                </a:uFill>
                <a:latin typeface="Arial"/>
                <a:ea typeface="Arial"/>
                <a:cs typeface="Arial"/>
                <a:sym typeface="Arial"/>
              </a:rPr>
              <a:t>  </a:t>
            </a:r>
            <a:r>
              <a:rPr sz="2800" spc="-112" dirty="0" smtClean="0">
                <a:solidFill>
                  <a:srgbClr val="FFFFFF"/>
                </a:solidFill>
                <a:effectLst>
                  <a:outerShdw blurRad="241300" dist="12700" dir="16080000" rotWithShape="0">
                    <a:srgbClr val="000000"/>
                  </a:outerShdw>
                </a:effectLst>
                <a:uFill>
                  <a:solidFill>
                    <a:srgbClr val="FFFFFF"/>
                  </a:solidFill>
                </a:uFill>
                <a:latin typeface="Arial"/>
                <a:ea typeface="Arial"/>
                <a:cs typeface="Arial"/>
                <a:sym typeface="Arial"/>
              </a:rPr>
              <a:t>- </a:t>
            </a:r>
            <a:r>
              <a:rPr sz="2400" spc="-96" dirty="0">
                <a:solidFill>
                  <a:srgbClr val="FFFFFF"/>
                </a:solidFill>
                <a:effectLst>
                  <a:outerShdw blurRad="241300" dist="12700" dir="16080000" rotWithShape="0">
                    <a:srgbClr val="000000"/>
                  </a:outerShdw>
                </a:effectLst>
                <a:uFill>
                  <a:solidFill>
                    <a:srgbClr val="FFFFFF"/>
                  </a:solidFill>
                </a:uFill>
                <a:latin typeface="Arial"/>
                <a:ea typeface="Arial"/>
                <a:cs typeface="Arial"/>
                <a:sym typeface="Arial"/>
              </a:rPr>
              <a:t>conflict between rural &amp; urban culture</a:t>
            </a:r>
          </a:p>
        </p:txBody>
      </p:sp>
      <p:sp>
        <p:nvSpPr>
          <p:cNvPr id="40" name="Shape 40"/>
          <p:cNvSpPr/>
          <p:nvPr/>
        </p:nvSpPr>
        <p:spPr>
          <a:xfrm>
            <a:off x="-76200" y="127000"/>
            <a:ext cx="13144500" cy="1092200"/>
          </a:xfrm>
          <a:prstGeom prst="rect">
            <a:avLst/>
          </a:prstGeom>
          <a:ln w="12700">
            <a:miter lim="400000"/>
          </a:ln>
          <a:effectLst>
            <a:outerShdw blurRad="152400" dist="12700" dir="16080000" rotWithShape="0">
              <a:srgbClr val="000000"/>
            </a:outerShdw>
          </a:effectLst>
          <a:extLst>
            <a:ext uri="{C572A759-6A51-4108-AA02-DFA0A04FC94B}">
              <ma14:wrappingTextBoxFlag xmlns="" xmlns:ma14="http://schemas.microsoft.com/office/mac/drawingml/2011/main" val="1"/>
            </a:ext>
          </a:extLst>
        </p:spPr>
        <p:txBody>
          <a:bodyPr lIns="0" tIns="0" rIns="0" bIns="0">
            <a:spAutoFit/>
          </a:bodyPr>
          <a:lstStyle>
            <a:lvl1pPr marL="165100" algn="l">
              <a:lnSpc>
                <a:spcPts val="8400"/>
              </a:lnSpc>
              <a:tabLst>
                <a:tab pos="165100" algn="l"/>
                <a:tab pos="508000" algn="l"/>
                <a:tab pos="1016000" algn="l"/>
                <a:tab pos="1511300" algn="l"/>
                <a:tab pos="2019300" algn="l"/>
                <a:tab pos="2527300" algn="l"/>
                <a:tab pos="3035300" algn="l"/>
                <a:tab pos="3543300" algn="l"/>
                <a:tab pos="4051300" algn="l"/>
                <a:tab pos="4546600" algn="l"/>
                <a:tab pos="5054600" algn="l"/>
                <a:tab pos="5562600" algn="l"/>
                <a:tab pos="6070600" algn="l"/>
                <a:tab pos="14554200" algn="l"/>
              </a:tabLst>
              <a:defRPr sz="7000">
                <a:solidFill>
                  <a:srgbClr val="FFFFFF"/>
                </a:solidFill>
                <a:effectLst>
                  <a:outerShdw blurRad="152400" dist="12700" dir="16080000" rotWithShape="0">
                    <a:srgbClr val="000000"/>
                  </a:outerShdw>
                </a:effectLst>
                <a:latin typeface="Arial"/>
                <a:ea typeface="Arial"/>
                <a:cs typeface="Arial"/>
                <a:sym typeface="Arial"/>
              </a:defRPr>
            </a:lvl1pPr>
          </a:lstStyle>
          <a:p>
            <a:pPr lvl="0">
              <a:defRPr sz="1800">
                <a:solidFill>
                  <a:srgbClr val="000000"/>
                </a:solidFill>
                <a:effectLst/>
              </a:defRPr>
            </a:pPr>
            <a:r>
              <a:rPr sz="7000">
                <a:solidFill>
                  <a:srgbClr val="FFFFFF"/>
                </a:solidFill>
                <a:effectLst>
                  <a:outerShdw blurRad="152400" dist="12700" dir="16080000" rotWithShape="0">
                    <a:srgbClr val="000000"/>
                  </a:outerShdw>
                </a:effectLst>
              </a:rPr>
              <a:t>II. Cultural Conflicts</a:t>
            </a:r>
          </a:p>
        </p:txBody>
      </p:sp>
      <p:sp>
        <p:nvSpPr>
          <p:cNvPr id="41" name="Shape 41"/>
          <p:cNvSpPr/>
          <p:nvPr/>
        </p:nvSpPr>
        <p:spPr>
          <a:xfrm>
            <a:off x="-76200" y="127000"/>
            <a:ext cx="13144500" cy="1092200"/>
          </a:xfrm>
          <a:prstGeom prst="rect">
            <a:avLst/>
          </a:prstGeom>
          <a:ln w="12700">
            <a:miter lim="400000"/>
          </a:ln>
          <a:effectLst>
            <a:outerShdw blurRad="152400" dist="12700" dir="16080000" rotWithShape="0">
              <a:srgbClr val="000000"/>
            </a:outerShdw>
          </a:effectLst>
          <a:extLst>
            <a:ext uri="{C572A759-6A51-4108-AA02-DFA0A04FC94B}">
              <ma14:wrappingTextBoxFlag xmlns="" xmlns:ma14="http://schemas.microsoft.com/office/mac/drawingml/2011/main" val="1"/>
            </a:ext>
          </a:extLst>
        </p:spPr>
        <p:txBody>
          <a:bodyPr lIns="0" tIns="0" rIns="0" bIns="0">
            <a:spAutoFit/>
          </a:bodyPr>
          <a:lstStyle>
            <a:lvl1pPr marL="165100" algn="l">
              <a:lnSpc>
                <a:spcPts val="8400"/>
              </a:lnSpc>
              <a:tabLst>
                <a:tab pos="165100" algn="l"/>
                <a:tab pos="508000" algn="l"/>
                <a:tab pos="1016000" algn="l"/>
                <a:tab pos="1511300" algn="l"/>
                <a:tab pos="2019300" algn="l"/>
                <a:tab pos="2527300" algn="l"/>
                <a:tab pos="3035300" algn="l"/>
                <a:tab pos="3543300" algn="l"/>
                <a:tab pos="4051300" algn="l"/>
                <a:tab pos="4546600" algn="l"/>
                <a:tab pos="5054600" algn="l"/>
                <a:tab pos="5562600" algn="l"/>
                <a:tab pos="6070600" algn="l"/>
                <a:tab pos="14554200" algn="l"/>
              </a:tabLst>
              <a:defRPr sz="7000">
                <a:solidFill>
                  <a:srgbClr val="FFFFFF"/>
                </a:solidFill>
                <a:effectLst>
                  <a:outerShdw blurRad="152400" dist="12700" dir="16080000" rotWithShape="0">
                    <a:srgbClr val="000000"/>
                  </a:outerShdw>
                </a:effectLst>
                <a:latin typeface="Arial"/>
                <a:ea typeface="Arial"/>
                <a:cs typeface="Arial"/>
                <a:sym typeface="Arial"/>
              </a:defRPr>
            </a:lvl1pPr>
          </a:lstStyle>
          <a:p>
            <a:pPr lvl="0">
              <a:defRPr sz="1800">
                <a:solidFill>
                  <a:srgbClr val="000000"/>
                </a:solidFill>
                <a:effectLst/>
              </a:defRPr>
            </a:pPr>
            <a:r>
              <a:rPr sz="7000">
                <a:solidFill>
                  <a:srgbClr val="FFFFFF"/>
                </a:solidFill>
                <a:effectLst>
                  <a:outerShdw blurRad="152400" dist="12700" dir="16080000" rotWithShape="0">
                    <a:srgbClr val="000000"/>
                  </a:outerShdw>
                </a:effectLst>
              </a:rPr>
              <a:t>II. Cultural Conflicts</a:t>
            </a:r>
          </a:p>
        </p:txBody>
      </p:sp>
      <p:sp>
        <p:nvSpPr>
          <p:cNvPr id="42" name="Shape 42"/>
          <p:cNvSpPr/>
          <p:nvPr/>
        </p:nvSpPr>
        <p:spPr>
          <a:xfrm>
            <a:off x="-12700" y="-127000"/>
            <a:ext cx="13055600" cy="355600"/>
          </a:xfrm>
          <a:prstGeom prst="rect">
            <a:avLst/>
          </a:prstGeom>
          <a:solidFill>
            <a:srgbClr val="020202"/>
          </a:solidFill>
          <a:ln w="12700">
            <a:solidFill/>
            <a:miter lim="400000"/>
          </a:ln>
        </p:spPr>
        <p:txBody>
          <a:bodyPr lIns="0" tIns="0" rIns="0" bIns="0" anchor="ctr"/>
          <a:lstStyle/>
          <a:p>
            <a:pPr lvl="0">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effectLst>
                  <a:outerShdw blurRad="38100" dist="12700" dir="5400000" rotWithShape="0">
                    <a:srgbClr val="000000">
                      <a:alpha val="50000"/>
                    </a:srgbClr>
                  </a:outerShdw>
                </a:effectLst>
              </a:defRPr>
            </a:pPr>
            <a:endParaRPr/>
          </a:p>
        </p:txBody>
      </p:sp>
      <p:sp>
        <p:nvSpPr>
          <p:cNvPr id="43" name="Shape 43"/>
          <p:cNvSpPr/>
          <p:nvPr/>
        </p:nvSpPr>
        <p:spPr>
          <a:xfrm>
            <a:off x="-165100" y="9613900"/>
            <a:ext cx="13055600" cy="355600"/>
          </a:xfrm>
          <a:prstGeom prst="rect">
            <a:avLst/>
          </a:prstGeom>
          <a:solidFill>
            <a:srgbClr val="020202"/>
          </a:solidFill>
          <a:ln w="12700">
            <a:solidFill/>
            <a:miter lim="400000"/>
          </a:ln>
        </p:spPr>
        <p:txBody>
          <a:bodyPr lIns="0" tIns="0" rIns="0" bIns="0" anchor="ctr"/>
          <a:lstStyle/>
          <a:p>
            <a:pPr lvl="0">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effectLst>
                  <a:outerShdw blurRad="38100" dist="12700" dir="5400000" rotWithShape="0">
                    <a:srgbClr val="000000">
                      <a:alpha val="50000"/>
                    </a:srgbClr>
                  </a:outerShdw>
                </a:effectLst>
              </a:defRPr>
            </a:pPr>
            <a:endParaRPr/>
          </a:p>
        </p:txBody>
      </p:sp>
      <p:sp>
        <p:nvSpPr>
          <p:cNvPr id="44" name="Shape 44">
            <a:hlinkClick r:id="rId6"/>
          </p:cNvPr>
          <p:cNvSpPr/>
          <p:nvPr/>
        </p:nvSpPr>
        <p:spPr>
          <a:xfrm>
            <a:off x="11892817" y="8815864"/>
            <a:ext cx="873027" cy="8255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23C3D"/>
          </a:solidFill>
          <a:ln w="12700">
            <a:solidFill/>
            <a:miter lim="400000"/>
          </a:ln>
          <a:effectLst>
            <a:outerShdw blurRad="469900" dir="5400000" rotWithShape="0">
              <a:srgbClr val="FFFFFF"/>
            </a:outerShdw>
          </a:effectLst>
        </p:spPr>
        <p:txBody>
          <a:bodyPr lIns="0" tIns="0" rIns="0" bIns="0" anchor="ctr"/>
          <a:lstStyle/>
          <a:p>
            <a:pPr lvl="0">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effectLst>
                  <a:outerShdw blurRad="38100" dist="12700" dir="5400000" rotWithShape="0">
                    <a:srgbClr val="000000">
                      <a:alpha val="50000"/>
                    </a:srgbClr>
                  </a:outerShdw>
                </a:effectLst>
              </a:defRPr>
            </a:pPr>
            <a:endParaRPr/>
          </a:p>
        </p:txBody>
      </p:sp>
    </p:spTree>
    <p:controls>
      <mc:AlternateContent xmlns:mc="http://schemas.openxmlformats.org/markup-compatibility/2006">
        <mc:Choice xmlns:v="urn:schemas-microsoft-com:vml" Requires="v">
          <p:control spid="3075" name="ShockwaveFlash1" r:id="rId2" imgW="6691698" imgH="4974060"/>
        </mc:Choice>
        <mc:Fallback>
          <p:control name="ShockwaveFlash1" r:id="rId2" imgW="6691698" imgH="4974060">
            <p:pic>
              <p:nvPicPr>
                <p:cNvPr id="0" name="ShockwaveFlash1"/>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5999163" y="1360488"/>
                  <a:ext cx="6691312" cy="4973637"/>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3847099386"/>
      </p:ext>
    </p:extLst>
  </p:cSld>
  <p:clrMapOvr>
    <a:masterClrMapping/>
  </p:clrMapOvr>
  <p:transition spd="slow">
    <p:fade/>
  </p:transition>
  <p:timing>
    <p:tnLst>
      <p:par>
        <p:cTn id="1" dur="indefinite" restart="never" fill="hold"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78410-050-290F9DEE.jpg"/>
          <p:cNvPicPr/>
          <p:nvPr/>
        </p:nvPicPr>
        <p:blipFill>
          <a:blip r:embed="rId3">
            <a:extLst/>
          </a:blip>
          <a:stretch>
            <a:fillRect/>
          </a:stretch>
        </p:blipFill>
        <p:spPr>
          <a:xfrm flipH="1">
            <a:off x="12328" y="-120651"/>
            <a:ext cx="13005544" cy="9880601"/>
          </a:xfrm>
          <a:prstGeom prst="rect">
            <a:avLst/>
          </a:prstGeom>
          <a:ln w="12700">
            <a:miter lim="400000"/>
          </a:ln>
        </p:spPr>
      </p:pic>
      <p:sp>
        <p:nvSpPr>
          <p:cNvPr id="49" name="Shape 49"/>
          <p:cNvSpPr/>
          <p:nvPr/>
        </p:nvSpPr>
        <p:spPr>
          <a:xfrm>
            <a:off x="-12700" y="-127000"/>
            <a:ext cx="13055600" cy="558800"/>
          </a:xfrm>
          <a:prstGeom prst="rect">
            <a:avLst/>
          </a:prstGeom>
          <a:solidFill>
            <a:srgbClr val="020202"/>
          </a:solidFill>
          <a:ln w="12700">
            <a:solidFill/>
            <a:miter lim="400000"/>
          </a:ln>
        </p:spPr>
        <p:txBody>
          <a:bodyPr lIns="0" tIns="0" rIns="0" bIns="0" anchor="ctr"/>
          <a:lstStyle/>
          <a:p>
            <a:pPr lvl="0">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effectLst>
                  <a:outerShdw blurRad="38100" dist="12700" dir="5400000" rotWithShape="0">
                    <a:srgbClr val="000000">
                      <a:alpha val="50000"/>
                    </a:srgbClr>
                  </a:outerShdw>
                </a:effectLst>
              </a:defRPr>
            </a:pPr>
            <a:endParaRPr/>
          </a:p>
        </p:txBody>
      </p:sp>
      <p:sp>
        <p:nvSpPr>
          <p:cNvPr id="50" name="Shape 50"/>
          <p:cNvSpPr/>
          <p:nvPr/>
        </p:nvSpPr>
        <p:spPr>
          <a:xfrm>
            <a:off x="-76200" y="127000"/>
            <a:ext cx="11836400" cy="1092200"/>
          </a:xfrm>
          <a:prstGeom prst="rect">
            <a:avLst/>
          </a:prstGeom>
          <a:ln w="12700">
            <a:miter lim="400000"/>
          </a:ln>
          <a:effectLst>
            <a:outerShdw blurRad="152400" dist="12700" dir="16080000" rotWithShape="0">
              <a:srgbClr val="000000"/>
            </a:outerShdw>
          </a:effectLst>
          <a:extLst>
            <a:ext uri="{C572A759-6A51-4108-AA02-DFA0A04FC94B}">
              <ma14:wrappingTextBoxFlag xmlns="" xmlns:ma14="http://schemas.microsoft.com/office/mac/drawingml/2011/main" val="1"/>
            </a:ext>
          </a:extLst>
        </p:spPr>
        <p:txBody>
          <a:bodyPr lIns="0" tIns="0" rIns="0" bIns="0">
            <a:spAutoFit/>
          </a:bodyPr>
          <a:lstStyle>
            <a:lvl1pPr marL="165100" algn="l">
              <a:lnSpc>
                <a:spcPts val="8400"/>
              </a:lnSpc>
              <a:tabLst>
                <a:tab pos="165100" algn="l"/>
                <a:tab pos="508000" algn="l"/>
                <a:tab pos="1016000" algn="l"/>
                <a:tab pos="1511300" algn="l"/>
                <a:tab pos="2019300" algn="l"/>
                <a:tab pos="2527300" algn="l"/>
                <a:tab pos="3035300" algn="l"/>
                <a:tab pos="3543300" algn="l"/>
                <a:tab pos="4051300" algn="l"/>
                <a:tab pos="4546600" algn="l"/>
                <a:tab pos="5054600" algn="l"/>
                <a:tab pos="5562600" algn="l"/>
                <a:tab pos="6070600" algn="l"/>
                <a:tab pos="14554200" algn="l"/>
              </a:tabLst>
              <a:defRPr sz="7000">
                <a:solidFill>
                  <a:srgbClr val="FFFFFF"/>
                </a:solidFill>
                <a:effectLst>
                  <a:outerShdw blurRad="152400" dist="12700" dir="16080000" rotWithShape="0">
                    <a:srgbClr val="000000"/>
                  </a:outerShdw>
                </a:effectLst>
                <a:latin typeface="Arial"/>
                <a:ea typeface="Arial"/>
                <a:cs typeface="Arial"/>
                <a:sym typeface="Arial"/>
              </a:defRPr>
            </a:lvl1pPr>
          </a:lstStyle>
          <a:p>
            <a:pPr lvl="0">
              <a:defRPr sz="1800">
                <a:solidFill>
                  <a:srgbClr val="000000"/>
                </a:solidFill>
                <a:effectLst/>
              </a:defRPr>
            </a:pPr>
            <a:r>
              <a:rPr sz="7000">
                <a:solidFill>
                  <a:srgbClr val="FFFFFF"/>
                </a:solidFill>
                <a:effectLst>
                  <a:outerShdw blurRad="152400" dist="12700" dir="16080000" rotWithShape="0">
                    <a:srgbClr val="000000"/>
                  </a:outerShdw>
                </a:effectLst>
              </a:rPr>
              <a:t>II. Cultural Conflicts</a:t>
            </a:r>
          </a:p>
        </p:txBody>
      </p:sp>
      <p:sp>
        <p:nvSpPr>
          <p:cNvPr id="51" name="Shape 51"/>
          <p:cNvSpPr/>
          <p:nvPr/>
        </p:nvSpPr>
        <p:spPr>
          <a:xfrm>
            <a:off x="-76200" y="114300"/>
            <a:ext cx="12026900" cy="1092200"/>
          </a:xfrm>
          <a:prstGeom prst="rect">
            <a:avLst/>
          </a:prstGeom>
          <a:ln w="12700">
            <a:miter lim="400000"/>
          </a:ln>
          <a:effectLst>
            <a:outerShdw blurRad="152400" dist="12700" dir="16080000" rotWithShape="0">
              <a:srgbClr val="000000"/>
            </a:outerShdw>
          </a:effectLst>
          <a:extLst>
            <a:ext uri="{C572A759-6A51-4108-AA02-DFA0A04FC94B}">
              <ma14:wrappingTextBoxFlag xmlns="" xmlns:ma14="http://schemas.microsoft.com/office/mac/drawingml/2011/main" val="1"/>
            </a:ext>
          </a:extLst>
        </p:spPr>
        <p:txBody>
          <a:bodyPr lIns="0" tIns="0" rIns="0" bIns="0">
            <a:spAutoFit/>
          </a:bodyPr>
          <a:lstStyle>
            <a:lvl1pPr marL="165100" algn="l">
              <a:lnSpc>
                <a:spcPts val="8400"/>
              </a:lnSpc>
              <a:tabLst>
                <a:tab pos="165100" algn="l"/>
                <a:tab pos="508000" algn="l"/>
                <a:tab pos="1016000" algn="l"/>
                <a:tab pos="1511300" algn="l"/>
                <a:tab pos="2019300" algn="l"/>
                <a:tab pos="2527300" algn="l"/>
                <a:tab pos="3035300" algn="l"/>
                <a:tab pos="3543300" algn="l"/>
                <a:tab pos="4051300" algn="l"/>
                <a:tab pos="4546600" algn="l"/>
                <a:tab pos="5054600" algn="l"/>
                <a:tab pos="5562600" algn="l"/>
                <a:tab pos="6070600" algn="l"/>
                <a:tab pos="14554200" algn="l"/>
              </a:tabLst>
              <a:defRPr sz="7000">
                <a:solidFill>
                  <a:srgbClr val="FFFFFF"/>
                </a:solidFill>
                <a:effectLst>
                  <a:outerShdw blurRad="152400" dist="12700" dir="16080000" rotWithShape="0">
                    <a:srgbClr val="000000"/>
                  </a:outerShdw>
                </a:effectLst>
                <a:latin typeface="Arial"/>
                <a:ea typeface="Arial"/>
                <a:cs typeface="Arial"/>
                <a:sym typeface="Arial"/>
              </a:defRPr>
            </a:lvl1pPr>
          </a:lstStyle>
          <a:p>
            <a:pPr lvl="0">
              <a:defRPr sz="1800">
                <a:solidFill>
                  <a:srgbClr val="000000"/>
                </a:solidFill>
                <a:effectLst/>
              </a:defRPr>
            </a:pPr>
            <a:r>
              <a:rPr sz="7000">
                <a:solidFill>
                  <a:srgbClr val="FFFFFF"/>
                </a:solidFill>
                <a:effectLst>
                  <a:outerShdw blurRad="152400" dist="12700" dir="16080000" rotWithShape="0">
                    <a:srgbClr val="000000"/>
                  </a:outerShdw>
                </a:effectLst>
              </a:rPr>
              <a:t>II. Cultural Conflicts</a:t>
            </a:r>
          </a:p>
        </p:txBody>
      </p:sp>
      <p:sp>
        <p:nvSpPr>
          <p:cNvPr id="52" name="Shape 52"/>
          <p:cNvSpPr/>
          <p:nvPr/>
        </p:nvSpPr>
        <p:spPr>
          <a:xfrm>
            <a:off x="-165100" y="9613900"/>
            <a:ext cx="13055600" cy="355600"/>
          </a:xfrm>
          <a:prstGeom prst="rect">
            <a:avLst/>
          </a:prstGeom>
          <a:solidFill>
            <a:srgbClr val="020202"/>
          </a:solidFill>
          <a:ln w="12700">
            <a:solidFill/>
            <a:miter lim="400000"/>
          </a:ln>
        </p:spPr>
        <p:txBody>
          <a:bodyPr lIns="0" tIns="0" rIns="0" bIns="0" anchor="ctr"/>
          <a:lstStyle/>
          <a:p>
            <a:pPr lvl="0">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effectLst>
                  <a:outerShdw blurRad="38100" dist="12700" dir="5400000" rotWithShape="0">
                    <a:srgbClr val="000000">
                      <a:alpha val="50000"/>
                    </a:srgbClr>
                  </a:outerShdw>
                </a:effectLst>
              </a:defRPr>
            </a:pPr>
            <a:endParaRPr/>
          </a:p>
        </p:txBody>
      </p:sp>
      <p:sp>
        <p:nvSpPr>
          <p:cNvPr id="53" name="Shape 53"/>
          <p:cNvSpPr/>
          <p:nvPr/>
        </p:nvSpPr>
        <p:spPr>
          <a:xfrm>
            <a:off x="558800" y="5308600"/>
            <a:ext cx="5041900" cy="3644900"/>
          </a:xfrm>
          <a:prstGeom prst="rect">
            <a:avLst/>
          </a:prstGeom>
          <a:ln w="12700">
            <a:miter lim="400000"/>
          </a:ln>
          <a:effectLst>
            <a:outerShdw blurRad="241300" dist="12700" dir="16080000" rotWithShape="0">
              <a:srgbClr val="000000"/>
            </a:outerShdw>
          </a:effectLst>
          <a:extLst>
            <a:ext uri="{C572A759-6A51-4108-AA02-DFA0A04FC94B}">
              <ma14:wrappingTextBoxFlag xmlns="" xmlns:ma14="http://schemas.microsoft.com/office/mac/drawingml/2011/main" val="1"/>
            </a:ext>
          </a:extLst>
        </p:spPr>
        <p:txBody>
          <a:bodyPr lIns="0" tIns="0" rIns="0" bIns="0">
            <a:spAutoFit/>
          </a:bodyPr>
          <a:lstStyle/>
          <a:p>
            <a:pPr marL="458772" marR="57799" lvl="0" indent="-458772" algn="l" defTabSz="1295400">
              <a:lnSpc>
                <a:spcPct val="100000"/>
              </a:lnSpc>
              <a:spcBef>
                <a:spcPts val="700"/>
              </a:spcBef>
              <a:buClr>
                <a:srgbClr val="FFFFFF"/>
              </a:buClr>
              <a:buFont typeface="Arial"/>
              <a:tabLst/>
              <a:defRPr sz="1800"/>
            </a:pPr>
            <a:r>
              <a:rPr sz="2800" b="1" spc="-112">
                <a:solidFill>
                  <a:srgbClr val="FFFFFF"/>
                </a:solidFill>
                <a:effectLst>
                  <a:outerShdw blurRad="241300" dist="12700" dir="16080000" rotWithShape="0">
                    <a:srgbClr val="000000"/>
                  </a:outerShdw>
                </a:effectLst>
                <a:uFill>
                  <a:solidFill>
                    <a:srgbClr val="FFFFFF"/>
                  </a:solidFill>
                </a:uFill>
                <a:latin typeface="Arial"/>
                <a:ea typeface="Arial"/>
                <a:cs typeface="Arial"/>
                <a:sym typeface="Arial"/>
              </a:rPr>
              <a:t>D. KKK Re-emerges</a:t>
            </a:r>
            <a:endParaRPr sz="2800" spc="-112">
              <a:solidFill>
                <a:srgbClr val="FFFFFF"/>
              </a:solidFill>
              <a:effectLst>
                <a:outerShdw blurRad="241300" dist="12700" dir="16080000" rotWithShape="0">
                  <a:srgbClr val="000000"/>
                </a:outerShdw>
              </a:effectLst>
              <a:uFill>
                <a:solidFill>
                  <a:srgbClr val="FFFFFF"/>
                </a:solidFill>
              </a:uFill>
              <a:latin typeface="Arial"/>
              <a:ea typeface="Arial"/>
              <a:cs typeface="Arial"/>
              <a:sym typeface="Arial"/>
            </a:endParaRPr>
          </a:p>
          <a:p>
            <a:pPr marL="458772" marR="57799" lvl="0" indent="-458772" algn="l" defTabSz="1295400">
              <a:lnSpc>
                <a:spcPct val="100000"/>
              </a:lnSpc>
              <a:spcBef>
                <a:spcPts val="700"/>
              </a:spcBef>
              <a:tabLst/>
              <a:defRPr sz="1800"/>
            </a:pPr>
            <a:r>
              <a:rPr sz="2800" spc="-112">
                <a:solidFill>
                  <a:srgbClr val="FFFFFF"/>
                </a:solidFill>
                <a:effectLst>
                  <a:outerShdw blurRad="241300" dist="12700" dir="16080000" rotWithShape="0">
                    <a:srgbClr val="000000"/>
                  </a:outerShdw>
                </a:effectLst>
                <a:uFill>
                  <a:solidFill>
                    <a:srgbClr val="FFFFFF"/>
                  </a:solidFill>
                </a:uFill>
                <a:latin typeface="Arial"/>
                <a:ea typeface="Arial"/>
                <a:cs typeface="Arial"/>
                <a:sym typeface="Arial"/>
              </a:rPr>
              <a:t>   - Established by Colonel William J. Simmons, former Methodist preacher</a:t>
            </a:r>
          </a:p>
          <a:p>
            <a:pPr marL="458772" marR="57799" lvl="0" indent="-458772" algn="l" defTabSz="1295400">
              <a:lnSpc>
                <a:spcPct val="100000"/>
              </a:lnSpc>
              <a:spcBef>
                <a:spcPts val="700"/>
              </a:spcBef>
              <a:tabLst/>
              <a:defRPr sz="1800"/>
            </a:pPr>
            <a:r>
              <a:rPr sz="2800" spc="-112">
                <a:solidFill>
                  <a:srgbClr val="FFFFFF"/>
                </a:solidFill>
                <a:effectLst>
                  <a:outerShdw blurRad="241300" dist="12700" dir="16080000" rotWithShape="0">
                    <a:srgbClr val="000000"/>
                  </a:outerShdw>
                </a:effectLst>
                <a:uFill>
                  <a:solidFill>
                    <a:srgbClr val="FFFFFF"/>
                  </a:solidFill>
                </a:uFill>
                <a:latin typeface="Arial"/>
                <a:ea typeface="Arial"/>
                <a:cs typeface="Arial"/>
                <a:sym typeface="Arial"/>
              </a:rPr>
              <a:t>   - defense of Protestant culture -W.A.S.P.</a:t>
            </a:r>
          </a:p>
          <a:p>
            <a:pPr marL="458772" marR="57799" lvl="0" indent="-458772" algn="l" defTabSz="1295400">
              <a:lnSpc>
                <a:spcPct val="100000"/>
              </a:lnSpc>
              <a:spcBef>
                <a:spcPts val="700"/>
              </a:spcBef>
              <a:tabLst/>
              <a:defRPr sz="1800"/>
            </a:pPr>
            <a:r>
              <a:rPr sz="2800" spc="-112">
                <a:solidFill>
                  <a:srgbClr val="FFFFFF"/>
                </a:solidFill>
                <a:effectLst>
                  <a:outerShdw blurRad="241300" dist="12700" dir="16080000" rotWithShape="0">
                    <a:srgbClr val="000000"/>
                  </a:outerShdw>
                </a:effectLst>
                <a:uFill>
                  <a:solidFill>
                    <a:srgbClr val="FFFFFF"/>
                  </a:solidFill>
                </a:uFill>
                <a:latin typeface="Arial"/>
                <a:ea typeface="Arial"/>
                <a:cs typeface="Arial"/>
                <a:sym typeface="Arial"/>
              </a:rPr>
              <a:t>   - against any “anti-american” group</a:t>
            </a:r>
          </a:p>
        </p:txBody>
      </p:sp>
      <p:sp>
        <p:nvSpPr>
          <p:cNvPr id="54" name="Shape 54">
            <a:hlinkClick r:id="rId4"/>
          </p:cNvPr>
          <p:cNvSpPr/>
          <p:nvPr/>
        </p:nvSpPr>
        <p:spPr>
          <a:xfrm>
            <a:off x="11394996" y="8576173"/>
            <a:ext cx="873027" cy="8255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23C3D"/>
          </a:solidFill>
          <a:ln w="12700">
            <a:solidFill/>
            <a:miter lim="400000"/>
          </a:ln>
          <a:effectLst>
            <a:outerShdw blurRad="469900" dir="5400000" rotWithShape="0">
              <a:srgbClr val="FFFFFF"/>
            </a:outerShdw>
          </a:effectLst>
        </p:spPr>
        <p:txBody>
          <a:bodyPr lIns="0" tIns="0" rIns="0" bIns="0" anchor="ctr"/>
          <a:lstStyle/>
          <a:p>
            <a:pPr lvl="0">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effectLst>
                  <a:outerShdw blurRad="38100" dist="12700" dir="5400000" rotWithShape="0">
                    <a:srgbClr val="000000">
                      <a:alpha val="50000"/>
                    </a:srgbClr>
                  </a:outerShdw>
                </a:effectLst>
              </a:defRPr>
            </a:pPr>
            <a:endParaRPr/>
          </a:p>
        </p:txBody>
      </p:sp>
    </p:spTree>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78410-050-290F9DEE.jpg"/>
          <p:cNvPicPr/>
          <p:nvPr/>
        </p:nvPicPr>
        <p:blipFill>
          <a:blip r:embed="rId5">
            <a:extLst/>
          </a:blip>
          <a:stretch>
            <a:fillRect/>
          </a:stretch>
        </p:blipFill>
        <p:spPr>
          <a:xfrm flipH="1">
            <a:off x="12328" y="-120651"/>
            <a:ext cx="13005544" cy="9880601"/>
          </a:xfrm>
          <a:prstGeom prst="rect">
            <a:avLst/>
          </a:prstGeom>
          <a:ln w="12700">
            <a:miter lim="400000"/>
          </a:ln>
        </p:spPr>
      </p:pic>
      <p:sp>
        <p:nvSpPr>
          <p:cNvPr id="49" name="Shape 49"/>
          <p:cNvSpPr/>
          <p:nvPr/>
        </p:nvSpPr>
        <p:spPr>
          <a:xfrm>
            <a:off x="-12700" y="-127000"/>
            <a:ext cx="13055600" cy="558800"/>
          </a:xfrm>
          <a:prstGeom prst="rect">
            <a:avLst/>
          </a:prstGeom>
          <a:solidFill>
            <a:srgbClr val="020202"/>
          </a:solidFill>
          <a:ln w="12700">
            <a:solidFill/>
            <a:miter lim="400000"/>
          </a:ln>
        </p:spPr>
        <p:txBody>
          <a:bodyPr lIns="0" tIns="0" rIns="0" bIns="0" anchor="ctr"/>
          <a:lstStyle/>
          <a:p>
            <a:pPr lvl="0">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effectLst>
                  <a:outerShdw blurRad="38100" dist="12700" dir="5400000" rotWithShape="0">
                    <a:srgbClr val="000000">
                      <a:alpha val="50000"/>
                    </a:srgbClr>
                  </a:outerShdw>
                </a:effectLst>
              </a:defRPr>
            </a:pPr>
            <a:endParaRPr/>
          </a:p>
        </p:txBody>
      </p:sp>
      <p:sp>
        <p:nvSpPr>
          <p:cNvPr id="50" name="Shape 50"/>
          <p:cNvSpPr/>
          <p:nvPr/>
        </p:nvSpPr>
        <p:spPr>
          <a:xfrm>
            <a:off x="-76200" y="127000"/>
            <a:ext cx="11836400" cy="1092200"/>
          </a:xfrm>
          <a:prstGeom prst="rect">
            <a:avLst/>
          </a:prstGeom>
          <a:ln w="12700">
            <a:miter lim="400000"/>
          </a:ln>
          <a:effectLst>
            <a:outerShdw blurRad="152400" dist="12700" dir="16080000" rotWithShape="0">
              <a:srgbClr val="000000"/>
            </a:outerShdw>
          </a:effectLst>
          <a:extLst>
            <a:ext uri="{C572A759-6A51-4108-AA02-DFA0A04FC94B}">
              <ma14:wrappingTextBoxFlag xmlns="" xmlns:ma14="http://schemas.microsoft.com/office/mac/drawingml/2011/main" val="1"/>
            </a:ext>
          </a:extLst>
        </p:spPr>
        <p:txBody>
          <a:bodyPr lIns="0" tIns="0" rIns="0" bIns="0">
            <a:spAutoFit/>
          </a:bodyPr>
          <a:lstStyle>
            <a:lvl1pPr marL="165100" algn="l">
              <a:lnSpc>
                <a:spcPts val="8400"/>
              </a:lnSpc>
              <a:tabLst>
                <a:tab pos="165100" algn="l"/>
                <a:tab pos="508000" algn="l"/>
                <a:tab pos="1016000" algn="l"/>
                <a:tab pos="1511300" algn="l"/>
                <a:tab pos="2019300" algn="l"/>
                <a:tab pos="2527300" algn="l"/>
                <a:tab pos="3035300" algn="l"/>
                <a:tab pos="3543300" algn="l"/>
                <a:tab pos="4051300" algn="l"/>
                <a:tab pos="4546600" algn="l"/>
                <a:tab pos="5054600" algn="l"/>
                <a:tab pos="5562600" algn="l"/>
                <a:tab pos="6070600" algn="l"/>
                <a:tab pos="14554200" algn="l"/>
              </a:tabLst>
              <a:defRPr sz="7000">
                <a:solidFill>
                  <a:srgbClr val="FFFFFF"/>
                </a:solidFill>
                <a:effectLst>
                  <a:outerShdw blurRad="152400" dist="12700" dir="16080000" rotWithShape="0">
                    <a:srgbClr val="000000"/>
                  </a:outerShdw>
                </a:effectLst>
                <a:latin typeface="Arial"/>
                <a:ea typeface="Arial"/>
                <a:cs typeface="Arial"/>
                <a:sym typeface="Arial"/>
              </a:defRPr>
            </a:lvl1pPr>
          </a:lstStyle>
          <a:p>
            <a:pPr lvl="0">
              <a:defRPr sz="1800">
                <a:solidFill>
                  <a:srgbClr val="000000"/>
                </a:solidFill>
                <a:effectLst/>
              </a:defRPr>
            </a:pPr>
            <a:r>
              <a:rPr sz="7000">
                <a:solidFill>
                  <a:srgbClr val="FFFFFF"/>
                </a:solidFill>
                <a:effectLst>
                  <a:outerShdw blurRad="152400" dist="12700" dir="16080000" rotWithShape="0">
                    <a:srgbClr val="000000"/>
                  </a:outerShdw>
                </a:effectLst>
              </a:rPr>
              <a:t>II. Cultural Conflicts</a:t>
            </a:r>
          </a:p>
        </p:txBody>
      </p:sp>
      <p:sp>
        <p:nvSpPr>
          <p:cNvPr id="51" name="Shape 51"/>
          <p:cNvSpPr/>
          <p:nvPr/>
        </p:nvSpPr>
        <p:spPr>
          <a:xfrm>
            <a:off x="-76200" y="114300"/>
            <a:ext cx="12026900" cy="1092200"/>
          </a:xfrm>
          <a:prstGeom prst="rect">
            <a:avLst/>
          </a:prstGeom>
          <a:ln w="12700">
            <a:miter lim="400000"/>
          </a:ln>
          <a:effectLst>
            <a:outerShdw blurRad="152400" dist="12700" dir="16080000" rotWithShape="0">
              <a:srgbClr val="000000"/>
            </a:outerShdw>
          </a:effectLst>
          <a:extLst>
            <a:ext uri="{C572A759-6A51-4108-AA02-DFA0A04FC94B}">
              <ma14:wrappingTextBoxFlag xmlns="" xmlns:ma14="http://schemas.microsoft.com/office/mac/drawingml/2011/main" val="1"/>
            </a:ext>
          </a:extLst>
        </p:spPr>
        <p:txBody>
          <a:bodyPr lIns="0" tIns="0" rIns="0" bIns="0">
            <a:spAutoFit/>
          </a:bodyPr>
          <a:lstStyle>
            <a:lvl1pPr marL="165100" algn="l">
              <a:lnSpc>
                <a:spcPts val="8400"/>
              </a:lnSpc>
              <a:tabLst>
                <a:tab pos="165100" algn="l"/>
                <a:tab pos="508000" algn="l"/>
                <a:tab pos="1016000" algn="l"/>
                <a:tab pos="1511300" algn="l"/>
                <a:tab pos="2019300" algn="l"/>
                <a:tab pos="2527300" algn="l"/>
                <a:tab pos="3035300" algn="l"/>
                <a:tab pos="3543300" algn="l"/>
                <a:tab pos="4051300" algn="l"/>
                <a:tab pos="4546600" algn="l"/>
                <a:tab pos="5054600" algn="l"/>
                <a:tab pos="5562600" algn="l"/>
                <a:tab pos="6070600" algn="l"/>
                <a:tab pos="14554200" algn="l"/>
              </a:tabLst>
              <a:defRPr sz="7000">
                <a:solidFill>
                  <a:srgbClr val="FFFFFF"/>
                </a:solidFill>
                <a:effectLst>
                  <a:outerShdw blurRad="152400" dist="12700" dir="16080000" rotWithShape="0">
                    <a:srgbClr val="000000"/>
                  </a:outerShdw>
                </a:effectLst>
                <a:latin typeface="Arial"/>
                <a:ea typeface="Arial"/>
                <a:cs typeface="Arial"/>
                <a:sym typeface="Arial"/>
              </a:defRPr>
            </a:lvl1pPr>
          </a:lstStyle>
          <a:p>
            <a:pPr lvl="0">
              <a:defRPr sz="1800">
                <a:solidFill>
                  <a:srgbClr val="000000"/>
                </a:solidFill>
                <a:effectLst/>
              </a:defRPr>
            </a:pPr>
            <a:r>
              <a:rPr sz="7000">
                <a:solidFill>
                  <a:srgbClr val="FFFFFF"/>
                </a:solidFill>
                <a:effectLst>
                  <a:outerShdw blurRad="152400" dist="12700" dir="16080000" rotWithShape="0">
                    <a:srgbClr val="000000"/>
                  </a:outerShdw>
                </a:effectLst>
              </a:rPr>
              <a:t>II. Cultural Conflicts</a:t>
            </a:r>
          </a:p>
        </p:txBody>
      </p:sp>
      <p:sp>
        <p:nvSpPr>
          <p:cNvPr id="52" name="Shape 52"/>
          <p:cNvSpPr/>
          <p:nvPr/>
        </p:nvSpPr>
        <p:spPr>
          <a:xfrm>
            <a:off x="-165100" y="9613900"/>
            <a:ext cx="13055600" cy="355600"/>
          </a:xfrm>
          <a:prstGeom prst="rect">
            <a:avLst/>
          </a:prstGeom>
          <a:solidFill>
            <a:srgbClr val="020202"/>
          </a:solidFill>
          <a:ln w="12700">
            <a:solidFill/>
            <a:miter lim="400000"/>
          </a:ln>
        </p:spPr>
        <p:txBody>
          <a:bodyPr lIns="0" tIns="0" rIns="0" bIns="0" anchor="ctr"/>
          <a:lstStyle/>
          <a:p>
            <a:pPr lvl="0">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effectLst>
                  <a:outerShdw blurRad="38100" dist="12700" dir="5400000" rotWithShape="0">
                    <a:srgbClr val="000000">
                      <a:alpha val="50000"/>
                    </a:srgbClr>
                  </a:outerShdw>
                </a:effectLst>
              </a:defRPr>
            </a:pPr>
            <a:endParaRPr/>
          </a:p>
        </p:txBody>
      </p:sp>
      <p:sp>
        <p:nvSpPr>
          <p:cNvPr id="53" name="Shape 53"/>
          <p:cNvSpPr/>
          <p:nvPr/>
        </p:nvSpPr>
        <p:spPr>
          <a:xfrm>
            <a:off x="558800" y="5308600"/>
            <a:ext cx="5041900" cy="3644900"/>
          </a:xfrm>
          <a:prstGeom prst="rect">
            <a:avLst/>
          </a:prstGeom>
          <a:ln w="12700">
            <a:miter lim="400000"/>
          </a:ln>
          <a:effectLst>
            <a:outerShdw blurRad="241300" dist="12700" dir="16080000" rotWithShape="0">
              <a:srgbClr val="000000"/>
            </a:outerShdw>
          </a:effectLst>
          <a:extLst>
            <a:ext uri="{C572A759-6A51-4108-AA02-DFA0A04FC94B}">
              <ma14:wrappingTextBoxFlag xmlns="" xmlns:ma14="http://schemas.microsoft.com/office/mac/drawingml/2011/main" val="1"/>
            </a:ext>
          </a:extLst>
        </p:spPr>
        <p:txBody>
          <a:bodyPr lIns="0" tIns="0" rIns="0" bIns="0">
            <a:spAutoFit/>
          </a:bodyPr>
          <a:lstStyle/>
          <a:p>
            <a:pPr marL="458772" marR="57799" lvl="0" indent="-458772" algn="l" defTabSz="1295400">
              <a:lnSpc>
                <a:spcPct val="100000"/>
              </a:lnSpc>
              <a:spcBef>
                <a:spcPts val="700"/>
              </a:spcBef>
              <a:buClr>
                <a:srgbClr val="FFFFFF"/>
              </a:buClr>
              <a:buFont typeface="Arial"/>
              <a:tabLst/>
              <a:defRPr sz="1800"/>
            </a:pPr>
            <a:r>
              <a:rPr sz="2800" b="1" spc="-112">
                <a:solidFill>
                  <a:srgbClr val="FFFFFF"/>
                </a:solidFill>
                <a:effectLst>
                  <a:outerShdw blurRad="241300" dist="12700" dir="16080000" rotWithShape="0">
                    <a:srgbClr val="000000"/>
                  </a:outerShdw>
                </a:effectLst>
                <a:uFill>
                  <a:solidFill>
                    <a:srgbClr val="FFFFFF"/>
                  </a:solidFill>
                </a:uFill>
                <a:latin typeface="Arial"/>
                <a:ea typeface="Arial"/>
                <a:cs typeface="Arial"/>
                <a:sym typeface="Arial"/>
              </a:rPr>
              <a:t>D. KKK Re-emerges</a:t>
            </a:r>
            <a:endParaRPr sz="2800" spc="-112">
              <a:solidFill>
                <a:srgbClr val="FFFFFF"/>
              </a:solidFill>
              <a:effectLst>
                <a:outerShdw blurRad="241300" dist="12700" dir="16080000" rotWithShape="0">
                  <a:srgbClr val="000000"/>
                </a:outerShdw>
              </a:effectLst>
              <a:uFill>
                <a:solidFill>
                  <a:srgbClr val="FFFFFF"/>
                </a:solidFill>
              </a:uFill>
              <a:latin typeface="Arial"/>
              <a:ea typeface="Arial"/>
              <a:cs typeface="Arial"/>
              <a:sym typeface="Arial"/>
            </a:endParaRPr>
          </a:p>
          <a:p>
            <a:pPr marL="458772" marR="57799" lvl="0" indent="-458772" algn="l" defTabSz="1295400">
              <a:lnSpc>
                <a:spcPct val="100000"/>
              </a:lnSpc>
              <a:spcBef>
                <a:spcPts val="700"/>
              </a:spcBef>
              <a:tabLst/>
              <a:defRPr sz="1800"/>
            </a:pPr>
            <a:r>
              <a:rPr sz="2800" spc="-112">
                <a:solidFill>
                  <a:srgbClr val="FFFFFF"/>
                </a:solidFill>
                <a:effectLst>
                  <a:outerShdw blurRad="241300" dist="12700" dir="16080000" rotWithShape="0">
                    <a:srgbClr val="000000"/>
                  </a:outerShdw>
                </a:effectLst>
                <a:uFill>
                  <a:solidFill>
                    <a:srgbClr val="FFFFFF"/>
                  </a:solidFill>
                </a:uFill>
                <a:latin typeface="Arial"/>
                <a:ea typeface="Arial"/>
                <a:cs typeface="Arial"/>
                <a:sym typeface="Arial"/>
              </a:rPr>
              <a:t>   - Established by Colonel William J. Simmons, former Methodist preacher</a:t>
            </a:r>
          </a:p>
          <a:p>
            <a:pPr marL="458772" marR="57799" lvl="0" indent="-458772" algn="l" defTabSz="1295400">
              <a:lnSpc>
                <a:spcPct val="100000"/>
              </a:lnSpc>
              <a:spcBef>
                <a:spcPts val="700"/>
              </a:spcBef>
              <a:tabLst/>
              <a:defRPr sz="1800"/>
            </a:pPr>
            <a:r>
              <a:rPr sz="2800" spc="-112">
                <a:solidFill>
                  <a:srgbClr val="FFFFFF"/>
                </a:solidFill>
                <a:effectLst>
                  <a:outerShdw blurRad="241300" dist="12700" dir="16080000" rotWithShape="0">
                    <a:srgbClr val="000000"/>
                  </a:outerShdw>
                </a:effectLst>
                <a:uFill>
                  <a:solidFill>
                    <a:srgbClr val="FFFFFF"/>
                  </a:solidFill>
                </a:uFill>
                <a:latin typeface="Arial"/>
                <a:ea typeface="Arial"/>
                <a:cs typeface="Arial"/>
                <a:sym typeface="Arial"/>
              </a:rPr>
              <a:t>   - defense of Protestant culture -W.A.S.P.</a:t>
            </a:r>
          </a:p>
          <a:p>
            <a:pPr marL="458772" marR="57799" lvl="0" indent="-458772" algn="l" defTabSz="1295400">
              <a:lnSpc>
                <a:spcPct val="100000"/>
              </a:lnSpc>
              <a:spcBef>
                <a:spcPts val="700"/>
              </a:spcBef>
              <a:tabLst/>
              <a:defRPr sz="1800"/>
            </a:pPr>
            <a:r>
              <a:rPr sz="2800" spc="-112">
                <a:solidFill>
                  <a:srgbClr val="FFFFFF"/>
                </a:solidFill>
                <a:effectLst>
                  <a:outerShdw blurRad="241300" dist="12700" dir="16080000" rotWithShape="0">
                    <a:srgbClr val="000000"/>
                  </a:outerShdw>
                </a:effectLst>
                <a:uFill>
                  <a:solidFill>
                    <a:srgbClr val="FFFFFF"/>
                  </a:solidFill>
                </a:uFill>
                <a:latin typeface="Arial"/>
                <a:ea typeface="Arial"/>
                <a:cs typeface="Arial"/>
                <a:sym typeface="Arial"/>
              </a:rPr>
              <a:t>   - against any “anti-american” group</a:t>
            </a:r>
          </a:p>
        </p:txBody>
      </p:sp>
      <p:sp>
        <p:nvSpPr>
          <p:cNvPr id="54" name="Shape 54">
            <a:hlinkClick r:id="rId6"/>
          </p:cNvPr>
          <p:cNvSpPr/>
          <p:nvPr/>
        </p:nvSpPr>
        <p:spPr>
          <a:xfrm>
            <a:off x="11394996" y="8576173"/>
            <a:ext cx="873027" cy="8255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23C3D"/>
          </a:solidFill>
          <a:ln w="12700">
            <a:solidFill/>
            <a:miter lim="400000"/>
          </a:ln>
          <a:effectLst>
            <a:outerShdw blurRad="469900" dir="5400000" rotWithShape="0">
              <a:srgbClr val="FFFFFF"/>
            </a:outerShdw>
          </a:effectLst>
        </p:spPr>
        <p:txBody>
          <a:bodyPr lIns="0" tIns="0" rIns="0" bIns="0" anchor="ctr"/>
          <a:lstStyle/>
          <a:p>
            <a:pPr lvl="0">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a:effectLst>
                  <a:outerShdw blurRad="38100" dist="12700" dir="5400000" rotWithShape="0">
                    <a:srgbClr val="000000">
                      <a:alpha val="50000"/>
                    </a:srgbClr>
                  </a:outerShdw>
                </a:effectLst>
              </a:defRPr>
            </a:pPr>
            <a:endParaRPr/>
          </a:p>
        </p:txBody>
      </p:sp>
    </p:spTree>
    <p:controls>
      <mc:AlternateContent xmlns:mc="http://schemas.openxmlformats.org/markup-compatibility/2006">
        <mc:Choice xmlns:v="urn:schemas-microsoft-com:vml" Requires="v">
          <p:control spid="4099" name="ShockwaveFlash1" r:id="rId2" imgW="6691698" imgH="4974060"/>
        </mc:Choice>
        <mc:Fallback>
          <p:control name="ShockwaveFlash1" r:id="rId2" imgW="6691698" imgH="4974060">
            <p:pic>
              <p:nvPicPr>
                <p:cNvPr id="0" name="ShockwaveFlash1"/>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5999163" y="1182688"/>
                  <a:ext cx="6691312" cy="4973637"/>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3081772289"/>
      </p:ext>
    </p:extLst>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Times"/>
        <a:ea typeface="Times"/>
        <a:cs typeface="Times"/>
      </a:majorFont>
      <a:minorFont>
        <a:latin typeface="Times"/>
        <a:ea typeface="Times"/>
        <a:cs typeface="Time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C6E6E9"/>
        </a:solidFill>
        <a:ln w="12700" cap="flat">
          <a:solidFill>
            <a:srgbClr val="000000"/>
          </a:solidFill>
          <a:prstDash val="solid"/>
          <a:miter lim="400000"/>
        </a:ln>
        <a:effectLst/>
      </a:spPr>
      <a:bodyPr rot="0" spcFirstLastPara="1" vertOverflow="overflow" horzOverflow="overflow" vert="horz" wrap="square" lIns="38100" tIns="38100" rIns="38100" bIns="38100" numCol="1" spcCol="38100" rtlCol="0" anchor="ctr">
        <a:spAutoFit/>
      </a:bodyPr>
      <a:lstStyle>
        <a:defPPr marL="0" marR="0" indent="0" algn="ctr" defTabSz="647700" rtl="0" fontAlgn="auto" latinLnBrk="1" hangingPunct="0">
          <a:lnSpc>
            <a:spcPts val="1600"/>
          </a:lnSpc>
          <a:spcBef>
            <a:spcPts val="0"/>
          </a:spcBef>
          <a:spcAft>
            <a:spcPts val="0"/>
          </a:spcAft>
          <a:buClrTx/>
          <a:buSzTx/>
          <a:buFontTx/>
          <a:buNone/>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kumimoji="0" sz="1400" b="0" i="0" u="none" strike="noStrike" cap="none" spc="0" normalizeH="0" baseline="0">
            <a:ln>
              <a:noFill/>
            </a:ln>
            <a:solidFill>
              <a:srgbClr val="000000"/>
            </a:solidFill>
            <a:effectLst>
              <a:outerShdw blurRad="38100" dist="12700" dir="5400000" rotWithShape="0">
                <a:srgbClr val="000000">
                  <a:alpha val="50000"/>
                </a:srgbClr>
              </a:outerShdw>
            </a:effectLst>
            <a:uFillTx/>
            <a:latin typeface="+mn-lt"/>
            <a:ea typeface="+mn-ea"/>
            <a:cs typeface="+mn-cs"/>
            <a:sym typeface="Time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647700" rtl="0" fontAlgn="auto" latinLnBrk="1" hangingPunct="0">
          <a:lnSpc>
            <a:spcPts val="1600"/>
          </a:lnSpc>
          <a:spcBef>
            <a:spcPts val="0"/>
          </a:spcBef>
          <a:spcAft>
            <a:spcPts val="0"/>
          </a:spcAft>
          <a:buClrTx/>
          <a:buSzTx/>
          <a:buFontTx/>
          <a:buNone/>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kumimoji="0" sz="1400" b="0" i="0" u="none" strike="noStrike" cap="none" spc="0" normalizeH="0" baseline="0">
            <a:ln>
              <a:noFill/>
            </a:ln>
            <a:solidFill>
              <a:srgbClr val="000000"/>
            </a:solidFill>
            <a:effectLst/>
            <a:uFillTx/>
            <a:latin typeface="+mn-lt"/>
            <a:ea typeface="+mn-ea"/>
            <a:cs typeface="+mn-cs"/>
            <a:sym typeface="Time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Times"/>
        <a:ea typeface="Times"/>
        <a:cs typeface="Times"/>
      </a:majorFont>
      <a:minorFont>
        <a:latin typeface="Times"/>
        <a:ea typeface="Times"/>
        <a:cs typeface="Time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C6E6E9"/>
        </a:solidFill>
        <a:ln w="12700" cap="flat">
          <a:solidFill>
            <a:srgbClr val="000000"/>
          </a:solidFill>
          <a:prstDash val="solid"/>
          <a:miter lim="400000"/>
        </a:ln>
        <a:effectLst/>
      </a:spPr>
      <a:bodyPr rot="0" spcFirstLastPara="1" vertOverflow="overflow" horzOverflow="overflow" vert="horz" wrap="square" lIns="38100" tIns="38100" rIns="38100" bIns="38100" numCol="1" spcCol="38100" rtlCol="0" anchor="ctr">
        <a:spAutoFit/>
      </a:bodyPr>
      <a:lstStyle>
        <a:defPPr marL="0" marR="0" indent="0" algn="ctr" defTabSz="647700" rtl="0" fontAlgn="auto" latinLnBrk="1" hangingPunct="0">
          <a:lnSpc>
            <a:spcPts val="1600"/>
          </a:lnSpc>
          <a:spcBef>
            <a:spcPts val="0"/>
          </a:spcBef>
          <a:spcAft>
            <a:spcPts val="0"/>
          </a:spcAft>
          <a:buClrTx/>
          <a:buSzTx/>
          <a:buFontTx/>
          <a:buNone/>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kumimoji="0" sz="1400" b="0" i="0" u="none" strike="noStrike" cap="none" spc="0" normalizeH="0" baseline="0">
            <a:ln>
              <a:noFill/>
            </a:ln>
            <a:solidFill>
              <a:srgbClr val="000000"/>
            </a:solidFill>
            <a:effectLst>
              <a:outerShdw blurRad="38100" dist="12700" dir="5400000" rotWithShape="0">
                <a:srgbClr val="000000">
                  <a:alpha val="50000"/>
                </a:srgbClr>
              </a:outerShdw>
            </a:effectLst>
            <a:uFillTx/>
            <a:latin typeface="+mn-lt"/>
            <a:ea typeface="+mn-ea"/>
            <a:cs typeface="+mn-cs"/>
            <a:sym typeface="Time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647700" rtl="0" fontAlgn="auto" latinLnBrk="1" hangingPunct="0">
          <a:lnSpc>
            <a:spcPts val="1600"/>
          </a:lnSpc>
          <a:spcBef>
            <a:spcPts val="0"/>
          </a:spcBef>
          <a:spcAft>
            <a:spcPts val="0"/>
          </a:spcAft>
          <a:buClrTx/>
          <a:buSzTx/>
          <a:buFontTx/>
          <a:buNone/>
          <a:tabLst>
            <a:tab pos="508000" algn="l"/>
            <a:tab pos="1016000" algn="l"/>
            <a:tab pos="1511300" algn="l"/>
            <a:tab pos="2019300" algn="l"/>
            <a:tab pos="2527300" algn="l"/>
            <a:tab pos="3035300" algn="l"/>
            <a:tab pos="3543300" algn="l"/>
            <a:tab pos="4051300" algn="l"/>
            <a:tab pos="4546600" algn="l"/>
            <a:tab pos="5054600" algn="l"/>
            <a:tab pos="5562600" algn="l"/>
            <a:tab pos="6070600" algn="l"/>
          </a:tabLst>
          <a:defRPr kumimoji="0" sz="1400" b="0" i="0" u="none" strike="noStrike" cap="none" spc="0" normalizeH="0" baseline="0">
            <a:ln>
              <a:noFill/>
            </a:ln>
            <a:solidFill>
              <a:srgbClr val="000000"/>
            </a:solidFill>
            <a:effectLst/>
            <a:uFillTx/>
            <a:latin typeface="+mn-lt"/>
            <a:ea typeface="+mn-ea"/>
            <a:cs typeface="+mn-cs"/>
            <a:sym typeface="Time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21</TotalTime>
  <Words>1747</Words>
  <Application>Microsoft Office PowerPoint</Application>
  <PresentationFormat>Custom</PresentationFormat>
  <Paragraphs>199</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Beattie, William R.</dc:creator>
  <cp:lastModifiedBy>LocalAdmin</cp:lastModifiedBy>
  <cp:revision>10</cp:revision>
  <dcterms:modified xsi:type="dcterms:W3CDTF">2015-02-24T04:58:52Z</dcterms:modified>
</cp:coreProperties>
</file>