
<file path=[Content_Types].xml><?xml version="1.0" encoding="utf-8"?>
<Types xmlns="http://schemas.openxmlformats.org/package/2006/content-types">
  <Default Extension="png" ContentType="image/png"/>
  <Default Extension="bin" ContentType="application/vnd.ms-office.activeX"/>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ctiveX/activeX1.xml" ContentType="application/vnd.ms-office.activeX+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lvl1pPr algn="ctr" defTabSz="457200">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Times"/>
      </a:defRPr>
    </a:lvl1pPr>
    <a:lvl2pPr indent="342900" algn="ctr" defTabSz="457200">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Times"/>
      </a:defRPr>
    </a:lvl2pPr>
    <a:lvl3pPr indent="685800" algn="ctr" defTabSz="457200">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Times"/>
      </a:defRPr>
    </a:lvl3pPr>
    <a:lvl4pPr indent="1028700" algn="ctr" defTabSz="457200">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Times"/>
      </a:defRPr>
    </a:lvl4pPr>
    <a:lvl5pPr indent="1371600" algn="ctr" defTabSz="457200">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Times"/>
      </a:defRPr>
    </a:lvl5pPr>
    <a:lvl6pPr indent="1714500" algn="ctr" defTabSz="457200">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Times"/>
      </a:defRPr>
    </a:lvl6pPr>
    <a:lvl7pPr indent="2057400" algn="ctr" defTabSz="457200">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Times"/>
      </a:defRPr>
    </a:lvl7pPr>
    <a:lvl8pPr indent="2400300" algn="ctr" defTabSz="457200">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Times"/>
      </a:defRPr>
    </a:lvl8pPr>
    <a:lvl9pPr indent="2743200" algn="ctr" defTabSz="457200">
      <a:lnSpc>
        <a:spcPts val="14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200">
        <a:latin typeface="+mn-lt"/>
        <a:ea typeface="+mn-ea"/>
        <a:cs typeface="+mn-cs"/>
        <a:sym typeface="Time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EFF1F3"/>
          </a:solidFill>
        </a:fill>
      </a:tcStyle>
    </a:band2H>
    <a:firstCo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 styleId="{D51ADE6A-740E-44AE-83CC-AE7238B6C88D}"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EFF1F3"/>
          </a:solidFill>
        </a:fill>
      </a:tcStyle>
    </a:band2H>
    <a:firstCo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 styleId="{EEE7283C-3CF3-47DC-8721-378D4A62B228}" styleName="">
    <a:tblBg/>
    <a:wholeTbl>
      <a:tcTxStyle>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394" autoAdjust="0"/>
  </p:normalViewPr>
  <p:slideViewPr>
    <p:cSldViewPr>
      <p:cViewPr varScale="1">
        <p:scale>
          <a:sx n="62" d="100"/>
          <a:sy n="62" d="100"/>
        </p:scale>
        <p:origin x="-1332" y="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roundedCorners val="0"/>
  <c:style val="2"/>
  <c:chart>
    <c:title>
      <c:tx>
        <c:rich>
          <a:bodyPr rot="0"/>
          <a:lstStyle/>
          <a:p>
            <a:pPr lvl="0"/>
            <a:endParaRPr lang="en-US"/>
          </a:p>
        </c:rich>
      </c:tx>
      <c:layout/>
      <c:overlay val="1"/>
    </c:title>
    <c:autoTitleDeleted val="0"/>
    <c:plotArea>
      <c:layout>
        <c:manualLayout>
          <c:layoutTarget val="inner"/>
          <c:xMode val="edge"/>
          <c:yMode val="edge"/>
          <c:x val="0.25269200000000003"/>
          <c:y val="8.6792499999999995E-2"/>
          <c:w val="0.74588500000000002"/>
          <c:h val="0.78372600000000003"/>
        </c:manualLayout>
      </c:layout>
      <c:barChart>
        <c:barDir val="col"/>
        <c:grouping val="clustered"/>
        <c:varyColors val="0"/>
        <c:ser>
          <c:idx val="0"/>
          <c:order val="0"/>
          <c:tx>
            <c:strRef>
              <c:f>Sheet1!$B$1</c:f>
              <c:strCache>
                <c:ptCount val="1"/>
                <c:pt idx="0">
                  <c:v>1907-1914</c:v>
                </c:pt>
              </c:strCache>
            </c:strRef>
          </c:tx>
          <c:spPr>
            <a:solidFill>
              <a:srgbClr val="909398"/>
            </a:solidFill>
            <a:ln w="12700" cap="flat">
              <a:noFill/>
              <a:miter lim="400000"/>
            </a:ln>
            <a:effectLst/>
          </c:spPr>
          <c:invertIfNegative val="0"/>
          <c:dLbls>
            <c:dLbl>
              <c:idx val="0"/>
              <c:layout/>
              <c:tx>
                <c:rich>
                  <a:bodyPr/>
                  <a:lstStyle/>
                  <a:p>
                    <a:r>
                      <a:rPr lang="en-US" sz="1600" dirty="0"/>
                      <a:t>685,531</a:t>
                    </a:r>
                  </a:p>
                </c:rich>
              </c:tx>
              <c:dLblPos val="inEnd"/>
              <c:showLegendKey val="0"/>
              <c:showVal val="1"/>
              <c:showCatName val="0"/>
              <c:showSerName val="0"/>
              <c:showPercent val="0"/>
              <c:showBubbleSize val="0"/>
            </c:dLbl>
            <c:numFmt formatCode="#,##0" sourceLinked="0"/>
            <c:txPr>
              <a:bodyPr/>
              <a:lstStyle/>
              <a:p>
                <a:pPr lvl="0">
                  <a:defRPr sz="3100" b="0" i="0" u="none" strike="noStrike">
                    <a:solidFill>
                      <a:srgbClr val="FFFFFF"/>
                    </a:solidFill>
                    <a:effectLst>
                      <a:outerShdw dist="38100" dir="2700000" rotWithShape="0">
                        <a:srgbClr val="000000"/>
                      </a:outerShdw>
                    </a:effectLst>
                    <a:latin typeface="Helvetica Light"/>
                  </a:defRPr>
                </a:pPr>
                <a:endParaRPr lang="en-US"/>
              </a:p>
            </c:txPr>
            <c:dLblPos val="inEnd"/>
            <c:showLegendKey val="0"/>
            <c:showVal val="1"/>
            <c:showCatName val="0"/>
            <c:showSerName val="0"/>
            <c:showPercent val="0"/>
            <c:showBubbleSize val="0"/>
            <c:showLeaderLines val="0"/>
          </c:dLbls>
          <c:cat>
            <c:strRef>
              <c:f>Sheet1!$A$2:$A$2</c:f>
              <c:strCache>
                <c:ptCount val="1"/>
              </c:strCache>
            </c:strRef>
          </c:cat>
          <c:val>
            <c:numRef>
              <c:f>Sheet1!$B$2:$B$2</c:f>
              <c:numCache>
                <c:formatCode>General</c:formatCode>
                <c:ptCount val="1"/>
                <c:pt idx="0">
                  <c:v>685531</c:v>
                </c:pt>
              </c:numCache>
            </c:numRef>
          </c:val>
        </c:ser>
        <c:ser>
          <c:idx val="1"/>
          <c:order val="1"/>
          <c:tx>
            <c:strRef>
              <c:f>Sheet1!$C$1</c:f>
              <c:strCache>
                <c:ptCount val="1"/>
                <c:pt idx="0">
                  <c:v>Quota Act 1921</c:v>
                </c:pt>
              </c:strCache>
            </c:strRef>
          </c:tx>
          <c:spPr>
            <a:solidFill>
              <a:srgbClr val="AEB0B3"/>
            </a:solidFill>
            <a:ln w="12700" cap="flat">
              <a:noFill/>
              <a:miter lim="400000"/>
            </a:ln>
            <a:effectLst/>
          </c:spPr>
          <c:invertIfNegative val="0"/>
          <c:dLbls>
            <c:dLbl>
              <c:idx val="0"/>
              <c:layout/>
              <c:tx>
                <c:rich>
                  <a:bodyPr/>
                  <a:lstStyle/>
                  <a:p>
                    <a:r>
                      <a:rPr lang="en-US" sz="1600" dirty="0"/>
                      <a:t>158,367</a:t>
                    </a:r>
                    <a:endParaRPr lang="en-US" dirty="0"/>
                  </a:p>
                </c:rich>
              </c:tx>
              <c:dLblPos val="inEnd"/>
              <c:showLegendKey val="0"/>
              <c:showVal val="1"/>
              <c:showCatName val="0"/>
              <c:showSerName val="0"/>
              <c:showPercent val="0"/>
              <c:showBubbleSize val="0"/>
            </c:dLbl>
            <c:numFmt formatCode="#,##0" sourceLinked="0"/>
            <c:txPr>
              <a:bodyPr/>
              <a:lstStyle/>
              <a:p>
                <a:pPr lvl="0">
                  <a:defRPr sz="2200" b="0" i="0" u="none" strike="noStrike">
                    <a:solidFill>
                      <a:srgbClr val="FFFFFF"/>
                    </a:solidFill>
                    <a:effectLst>
                      <a:outerShdw dist="38100" dir="2700000" rotWithShape="0">
                        <a:srgbClr val="000000"/>
                      </a:outerShdw>
                    </a:effectLst>
                    <a:latin typeface="Helvetica"/>
                  </a:defRPr>
                </a:pPr>
                <a:endParaRPr lang="en-US"/>
              </a:p>
            </c:txPr>
            <c:dLblPos val="inEnd"/>
            <c:showLegendKey val="0"/>
            <c:showVal val="1"/>
            <c:showCatName val="0"/>
            <c:showSerName val="0"/>
            <c:showPercent val="0"/>
            <c:showBubbleSize val="0"/>
            <c:showLeaderLines val="0"/>
          </c:dLbls>
          <c:cat>
            <c:strRef>
              <c:f>Sheet1!$A$2:$A$2</c:f>
              <c:strCache>
                <c:ptCount val="1"/>
              </c:strCache>
            </c:strRef>
          </c:cat>
          <c:val>
            <c:numRef>
              <c:f>Sheet1!$C$2:$C$2</c:f>
              <c:numCache>
                <c:formatCode>General</c:formatCode>
                <c:ptCount val="1"/>
                <c:pt idx="0">
                  <c:v>158367</c:v>
                </c:pt>
              </c:numCache>
            </c:numRef>
          </c:val>
        </c:ser>
        <c:ser>
          <c:idx val="2"/>
          <c:order val="2"/>
          <c:tx>
            <c:strRef>
              <c:f>Sheet1!$D$1</c:f>
              <c:strCache>
                <c:ptCount val="1"/>
                <c:pt idx="0">
                  <c:v>Quota Act 1924</c:v>
                </c:pt>
              </c:strCache>
            </c:strRef>
          </c:tx>
          <c:spPr>
            <a:solidFill>
              <a:srgbClr val="6D6F72"/>
            </a:solidFill>
            <a:ln w="12700" cap="flat">
              <a:noFill/>
              <a:miter lim="400000"/>
            </a:ln>
            <a:effectLst/>
          </c:spPr>
          <c:invertIfNegative val="0"/>
          <c:dLbls>
            <c:dLbl>
              <c:idx val="0"/>
              <c:layout/>
              <c:tx>
                <c:rich>
                  <a:bodyPr/>
                  <a:lstStyle/>
                  <a:p>
                    <a:r>
                      <a:rPr lang="en-US" sz="2000" dirty="0"/>
                      <a:t>21,847</a:t>
                    </a:r>
                  </a:p>
                </c:rich>
              </c:tx>
              <c:dLblPos val="inEnd"/>
              <c:showLegendKey val="0"/>
              <c:showVal val="1"/>
              <c:showCatName val="0"/>
              <c:showSerName val="0"/>
              <c:showPercent val="0"/>
              <c:showBubbleSize val="0"/>
            </c:dLbl>
            <c:numFmt formatCode="#,##0" sourceLinked="0"/>
            <c:txPr>
              <a:bodyPr/>
              <a:lstStyle/>
              <a:p>
                <a:pPr lvl="0">
                  <a:defRPr sz="2200" b="0" i="0" u="none" strike="noStrike">
                    <a:solidFill>
                      <a:srgbClr val="FFFFFF"/>
                    </a:solidFill>
                    <a:effectLst>
                      <a:outerShdw dist="38100" dir="2700000" rotWithShape="0">
                        <a:srgbClr val="000000"/>
                      </a:outerShdw>
                    </a:effectLst>
                    <a:latin typeface="Helvetica Light"/>
                  </a:defRPr>
                </a:pPr>
                <a:endParaRPr lang="en-US"/>
              </a:p>
            </c:txPr>
            <c:dLblPos val="inEnd"/>
            <c:showLegendKey val="0"/>
            <c:showVal val="1"/>
            <c:showCatName val="0"/>
            <c:showSerName val="0"/>
            <c:showPercent val="0"/>
            <c:showBubbleSize val="0"/>
            <c:showLeaderLines val="0"/>
          </c:dLbls>
          <c:cat>
            <c:strRef>
              <c:f>Sheet1!$A$2:$A$2</c:f>
              <c:strCache>
                <c:ptCount val="1"/>
              </c:strCache>
            </c:strRef>
          </c:cat>
          <c:val>
            <c:numRef>
              <c:f>Sheet1!$D$2:$D$2</c:f>
              <c:numCache>
                <c:formatCode>General</c:formatCode>
                <c:ptCount val="1"/>
                <c:pt idx="0">
                  <c:v>21847</c:v>
                </c:pt>
              </c:numCache>
            </c:numRef>
          </c:val>
        </c:ser>
        <c:dLbls>
          <c:showLegendKey val="0"/>
          <c:showVal val="0"/>
          <c:showCatName val="0"/>
          <c:showSerName val="0"/>
          <c:showPercent val="0"/>
          <c:showBubbleSize val="0"/>
        </c:dLbls>
        <c:gapWidth val="40"/>
        <c:overlap val="-10"/>
        <c:axId val="94777344"/>
        <c:axId val="94778880"/>
      </c:barChart>
      <c:catAx>
        <c:axId val="94777344"/>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lvl="0">
              <a:defRPr sz="1900" b="0" i="0" u="none" strike="noStrike">
                <a:solidFill>
                  <a:srgbClr val="FFFFFF"/>
                </a:solidFill>
                <a:effectLst/>
                <a:latin typeface="Helvetica Light"/>
              </a:defRPr>
            </a:pPr>
            <a:endParaRPr lang="en-US"/>
          </a:p>
        </c:txPr>
        <c:crossAx val="94778880"/>
        <c:crosses val="autoZero"/>
        <c:auto val="1"/>
        <c:lblAlgn val="ctr"/>
        <c:lblOffset val="100"/>
        <c:noMultiLvlLbl val="1"/>
      </c:catAx>
      <c:valAx>
        <c:axId val="94778880"/>
        <c:scaling>
          <c:orientation val="minMax"/>
        </c:scaling>
        <c:delete val="0"/>
        <c:axPos val="l"/>
        <c:majorGridlines>
          <c:spPr>
            <a:ln w="12700" cap="flat">
              <a:solidFill>
                <a:srgbClr val="B8B8B8"/>
              </a:solidFill>
              <a:prstDash val="solid"/>
              <a:miter lim="400000"/>
            </a:ln>
          </c:spPr>
        </c:majorGridlines>
        <c:numFmt formatCode="#,##0" sourceLinked="0"/>
        <c:majorTickMark val="none"/>
        <c:minorTickMark val="none"/>
        <c:tickLblPos val="nextTo"/>
        <c:spPr>
          <a:ln w="12700" cap="flat">
            <a:noFill/>
            <a:prstDash val="solid"/>
            <a:miter lim="400000"/>
          </a:ln>
        </c:spPr>
        <c:txPr>
          <a:bodyPr rot="0"/>
          <a:lstStyle/>
          <a:p>
            <a:pPr lvl="0">
              <a:defRPr sz="2000" b="0" i="0" u="none" strike="noStrike">
                <a:solidFill>
                  <a:srgbClr val="FFFFFF"/>
                </a:solidFill>
                <a:effectLst/>
                <a:latin typeface="Helvetica"/>
              </a:defRPr>
            </a:pPr>
            <a:endParaRPr lang="en-US"/>
          </a:p>
        </c:txPr>
        <c:crossAx val="94777344"/>
        <c:crosses val="autoZero"/>
        <c:crossBetween val="between"/>
        <c:majorUnit val="175000"/>
        <c:minorUnit val="87500"/>
      </c:valAx>
      <c:spPr>
        <a:noFill/>
        <a:ln w="12700" cap="flat">
          <a:solidFill>
            <a:srgbClr val="000000"/>
          </a:solidFill>
          <a:prstDash val="solid"/>
          <a:miter lim="400000"/>
        </a:ln>
        <a:effectLst/>
      </c:spPr>
    </c:plotArea>
    <c:plotVisOnly val="1"/>
    <c:dispBlanksAs val="gap"/>
    <c:showDLblsOverMax val="1"/>
  </c:chart>
  <c:spPr>
    <a:noFill/>
    <a:ln>
      <a:noFill/>
    </a:ln>
    <a:effectLst/>
  </c:sp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hape 16"/>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17" name="Shape 17"/>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168746421"/>
      </p:ext>
    </p:extLst>
  </p:cSld>
  <p:clrMap bg1="lt1" tx1="dk1" bg2="lt2" tx2="dk2" accent1="accent1" accent2="accent2" accent3="accent3" accent4="accent4" accent5="accent5" accent6="accent6" hlink="hlink" folHlink="folHlink"/>
  <p:notesStyle>
    <a:lvl1pPr defTabSz="457200">
      <a:defRPr sz="1600">
        <a:latin typeface="Lucida Grande"/>
        <a:ea typeface="Lucida Grande"/>
        <a:cs typeface="Lucida Grande"/>
        <a:sym typeface="Lucida Grande"/>
      </a:defRPr>
    </a:lvl1pPr>
    <a:lvl2pPr indent="228600" defTabSz="457200">
      <a:defRPr sz="1600">
        <a:latin typeface="Lucida Grande"/>
        <a:ea typeface="Lucida Grande"/>
        <a:cs typeface="Lucida Grande"/>
        <a:sym typeface="Lucida Grande"/>
      </a:defRPr>
    </a:lvl2pPr>
    <a:lvl3pPr indent="457200" defTabSz="457200">
      <a:defRPr sz="1600">
        <a:latin typeface="Lucida Grande"/>
        <a:ea typeface="Lucida Grande"/>
        <a:cs typeface="Lucida Grande"/>
        <a:sym typeface="Lucida Grande"/>
      </a:defRPr>
    </a:lvl3pPr>
    <a:lvl4pPr indent="685800" defTabSz="457200">
      <a:defRPr sz="1600">
        <a:latin typeface="Lucida Grande"/>
        <a:ea typeface="Lucida Grande"/>
        <a:cs typeface="Lucida Grande"/>
        <a:sym typeface="Lucida Grande"/>
      </a:defRPr>
    </a:lvl4pPr>
    <a:lvl5pPr indent="914400" defTabSz="457200">
      <a:defRPr sz="1600">
        <a:latin typeface="Lucida Grande"/>
        <a:ea typeface="Lucida Grande"/>
        <a:cs typeface="Lucida Grande"/>
        <a:sym typeface="Lucida Grande"/>
      </a:defRPr>
    </a:lvl5pPr>
    <a:lvl6pPr indent="1143000" defTabSz="457200">
      <a:defRPr sz="1600">
        <a:latin typeface="Lucida Grande"/>
        <a:ea typeface="Lucida Grande"/>
        <a:cs typeface="Lucida Grande"/>
        <a:sym typeface="Lucida Grande"/>
      </a:defRPr>
    </a:lvl6pPr>
    <a:lvl7pPr indent="1371600" defTabSz="457200">
      <a:defRPr sz="1600">
        <a:latin typeface="Lucida Grande"/>
        <a:ea typeface="Lucida Grande"/>
        <a:cs typeface="Lucida Grande"/>
        <a:sym typeface="Lucida Grande"/>
      </a:defRPr>
    </a:lvl7pPr>
    <a:lvl8pPr indent="1600200" defTabSz="457200">
      <a:defRPr sz="1600">
        <a:latin typeface="Lucida Grande"/>
        <a:ea typeface="Lucida Grande"/>
        <a:cs typeface="Lucida Grande"/>
        <a:sym typeface="Lucida Grande"/>
      </a:defRPr>
    </a:lvl8pPr>
    <a:lvl9pPr indent="1828800" defTabSz="457200">
      <a:defRPr sz="1600">
        <a:latin typeface="Lucida Grande"/>
        <a:ea typeface="Lucida Grande"/>
        <a:cs typeface="Lucida Grande"/>
        <a:sym typeface="Lucida Grand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youtube.com/watch?v=0yNSbmX0km0&amp;feature=youtu.be"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youtube.com/watch?v=0yNSbmX0km0&amp;feature=youtu.be"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a:spLocks noGrp="1" noRot="1" noChangeAspect="1"/>
          </p:cNvSpPr>
          <p:nvPr>
            <p:ph type="sldImg"/>
          </p:nvPr>
        </p:nvSpPr>
        <p:spPr>
          <a:prstGeom prst="rect">
            <a:avLst/>
          </a:prstGeom>
        </p:spPr>
        <p:txBody>
          <a:bodyPr/>
          <a:lstStyle/>
          <a:p>
            <a:pPr lvl="0"/>
            <a:endParaRPr/>
          </a:p>
        </p:txBody>
      </p:sp>
      <p:sp>
        <p:nvSpPr>
          <p:cNvPr id="25" name="Shape 25"/>
          <p:cNvSpPr>
            <a:spLocks noGrp="1"/>
          </p:cNvSpPr>
          <p:nvPr>
            <p:ph type="body" sz="quarter" idx="1"/>
          </p:nvPr>
        </p:nvSpPr>
        <p:spPr>
          <a:prstGeom prst="rect">
            <a:avLst/>
          </a:prstGeom>
        </p:spPr>
        <p:txBody>
          <a:bodyPr/>
          <a:lstStyle/>
          <a:p>
            <a:pPr marL="114300" lvl="0">
              <a:lnSpc>
                <a:spcPts val="31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sz="2600" dirty="0">
                <a:solidFill>
                  <a:srgbClr val="171717"/>
                </a:solidFill>
                <a:latin typeface="Arial"/>
                <a:ea typeface="Arial"/>
                <a:cs typeface="Arial"/>
                <a:sym typeface="Arial"/>
              </a:rPr>
              <a:t>Lecture Notes Key:   ^ means discuss before notes</a:t>
            </a:r>
          </a:p>
          <a:p>
            <a:pPr marL="114300" lvl="0">
              <a:lnSpc>
                <a:spcPts val="31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sz="2600" dirty="0">
                <a:solidFill>
                  <a:srgbClr val="171717"/>
                </a:solidFill>
                <a:latin typeface="Arial"/>
                <a:ea typeface="Arial"/>
                <a:cs typeface="Arial"/>
                <a:sym typeface="Arial"/>
              </a:rPr>
              <a:t>				</a:t>
            </a:r>
            <a:r>
              <a:rPr lang="en-US" sz="2600" baseline="0" dirty="0" smtClean="0">
                <a:solidFill>
                  <a:srgbClr val="171717"/>
                </a:solidFill>
                <a:latin typeface="Arial"/>
                <a:ea typeface="Arial"/>
                <a:cs typeface="Arial"/>
                <a:sym typeface="Arial"/>
              </a:rPr>
              <a:t>   </a:t>
            </a:r>
            <a:r>
              <a:rPr sz="2600" dirty="0" smtClean="0">
                <a:solidFill>
                  <a:srgbClr val="171717"/>
                </a:solidFill>
                <a:latin typeface="Arial"/>
                <a:ea typeface="Arial"/>
                <a:cs typeface="Arial"/>
                <a:sym typeface="Arial"/>
              </a:rPr>
              <a:t>v </a:t>
            </a:r>
            <a:r>
              <a:rPr sz="2600" dirty="0">
                <a:solidFill>
                  <a:srgbClr val="171717"/>
                </a:solidFill>
                <a:latin typeface="Arial"/>
                <a:ea typeface="Arial"/>
                <a:cs typeface="Arial"/>
                <a:sym typeface="Arial"/>
              </a:rPr>
              <a:t>means discuss after notes</a:t>
            </a:r>
          </a:p>
          <a:p>
            <a:pPr marL="114300" lvl="0">
              <a:lnSpc>
                <a:spcPts val="31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endParaRPr sz="2600" dirty="0">
              <a:solidFill>
                <a:srgbClr val="171717"/>
              </a:solidFill>
              <a:latin typeface="Arial"/>
              <a:ea typeface="Arial"/>
              <a:cs typeface="Arial"/>
              <a:sym typeface="Arial"/>
            </a:endParaRPr>
          </a:p>
          <a:p>
            <a:pPr marL="114300" lvl="0">
              <a:lnSpc>
                <a:spcPts val="31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sz="2600" dirty="0">
                <a:solidFill>
                  <a:srgbClr val="171717"/>
                </a:solidFill>
                <a:latin typeface="Arial"/>
                <a:ea typeface="Arial"/>
                <a:cs typeface="Arial"/>
                <a:sym typeface="Arial"/>
              </a:rPr>
              <a:t>In the 20s, there is rapid change. THE NATION EMERGES A WEALTHY POWER, A CREDITOR NATION RATHER THAN A DEBTOR NATION.</a:t>
            </a:r>
          </a:p>
          <a:p>
            <a:pPr marL="114300" lvl="0">
              <a:lnSpc>
                <a:spcPts val="31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sz="2600" dirty="0">
                <a:solidFill>
                  <a:srgbClr val="171717"/>
                </a:solidFill>
                <a:latin typeface="Arial"/>
                <a:ea typeface="Arial"/>
                <a:cs typeface="Arial"/>
                <a:sym typeface="Arial"/>
              </a:rPr>
              <a:t>All of the industrialization and immigration has transformed the U.S. into an URBAN NATION.</a:t>
            </a:r>
          </a:p>
          <a:p>
            <a:pPr marL="114300" lvl="0">
              <a:lnSpc>
                <a:spcPts val="31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sz="2600" dirty="0">
                <a:solidFill>
                  <a:srgbClr val="171717"/>
                </a:solidFill>
                <a:latin typeface="Arial"/>
                <a:ea typeface="Arial"/>
                <a:cs typeface="Arial"/>
                <a:sym typeface="Arial"/>
              </a:rPr>
              <a:t>A younger generation returning from war is going to challenge traditional values and ignite a revolution in manners and morals.  </a:t>
            </a:r>
          </a:p>
          <a:p>
            <a:pPr marL="114300" lvl="0">
              <a:lnSpc>
                <a:spcPts val="31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sz="2600" b="1" dirty="0">
                <a:solidFill>
                  <a:srgbClr val="171717"/>
                </a:solidFill>
                <a:latin typeface="Arial"/>
                <a:ea typeface="Arial"/>
                <a:cs typeface="Arial"/>
                <a:sym typeface="Arial"/>
              </a:rPr>
              <a:t>The Flapper </a:t>
            </a:r>
            <a:r>
              <a:rPr sz="2600" dirty="0">
                <a:solidFill>
                  <a:srgbClr val="171717"/>
                </a:solidFill>
                <a:latin typeface="Arial"/>
                <a:ea typeface="Arial"/>
                <a:cs typeface="Arial"/>
                <a:sym typeface="Arial"/>
              </a:rPr>
              <a:t>is a symbol of this.  It was a new type of young woman.  Rebellious, energetic, bold.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Shape 38"/>
          <p:cNvSpPr>
            <a:spLocks noGrp="1" noRot="1" noChangeAspect="1"/>
          </p:cNvSpPr>
          <p:nvPr>
            <p:ph type="sldImg"/>
          </p:nvPr>
        </p:nvSpPr>
        <p:spPr>
          <a:prstGeom prst="rect">
            <a:avLst/>
          </a:prstGeom>
        </p:spPr>
        <p:txBody>
          <a:bodyPr/>
          <a:lstStyle/>
          <a:p>
            <a:pPr lvl="0"/>
            <a:endParaRPr/>
          </a:p>
        </p:txBody>
      </p:sp>
      <p:sp>
        <p:nvSpPr>
          <p:cNvPr id="39" name="Shape 39"/>
          <p:cNvSpPr>
            <a:spLocks noGrp="1"/>
          </p:cNvSpPr>
          <p:nvPr>
            <p:ph type="body" sz="quarter" idx="1"/>
          </p:nvPr>
        </p:nvSpPr>
        <p:spPr>
          <a:prstGeom prst="rect">
            <a:avLst/>
          </a:prstGeom>
        </p:spPr>
        <p:txBody>
          <a:bodyPr/>
          <a:lstStyle/>
          <a:p>
            <a:pPr marR="40639" lvl="0" defTabSz="914400">
              <a:spcBef>
                <a:spcPts val="500"/>
              </a:spcBef>
              <a:buClr>
                <a:srgbClr val="FFFFFF"/>
              </a:buClr>
              <a:defRPr sz="1800"/>
            </a:pPr>
            <a:r>
              <a:rPr lang="en-US" sz="2000" dirty="0" smtClean="0">
                <a:uFill>
                  <a:solidFill>
                    <a:srgbClr val="FFFFFF"/>
                  </a:solidFill>
                </a:uFill>
                <a:latin typeface="Arial"/>
                <a:ea typeface="Arial"/>
                <a:cs typeface="Arial"/>
                <a:sym typeface="Arial"/>
              </a:rPr>
              <a:t>An embedded link to a 5:12 minute Harding </a:t>
            </a:r>
            <a:r>
              <a:rPr lang="en-US" sz="2000" dirty="0" err="1" smtClean="0">
                <a:uFill>
                  <a:solidFill>
                    <a:srgbClr val="FFFFFF"/>
                  </a:solidFill>
                </a:uFill>
                <a:latin typeface="Arial"/>
                <a:ea typeface="Arial"/>
                <a:cs typeface="Arial"/>
                <a:sym typeface="Arial"/>
              </a:rPr>
              <a:t>Youtube</a:t>
            </a:r>
            <a:r>
              <a:rPr lang="en-US" sz="2000" dirty="0" smtClean="0">
                <a:uFill>
                  <a:solidFill>
                    <a:srgbClr val="FFFFFF"/>
                  </a:solidFill>
                </a:uFill>
                <a:latin typeface="Arial"/>
                <a:ea typeface="Arial"/>
                <a:cs typeface="Arial"/>
                <a:sym typeface="Arial"/>
              </a:rPr>
              <a:t> video begins here. </a:t>
            </a:r>
          </a:p>
          <a:p>
            <a:pPr marR="40639" lvl="0" defTabSz="914400">
              <a:spcBef>
                <a:spcPts val="500"/>
              </a:spcBef>
              <a:buClr>
                <a:srgbClr val="FFFFFF"/>
              </a:buClr>
              <a:defRPr sz="1800"/>
            </a:pPr>
            <a:r>
              <a:rPr lang="en-US" sz="2000" dirty="0" smtClean="0">
                <a:uFill>
                  <a:solidFill>
                    <a:srgbClr val="FFFFFF"/>
                  </a:solidFill>
                </a:uFill>
                <a:latin typeface="Arial"/>
                <a:ea typeface="Arial"/>
                <a:cs typeface="Arial"/>
                <a:sym typeface="Arial"/>
              </a:rPr>
              <a:t>Mac users, click on black circle to open browser and view a 5:12 minute Harding </a:t>
            </a:r>
            <a:r>
              <a:rPr lang="en-US" sz="2000" dirty="0" err="1" smtClean="0">
                <a:uFill>
                  <a:solidFill>
                    <a:srgbClr val="FFFFFF"/>
                  </a:solidFill>
                </a:uFill>
                <a:latin typeface="Arial"/>
                <a:ea typeface="Arial"/>
                <a:cs typeface="Arial"/>
                <a:sym typeface="Arial"/>
              </a:rPr>
              <a:t>Youtube</a:t>
            </a:r>
            <a:r>
              <a:rPr lang="en-US" sz="2000" dirty="0" smtClean="0">
                <a:uFill>
                  <a:solidFill>
                    <a:srgbClr val="FFFFFF"/>
                  </a:solidFill>
                </a:uFill>
                <a:latin typeface="Arial"/>
                <a:ea typeface="Arial"/>
                <a:cs typeface="Arial"/>
                <a:sym typeface="Arial"/>
              </a:rPr>
              <a:t> video.</a:t>
            </a:r>
          </a:p>
          <a:p>
            <a:pPr marR="40639" lvl="0" defTabSz="914400">
              <a:spcBef>
                <a:spcPts val="500"/>
              </a:spcBef>
              <a:buClr>
                <a:srgbClr val="FFFFFF"/>
              </a:buClr>
              <a:defRPr sz="1800"/>
            </a:pPr>
            <a:r>
              <a:rPr lang="en-US" sz="2000" b="1" dirty="0" smtClean="0">
                <a:uFill>
                  <a:solidFill>
                    <a:srgbClr val="FFFFFF"/>
                  </a:solidFill>
                </a:uFill>
                <a:latin typeface="Arial"/>
                <a:ea typeface="Arial"/>
                <a:cs typeface="Arial"/>
                <a:sym typeface="Arial"/>
              </a:rPr>
              <a:t>Original link</a:t>
            </a:r>
            <a:r>
              <a:rPr lang="en-US" sz="2000" dirty="0" smtClean="0">
                <a:uFill>
                  <a:solidFill>
                    <a:srgbClr val="FFFFFF"/>
                  </a:solidFill>
                </a:uFill>
                <a:latin typeface="Arial"/>
                <a:ea typeface="Arial"/>
                <a:cs typeface="Arial"/>
                <a:sym typeface="Arial"/>
              </a:rPr>
              <a:t>: </a:t>
            </a:r>
            <a:r>
              <a:rPr lang="en-US" sz="2000" u="sng" dirty="0" smtClean="0">
                <a:uFill>
                  <a:solidFill>
                    <a:srgbClr val="FFFFFF"/>
                  </a:solidFill>
                </a:uFill>
                <a:latin typeface="Arial"/>
                <a:ea typeface="Arial"/>
                <a:cs typeface="Arial"/>
                <a:sym typeface="Arial"/>
                <a:hlinkClick r:id="rId3"/>
              </a:rPr>
              <a:t>https://www.youtube.com/watch?v=0yNSbmX0km0&amp;feature=youtu.be</a:t>
            </a:r>
            <a:endParaRPr lang="en-US" sz="2000" dirty="0" smtClean="0">
              <a:uFill>
                <a:solidFill>
                  <a:srgbClr val="FFFFFF"/>
                </a:solidFill>
              </a:uFill>
              <a:latin typeface="Arial"/>
              <a:ea typeface="Arial"/>
              <a:cs typeface="Arial"/>
              <a:sym typeface="Arial"/>
            </a:endParaRPr>
          </a:p>
          <a:p>
            <a:pPr marR="40639" lvl="0" defTabSz="914400">
              <a:spcBef>
                <a:spcPts val="500"/>
              </a:spcBef>
              <a:buClr>
                <a:srgbClr val="FFFFFF"/>
              </a:buClr>
              <a:defRPr sz="1800"/>
            </a:pPr>
            <a:endParaRPr lang="en-US" sz="2000" dirty="0" smtClean="0">
              <a:uFill>
                <a:solidFill>
                  <a:srgbClr val="FFFFFF"/>
                </a:solidFill>
              </a:uFill>
              <a:latin typeface="Arial"/>
              <a:ea typeface="Arial"/>
              <a:cs typeface="Arial"/>
              <a:sym typeface="Arial"/>
            </a:endParaRPr>
          </a:p>
          <a:p>
            <a:pPr marR="40639" lvl="0" defTabSz="914400">
              <a:spcBef>
                <a:spcPts val="500"/>
              </a:spcBef>
              <a:buClr>
                <a:srgbClr val="FFFFFF"/>
              </a:buClr>
              <a:defRPr sz="1800"/>
            </a:pPr>
            <a:r>
              <a:rPr sz="2000" dirty="0" smtClean="0">
                <a:uFill>
                  <a:solidFill>
                    <a:srgbClr val="FFFFFF"/>
                  </a:solidFill>
                </a:uFill>
                <a:latin typeface="Arial"/>
                <a:ea typeface="Arial"/>
                <a:cs typeface="Arial"/>
                <a:sym typeface="Arial"/>
              </a:rPr>
              <a:t>Americans </a:t>
            </a:r>
            <a:r>
              <a:rPr sz="2000" dirty="0">
                <a:uFill>
                  <a:solidFill>
                    <a:srgbClr val="FFFFFF"/>
                  </a:solidFill>
                </a:uFill>
                <a:latin typeface="Arial"/>
                <a:ea typeface="Arial"/>
                <a:cs typeface="Arial"/>
                <a:sym typeface="Arial"/>
              </a:rPr>
              <a:t>wanted to stay out of world affairs. But the United States still wanted France and Britain to repay the money they had borrowed during World War I. </a:t>
            </a: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Those two nations had suffered during the war. Their economies were too weak for them to repay the loans. Worse, Congress passed the </a:t>
            </a:r>
            <a:r>
              <a:rPr sz="2000" u="sng" dirty="0" err="1">
                <a:uFill>
                  <a:solidFill>
                    <a:srgbClr val="FFFFFF"/>
                  </a:solidFill>
                </a:uFill>
                <a:latin typeface="Arial"/>
                <a:ea typeface="Arial"/>
                <a:cs typeface="Arial"/>
                <a:sym typeface="Arial"/>
              </a:rPr>
              <a:t>Fordney-McCumber</a:t>
            </a:r>
            <a:r>
              <a:rPr sz="2000" u="sng" dirty="0">
                <a:uFill>
                  <a:solidFill>
                    <a:srgbClr val="FFFFFF"/>
                  </a:solidFill>
                </a:uFill>
                <a:latin typeface="Arial"/>
                <a:ea typeface="Arial"/>
                <a:cs typeface="Arial"/>
                <a:sym typeface="Arial"/>
              </a:rPr>
              <a:t> Tariff in 1922.</a:t>
            </a:r>
            <a:r>
              <a:rPr sz="2000" dirty="0">
                <a:uFill>
                  <a:solidFill>
                    <a:srgbClr val="FFFFFF"/>
                  </a:solidFill>
                </a:uFill>
                <a:latin typeface="Arial"/>
                <a:ea typeface="Arial"/>
                <a:cs typeface="Arial"/>
                <a:sym typeface="Arial"/>
              </a:rPr>
              <a:t> This tariff protected American business from foreign competition. But the tariff made it impossible for Britain and France to sell their goods in the United States. </a:t>
            </a:r>
          </a:p>
          <a:p>
            <a:pPr marR="40639" lvl="0" defTabSz="914400">
              <a:spcBef>
                <a:spcPts val="500"/>
              </a:spcBef>
              <a:buClr>
                <a:srgbClr val="FFFFFF"/>
              </a:buClr>
              <a:defRPr sz="1800"/>
            </a:pPr>
            <a:endParaRPr sz="2000" dirty="0">
              <a:uFill>
                <a:solidFill>
                  <a:srgbClr val="FFFFFF"/>
                </a:solidFill>
              </a:uFill>
              <a:latin typeface="Arial"/>
              <a:ea typeface="Arial"/>
              <a:cs typeface="Arial"/>
              <a:sym typeface="Arial"/>
            </a:endParaRP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A Huge corruption was known as the Teapot Dome scandal tainted Harding’s presidency. It involved pieces of land called Teapot Dome and Elk Hills. This land was owned by the government and held large reserves of oil. Albert B. Fall, Harding’s secretary of the interior, secretly leased the land to two oil companies. He received money and property in return. Harding was not charged with corruption, but it questioned his </a:t>
            </a:r>
            <a:r>
              <a:rPr sz="2000" dirty="0" err="1">
                <a:uFill>
                  <a:solidFill>
                    <a:srgbClr val="FFFFFF"/>
                  </a:solidFill>
                </a:uFill>
                <a:latin typeface="Arial"/>
                <a:ea typeface="Arial"/>
                <a:cs typeface="Arial"/>
                <a:sym typeface="Arial"/>
              </a:rPr>
              <a:t>judgement</a:t>
            </a:r>
            <a:r>
              <a:rPr sz="2000" dirty="0">
                <a:uFill>
                  <a:solidFill>
                    <a:srgbClr val="FFFFFF"/>
                  </a:solidFill>
                </a:uFill>
                <a:latin typeface="Arial"/>
                <a:ea typeface="Arial"/>
                <a:cs typeface="Arial"/>
                <a:sym typeface="Arial"/>
              </a:rPr>
              <a:t> when his own cabinet members were so corrupt.</a:t>
            </a:r>
          </a:p>
          <a:p>
            <a:pPr marR="40639" lvl="0" defTabSz="914400">
              <a:spcBef>
                <a:spcPts val="500"/>
              </a:spcBef>
              <a:buClr>
                <a:srgbClr val="FFFFFF"/>
              </a:buClr>
              <a:defRPr sz="1800"/>
            </a:pPr>
            <a:endParaRPr sz="2000" dirty="0">
              <a:uFill>
                <a:solidFill>
                  <a:srgbClr val="FFFFFF"/>
                </a:solidFill>
              </a:uFill>
              <a:latin typeface="Arial"/>
              <a:ea typeface="Arial"/>
              <a:cs typeface="Arial"/>
              <a:sym typeface="Arial"/>
            </a:endParaRP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Harding suddenly died of a heart attack in1923, and Calvin Coolidge became president. Coolidge was then elected president in 1924. </a:t>
            </a:r>
          </a:p>
          <a:p>
            <a:pPr marR="40639" lvl="0" defTabSz="914400">
              <a:spcBef>
                <a:spcPts val="500"/>
              </a:spcBef>
              <a:buClr>
                <a:srgbClr val="FFFFFF"/>
              </a:buClr>
              <a:defRPr sz="1800"/>
            </a:pPr>
            <a:endParaRPr sz="2000" dirty="0">
              <a:uFill>
                <a:solidFill>
                  <a:srgbClr val="FFFFFF"/>
                </a:solidFill>
              </a:u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noRot="1" noChangeAspect="1"/>
          </p:cNvSpPr>
          <p:nvPr>
            <p:ph type="sldImg"/>
          </p:nvPr>
        </p:nvSpPr>
        <p:spPr>
          <a:prstGeom prst="rect">
            <a:avLst/>
          </a:prstGeom>
        </p:spPr>
        <p:txBody>
          <a:bodyPr/>
          <a:lstStyle/>
          <a:p>
            <a:pPr lvl="0"/>
            <a:endParaRPr/>
          </a:p>
        </p:txBody>
      </p:sp>
      <p:sp>
        <p:nvSpPr>
          <p:cNvPr id="50" name="Shape 50"/>
          <p:cNvSpPr>
            <a:spLocks noGrp="1"/>
          </p:cNvSpPr>
          <p:nvPr>
            <p:ph type="body" sz="quarter" idx="1"/>
          </p:nvPr>
        </p:nvSpPr>
        <p:spPr>
          <a:prstGeom prst="rect">
            <a:avLst/>
          </a:prstGeom>
        </p:spPr>
        <p:txBody>
          <a:bodyPr/>
          <a:lstStyle/>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An embedded link to a 5:12 minute Harding </a:t>
            </a:r>
            <a:r>
              <a:rPr sz="2000" dirty="0" err="1">
                <a:uFill>
                  <a:solidFill>
                    <a:srgbClr val="FFFFFF"/>
                  </a:solidFill>
                </a:uFill>
                <a:latin typeface="Arial"/>
                <a:ea typeface="Arial"/>
                <a:cs typeface="Arial"/>
                <a:sym typeface="Arial"/>
              </a:rPr>
              <a:t>Youtube</a:t>
            </a:r>
            <a:r>
              <a:rPr sz="2000" dirty="0">
                <a:uFill>
                  <a:solidFill>
                    <a:srgbClr val="FFFFFF"/>
                  </a:solidFill>
                </a:uFill>
                <a:latin typeface="Arial"/>
                <a:ea typeface="Arial"/>
                <a:cs typeface="Arial"/>
                <a:sym typeface="Arial"/>
              </a:rPr>
              <a:t> video begins here. </a:t>
            </a: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Mac users, click on black circle to open browser and view a 5:12 minute Harding </a:t>
            </a:r>
            <a:r>
              <a:rPr sz="2000" dirty="0" err="1">
                <a:uFill>
                  <a:solidFill>
                    <a:srgbClr val="FFFFFF"/>
                  </a:solidFill>
                </a:uFill>
                <a:latin typeface="Arial"/>
                <a:ea typeface="Arial"/>
                <a:cs typeface="Arial"/>
                <a:sym typeface="Arial"/>
              </a:rPr>
              <a:t>Youtube</a:t>
            </a:r>
            <a:r>
              <a:rPr sz="2000" dirty="0">
                <a:uFill>
                  <a:solidFill>
                    <a:srgbClr val="FFFFFF"/>
                  </a:solidFill>
                </a:uFill>
                <a:latin typeface="Arial"/>
                <a:ea typeface="Arial"/>
                <a:cs typeface="Arial"/>
                <a:sym typeface="Arial"/>
              </a:rPr>
              <a:t> video.</a:t>
            </a:r>
          </a:p>
          <a:p>
            <a:pPr marR="40639" lvl="0" defTabSz="914400">
              <a:spcBef>
                <a:spcPts val="500"/>
              </a:spcBef>
              <a:buClr>
                <a:srgbClr val="FFFFFF"/>
              </a:buClr>
              <a:defRPr sz="1800"/>
            </a:pPr>
            <a:r>
              <a:rPr sz="2000" b="1" dirty="0">
                <a:uFill>
                  <a:solidFill>
                    <a:srgbClr val="FFFFFF"/>
                  </a:solidFill>
                </a:uFill>
                <a:latin typeface="Arial"/>
                <a:ea typeface="Arial"/>
                <a:cs typeface="Arial"/>
                <a:sym typeface="Arial"/>
              </a:rPr>
              <a:t>Original link</a:t>
            </a:r>
            <a:r>
              <a:rPr sz="2000" dirty="0">
                <a:uFill>
                  <a:solidFill>
                    <a:srgbClr val="FFFFFF"/>
                  </a:solidFill>
                </a:uFill>
                <a:latin typeface="Arial"/>
                <a:ea typeface="Arial"/>
                <a:cs typeface="Arial"/>
                <a:sym typeface="Arial"/>
              </a:rPr>
              <a:t>: </a:t>
            </a:r>
            <a:r>
              <a:rPr sz="2000" u="sng" dirty="0">
                <a:uFill>
                  <a:solidFill>
                    <a:srgbClr val="FFFFFF"/>
                  </a:solidFill>
                </a:uFill>
                <a:latin typeface="Arial"/>
                <a:ea typeface="Arial"/>
                <a:cs typeface="Arial"/>
                <a:sym typeface="Arial"/>
                <a:hlinkClick r:id="rId3"/>
              </a:rPr>
              <a:t>https://www.youtube.com/watch?v=0yNSbmX0km0&amp;feature=youtu.be</a:t>
            </a:r>
            <a:endParaRPr sz="2000" dirty="0">
              <a:uFill>
                <a:solidFill>
                  <a:srgbClr val="FFFFFF"/>
                </a:solidFill>
              </a:uFill>
              <a:latin typeface="Arial"/>
              <a:ea typeface="Arial"/>
              <a:cs typeface="Arial"/>
              <a:sym typeface="Arial"/>
            </a:endParaRPr>
          </a:p>
          <a:p>
            <a:pPr marR="40639" lvl="0" defTabSz="914400">
              <a:spcBef>
                <a:spcPts val="500"/>
              </a:spcBef>
              <a:buClr>
                <a:srgbClr val="FFFFFF"/>
              </a:buClr>
              <a:defRPr sz="1800"/>
            </a:pPr>
            <a:endParaRPr sz="2000" dirty="0">
              <a:uFill>
                <a:solidFill>
                  <a:srgbClr val="FFFFFF"/>
                </a:solidFill>
              </a:uFill>
              <a:latin typeface="Arial"/>
              <a:ea typeface="Arial"/>
              <a:cs typeface="Arial"/>
              <a:sym typeface="Arial"/>
            </a:endParaRP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Americans wanted to stay out of world affairs. But the United States still wanted France and Britain to repay the money they had borrowed during World War I. </a:t>
            </a: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Those two nations had suffered during the war. Their economies were too weak for them to repay the loans. Worse, Congress passed the </a:t>
            </a:r>
            <a:r>
              <a:rPr sz="2000" u="sng" dirty="0" err="1">
                <a:uFill>
                  <a:solidFill>
                    <a:srgbClr val="FFFFFF"/>
                  </a:solidFill>
                </a:uFill>
                <a:latin typeface="Arial"/>
                <a:ea typeface="Arial"/>
                <a:cs typeface="Arial"/>
                <a:sym typeface="Arial"/>
              </a:rPr>
              <a:t>Fordney-McCumber</a:t>
            </a:r>
            <a:r>
              <a:rPr sz="2000" u="sng" dirty="0">
                <a:uFill>
                  <a:solidFill>
                    <a:srgbClr val="FFFFFF"/>
                  </a:solidFill>
                </a:uFill>
                <a:latin typeface="Arial"/>
                <a:ea typeface="Arial"/>
                <a:cs typeface="Arial"/>
                <a:sym typeface="Arial"/>
              </a:rPr>
              <a:t> Tariff in 1922.</a:t>
            </a:r>
            <a:r>
              <a:rPr sz="2000" dirty="0">
                <a:uFill>
                  <a:solidFill>
                    <a:srgbClr val="FFFFFF"/>
                  </a:solidFill>
                </a:uFill>
                <a:latin typeface="Arial"/>
                <a:ea typeface="Arial"/>
                <a:cs typeface="Arial"/>
                <a:sym typeface="Arial"/>
              </a:rPr>
              <a:t> This tariff protected American business from foreign competition. But the tariff made it impossible for Britain and France to sell their goods in the United States. </a:t>
            </a:r>
          </a:p>
          <a:p>
            <a:pPr marR="40639" lvl="0" defTabSz="914400">
              <a:spcBef>
                <a:spcPts val="500"/>
              </a:spcBef>
              <a:buClr>
                <a:srgbClr val="FFFFFF"/>
              </a:buClr>
              <a:defRPr sz="1800"/>
            </a:pPr>
            <a:endParaRPr sz="2000" dirty="0">
              <a:uFill>
                <a:solidFill>
                  <a:srgbClr val="FFFFFF"/>
                </a:solidFill>
              </a:uFill>
              <a:latin typeface="Arial"/>
              <a:ea typeface="Arial"/>
              <a:cs typeface="Arial"/>
              <a:sym typeface="Arial"/>
            </a:endParaRP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A Huge corruption was known as the Teapot Dome scandal tainted Harding’s presidency. It involved pieces of land called Teapot Dome and Elk Hills. This land was owned by the government and held large reserves of oil. Albert B. Fall, Harding’s secretary of the interior, secretly leased the land to two oil companies. He received money and property in return. Harding was not charged with corruption, but it questioned his </a:t>
            </a:r>
            <a:r>
              <a:rPr sz="2000" dirty="0" err="1">
                <a:uFill>
                  <a:solidFill>
                    <a:srgbClr val="FFFFFF"/>
                  </a:solidFill>
                </a:uFill>
                <a:latin typeface="Arial"/>
                <a:ea typeface="Arial"/>
                <a:cs typeface="Arial"/>
                <a:sym typeface="Arial"/>
              </a:rPr>
              <a:t>judgement</a:t>
            </a:r>
            <a:r>
              <a:rPr sz="2000" dirty="0">
                <a:uFill>
                  <a:solidFill>
                    <a:srgbClr val="FFFFFF"/>
                  </a:solidFill>
                </a:uFill>
                <a:latin typeface="Arial"/>
                <a:ea typeface="Arial"/>
                <a:cs typeface="Arial"/>
                <a:sym typeface="Arial"/>
              </a:rPr>
              <a:t> when his own cabinet members were so corrupt.</a:t>
            </a:r>
          </a:p>
          <a:p>
            <a:pPr marR="40639" lvl="0" defTabSz="914400">
              <a:spcBef>
                <a:spcPts val="500"/>
              </a:spcBef>
              <a:buClr>
                <a:srgbClr val="FFFFFF"/>
              </a:buClr>
              <a:defRPr sz="1800"/>
            </a:pPr>
            <a:endParaRPr sz="2000" dirty="0">
              <a:uFill>
                <a:solidFill>
                  <a:srgbClr val="FFFFFF"/>
                </a:solidFill>
              </a:uFill>
              <a:latin typeface="Arial"/>
              <a:ea typeface="Arial"/>
              <a:cs typeface="Arial"/>
              <a:sym typeface="Arial"/>
            </a:endParaRPr>
          </a:p>
          <a:p>
            <a:pPr marR="40639" lvl="0" defTabSz="914400">
              <a:spcBef>
                <a:spcPts val="500"/>
              </a:spcBef>
              <a:buClr>
                <a:srgbClr val="FFFFFF"/>
              </a:buClr>
              <a:defRPr sz="1800"/>
            </a:pPr>
            <a:r>
              <a:rPr sz="2000" dirty="0">
                <a:uFill>
                  <a:solidFill>
                    <a:srgbClr val="FFFFFF"/>
                  </a:solidFill>
                </a:uFill>
                <a:latin typeface="Arial"/>
                <a:ea typeface="Arial"/>
                <a:cs typeface="Arial"/>
                <a:sym typeface="Arial"/>
              </a:rPr>
              <a:t>Harding suddenly died of a heart attack in1923, and Calvin Coolidge became president. Coolidge was then elected president in 1924. </a:t>
            </a:r>
          </a:p>
          <a:p>
            <a:pPr marR="40639" lvl="0" defTabSz="914400">
              <a:spcBef>
                <a:spcPts val="500"/>
              </a:spcBef>
              <a:buClr>
                <a:srgbClr val="FFFFFF"/>
              </a:buClr>
              <a:defRPr sz="1800"/>
            </a:pPr>
            <a:endParaRPr sz="2000" dirty="0">
              <a:uFill>
                <a:solidFill>
                  <a:srgbClr val="FFFFFF"/>
                </a:solidFill>
              </a:u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Shape 66"/>
          <p:cNvSpPr>
            <a:spLocks noGrp="1" noRot="1" noChangeAspect="1"/>
          </p:cNvSpPr>
          <p:nvPr>
            <p:ph type="sldImg"/>
          </p:nvPr>
        </p:nvSpPr>
        <p:spPr>
          <a:prstGeom prst="rect">
            <a:avLst/>
          </a:prstGeom>
        </p:spPr>
        <p:txBody>
          <a:bodyPr/>
          <a:lstStyle/>
          <a:p>
            <a:pPr lvl="0"/>
            <a:endParaRPr/>
          </a:p>
        </p:txBody>
      </p:sp>
      <p:sp>
        <p:nvSpPr>
          <p:cNvPr id="67" name="Shape 67"/>
          <p:cNvSpPr>
            <a:spLocks noGrp="1"/>
          </p:cNvSpPr>
          <p:nvPr>
            <p:ph type="body" sz="quarter" idx="1"/>
          </p:nvPr>
        </p:nvSpPr>
        <p:spPr>
          <a:prstGeom prst="rect">
            <a:avLst/>
          </a:prstGeom>
        </p:spPr>
        <p:txBody>
          <a:bodyPr/>
          <a:lstStyle/>
          <a:p>
            <a:pPr marR="40639" lvl="0" defTabSz="914400">
              <a:spcBef>
                <a:spcPts val="500"/>
              </a:spcBef>
              <a:buClr>
                <a:srgbClr val="FFFFFF"/>
              </a:buClr>
              <a:buFont typeface="Arial"/>
              <a:defRPr sz="1800"/>
            </a:pPr>
            <a:r>
              <a:rPr>
                <a:uFill>
                  <a:solidFill>
                    <a:srgbClr val="FFFFFF"/>
                  </a:solidFill>
                </a:uFill>
                <a:latin typeface="Arial"/>
                <a:ea typeface="Arial"/>
                <a:cs typeface="Arial"/>
                <a:sym typeface="Arial"/>
              </a:rPr>
              <a:t>After the War, Americans were tired. Americans didn’t want anything to do with Europe or world affairs.</a:t>
            </a:r>
          </a:p>
          <a:p>
            <a:pPr marL="114300" lvl="0">
              <a:lnSpc>
                <a:spcPts val="2200"/>
              </a:lnSpc>
              <a:buClr>
                <a:srgbClr val="FFFFFF"/>
              </a:buClr>
              <a:buFont typeface="Arial"/>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a:latin typeface="Arial"/>
                <a:ea typeface="Arial"/>
                <a:cs typeface="Arial"/>
                <a:sym typeface="Arial"/>
              </a:rPr>
              <a:t>Soldiers were coming home to unemployment, many of their jobs were replaced by minorities and women. Many just wanted to return of the earlier days, prior to war.</a:t>
            </a:r>
          </a:p>
          <a:p>
            <a:pPr marL="114300" lvl="0">
              <a:lnSpc>
                <a:spcPts val="2200"/>
              </a:lnSpc>
              <a:buClr>
                <a:srgbClr val="FFFFFF"/>
              </a:buClr>
              <a:buFont typeface="Arial"/>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endParaRPr>
              <a:latin typeface="Arial"/>
              <a:ea typeface="Arial"/>
              <a:cs typeface="Arial"/>
              <a:sym typeface="Arial"/>
            </a:endParaRPr>
          </a:p>
          <a:p>
            <a:pPr marL="114300" lvl="0">
              <a:lnSpc>
                <a:spcPts val="2200"/>
              </a:lnSpc>
              <a:buClr>
                <a:srgbClr val="FFFFFF"/>
              </a:buClr>
              <a:buFont typeface="Arial"/>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a:latin typeface="Arial"/>
                <a:ea typeface="Arial"/>
                <a:cs typeface="Arial"/>
                <a:sym typeface="Arial"/>
              </a:rPr>
              <a:t>Many Americans would turn to their blame on non-traditional Americans.  Nativism took over the American public. Many Americans looked at foreigners and minorities with suspicion.</a:t>
            </a:r>
          </a:p>
          <a:p>
            <a:pPr marL="114300" lvl="0">
              <a:lnSpc>
                <a:spcPts val="2200"/>
              </a:lnSpc>
              <a:buClr>
                <a:srgbClr val="FFFFFF"/>
              </a:buClr>
              <a:buFont typeface="Arial"/>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endParaRPr>
              <a:latin typeface="Arial"/>
              <a:ea typeface="Arial"/>
              <a:cs typeface="Arial"/>
              <a:sym typeface="Arial"/>
            </a:endParaRPr>
          </a:p>
          <a:p>
            <a:pPr marL="114300" lvl="0">
              <a:lnSpc>
                <a:spcPts val="2200"/>
              </a:lnSpc>
              <a:buClr>
                <a:srgbClr val="FFFFFF"/>
              </a:buClr>
              <a:buFont typeface="Arial"/>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1">
                <a:latin typeface="Arial"/>
                <a:ea typeface="Arial"/>
                <a:cs typeface="Arial"/>
                <a:sym typeface="Arial"/>
              </a:rPr>
              <a:t>Communism </a:t>
            </a:r>
            <a:r>
              <a:rPr>
                <a:latin typeface="Arial"/>
                <a:ea typeface="Arial"/>
                <a:cs typeface="Arial"/>
                <a:sym typeface="Arial"/>
              </a:rPr>
              <a:t>- During WWI, Communist radicals had taken over Russian during the Russian Revolution.  Communism was a from of government where the government controls all property and means of production. It is in practice, ruled by a dictator. </a:t>
            </a:r>
          </a:p>
          <a:p>
            <a:pPr marL="114300" lvl="0">
              <a:lnSpc>
                <a:spcPts val="2200"/>
              </a:lnSpc>
              <a:buClr>
                <a:srgbClr val="FFFFFF"/>
              </a:buClr>
              <a:buFont typeface="Arial"/>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1">
                <a:latin typeface="Arial"/>
                <a:ea typeface="Arial"/>
                <a:cs typeface="Arial"/>
                <a:sym typeface="Arial"/>
              </a:rPr>
              <a:t>Red Scare - </a:t>
            </a:r>
            <a:r>
              <a:rPr>
                <a:latin typeface="Arial"/>
                <a:ea typeface="Arial"/>
                <a:cs typeface="Arial"/>
                <a:sym typeface="Arial"/>
              </a:rPr>
              <a:t>After the war, 70,000 Americans had joined the Communist party because it promised economic equality for everyone.  Radicals had sent bombs to public officials and business leaders.  Russia had fallen to the Communists, and many Americans believed they were next.  Anyone out of the ordinary, could be accused of being a radical. Communists were called Reds, thus the Red Scare.</a:t>
            </a:r>
          </a:p>
          <a:p>
            <a:pPr marL="114300" lvl="0">
              <a:lnSpc>
                <a:spcPts val="2200"/>
              </a:lnSpc>
              <a:buClr>
                <a:srgbClr val="FFFFFF"/>
              </a:buClr>
              <a:buFont typeface="Arial"/>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endParaRPr>
              <a:latin typeface="Arial"/>
              <a:ea typeface="Arial"/>
              <a:cs typeface="Arial"/>
              <a:sym typeface="Arial"/>
            </a:endParaRPr>
          </a:p>
          <a:p>
            <a:pPr marL="114300" lvl="0">
              <a:lnSpc>
                <a:spcPts val="2200"/>
              </a:lnSpc>
              <a:buClr>
                <a:srgbClr val="FFFFFF"/>
              </a:buClr>
              <a:buFont typeface="Arial"/>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1">
                <a:latin typeface="Arial"/>
                <a:ea typeface="Arial"/>
                <a:cs typeface="Arial"/>
                <a:sym typeface="Arial"/>
              </a:rPr>
              <a:t>Palmer Raids </a:t>
            </a:r>
          </a:p>
          <a:p>
            <a:pPr marL="114300" lvl="0">
              <a:lnSpc>
                <a:spcPts val="2200"/>
              </a:lnSpc>
              <a:buClr>
                <a:srgbClr val="FFFFFF"/>
              </a:buClr>
              <a:buFont typeface="Arial"/>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a:latin typeface="Arial"/>
                <a:ea typeface="Arial"/>
                <a:cs typeface="Arial"/>
                <a:sym typeface="Arial"/>
              </a:rPr>
              <a:t>Attorney General A. Mitchell Palmer set up an agency later called the FBI, to arrest communists, socialists, and anarchists, who opposed all forms of government. Palmer’s agents trampled on people’s civil rights. Many radicals were deported without trial. But Palmer found no evidence of a plot to overthrow the government.</a:t>
            </a:r>
          </a:p>
          <a:p>
            <a:pPr marL="114300" lvl="0">
              <a:lnSpc>
                <a:spcPts val="2200"/>
              </a:lnSpc>
              <a:buClr>
                <a:srgbClr val="FFFFFF"/>
              </a:buClr>
              <a:buFont typeface="Arial"/>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endParaRPr>
              <a:latin typeface="Arial"/>
              <a:ea typeface="Arial"/>
              <a:cs typeface="Arial"/>
              <a:sym typeface="Arial"/>
            </a:endParaRPr>
          </a:p>
          <a:p>
            <a:pPr marL="114300" lvl="0">
              <a:lnSpc>
                <a:spcPts val="2200"/>
              </a:lnSpc>
              <a:buClr>
                <a:srgbClr val="FFFFFF"/>
              </a:buClr>
              <a:buFont typeface="Arial"/>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b="1">
                <a:latin typeface="Arial"/>
                <a:ea typeface="Arial"/>
                <a:cs typeface="Arial"/>
                <a:sym typeface="Arial"/>
              </a:rPr>
              <a:t>Two Italian immigrants, Nicola Sacco and Bartolomeo Vanzetti</a:t>
            </a:r>
            <a:r>
              <a:rPr>
                <a:latin typeface="Arial"/>
                <a:ea typeface="Arial"/>
                <a:cs typeface="Arial"/>
                <a:sym typeface="Arial"/>
              </a:rPr>
              <a:t> were arrested for robbery and murder in Massachusetts. Witnesses had said the criminals appeared to be Italians Sacco and Vanzetti had alibis, but admitted they were anarchists and denied committing any crime. The case against them was weak. But they were convicted anyway. Many people protested the conviction because they believed it was nativism or because of their radical views. It became a world wide controversy. Sacco and Vanzetti were executed in 1927.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a:spLocks noGrp="1" noRot="1" noChangeAspect="1"/>
          </p:cNvSpPr>
          <p:nvPr>
            <p:ph type="sldImg"/>
          </p:nvPr>
        </p:nvSpPr>
        <p:spPr>
          <a:prstGeom prst="rect">
            <a:avLst/>
          </a:prstGeom>
        </p:spPr>
        <p:txBody>
          <a:bodyPr/>
          <a:lstStyle/>
          <a:p>
            <a:pPr lvl="0"/>
            <a:endParaRPr/>
          </a:p>
        </p:txBody>
      </p:sp>
      <p:sp>
        <p:nvSpPr>
          <p:cNvPr id="83" name="Shape 83"/>
          <p:cNvSpPr>
            <a:spLocks noGrp="1"/>
          </p:cNvSpPr>
          <p:nvPr>
            <p:ph type="body" sz="quarter" idx="1"/>
          </p:nvPr>
        </p:nvSpPr>
        <p:spPr>
          <a:prstGeom prst="rect">
            <a:avLst/>
          </a:prstGeom>
        </p:spPr>
        <p:txBody>
          <a:bodyPr/>
          <a:lstStyle/>
          <a:p>
            <a:pPr marR="40639" lvl="0" defTabSz="914400">
              <a:spcBef>
                <a:spcPts val="500"/>
              </a:spcBef>
              <a:buClr>
                <a:srgbClr val="FFFFFF"/>
              </a:buClr>
              <a:buFont typeface="Arial"/>
              <a:defRPr sz="1800"/>
            </a:pPr>
            <a:r>
              <a:rPr sz="1900">
                <a:uFill>
                  <a:solidFill>
                    <a:srgbClr val="FFFFFF"/>
                  </a:solidFill>
                </a:uFill>
                <a:latin typeface="Arial"/>
                <a:ea typeface="Arial"/>
                <a:cs typeface="Arial"/>
                <a:sym typeface="Arial"/>
              </a:rPr>
              <a:t>From 1919 to 1921 immigration to the U.S. increased from 141,000 to 805,000 people, an increase of almost 600 percent. Because of nativist views, fear of immigrants particularly from Eastern and Southern Europe, Congress passed the Emergency Quota Act of 1921.  This limited Eastern and Southern Europeans to the U.S which consisted of mostly Jews from the East, and Catholics from the South.  The Act would be amended in 1924.</a:t>
            </a:r>
          </a:p>
          <a:p>
            <a:pPr marR="40639" lvl="0" defTabSz="914400">
              <a:spcBef>
                <a:spcPts val="500"/>
              </a:spcBef>
              <a:buClr>
                <a:srgbClr val="FFFFFF"/>
              </a:buClr>
              <a:buFont typeface="Arial"/>
              <a:defRPr sz="1800"/>
            </a:pPr>
            <a:endParaRPr sz="1900">
              <a:uFill>
                <a:solidFill>
                  <a:srgbClr val="FFFFFF"/>
                </a:solidFill>
              </a:uFill>
              <a:latin typeface="Arial"/>
              <a:ea typeface="Arial"/>
              <a:cs typeface="Arial"/>
              <a:sym typeface="Arial"/>
            </a:endParaRPr>
          </a:p>
          <a:p>
            <a:pPr marR="40639" lvl="0" defTabSz="914400">
              <a:spcBef>
                <a:spcPts val="500"/>
              </a:spcBef>
              <a:buClr>
                <a:srgbClr val="FFFFFF"/>
              </a:buClr>
              <a:buFont typeface="Arial"/>
              <a:defRPr sz="1800"/>
            </a:pPr>
            <a:r>
              <a:rPr sz="1900">
                <a:uFill>
                  <a:solidFill>
                    <a:srgbClr val="FFFFFF"/>
                  </a:solidFill>
                </a:uFill>
                <a:latin typeface="Arial"/>
                <a:ea typeface="Arial"/>
                <a:cs typeface="Arial"/>
                <a:sym typeface="Arial"/>
              </a:rPr>
              <a:t>Ask the class to Look at the political cartoon to the right.</a:t>
            </a:r>
          </a:p>
          <a:p>
            <a:pPr marR="40639" lvl="0" defTabSz="914400">
              <a:spcBef>
                <a:spcPts val="500"/>
              </a:spcBef>
              <a:buClr>
                <a:srgbClr val="FFFFFF"/>
              </a:buClr>
              <a:buFont typeface="Arial"/>
              <a:defRPr sz="1800"/>
            </a:pPr>
            <a:r>
              <a:rPr sz="1900">
                <a:uFill>
                  <a:solidFill>
                    <a:srgbClr val="FFFFFF"/>
                  </a:solidFill>
                </a:uFill>
                <a:latin typeface="Arial"/>
                <a:ea typeface="Arial"/>
                <a:cs typeface="Arial"/>
                <a:sym typeface="Arial"/>
              </a:rPr>
              <a:t>From what point of view does this cartoon represent?  - Americans for the quota system</a:t>
            </a:r>
          </a:p>
          <a:p>
            <a:pPr marR="40639" lvl="0" defTabSz="914400">
              <a:spcBef>
                <a:spcPts val="500"/>
              </a:spcBef>
              <a:buClr>
                <a:srgbClr val="FFFFFF"/>
              </a:buClr>
              <a:buFont typeface="Arial"/>
              <a:defRPr sz="1800"/>
            </a:pPr>
            <a:r>
              <a:rPr sz="1900">
                <a:uFill>
                  <a:solidFill>
                    <a:srgbClr val="FFFFFF"/>
                  </a:solidFill>
                </a:uFill>
                <a:latin typeface="Arial"/>
                <a:ea typeface="Arial"/>
                <a:cs typeface="Arial"/>
                <a:sym typeface="Arial"/>
              </a:rPr>
              <a:t>According to the cartoon, why should the U.S. limit immigration? - Immigrants are “undesirable” and the bomb on their head shows that they are Communist and Anarchist radicals.  Immigrants are dangerous.</a:t>
            </a:r>
          </a:p>
          <a:p>
            <a:pPr marR="40639" lvl="0" defTabSz="914400">
              <a:spcBef>
                <a:spcPts val="500"/>
              </a:spcBef>
              <a:buClr>
                <a:srgbClr val="FFFFFF"/>
              </a:buClr>
              <a:buFont typeface="Arial"/>
              <a:defRPr sz="1800"/>
            </a:pPr>
            <a:endParaRPr sz="1900">
              <a:uFill>
                <a:solidFill>
                  <a:srgbClr val="FFFFFF"/>
                </a:solidFill>
              </a:uFill>
              <a:latin typeface="Arial"/>
              <a:ea typeface="Arial"/>
              <a:cs typeface="Arial"/>
              <a:sym typeface="Arial"/>
            </a:endParaRPr>
          </a:p>
          <a:p>
            <a:pPr marR="40639" lvl="0" defTabSz="914400">
              <a:spcBef>
                <a:spcPts val="500"/>
              </a:spcBef>
              <a:buClr>
                <a:srgbClr val="FFFFFF"/>
              </a:buClr>
              <a:buFont typeface="Arial"/>
              <a:defRPr sz="1800"/>
            </a:pPr>
            <a:r>
              <a:rPr sz="1900">
                <a:uFill>
                  <a:solidFill>
                    <a:srgbClr val="FFFFFF"/>
                  </a:solidFill>
                </a:uFill>
                <a:latin typeface="Arial"/>
                <a:ea typeface="Arial"/>
                <a:cs typeface="Arial"/>
                <a:sym typeface="Arial"/>
              </a:rPr>
              <a:t>Click for bar graph.</a:t>
            </a:r>
          </a:p>
          <a:p>
            <a:pPr marR="40639" lvl="0" defTabSz="914400">
              <a:spcBef>
                <a:spcPts val="500"/>
              </a:spcBef>
              <a:buClr>
                <a:srgbClr val="FFFFFF"/>
              </a:buClr>
              <a:buFont typeface="Arial"/>
              <a:defRPr sz="1800"/>
            </a:pPr>
            <a:r>
              <a:rPr sz="1900">
                <a:uFill>
                  <a:solidFill>
                    <a:srgbClr val="FFFFFF"/>
                  </a:solidFill>
                </a:uFill>
                <a:latin typeface="Arial"/>
                <a:ea typeface="Arial"/>
                <a:cs typeface="Arial"/>
                <a:sym typeface="Arial"/>
              </a:rPr>
              <a:t>Ask students if the Emergency Quota Act worked?</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Shape 97"/>
          <p:cNvSpPr>
            <a:spLocks noGrp="1" noRot="1" noChangeAspect="1"/>
          </p:cNvSpPr>
          <p:nvPr>
            <p:ph type="sldImg"/>
          </p:nvPr>
        </p:nvSpPr>
        <p:spPr>
          <a:prstGeom prst="rect">
            <a:avLst/>
          </a:prstGeom>
        </p:spPr>
        <p:txBody>
          <a:bodyPr/>
          <a:lstStyle/>
          <a:p>
            <a:pPr lvl="0"/>
            <a:endParaRPr/>
          </a:p>
        </p:txBody>
      </p:sp>
      <p:sp>
        <p:nvSpPr>
          <p:cNvPr id="98" name="Shape 98"/>
          <p:cNvSpPr>
            <a:spLocks noGrp="1"/>
          </p:cNvSpPr>
          <p:nvPr>
            <p:ph type="body" sz="quarter" idx="1"/>
          </p:nvPr>
        </p:nvSpPr>
        <p:spPr>
          <a:prstGeom prst="rect">
            <a:avLst/>
          </a:prstGeom>
        </p:spPr>
        <p:txBody>
          <a:bodyPr/>
          <a:lstStyle/>
          <a:p>
            <a:pPr marR="40639" lvl="0" defTabSz="914400">
              <a:spcBef>
                <a:spcPts val="500"/>
              </a:spcBef>
              <a:buClr>
                <a:srgbClr val="FFFFFF"/>
              </a:buClr>
              <a:defRPr sz="1800"/>
            </a:pPr>
            <a:r>
              <a:rPr sz="2000">
                <a:uFill>
                  <a:solidFill>
                    <a:srgbClr val="FFFFFF"/>
                  </a:solidFill>
                </a:uFill>
                <a:latin typeface="Arial"/>
                <a:ea typeface="Arial"/>
                <a:cs typeface="Arial"/>
                <a:sym typeface="Arial"/>
              </a:rPr>
              <a:t>The new president, Calvin Coolidge said, “</a:t>
            </a:r>
            <a:r>
              <a:rPr sz="2000" b="1" u="sng">
                <a:uFill>
                  <a:solidFill>
                    <a:srgbClr val="040404"/>
                  </a:solidFill>
                </a:uFill>
                <a:latin typeface="Arial"/>
                <a:ea typeface="Arial"/>
                <a:cs typeface="Arial"/>
                <a:sym typeface="Arial"/>
              </a:rPr>
              <a:t>The chief business of the American people is business.”</a:t>
            </a:r>
            <a:r>
              <a:rPr sz="2000">
                <a:uFill>
                  <a:solidFill>
                    <a:srgbClr val="FFFFFF"/>
                  </a:solidFill>
                </a:uFill>
                <a:latin typeface="Arial"/>
                <a:ea typeface="Arial"/>
                <a:cs typeface="Arial"/>
                <a:sym typeface="Arial"/>
              </a:rPr>
              <a:t> Both Coolidge and his Republican successor, Herbert Hoover, favored government policies that promoted business and limited government interference. For almost a decade, American prosperity soared. From 1920-1929, Americans owned 40 percent of the world’s wealth. The average income during the period rose 35% from $522 to $705 year.  </a:t>
            </a:r>
          </a:p>
          <a:p>
            <a:pPr marR="40639" lvl="0" defTabSz="914400">
              <a:spcBef>
                <a:spcPts val="500"/>
              </a:spcBef>
              <a:buClr>
                <a:srgbClr val="FFFFFF"/>
              </a:buClr>
              <a:defRPr sz="1800"/>
            </a:pPr>
            <a:endParaRPr sz="2000">
              <a:uFill>
                <a:solidFill>
                  <a:srgbClr val="FFFFFF"/>
                </a:solidFill>
              </a:uFill>
              <a:latin typeface="Arial"/>
              <a:ea typeface="Arial"/>
              <a:cs typeface="Arial"/>
              <a:sym typeface="Arial"/>
            </a:endParaRPr>
          </a:p>
          <a:p>
            <a:pPr marR="40639" lvl="0" defTabSz="914400">
              <a:spcBef>
                <a:spcPts val="500"/>
              </a:spcBef>
              <a:buClr>
                <a:srgbClr val="FFFFFF"/>
              </a:buClr>
              <a:defRPr sz="1800"/>
            </a:pPr>
            <a:r>
              <a:rPr sz="2000" b="1">
                <a:uFill>
                  <a:solidFill>
                    <a:srgbClr val="FFFFFF"/>
                  </a:solidFill>
                </a:uFill>
                <a:latin typeface="Arial"/>
                <a:ea typeface="Arial"/>
                <a:cs typeface="Arial"/>
                <a:sym typeface="Arial"/>
              </a:rPr>
              <a:t>Prosperity. </a:t>
            </a:r>
            <a:r>
              <a:rPr sz="2000">
                <a:uFill>
                  <a:solidFill>
                    <a:srgbClr val="FFFFFF"/>
                  </a:solidFill>
                </a:uFill>
                <a:latin typeface="Arial"/>
                <a:ea typeface="Arial"/>
                <a:cs typeface="Arial"/>
                <a:sym typeface="Arial"/>
              </a:rPr>
              <a:t>Americans began to use all kinds of electrical appliances. Radios, washing machines, and vacuum cleaners became popular. These appliances made housework easier. One result was more leisure time for families.</a:t>
            </a:r>
          </a:p>
          <a:p>
            <a:pPr marR="40639" lvl="0" defTabSz="914400">
              <a:spcBef>
                <a:spcPts val="500"/>
              </a:spcBef>
              <a:buClr>
                <a:srgbClr val="FFFFFF"/>
              </a:buClr>
              <a:defRPr sz="1800"/>
            </a:pPr>
            <a:endParaRPr sz="2000">
              <a:uFill>
                <a:solidFill>
                  <a:srgbClr val="FFFFFF"/>
                </a:solidFill>
              </a:uFill>
              <a:latin typeface="Arial"/>
              <a:ea typeface="Arial"/>
              <a:cs typeface="Arial"/>
              <a:sym typeface="Arial"/>
            </a:endParaRPr>
          </a:p>
          <a:p>
            <a:pPr marR="40639" lvl="0" defTabSz="914400">
              <a:spcBef>
                <a:spcPts val="500"/>
              </a:spcBef>
              <a:buClr>
                <a:srgbClr val="FFFFFF"/>
              </a:buClr>
              <a:defRPr sz="1800"/>
            </a:pPr>
            <a:r>
              <a:rPr sz="2000" b="1">
                <a:uFill>
                  <a:solidFill>
                    <a:srgbClr val="FFFFFF"/>
                  </a:solidFill>
                </a:uFill>
                <a:latin typeface="Arial"/>
                <a:ea typeface="Arial"/>
                <a:cs typeface="Arial"/>
                <a:sym typeface="Arial"/>
              </a:rPr>
              <a:t>Advertising. </a:t>
            </a:r>
            <a:r>
              <a:rPr sz="2000">
                <a:uFill>
                  <a:solidFill>
                    <a:srgbClr val="FFFFFF"/>
                  </a:solidFill>
                </a:uFill>
                <a:latin typeface="Arial"/>
                <a:ea typeface="Arial"/>
                <a:cs typeface="Arial"/>
                <a:sym typeface="Arial"/>
              </a:rPr>
              <a:t>With all the new goods in the market, companies turned to Advertising to sell the goods. More consumer goods appeared on the market. Ads didn’t just give information about the product. Now, they used psychology. They tried to </a:t>
            </a:r>
            <a:r>
              <a:rPr sz="2000" b="1">
                <a:uFill>
                  <a:solidFill>
                    <a:srgbClr val="FFFFFF"/>
                  </a:solidFill>
                </a:uFill>
                <a:latin typeface="Arial"/>
                <a:ea typeface="Arial"/>
                <a:cs typeface="Arial"/>
                <a:sym typeface="Arial"/>
              </a:rPr>
              <a:t>use people’s desire for youth, beauty, and popularity to sell products</a:t>
            </a:r>
            <a:r>
              <a:rPr sz="2000">
                <a:uFill>
                  <a:solidFill>
                    <a:srgbClr val="FFFFFF"/>
                  </a:solidFill>
                </a:uFill>
                <a:latin typeface="Arial"/>
                <a:ea typeface="Arial"/>
                <a:cs typeface="Arial"/>
                <a:sym typeface="Arial"/>
              </a:rPr>
              <a:t>. Things that once were luxuries became necessities. Some brand names became known nationwide. </a:t>
            </a:r>
          </a:p>
          <a:p>
            <a:pPr marR="40639" lvl="0" defTabSz="914400">
              <a:spcBef>
                <a:spcPts val="500"/>
              </a:spcBef>
              <a:buClr>
                <a:srgbClr val="FFFFFF"/>
              </a:buClr>
              <a:defRPr sz="1800"/>
            </a:pPr>
            <a:endParaRPr sz="2000">
              <a:uFill>
                <a:solidFill>
                  <a:srgbClr val="FFFFFF"/>
                </a:solidFill>
              </a:uFill>
              <a:latin typeface="Arial"/>
              <a:ea typeface="Arial"/>
              <a:cs typeface="Arial"/>
              <a:sym typeface="Arial"/>
            </a:endParaRPr>
          </a:p>
          <a:p>
            <a:pPr marR="40639" lvl="0" defTabSz="914400">
              <a:spcBef>
                <a:spcPts val="500"/>
              </a:spcBef>
              <a:buClr>
                <a:srgbClr val="FFFFFF"/>
              </a:buClr>
              <a:defRPr sz="1800"/>
            </a:pPr>
            <a:endParaRPr sz="2000">
              <a:uFill>
                <a:solidFill>
                  <a:srgbClr val="FFFFFF"/>
                </a:solidFill>
              </a:uFill>
              <a:latin typeface="Arial"/>
              <a:ea typeface="Arial"/>
              <a:cs typeface="Arial"/>
              <a:sym typeface="Arial"/>
            </a:endParaRPr>
          </a:p>
          <a:p>
            <a:pPr marR="40639" lvl="0" defTabSz="914400">
              <a:spcBef>
                <a:spcPts val="500"/>
              </a:spcBef>
              <a:buClr>
                <a:srgbClr val="FFFFFF"/>
              </a:buClr>
              <a:defRPr sz="1800"/>
            </a:pPr>
            <a:endParaRPr sz="2000">
              <a:uFill>
                <a:solidFill>
                  <a:srgbClr val="FFFFFF"/>
                </a:solidFill>
              </a:u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Shape 93"/>
          <p:cNvSpPr>
            <a:spLocks noGrp="1" noRot="1" noChangeAspect="1"/>
          </p:cNvSpPr>
          <p:nvPr>
            <p:ph type="sldImg"/>
          </p:nvPr>
        </p:nvSpPr>
        <p:spPr>
          <a:prstGeom prst="rect">
            <a:avLst/>
          </a:prstGeom>
        </p:spPr>
        <p:txBody>
          <a:bodyPr/>
          <a:lstStyle/>
          <a:p>
            <a:pPr lvl="0"/>
            <a:endParaRPr/>
          </a:p>
        </p:txBody>
      </p:sp>
      <p:sp>
        <p:nvSpPr>
          <p:cNvPr id="94" name="Shape 94"/>
          <p:cNvSpPr>
            <a:spLocks noGrp="1"/>
          </p:cNvSpPr>
          <p:nvPr>
            <p:ph type="body" sz="quarter" idx="1"/>
          </p:nvPr>
        </p:nvSpPr>
        <p:spPr>
          <a:prstGeom prst="rect">
            <a:avLst/>
          </a:prstGeom>
        </p:spPr>
        <p:txBody>
          <a:bodyPr/>
          <a:lstStyle/>
          <a:p>
            <a:pPr marR="40639" lvl="0" defTabSz="914400">
              <a:spcBef>
                <a:spcPts val="500"/>
              </a:spcBef>
              <a:buClr>
                <a:srgbClr val="FFFFFF"/>
              </a:buClr>
              <a:defRPr sz="1800"/>
            </a:pPr>
            <a:r>
              <a:rPr sz="2000">
                <a:uFill>
                  <a:solidFill>
                    <a:srgbClr val="FFFFFF"/>
                  </a:solidFill>
                </a:uFill>
                <a:latin typeface="Arial"/>
                <a:ea typeface="Arial"/>
                <a:cs typeface="Arial"/>
                <a:sym typeface="Arial"/>
              </a:rPr>
              <a:t>Most Americans had confidence in the wealth of the 1920s. Remember, the national income rose from $64 billion in 1921 to $87 billion in 1929. Most businesses seemed to make fortunes. The stock market reached new heights. But this prosperity hid two big problems. </a:t>
            </a:r>
          </a:p>
          <a:p>
            <a:pPr marR="40639" lvl="0" defTabSz="914400">
              <a:spcBef>
                <a:spcPts val="500"/>
              </a:spcBef>
              <a:buClr>
                <a:srgbClr val="FFFFFF"/>
              </a:buClr>
              <a:defRPr sz="1800"/>
            </a:pPr>
            <a:endParaRPr sz="2000">
              <a:uFill>
                <a:solidFill>
                  <a:srgbClr val="FFFFFF"/>
                </a:solidFill>
              </a:uFill>
              <a:latin typeface="Arial"/>
              <a:ea typeface="Arial"/>
              <a:cs typeface="Arial"/>
              <a:sym typeface="Arial"/>
            </a:endParaRPr>
          </a:p>
          <a:p>
            <a:pPr marR="40639" lvl="0" defTabSz="914400">
              <a:spcBef>
                <a:spcPts val="500"/>
              </a:spcBef>
              <a:buClr>
                <a:srgbClr val="FFFFFF"/>
              </a:buClr>
              <a:defRPr sz="1800"/>
            </a:pPr>
            <a:r>
              <a:rPr sz="2000">
                <a:uFill>
                  <a:solidFill>
                    <a:srgbClr val="FFFFFF"/>
                  </a:solidFill>
                </a:uFill>
                <a:latin typeface="Arial"/>
                <a:ea typeface="Arial"/>
                <a:cs typeface="Arial"/>
                <a:sym typeface="Arial"/>
              </a:rPr>
              <a:t>First, business was not as healthy as it seemed. As workers produced more goods, businesses grew. Large businesses bought up, or merged with, smaller ones. But as businesses grew, business managers made much more money than workers did. Also, mining companies, railroads, and farms were not doing well. </a:t>
            </a:r>
          </a:p>
          <a:p>
            <a:pPr marR="40639" lvl="0" defTabSz="914400">
              <a:spcBef>
                <a:spcPts val="500"/>
              </a:spcBef>
              <a:buClr>
                <a:srgbClr val="FFFFFF"/>
              </a:buClr>
              <a:defRPr sz="1800"/>
            </a:pPr>
            <a:endParaRPr sz="2000">
              <a:uFill>
                <a:solidFill>
                  <a:srgbClr val="FFFFFF"/>
                </a:solidFill>
              </a:uFill>
              <a:latin typeface="Arial"/>
              <a:ea typeface="Arial"/>
              <a:cs typeface="Arial"/>
              <a:sym typeface="Arial"/>
            </a:endParaRPr>
          </a:p>
          <a:p>
            <a:pPr marR="40639" lvl="0" defTabSz="914400">
              <a:spcBef>
                <a:spcPts val="500"/>
              </a:spcBef>
              <a:buClr>
                <a:srgbClr val="FFFFFF"/>
              </a:buClr>
              <a:defRPr sz="1800"/>
            </a:pPr>
            <a:r>
              <a:rPr sz="2000">
                <a:uFill>
                  <a:solidFill>
                    <a:srgbClr val="FFFFFF"/>
                  </a:solidFill>
                </a:uFill>
                <a:latin typeface="Arial"/>
                <a:ea typeface="Arial"/>
                <a:cs typeface="Arial"/>
                <a:sym typeface="Arial"/>
              </a:rPr>
              <a:t>Second, consumer debt rose to high levels. Businesses needed to sell all the goods they were now producing. So they encouraged customers to buy on the installment plan. This was a form of borrowing. Customers could make low payments over a period of time. That way people could afford to buy more. Banks provided money at low interest rates. Advertising also pushed the idea of buying on credit. Average Americans were spending more money than they actually had.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Blank copy 1">
    <p:spTree>
      <p:nvGrpSpPr>
        <p:cNvPr id="1" name=""/>
        <p:cNvGrpSpPr/>
        <p:nvPr/>
      </p:nvGrpSpPr>
      <p:grpSpPr>
        <a:xfrm>
          <a:off x="0" y="0"/>
          <a:ext cx="0" cy="0"/>
          <a:chOff x="0" y="0"/>
          <a:chExt cx="0" cy="0"/>
        </a:xfrm>
      </p:grpSpPr>
      <p:sp>
        <p:nvSpPr>
          <p:cNvPr id="5" name="Shape 5"/>
          <p:cNvSpPr/>
          <p:nvPr/>
        </p:nvSpPr>
        <p:spPr>
          <a:xfrm>
            <a:off x="-12700" y="-50800"/>
            <a:ext cx="9366250" cy="6927850"/>
          </a:xfrm>
          <a:prstGeom prst="rect">
            <a:avLst/>
          </a:prstGeom>
          <a:solidFill>
            <a:srgbClr val="B53E00"/>
          </a:solidFill>
          <a:ln w="12700">
            <a:solidFill/>
            <a:miter lim="400000"/>
          </a:ln>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pic>
        <p:nvPicPr>
          <p:cNvPr id="6" name="ppt background.jpg"/>
          <p:cNvPicPr/>
          <p:nvPr/>
        </p:nvPicPr>
        <p:blipFill>
          <a:blip r:embed="rId2">
            <a:extLst/>
          </a:blip>
          <a:stretch>
            <a:fillRect/>
          </a:stretch>
        </p:blipFill>
        <p:spPr>
          <a:xfrm>
            <a:off x="-635000" y="-165100"/>
            <a:ext cx="9829801" cy="7035828"/>
          </a:xfrm>
          <a:prstGeom prst="rect">
            <a:avLst/>
          </a:prstGeom>
          <a:ln w="12700">
            <a:miter lim="400000"/>
          </a:ln>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Blank copy 3">
    <p:spTree>
      <p:nvGrpSpPr>
        <p:cNvPr id="1" name=""/>
        <p:cNvGrpSpPr/>
        <p:nvPr/>
      </p:nvGrpSpPr>
      <p:grpSpPr>
        <a:xfrm>
          <a:off x="0" y="0"/>
          <a:ext cx="0" cy="0"/>
          <a:chOff x="0" y="0"/>
          <a:chExt cx="0" cy="0"/>
        </a:xfrm>
      </p:grpSpPr>
      <p:pic>
        <p:nvPicPr>
          <p:cNvPr id="8" name="Wood.jpg"/>
          <p:cNvPicPr/>
          <p:nvPr/>
        </p:nvPicPr>
        <p:blipFill>
          <a:blip r:embed="rId2">
            <a:extLst/>
          </a:blip>
          <a:stretch>
            <a:fillRect/>
          </a:stretch>
        </p:blipFill>
        <p:spPr>
          <a:xfrm>
            <a:off x="-1752600" y="-825500"/>
            <a:ext cx="11163269" cy="7708900"/>
          </a:xfrm>
          <a:prstGeom prst="rect">
            <a:avLst/>
          </a:prstGeom>
          <a:ln w="12700">
            <a:miter lim="400000"/>
          </a:ln>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Blank copy 4">
    <p:spTree>
      <p:nvGrpSpPr>
        <p:cNvPr id="1" name=""/>
        <p:cNvGrpSpPr/>
        <p:nvPr/>
      </p:nvGrpSpPr>
      <p:grpSpPr>
        <a:xfrm>
          <a:off x="0" y="0"/>
          <a:ext cx="0" cy="0"/>
          <a:chOff x="0" y="0"/>
          <a:chExt cx="0" cy="0"/>
        </a:xfrm>
      </p:grpSpPr>
      <p:pic>
        <p:nvPicPr>
          <p:cNvPr id="10" name="old paper.gif"/>
          <p:cNvPicPr/>
          <p:nvPr/>
        </p:nvPicPr>
        <p:blipFill>
          <a:blip r:embed="rId2">
            <a:extLst/>
          </a:blip>
          <a:stretch>
            <a:fillRect/>
          </a:stretch>
        </p:blipFill>
        <p:spPr>
          <a:xfrm>
            <a:off x="-2806700" y="-279400"/>
            <a:ext cx="15341576" cy="7416797"/>
          </a:xfrm>
          <a:prstGeom prst="rect">
            <a:avLst/>
          </a:prstGeom>
          <a:ln w="12700">
            <a:miter lim="400000"/>
          </a:ln>
          <a:effectLst>
            <a:outerShdw blurRad="279400" dist="12700" dir="2700000" rotWithShape="0">
              <a:srgbClr val="000000"/>
            </a:outerShdw>
          </a:effectLst>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Blank copy 5">
    <p:spTree>
      <p:nvGrpSpPr>
        <p:cNvPr id="1" name=""/>
        <p:cNvGrpSpPr/>
        <p:nvPr/>
      </p:nvGrpSpPr>
      <p:grpSpPr>
        <a:xfrm>
          <a:off x="0" y="0"/>
          <a:ext cx="0" cy="0"/>
          <a:chOff x="0" y="0"/>
          <a:chExt cx="0" cy="0"/>
        </a:xfrm>
      </p:grpSpPr>
      <p:sp>
        <p:nvSpPr>
          <p:cNvPr id="12" name="Shape 12"/>
          <p:cNvSpPr/>
          <p:nvPr/>
        </p:nvSpPr>
        <p:spPr>
          <a:xfrm>
            <a:off x="-749300" y="-76200"/>
            <a:ext cx="10109200" cy="6946900"/>
          </a:xfrm>
          <a:prstGeom prst="rect">
            <a:avLst/>
          </a:prstGeom>
          <a:solidFill>
            <a:srgbClr val="5173E9"/>
          </a:solidFill>
          <a:ln w="12700">
            <a:solidFill/>
            <a:miter lim="400000"/>
          </a:ln>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
        <p:nvSpPr>
          <p:cNvPr id="13" name="Shape 13"/>
          <p:cNvSpPr/>
          <p:nvPr/>
        </p:nvSpPr>
        <p:spPr>
          <a:xfrm>
            <a:off x="-101600" y="-660400"/>
            <a:ext cx="9251950" cy="7683500"/>
          </a:xfrm>
          <a:prstGeom prst="rect">
            <a:avLst/>
          </a:prstGeom>
          <a:solidFill>
            <a:srgbClr val="E9E7D0"/>
          </a:solidFill>
          <a:ln w="12700">
            <a:solidFill/>
            <a:miter lim="400000"/>
          </a:ln>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5" name="Shape 15"/>
          <p:cNvSpPr/>
          <p:nvPr/>
        </p:nvSpPr>
        <p:spPr>
          <a:xfrm>
            <a:off x="-12700" y="-88900"/>
            <a:ext cx="9182100" cy="6959600"/>
          </a:xfrm>
          <a:prstGeom prst="rect">
            <a:avLst/>
          </a:prstGeom>
          <a:solidFill>
            <a:srgbClr val="020202"/>
          </a:solidFill>
          <a:ln w="12700">
            <a:solidFill/>
            <a:miter lim="400000"/>
          </a:ln>
        </p:spPr>
        <p:txBody>
          <a:bodyPr lIns="0" tIns="0" rIns="0" bIns="0" anchor="ctr"/>
          <a:lstStyle/>
          <a:p>
            <a:pPr lvl="0">
              <a:lnSpc>
                <a:spcPts val="13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100">
                <a:effectLst>
                  <a:outerShdw blurRad="38100" dist="12700" dir="5400000" rotWithShape="0">
                    <a:srgbClr val="000000">
                      <a:alpha val="50000"/>
                    </a:srgbClr>
                  </a:outerShdw>
                </a:effectLst>
              </a:defRPr>
            </a:pPr>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p:nvPr/>
        </p:nvSpPr>
        <p:spPr>
          <a:xfrm>
            <a:off x="-15875" y="-88900"/>
            <a:ext cx="9182100" cy="6959600"/>
          </a:xfrm>
          <a:prstGeom prst="rect">
            <a:avLst/>
          </a:prstGeom>
          <a:solidFill>
            <a:srgbClr val="020202"/>
          </a:solidFill>
          <a:ln w="12700">
            <a:solidFill/>
            <a:miter lim="400000"/>
          </a:ln>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ransition spd="med"/>
  <p:txStyles>
    <p:titleStyle>
      <a:lvl1pPr algn="ctr" defTabSz="457200">
        <a:lnSpc>
          <a:spcPts val="5200"/>
        </a:lnSpc>
        <a:spcBef>
          <a:spcPts val="2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400">
          <a:latin typeface="+mn-lt"/>
          <a:ea typeface="+mn-ea"/>
          <a:cs typeface="+mn-cs"/>
          <a:sym typeface="Times"/>
        </a:defRPr>
      </a:lvl1pPr>
      <a:lvl2pPr indent="228600" algn="ctr" defTabSz="457200">
        <a:lnSpc>
          <a:spcPts val="5200"/>
        </a:lnSpc>
        <a:spcBef>
          <a:spcPts val="2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400">
          <a:latin typeface="+mn-lt"/>
          <a:ea typeface="+mn-ea"/>
          <a:cs typeface="+mn-cs"/>
          <a:sym typeface="Times"/>
        </a:defRPr>
      </a:lvl2pPr>
      <a:lvl3pPr indent="457200" algn="ctr" defTabSz="457200">
        <a:lnSpc>
          <a:spcPts val="5200"/>
        </a:lnSpc>
        <a:spcBef>
          <a:spcPts val="2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400">
          <a:latin typeface="+mn-lt"/>
          <a:ea typeface="+mn-ea"/>
          <a:cs typeface="+mn-cs"/>
          <a:sym typeface="Times"/>
        </a:defRPr>
      </a:lvl3pPr>
      <a:lvl4pPr indent="685800" algn="ctr" defTabSz="457200">
        <a:lnSpc>
          <a:spcPts val="5200"/>
        </a:lnSpc>
        <a:spcBef>
          <a:spcPts val="2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400">
          <a:latin typeface="+mn-lt"/>
          <a:ea typeface="+mn-ea"/>
          <a:cs typeface="+mn-cs"/>
          <a:sym typeface="Times"/>
        </a:defRPr>
      </a:lvl4pPr>
      <a:lvl5pPr indent="914400" algn="ctr" defTabSz="457200">
        <a:lnSpc>
          <a:spcPts val="5200"/>
        </a:lnSpc>
        <a:spcBef>
          <a:spcPts val="2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400">
          <a:latin typeface="+mn-lt"/>
          <a:ea typeface="+mn-ea"/>
          <a:cs typeface="+mn-cs"/>
          <a:sym typeface="Times"/>
        </a:defRPr>
      </a:lvl5pPr>
      <a:lvl6pPr indent="1143000" algn="ctr" defTabSz="457200">
        <a:lnSpc>
          <a:spcPts val="5200"/>
        </a:lnSpc>
        <a:spcBef>
          <a:spcPts val="2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400">
          <a:latin typeface="+mn-lt"/>
          <a:ea typeface="+mn-ea"/>
          <a:cs typeface="+mn-cs"/>
          <a:sym typeface="Times"/>
        </a:defRPr>
      </a:lvl6pPr>
      <a:lvl7pPr indent="1371600" algn="ctr" defTabSz="457200">
        <a:lnSpc>
          <a:spcPts val="5200"/>
        </a:lnSpc>
        <a:spcBef>
          <a:spcPts val="2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400">
          <a:latin typeface="+mn-lt"/>
          <a:ea typeface="+mn-ea"/>
          <a:cs typeface="+mn-cs"/>
          <a:sym typeface="Times"/>
        </a:defRPr>
      </a:lvl7pPr>
      <a:lvl8pPr indent="1600200" algn="ctr" defTabSz="457200">
        <a:lnSpc>
          <a:spcPts val="5200"/>
        </a:lnSpc>
        <a:spcBef>
          <a:spcPts val="2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400">
          <a:latin typeface="+mn-lt"/>
          <a:ea typeface="+mn-ea"/>
          <a:cs typeface="+mn-cs"/>
          <a:sym typeface="Times"/>
        </a:defRPr>
      </a:lvl8pPr>
      <a:lvl9pPr indent="1828800" algn="ctr" defTabSz="457200">
        <a:lnSpc>
          <a:spcPts val="5200"/>
        </a:lnSpc>
        <a:spcBef>
          <a:spcPts val="2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400">
          <a:latin typeface="+mn-lt"/>
          <a:ea typeface="+mn-ea"/>
          <a:cs typeface="+mn-cs"/>
          <a:sym typeface="Times"/>
        </a:defRPr>
      </a:lvl9pPr>
    </p:titleStyle>
    <p:bodyStyle>
      <a:lvl1pPr marL="355600" indent="-355600" defTabSz="457200">
        <a:lnSpc>
          <a:spcPts val="3800"/>
        </a:lnSpc>
        <a:spcBef>
          <a:spcPts val="800"/>
        </a:spcBef>
        <a:buSzPct val="100000"/>
        <a:buChar char="•"/>
        <a:tabLst>
          <a:tab pos="304800" algn="l"/>
          <a:tab pos="317500" algn="l"/>
          <a:tab pos="673100" algn="l"/>
          <a:tab pos="1028700" algn="l"/>
          <a:tab pos="1384300" algn="l"/>
          <a:tab pos="1739900" algn="l"/>
          <a:tab pos="2095500" algn="l"/>
          <a:tab pos="2451100" algn="l"/>
          <a:tab pos="2806700" algn="l"/>
          <a:tab pos="3162300" algn="l"/>
          <a:tab pos="3517900" algn="l"/>
          <a:tab pos="3873500" algn="l"/>
          <a:tab pos="4229100" algn="l"/>
        </a:tabLst>
        <a:defRPr sz="3200">
          <a:latin typeface="+mn-lt"/>
          <a:ea typeface="+mn-ea"/>
          <a:cs typeface="+mn-cs"/>
          <a:sym typeface="Times"/>
        </a:defRPr>
      </a:lvl1pPr>
      <a:lvl2pPr marL="820057" indent="-362857" defTabSz="457200">
        <a:lnSpc>
          <a:spcPts val="3800"/>
        </a:lnSpc>
        <a:spcBef>
          <a:spcPts val="800"/>
        </a:spcBef>
        <a:buSzPct val="100000"/>
        <a:buChar char="•"/>
        <a:tabLst>
          <a:tab pos="304800" algn="l"/>
          <a:tab pos="317500" algn="l"/>
          <a:tab pos="673100" algn="l"/>
          <a:tab pos="1028700" algn="l"/>
          <a:tab pos="1384300" algn="l"/>
          <a:tab pos="1739900" algn="l"/>
          <a:tab pos="2095500" algn="l"/>
          <a:tab pos="2451100" algn="l"/>
          <a:tab pos="2806700" algn="l"/>
          <a:tab pos="3162300" algn="l"/>
          <a:tab pos="3517900" algn="l"/>
          <a:tab pos="3873500" algn="l"/>
          <a:tab pos="4229100" algn="l"/>
        </a:tabLst>
        <a:defRPr sz="3200">
          <a:latin typeface="+mn-lt"/>
          <a:ea typeface="+mn-ea"/>
          <a:cs typeface="+mn-cs"/>
          <a:sym typeface="Times"/>
        </a:defRPr>
      </a:lvl2pPr>
      <a:lvl3pPr marL="1242946" indent="-328546" defTabSz="457200">
        <a:lnSpc>
          <a:spcPts val="3800"/>
        </a:lnSpc>
        <a:spcBef>
          <a:spcPts val="800"/>
        </a:spcBef>
        <a:buSzPct val="100000"/>
        <a:buChar char="•"/>
        <a:tabLst>
          <a:tab pos="304800" algn="l"/>
          <a:tab pos="317500" algn="l"/>
          <a:tab pos="673100" algn="l"/>
          <a:tab pos="1028700" algn="l"/>
          <a:tab pos="1384300" algn="l"/>
          <a:tab pos="1739900" algn="l"/>
          <a:tab pos="2095500" algn="l"/>
          <a:tab pos="2451100" algn="l"/>
          <a:tab pos="2806700" algn="l"/>
          <a:tab pos="3162300" algn="l"/>
          <a:tab pos="3517900" algn="l"/>
          <a:tab pos="3873500" algn="l"/>
          <a:tab pos="4229100" algn="l"/>
        </a:tabLst>
        <a:defRPr sz="3200">
          <a:latin typeface="+mn-lt"/>
          <a:ea typeface="+mn-ea"/>
          <a:cs typeface="+mn-cs"/>
          <a:sym typeface="Times"/>
        </a:defRPr>
      </a:lvl3pPr>
      <a:lvl4pPr marL="1798320" indent="-426720" defTabSz="457200">
        <a:lnSpc>
          <a:spcPts val="3800"/>
        </a:lnSpc>
        <a:spcBef>
          <a:spcPts val="800"/>
        </a:spcBef>
        <a:buSzPct val="100000"/>
        <a:buChar char="•"/>
        <a:tabLst>
          <a:tab pos="304800" algn="l"/>
          <a:tab pos="317500" algn="l"/>
          <a:tab pos="673100" algn="l"/>
          <a:tab pos="1028700" algn="l"/>
          <a:tab pos="1384300" algn="l"/>
          <a:tab pos="1739900" algn="l"/>
          <a:tab pos="2095500" algn="l"/>
          <a:tab pos="2451100" algn="l"/>
          <a:tab pos="2806700" algn="l"/>
          <a:tab pos="3162300" algn="l"/>
          <a:tab pos="3517900" algn="l"/>
          <a:tab pos="3873500" algn="l"/>
          <a:tab pos="4229100" algn="l"/>
        </a:tabLst>
        <a:defRPr sz="3200">
          <a:latin typeface="+mn-lt"/>
          <a:ea typeface="+mn-ea"/>
          <a:cs typeface="+mn-cs"/>
          <a:sym typeface="Times"/>
        </a:defRPr>
      </a:lvl4pPr>
      <a:lvl5pPr indent="1828800" defTabSz="457200">
        <a:lnSpc>
          <a:spcPts val="3800"/>
        </a:lnSpc>
        <a:spcBef>
          <a:spcPts val="800"/>
        </a:spcBef>
        <a:tabLst>
          <a:tab pos="304800" algn="l"/>
          <a:tab pos="317500" algn="l"/>
          <a:tab pos="673100" algn="l"/>
          <a:tab pos="1028700" algn="l"/>
          <a:tab pos="1384300" algn="l"/>
          <a:tab pos="1739900" algn="l"/>
          <a:tab pos="2095500" algn="l"/>
          <a:tab pos="2451100" algn="l"/>
          <a:tab pos="2806700" algn="l"/>
          <a:tab pos="3162300" algn="l"/>
          <a:tab pos="3517900" algn="l"/>
          <a:tab pos="3873500" algn="l"/>
          <a:tab pos="4229100" algn="l"/>
        </a:tabLst>
        <a:defRPr sz="3200">
          <a:latin typeface="+mn-lt"/>
          <a:ea typeface="+mn-ea"/>
          <a:cs typeface="+mn-cs"/>
          <a:sym typeface="Times"/>
        </a:defRPr>
      </a:lvl5pPr>
      <a:lvl6pPr indent="2184400" defTabSz="457200">
        <a:lnSpc>
          <a:spcPts val="3800"/>
        </a:lnSpc>
        <a:spcBef>
          <a:spcPts val="800"/>
        </a:spcBef>
        <a:tabLst>
          <a:tab pos="304800" algn="l"/>
          <a:tab pos="317500" algn="l"/>
          <a:tab pos="673100" algn="l"/>
          <a:tab pos="1028700" algn="l"/>
          <a:tab pos="1384300" algn="l"/>
          <a:tab pos="1739900" algn="l"/>
          <a:tab pos="2095500" algn="l"/>
          <a:tab pos="2451100" algn="l"/>
          <a:tab pos="2806700" algn="l"/>
          <a:tab pos="3162300" algn="l"/>
          <a:tab pos="3517900" algn="l"/>
          <a:tab pos="3873500" algn="l"/>
          <a:tab pos="4229100" algn="l"/>
        </a:tabLst>
        <a:defRPr sz="3200">
          <a:latin typeface="+mn-lt"/>
          <a:ea typeface="+mn-ea"/>
          <a:cs typeface="+mn-cs"/>
          <a:sym typeface="Times"/>
        </a:defRPr>
      </a:lvl6pPr>
      <a:lvl7pPr indent="2540000" defTabSz="457200">
        <a:lnSpc>
          <a:spcPts val="3800"/>
        </a:lnSpc>
        <a:spcBef>
          <a:spcPts val="800"/>
        </a:spcBef>
        <a:tabLst>
          <a:tab pos="304800" algn="l"/>
          <a:tab pos="317500" algn="l"/>
          <a:tab pos="673100" algn="l"/>
          <a:tab pos="1028700" algn="l"/>
          <a:tab pos="1384300" algn="l"/>
          <a:tab pos="1739900" algn="l"/>
          <a:tab pos="2095500" algn="l"/>
          <a:tab pos="2451100" algn="l"/>
          <a:tab pos="2806700" algn="l"/>
          <a:tab pos="3162300" algn="l"/>
          <a:tab pos="3517900" algn="l"/>
          <a:tab pos="3873500" algn="l"/>
          <a:tab pos="4229100" algn="l"/>
        </a:tabLst>
        <a:defRPr sz="3200">
          <a:latin typeface="+mn-lt"/>
          <a:ea typeface="+mn-ea"/>
          <a:cs typeface="+mn-cs"/>
          <a:sym typeface="Times"/>
        </a:defRPr>
      </a:lvl7pPr>
      <a:lvl8pPr indent="2895600" defTabSz="457200">
        <a:lnSpc>
          <a:spcPts val="3800"/>
        </a:lnSpc>
        <a:spcBef>
          <a:spcPts val="800"/>
        </a:spcBef>
        <a:tabLst>
          <a:tab pos="304800" algn="l"/>
          <a:tab pos="317500" algn="l"/>
          <a:tab pos="673100" algn="l"/>
          <a:tab pos="1028700" algn="l"/>
          <a:tab pos="1384300" algn="l"/>
          <a:tab pos="1739900" algn="l"/>
          <a:tab pos="2095500" algn="l"/>
          <a:tab pos="2451100" algn="l"/>
          <a:tab pos="2806700" algn="l"/>
          <a:tab pos="3162300" algn="l"/>
          <a:tab pos="3517900" algn="l"/>
          <a:tab pos="3873500" algn="l"/>
          <a:tab pos="4229100" algn="l"/>
        </a:tabLst>
        <a:defRPr sz="3200">
          <a:latin typeface="+mn-lt"/>
          <a:ea typeface="+mn-ea"/>
          <a:cs typeface="+mn-cs"/>
          <a:sym typeface="Times"/>
        </a:defRPr>
      </a:lvl8pPr>
      <a:lvl9pPr indent="3251200" defTabSz="457200">
        <a:lnSpc>
          <a:spcPts val="3800"/>
        </a:lnSpc>
        <a:spcBef>
          <a:spcPts val="800"/>
        </a:spcBef>
        <a:tabLst>
          <a:tab pos="304800" algn="l"/>
          <a:tab pos="317500" algn="l"/>
          <a:tab pos="673100" algn="l"/>
          <a:tab pos="1028700" algn="l"/>
          <a:tab pos="1384300" algn="l"/>
          <a:tab pos="1739900" algn="l"/>
          <a:tab pos="2095500" algn="l"/>
          <a:tab pos="2451100" algn="l"/>
          <a:tab pos="2806700" algn="l"/>
          <a:tab pos="3162300" algn="l"/>
          <a:tab pos="3517900" algn="l"/>
          <a:tab pos="3873500" algn="l"/>
          <a:tab pos="4229100" algn="l"/>
        </a:tabLst>
        <a:defRPr sz="3200">
          <a:latin typeface="+mn-lt"/>
          <a:ea typeface="+mn-ea"/>
          <a:cs typeface="+mn-cs"/>
          <a:sym typeface="Times"/>
        </a:defRPr>
      </a:lvl9pPr>
    </p:bodyStyle>
    <p:otherStyle>
      <a:lvl1pPr algn="ctr" defTabSz="457200">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chemeClr val="tx1"/>
          </a:solidFill>
          <a:latin typeface="+mn-lt"/>
          <a:ea typeface="+mn-ea"/>
          <a:cs typeface="+mn-cs"/>
          <a:sym typeface="Gill Sans"/>
        </a:defRPr>
      </a:lvl1pPr>
      <a:lvl2pPr indent="228600" algn="ctr" defTabSz="457200">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chemeClr val="tx1"/>
          </a:solidFill>
          <a:latin typeface="+mn-lt"/>
          <a:ea typeface="+mn-ea"/>
          <a:cs typeface="+mn-cs"/>
          <a:sym typeface="Gill Sans"/>
        </a:defRPr>
      </a:lvl2pPr>
      <a:lvl3pPr indent="457200" algn="ctr" defTabSz="457200">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chemeClr val="tx1"/>
          </a:solidFill>
          <a:latin typeface="+mn-lt"/>
          <a:ea typeface="+mn-ea"/>
          <a:cs typeface="+mn-cs"/>
          <a:sym typeface="Gill Sans"/>
        </a:defRPr>
      </a:lvl3pPr>
      <a:lvl4pPr indent="685800" algn="ctr" defTabSz="457200">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chemeClr val="tx1"/>
          </a:solidFill>
          <a:latin typeface="+mn-lt"/>
          <a:ea typeface="+mn-ea"/>
          <a:cs typeface="+mn-cs"/>
          <a:sym typeface="Gill Sans"/>
        </a:defRPr>
      </a:lvl4pPr>
      <a:lvl5pPr indent="914400" algn="ctr" defTabSz="457200">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chemeClr val="tx1"/>
          </a:solidFill>
          <a:latin typeface="+mn-lt"/>
          <a:ea typeface="+mn-ea"/>
          <a:cs typeface="+mn-cs"/>
          <a:sym typeface="Gill Sans"/>
        </a:defRPr>
      </a:lvl5pPr>
      <a:lvl6pPr indent="1143000" algn="ctr" defTabSz="457200">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chemeClr val="tx1"/>
          </a:solidFill>
          <a:latin typeface="+mn-lt"/>
          <a:ea typeface="+mn-ea"/>
          <a:cs typeface="+mn-cs"/>
          <a:sym typeface="Gill Sans"/>
        </a:defRPr>
      </a:lvl6pPr>
      <a:lvl7pPr indent="1371600" algn="ctr" defTabSz="457200">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chemeClr val="tx1"/>
          </a:solidFill>
          <a:latin typeface="+mn-lt"/>
          <a:ea typeface="+mn-ea"/>
          <a:cs typeface="+mn-cs"/>
          <a:sym typeface="Gill Sans"/>
        </a:defRPr>
      </a:lvl7pPr>
      <a:lvl8pPr indent="1600200" algn="ctr" defTabSz="457200">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chemeClr val="tx1"/>
          </a:solidFill>
          <a:latin typeface="+mn-lt"/>
          <a:ea typeface="+mn-ea"/>
          <a:cs typeface="+mn-cs"/>
          <a:sym typeface="Gill Sans"/>
        </a:defRPr>
      </a:lvl8pPr>
      <a:lvl9pPr indent="1828800" algn="ctr" defTabSz="457200">
        <a:lnSpc>
          <a:spcPts val="16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400">
          <a:solidFill>
            <a:schemeClr val="tx1"/>
          </a:solidFill>
          <a:latin typeface="+mn-lt"/>
          <a:ea typeface="+mn-ea"/>
          <a:cs typeface="+mn-cs"/>
          <a:sym typeface="Gill San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slideLayout" Target="../slideLayouts/slideLayout1.xml"/><Relationship Id="rId7" Type="http://schemas.openxmlformats.org/officeDocument/2006/relationships/hyperlink" Target="https://www.youtube.com/watch?v=0yNSbmX0km0&amp;feature=youtu.be" TargetMode="External"/><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hyperlink" Target="https://www.youtube.com/watch?v=0yNSbmX0km0&amp;feature=youtu.b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2910826997_dc23744549.jpg"/>
          <p:cNvPicPr/>
          <p:nvPr/>
        </p:nvPicPr>
        <p:blipFill>
          <a:blip r:embed="rId3">
            <a:extLst/>
          </a:blip>
          <a:srcRect b="30743"/>
          <a:stretch>
            <a:fillRect/>
          </a:stretch>
        </p:blipFill>
        <p:spPr>
          <a:xfrm>
            <a:off x="7342" y="997203"/>
            <a:ext cx="9144001" cy="4863594"/>
          </a:xfrm>
          <a:prstGeom prst="rect">
            <a:avLst/>
          </a:prstGeom>
          <a:ln w="12700">
            <a:miter lim="400000"/>
          </a:ln>
          <a:effectLst>
            <a:reflection stA="50000" endPos="40000" dir="5400000" sy="-100000" algn="bl" rotWithShape="0"/>
          </a:effectLst>
        </p:spPr>
      </p:pic>
      <p:sp>
        <p:nvSpPr>
          <p:cNvPr id="20" name="Shape 20"/>
          <p:cNvSpPr/>
          <p:nvPr/>
        </p:nvSpPr>
        <p:spPr>
          <a:xfrm>
            <a:off x="-25400" y="-342900"/>
            <a:ext cx="9175750" cy="1231900"/>
          </a:xfrm>
          <a:prstGeom prst="rect">
            <a:avLst/>
          </a:prstGeom>
          <a:solidFill>
            <a:srgbClr val="020202"/>
          </a:solidFill>
          <a:ln w="12700">
            <a:solidFill/>
            <a:miter lim="400000"/>
          </a:ln>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
        <p:nvSpPr>
          <p:cNvPr id="21" name="Shape 21"/>
          <p:cNvSpPr/>
          <p:nvPr/>
        </p:nvSpPr>
        <p:spPr>
          <a:xfrm>
            <a:off x="4507532" y="3416300"/>
            <a:ext cx="382936" cy="279401"/>
          </a:xfrm>
          <a:prstGeom prst="rect">
            <a:avLst/>
          </a:prstGeom>
          <a:ln w="12700">
            <a:miter lim="400000"/>
          </a:ln>
        </p:spPr>
        <p:txBody>
          <a:bodyPr wrap="none" lIns="50800" tIns="50800" rIns="50800" bIns="50800" anchor="ctr">
            <a:spAutoFit/>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a:p>
        </p:txBody>
      </p:sp>
      <p:pic>
        <p:nvPicPr>
          <p:cNvPr id="22" name="Screen Shot 2014-12-23 at 7.56.26 AM.png"/>
          <p:cNvPicPr/>
          <p:nvPr/>
        </p:nvPicPr>
        <p:blipFill>
          <a:blip r:embed="rId4">
            <a:extLst/>
          </a:blip>
          <a:stretch>
            <a:fillRect/>
          </a:stretch>
        </p:blipFill>
        <p:spPr>
          <a:xfrm>
            <a:off x="469900" y="151171"/>
            <a:ext cx="6577136" cy="1592161"/>
          </a:xfrm>
          <a:prstGeom prst="rect">
            <a:avLst/>
          </a:prstGeom>
          <a:ln w="12700">
            <a:miter lim="400000"/>
          </a:ln>
        </p:spPr>
      </p:pic>
      <p:sp>
        <p:nvSpPr>
          <p:cNvPr id="23" name="Shape 23"/>
          <p:cNvSpPr/>
          <p:nvPr/>
        </p:nvSpPr>
        <p:spPr>
          <a:xfrm>
            <a:off x="832364" y="1622425"/>
            <a:ext cx="2604407" cy="685800"/>
          </a:xfrm>
          <a:prstGeom prst="rect">
            <a:avLst/>
          </a:prstGeom>
          <a:ln w="12700">
            <a:miter lim="400000"/>
          </a:ln>
          <a:effectLst>
            <a:outerShdw blurRad="63500" dir="2700000" rotWithShape="0">
              <a:srgbClr val="000000"/>
            </a:outerShdw>
          </a:effectLst>
          <a:extLst>
            <a:ext uri="{C572A759-6A51-4108-AA02-DFA0A04FC94B}">
              <ma14:wrappingTextBoxFlag xmlns="" xmlns:ma14="http://schemas.microsoft.com/office/mac/drawingml/2011/main" val="1"/>
            </a:ext>
          </a:extLst>
        </p:spPr>
        <p:txBody>
          <a:bodyPr wrap="none" lIns="0" tIns="0" rIns="0" bIns="0">
            <a:spAutoFit/>
          </a:bodyPr>
          <a:lstStyle>
            <a:lvl1pPr>
              <a:lnSpc>
                <a:spcPts val="49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100">
                <a:solidFill>
                  <a:srgbClr val="FFFFFF"/>
                </a:solidFill>
                <a:effectLst>
                  <a:outerShdw blurRad="12700" dist="63500" dir="3540000" rotWithShape="0">
                    <a:srgbClr val="000000"/>
                  </a:outerShdw>
                </a:effectLst>
                <a:latin typeface="Arial"/>
                <a:ea typeface="Arial"/>
                <a:cs typeface="Arial"/>
                <a:sym typeface="Arial"/>
              </a:defRPr>
            </a:lvl1pPr>
          </a:lstStyle>
          <a:p>
            <a:pPr lvl="0">
              <a:defRPr sz="1800">
                <a:solidFill>
                  <a:srgbClr val="000000"/>
                </a:solidFill>
                <a:effectLst/>
              </a:defRPr>
            </a:pPr>
            <a:r>
              <a:rPr sz="4100">
                <a:solidFill>
                  <a:srgbClr val="FFFFFF"/>
                </a:solidFill>
                <a:effectLst>
                  <a:outerShdw blurRad="12700" dist="63500" dir="3540000" rotWithShape="0">
                    <a:srgbClr val="000000"/>
                  </a:outerShdw>
                </a:effectLst>
              </a:rPr>
              <a:t>1920-1928</a:t>
            </a:r>
          </a:p>
        </p:txBody>
      </p:sp>
    </p:spTree>
  </p:cSld>
  <p:clrMapOvr>
    <a:masterClrMapping/>
  </p:clrMapOvr>
  <p:transition spd="slow">
    <p:cover/>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1" nodeType="afterEffect">
                                  <p:stCondLst>
                                    <p:cond delay="0"/>
                                  </p:stCondLst>
                                  <p:iterate type="lt">
                                    <p:tmAbs val="0"/>
                                  </p:iterate>
                                  <p:childTnLst>
                                    <p:set>
                                      <p:cBhvr>
                                        <p:cTn id="6" fill="hold"/>
                                        <p:tgtEl>
                                          <p:spTgt spid="23"/>
                                        </p:tgtEl>
                                        <p:attrNameLst>
                                          <p:attrName>style.visibility</p:attrName>
                                        </p:attrNameLst>
                                      </p:cBhvr>
                                      <p:to>
                                        <p:strVal val="visible"/>
                                      </p:to>
                                    </p:set>
                                    <p:animEffect transition="in" filter="dissolve">
                                      <p:cBhvr>
                                        <p:cTn id="7"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1"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29"/>
          <p:cNvGrpSpPr/>
          <p:nvPr/>
        </p:nvGrpSpPr>
        <p:grpSpPr>
          <a:xfrm>
            <a:off x="4013926" y="-24063"/>
            <a:ext cx="5310743" cy="6870701"/>
            <a:chOff x="0" y="0"/>
            <a:chExt cx="5310741" cy="6870700"/>
          </a:xfrm>
        </p:grpSpPr>
        <p:pic>
          <p:nvPicPr>
            <p:cNvPr id="27" name="Woodrow-Wilson-1.jpg"/>
            <p:cNvPicPr/>
            <p:nvPr/>
          </p:nvPicPr>
          <p:blipFill>
            <a:blip r:embed="rId5">
              <a:extLst/>
            </a:blip>
            <a:stretch>
              <a:fillRect/>
            </a:stretch>
          </p:blipFill>
          <p:spPr>
            <a:xfrm>
              <a:off x="0" y="0"/>
              <a:ext cx="5310742" cy="6870700"/>
            </a:xfrm>
            <a:prstGeom prst="rect">
              <a:avLst/>
            </a:prstGeom>
            <a:ln w="12700" cap="flat">
              <a:noFill/>
              <a:miter lim="400000"/>
            </a:ln>
            <a:effectLst/>
          </p:spPr>
        </p:pic>
        <p:sp>
          <p:nvSpPr>
            <p:cNvPr id="28" name="Shape 28"/>
            <p:cNvSpPr/>
            <p:nvPr/>
          </p:nvSpPr>
          <p:spPr>
            <a:xfrm>
              <a:off x="2755316" y="6193635"/>
              <a:ext cx="2096141" cy="38539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lvl1pPr marL="322574" marR="40639" indent="-322574" algn="l">
                <a:lnSpc>
                  <a:spcPct val="90000"/>
                </a:lnSpc>
                <a:spcBef>
                  <a:spcPts val="500"/>
                </a:spcBef>
                <a:buClr>
                  <a:srgbClr val="FFFFFF"/>
                </a:buClr>
                <a:buFont typeface="Arial"/>
                <a:tabLst>
                  <a:tab pos="469900" algn="l"/>
                  <a:tab pos="939800" algn="l"/>
                </a:tabLst>
                <a:defRPr sz="2000" b="1" spc="-39">
                  <a:solidFill>
                    <a:srgbClr val="FFFFFF"/>
                  </a:solidFill>
                  <a:effectLst>
                    <a:outerShdw blurRad="50800" dist="25400" dir="18900000" rotWithShape="0">
                      <a:srgbClr val="000000"/>
                    </a:outerShdw>
                  </a:effectLst>
                  <a:uFill>
                    <a:solidFill>
                      <a:srgbClr val="FFFFFF"/>
                    </a:solidFill>
                  </a:uFill>
                  <a:latin typeface="Arial"/>
                  <a:ea typeface="Arial"/>
                  <a:cs typeface="Arial"/>
                  <a:sym typeface="Arial"/>
                </a:defRPr>
              </a:lvl1pPr>
            </a:lstStyle>
            <a:p>
              <a:pPr lvl="0">
                <a:defRPr sz="1800" b="0" spc="0">
                  <a:solidFill>
                    <a:srgbClr val="000000"/>
                  </a:solidFill>
                  <a:effectLst/>
                  <a:uFillTx/>
                </a:defRPr>
              </a:pPr>
              <a:r>
                <a:rPr sz="2000" b="1" spc="-39">
                  <a:solidFill>
                    <a:srgbClr val="FFFFFF"/>
                  </a:solidFill>
                  <a:effectLst>
                    <a:outerShdw blurRad="50800" dist="25400" dir="18900000" rotWithShape="0">
                      <a:srgbClr val="000000"/>
                    </a:outerShdw>
                  </a:effectLst>
                  <a:uFill>
                    <a:solidFill>
                      <a:srgbClr val="FFFFFF"/>
                    </a:solidFill>
                  </a:uFill>
                </a:rPr>
                <a:t>Woodrow Wilson</a:t>
              </a:r>
            </a:p>
          </p:txBody>
        </p:sp>
      </p:grpSp>
      <p:grpSp>
        <p:nvGrpSpPr>
          <p:cNvPr id="32" name="Group 32"/>
          <p:cNvGrpSpPr/>
          <p:nvPr/>
        </p:nvGrpSpPr>
        <p:grpSpPr>
          <a:xfrm>
            <a:off x="4044322" y="-9379"/>
            <a:ext cx="5046393" cy="6841507"/>
            <a:chOff x="30561" y="482600"/>
            <a:chExt cx="5046391" cy="6841505"/>
          </a:xfrm>
        </p:grpSpPr>
        <p:pic>
          <p:nvPicPr>
            <p:cNvPr id="30" name="Warren_G_Harding-Harris_&amp;_Ewing.jpg"/>
            <p:cNvPicPr/>
            <p:nvPr/>
          </p:nvPicPr>
          <p:blipFill>
            <a:blip r:embed="rId6">
              <a:extLst/>
            </a:blip>
            <a:srcRect b="240"/>
            <a:stretch>
              <a:fillRect/>
            </a:stretch>
          </p:blipFill>
          <p:spPr>
            <a:xfrm>
              <a:off x="30561" y="482600"/>
              <a:ext cx="5046391" cy="6841505"/>
            </a:xfrm>
            <a:prstGeom prst="rect">
              <a:avLst/>
            </a:prstGeom>
            <a:ln w="12700" cap="flat">
              <a:solidFill>
                <a:srgbClr val="000000"/>
              </a:solidFill>
              <a:prstDash val="solid"/>
              <a:miter lim="400000"/>
            </a:ln>
            <a:effectLst/>
          </p:spPr>
        </p:pic>
        <p:sp>
          <p:nvSpPr>
            <p:cNvPr id="31" name="Shape 31"/>
            <p:cNvSpPr/>
            <p:nvPr/>
          </p:nvSpPr>
          <p:spPr>
            <a:xfrm>
              <a:off x="2755481" y="556892"/>
              <a:ext cx="2262472" cy="38539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lvl1pPr marL="322574" marR="40639" indent="-322574" algn="l">
                <a:lnSpc>
                  <a:spcPct val="90000"/>
                </a:lnSpc>
                <a:spcBef>
                  <a:spcPts val="500"/>
                </a:spcBef>
                <a:buClr>
                  <a:srgbClr val="FFFFFF"/>
                </a:buClr>
                <a:buFont typeface="Arial"/>
                <a:tabLst>
                  <a:tab pos="469900" algn="l"/>
                  <a:tab pos="939800" algn="l"/>
                </a:tabLst>
                <a:defRPr sz="2000" b="1" spc="-39">
                  <a:solidFill>
                    <a:srgbClr val="FFFFFF"/>
                  </a:solidFill>
                  <a:effectLst>
                    <a:outerShdw blurRad="50800" dist="25400" dir="18900000" rotWithShape="0">
                      <a:srgbClr val="000000"/>
                    </a:outerShdw>
                  </a:effectLst>
                  <a:uFill>
                    <a:solidFill>
                      <a:srgbClr val="FFFFFF"/>
                    </a:solidFill>
                  </a:uFill>
                  <a:latin typeface="Arial"/>
                  <a:ea typeface="Arial"/>
                  <a:cs typeface="Arial"/>
                  <a:sym typeface="Arial"/>
                </a:defRPr>
              </a:lvl1pPr>
            </a:lstStyle>
            <a:p>
              <a:pPr lvl="0">
                <a:defRPr sz="1800" b="0" spc="0">
                  <a:solidFill>
                    <a:srgbClr val="000000"/>
                  </a:solidFill>
                  <a:effectLst/>
                  <a:uFillTx/>
                </a:defRPr>
              </a:pPr>
              <a:r>
                <a:rPr sz="2000" b="1" spc="-39" dirty="0">
                  <a:solidFill>
                    <a:srgbClr val="FFFFFF"/>
                  </a:solidFill>
                  <a:effectLst>
                    <a:outerShdw blurRad="50800" dist="25400" dir="18900000" rotWithShape="0">
                      <a:srgbClr val="000000"/>
                    </a:outerShdw>
                  </a:effectLst>
                  <a:uFill>
                    <a:solidFill>
                      <a:srgbClr val="FFFFFF"/>
                    </a:solidFill>
                  </a:uFill>
                </a:rPr>
                <a:t>Warren G. Harding</a:t>
              </a:r>
            </a:p>
          </p:txBody>
        </p:sp>
      </p:grpSp>
      <p:grpSp>
        <p:nvGrpSpPr>
          <p:cNvPr id="35" name="Group 35"/>
          <p:cNvGrpSpPr/>
          <p:nvPr/>
        </p:nvGrpSpPr>
        <p:grpSpPr>
          <a:xfrm>
            <a:off x="139700" y="2291489"/>
            <a:ext cx="3898900" cy="4426811"/>
            <a:chOff x="0" y="0"/>
            <a:chExt cx="3898900" cy="4426810"/>
          </a:xfrm>
        </p:grpSpPr>
        <p:sp>
          <p:nvSpPr>
            <p:cNvPr id="33" name="Shape 33"/>
            <p:cNvSpPr/>
            <p:nvPr/>
          </p:nvSpPr>
          <p:spPr>
            <a:xfrm>
              <a:off x="0" y="0"/>
              <a:ext cx="3898900" cy="4426811"/>
            </a:xfrm>
            <a:prstGeom prst="rect">
              <a:avLst/>
            </a:prstGeom>
            <a:solidFill>
              <a:srgbClr val="020202"/>
            </a:solidFill>
            <a:ln w="12700" cap="flat">
              <a:solidFill>
                <a:srgbClr val="000000"/>
              </a:solidFill>
              <a:prstDash val="solid"/>
              <a:miter lim="400000"/>
            </a:ln>
            <a:effectLst>
              <a:outerShdw blurRad="241300" dist="12700" dir="16080000" rotWithShape="0">
                <a:srgbClr val="FFFFFF"/>
              </a:outerShdw>
            </a:effectLst>
          </p:spPr>
          <p:txBody>
            <a:bodyPr wrap="square" lIns="0" tIns="0" rIns="0" bIns="0" numCol="1" anchor="ctr">
              <a:noAutofit/>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
          <p:nvSpPr>
            <p:cNvPr id="34" name="Shape 34"/>
            <p:cNvSpPr/>
            <p:nvPr/>
          </p:nvSpPr>
          <p:spPr>
            <a:xfrm>
              <a:off x="101600" y="81974"/>
              <a:ext cx="3695700" cy="424321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marL="322574" marR="40639" lvl="0" indent="-322574" algn="l">
                <a:lnSpc>
                  <a:spcPct val="90000"/>
                </a:lnSpc>
                <a:spcBef>
                  <a:spcPts val="500"/>
                </a:spcBef>
                <a:buClr>
                  <a:srgbClr val="FFFFFF"/>
                </a:buClr>
                <a:buFont typeface="Arial"/>
                <a:tabLst>
                  <a:tab pos="469900" algn="l"/>
                  <a:tab pos="939800" algn="l"/>
                </a:tabLst>
                <a:defRPr sz="1800"/>
              </a:pPr>
              <a:r>
                <a:rPr lang="en-US" sz="2000" b="1" spc="-39" dirty="0">
                  <a:solidFill>
                    <a:srgbClr val="FFFFFF"/>
                  </a:solidFill>
                  <a:uFill>
                    <a:solidFill>
                      <a:srgbClr val="FFFFFF"/>
                    </a:solidFill>
                  </a:uFill>
                  <a:latin typeface="Arial"/>
                  <a:ea typeface="Arial"/>
                  <a:cs typeface="Arial"/>
                  <a:sym typeface="Arial"/>
                </a:rPr>
                <a:t>1. Harding Administration</a:t>
              </a:r>
            </a:p>
            <a:p>
              <a:pPr marL="322574" marR="40639" lvl="1" indent="-106674" algn="l">
                <a:lnSpc>
                  <a:spcPct val="100000"/>
                </a:lnSpc>
                <a:spcBef>
                  <a:spcPts val="500"/>
                </a:spcBef>
                <a:buClr>
                  <a:srgbClr val="FFFFFF"/>
                </a:buClr>
                <a:buFont typeface="Arial"/>
                <a:tabLst>
                  <a:tab pos="469900" algn="l"/>
                  <a:tab pos="939800" algn="l"/>
                </a:tabLst>
                <a:defRPr sz="1800"/>
              </a:pPr>
              <a:r>
                <a:rPr lang="en-US" sz="2000" dirty="0">
                  <a:solidFill>
                    <a:srgbClr val="FFFFFF"/>
                  </a:solidFill>
                  <a:uFill>
                    <a:solidFill>
                      <a:srgbClr val="FFFFFF"/>
                    </a:solidFill>
                  </a:uFill>
                  <a:latin typeface="Arial"/>
                  <a:ea typeface="Arial"/>
                  <a:cs typeface="Arial"/>
                  <a:sym typeface="Arial"/>
                </a:rPr>
                <a:t>a. </a:t>
              </a:r>
              <a:r>
                <a:rPr lang="en-US" sz="2000" u="sng" dirty="0" err="1">
                  <a:solidFill>
                    <a:srgbClr val="FFFFFF"/>
                  </a:solidFill>
                  <a:uFill>
                    <a:solidFill>
                      <a:srgbClr val="FFFFFF"/>
                    </a:solidFill>
                  </a:uFill>
                  <a:latin typeface="Arial"/>
                  <a:ea typeface="Arial"/>
                  <a:cs typeface="Arial"/>
                  <a:sym typeface="Arial"/>
                </a:rPr>
                <a:t>Fordney-McCumber</a:t>
              </a:r>
              <a:r>
                <a:rPr lang="en-US" sz="2000" u="sng" dirty="0">
                  <a:solidFill>
                    <a:srgbClr val="FFFFFF"/>
                  </a:solidFill>
                  <a:uFill>
                    <a:solidFill>
                      <a:srgbClr val="FFFFFF"/>
                    </a:solidFill>
                  </a:uFill>
                  <a:latin typeface="Arial"/>
                  <a:ea typeface="Arial"/>
                  <a:cs typeface="Arial"/>
                  <a:sym typeface="Arial"/>
                </a:rPr>
                <a:t> Tariff</a:t>
              </a:r>
              <a:r>
                <a:rPr lang="en-US" sz="2000" dirty="0">
                  <a:solidFill>
                    <a:srgbClr val="FFFFFF"/>
                  </a:solidFill>
                  <a:uFill>
                    <a:solidFill>
                      <a:srgbClr val="FFFFFF"/>
                    </a:solidFill>
                  </a:uFill>
                  <a:latin typeface="Arial"/>
                  <a:ea typeface="Arial"/>
                  <a:cs typeface="Arial"/>
                  <a:sym typeface="Arial"/>
                </a:rPr>
                <a:t> -   </a:t>
              </a:r>
            </a:p>
            <a:p>
              <a:pPr marL="322574" marR="40639" lvl="1" indent="-106674" algn="l">
                <a:lnSpc>
                  <a:spcPct val="100000"/>
                </a:lnSpc>
                <a:spcBef>
                  <a:spcPts val="500"/>
                </a:spcBef>
                <a:buClr>
                  <a:srgbClr val="FFFFFF"/>
                </a:buClr>
                <a:buFont typeface="Arial"/>
                <a:tabLst>
                  <a:tab pos="469900" algn="l"/>
                  <a:tab pos="939800" algn="l"/>
                </a:tabLst>
                <a:defRPr sz="1800"/>
              </a:pPr>
              <a:r>
                <a:rPr lang="en-US" sz="2000" dirty="0">
                  <a:solidFill>
                    <a:srgbClr val="FFFFFF"/>
                  </a:solidFill>
                  <a:uFill>
                    <a:solidFill>
                      <a:srgbClr val="FFFFFF"/>
                    </a:solidFill>
                  </a:uFill>
                  <a:latin typeface="Arial"/>
                  <a:ea typeface="Arial"/>
                  <a:cs typeface="Arial"/>
                  <a:sym typeface="Arial"/>
                </a:rPr>
                <a:t>    raised taxes on goods   </a:t>
              </a:r>
            </a:p>
            <a:p>
              <a:pPr marL="322574" marR="40639" lvl="1" indent="-106674" algn="l">
                <a:lnSpc>
                  <a:spcPct val="100000"/>
                </a:lnSpc>
                <a:spcBef>
                  <a:spcPts val="500"/>
                </a:spcBef>
                <a:buClr>
                  <a:srgbClr val="FFFFFF"/>
                </a:buClr>
                <a:buFont typeface="Arial"/>
                <a:tabLst>
                  <a:tab pos="469900" algn="l"/>
                  <a:tab pos="939800" algn="l"/>
                </a:tabLst>
                <a:defRPr sz="1800"/>
              </a:pPr>
              <a:r>
                <a:rPr lang="en-US" sz="2000" dirty="0">
                  <a:solidFill>
                    <a:srgbClr val="FFFFFF"/>
                  </a:solidFill>
                  <a:uFill>
                    <a:solidFill>
                      <a:srgbClr val="FFFFFF"/>
                    </a:solidFill>
                  </a:uFill>
                  <a:latin typeface="Arial"/>
                  <a:ea typeface="Arial"/>
                  <a:cs typeface="Arial"/>
                  <a:sym typeface="Arial"/>
                </a:rPr>
                <a:t>		from Europe</a:t>
              </a:r>
            </a:p>
            <a:p>
              <a:pPr marL="322574" marR="40639" lvl="2" indent="363225" algn="l">
                <a:lnSpc>
                  <a:spcPct val="100000"/>
                </a:lnSpc>
                <a:spcBef>
                  <a:spcPts val="500"/>
                </a:spcBef>
                <a:buClr>
                  <a:srgbClr val="FFFFFF"/>
                </a:buClr>
                <a:buFont typeface="Arial"/>
                <a:tabLst>
                  <a:tab pos="469900" algn="l"/>
                  <a:tab pos="939800" algn="l"/>
                </a:tabLst>
                <a:defRPr sz="1800"/>
              </a:pPr>
              <a:r>
                <a:rPr lang="en-US" sz="2000" dirty="0">
                  <a:solidFill>
                    <a:srgbClr val="FFFFFF"/>
                  </a:solidFill>
                  <a:uFill>
                    <a:solidFill>
                      <a:srgbClr val="FFFFFF"/>
                    </a:solidFill>
                  </a:uFill>
                  <a:latin typeface="Arial"/>
                  <a:ea typeface="Arial"/>
                  <a:cs typeface="Arial"/>
                  <a:sym typeface="Arial"/>
                </a:rPr>
                <a:t>- impossible for Europe to 		sell goods to U.S.</a:t>
              </a:r>
            </a:p>
            <a:p>
              <a:pPr marL="322574" marR="40639" lvl="2" indent="363225" algn="l">
                <a:lnSpc>
                  <a:spcPct val="100000"/>
                </a:lnSpc>
                <a:spcBef>
                  <a:spcPts val="500"/>
                </a:spcBef>
                <a:buClr>
                  <a:srgbClr val="FFFFFF"/>
                </a:buClr>
                <a:buFont typeface="Arial"/>
                <a:tabLst>
                  <a:tab pos="469900" algn="l"/>
                  <a:tab pos="939800" algn="l"/>
                </a:tabLst>
                <a:defRPr sz="1800"/>
              </a:pPr>
              <a:r>
                <a:rPr lang="en-US" sz="2000" dirty="0">
                  <a:solidFill>
                    <a:srgbClr val="FFFFFF"/>
                  </a:solidFill>
                  <a:uFill>
                    <a:solidFill>
                      <a:srgbClr val="FFFFFF"/>
                    </a:solidFill>
                  </a:uFill>
                  <a:latin typeface="Arial"/>
                  <a:ea typeface="Arial"/>
                  <a:cs typeface="Arial"/>
                  <a:sym typeface="Arial"/>
                </a:rPr>
                <a:t>- impossible for Europe to 		repay U.S. from WWI</a:t>
              </a:r>
            </a:p>
            <a:p>
              <a:pPr marL="322574" marR="40639" lvl="2" indent="-81274" algn="l">
                <a:lnSpc>
                  <a:spcPct val="100000"/>
                </a:lnSpc>
                <a:spcBef>
                  <a:spcPts val="500"/>
                </a:spcBef>
                <a:buClr>
                  <a:srgbClr val="FFFFFF"/>
                </a:buClr>
                <a:buFont typeface="Arial"/>
                <a:tabLst>
                  <a:tab pos="469900" algn="l"/>
                  <a:tab pos="939800" algn="l"/>
                </a:tabLst>
                <a:defRPr sz="1800"/>
              </a:pPr>
              <a:r>
                <a:rPr lang="en-US" sz="2000" dirty="0">
                  <a:solidFill>
                    <a:srgbClr val="FFFFFF"/>
                  </a:solidFill>
                  <a:uFill>
                    <a:solidFill>
                      <a:srgbClr val="FFFFFF"/>
                    </a:solidFill>
                  </a:uFill>
                  <a:latin typeface="Arial"/>
                  <a:ea typeface="Arial"/>
                  <a:cs typeface="Arial"/>
                  <a:sym typeface="Arial"/>
                </a:rPr>
                <a:t>b. Teapot Dome Scandal - </a:t>
              </a:r>
            </a:p>
            <a:p>
              <a:pPr marL="322574" marR="40639" lvl="3" indent="439425" algn="l">
                <a:lnSpc>
                  <a:spcPct val="100000"/>
                </a:lnSpc>
                <a:spcBef>
                  <a:spcPts val="500"/>
                </a:spcBef>
                <a:buClr>
                  <a:srgbClr val="FFFFFF"/>
                </a:buClr>
                <a:buFont typeface="Arial"/>
                <a:tabLst>
                  <a:tab pos="469900" algn="l"/>
                  <a:tab pos="939800" algn="l"/>
                </a:tabLst>
                <a:defRPr sz="1800"/>
              </a:pPr>
              <a:r>
                <a:rPr lang="en-US" sz="2000" dirty="0">
                  <a:solidFill>
                    <a:srgbClr val="FFFFFF"/>
                  </a:solidFill>
                  <a:uFill>
                    <a:solidFill>
                      <a:srgbClr val="FFFFFF"/>
                    </a:solidFill>
                  </a:uFill>
                  <a:latin typeface="Arial"/>
                  <a:ea typeface="Arial"/>
                  <a:cs typeface="Arial"/>
                  <a:sym typeface="Arial"/>
                </a:rPr>
                <a:t>- </a:t>
              </a:r>
              <a:r>
                <a:rPr lang="en-US" sz="2000" dirty="0" smtClean="0">
                  <a:solidFill>
                    <a:srgbClr val="FFFFFF"/>
                  </a:solidFill>
                  <a:uFill>
                    <a:solidFill>
                      <a:srgbClr val="FFFFFF"/>
                    </a:solidFill>
                  </a:uFill>
                  <a:latin typeface="Arial"/>
                  <a:ea typeface="Arial"/>
                  <a:cs typeface="Arial"/>
                  <a:sym typeface="Arial"/>
                </a:rPr>
                <a:t>Harding’s </a:t>
              </a:r>
              <a:r>
                <a:rPr lang="en-US" sz="2000" dirty="0">
                  <a:solidFill>
                    <a:srgbClr val="FFFFFF"/>
                  </a:solidFill>
                  <a:uFill>
                    <a:solidFill>
                      <a:srgbClr val="FFFFFF"/>
                    </a:solidFill>
                  </a:uFill>
                  <a:latin typeface="Arial"/>
                  <a:ea typeface="Arial"/>
                  <a:cs typeface="Arial"/>
                  <a:sym typeface="Arial"/>
                </a:rPr>
                <a:t>Secretary of 		Interior leased public 		land for $$</a:t>
              </a:r>
            </a:p>
          </p:txBody>
        </p:sp>
      </p:grpSp>
      <p:sp>
        <p:nvSpPr>
          <p:cNvPr id="36" name="Shape 36"/>
          <p:cNvSpPr/>
          <p:nvPr/>
        </p:nvSpPr>
        <p:spPr>
          <a:xfrm>
            <a:off x="185483" y="64913"/>
            <a:ext cx="8115301" cy="841996"/>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14300" algn="l">
              <a:lnSpc>
                <a:spcPts val="63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 pos="10236200" algn="l"/>
              </a:tabLst>
              <a:defRPr sz="5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5200">
                <a:solidFill>
                  <a:srgbClr val="FFFFFF"/>
                </a:solidFill>
                <a:effectLst>
                  <a:outerShdw blurRad="152400" dist="12700" dir="16080000" rotWithShape="0">
                    <a:srgbClr val="000000"/>
                  </a:outerShdw>
                </a:effectLst>
              </a:rPr>
              <a:t>I. Post War-Harding</a:t>
            </a:r>
          </a:p>
        </p:txBody>
      </p:sp>
      <p:sp>
        <p:nvSpPr>
          <p:cNvPr id="13" name="Shape 47">
            <a:hlinkClick r:id="rId7"/>
          </p:cNvPr>
          <p:cNvSpPr/>
          <p:nvPr/>
        </p:nvSpPr>
        <p:spPr>
          <a:xfrm>
            <a:off x="185483" y="6263233"/>
            <a:ext cx="388244" cy="4081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a:effectLst>
            <a:outerShdw blurRad="292100" dir="2700000" rotWithShape="0">
              <a:srgbClr val="FFFFFF"/>
            </a:outerShdw>
            <a:reflection stA="50000" endPos="40000" dir="5400000" sy="-100000" algn="bl" rotWithShape="0"/>
          </a:effectLst>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Tree>
    <p:controls>
      <mc:AlternateContent xmlns:mc="http://schemas.openxmlformats.org/markup-compatibility/2006">
        <mc:Choice xmlns:v="urn:schemas-microsoft-com:vml" Requires="v">
          <p:control spid="1029" name="ShockwaveFlash1" r:id="rId2" imgW="5028571" imgH="4342857"/>
        </mc:Choice>
        <mc:Fallback>
          <p:control name="ShockwaveFlash1" r:id="rId2" imgW="5028571" imgH="4342857">
            <p:pic>
              <p:nvPicPr>
                <p:cNvPr id="0" name="ShockwaveFlash1"/>
                <p:cNvPicPr preferRelativeResize="0">
                  <a:picLocks noChangeArrowheads="1" noChangeShapeType="1"/>
                </p:cNvPicPr>
                <p:nvPr/>
              </p:nvPicPr>
              <p:blipFill>
                <a:blip r:embed="rId8">
                  <a:extLst>
                    <a:ext uri="{28A0092B-C50C-407E-A947-70E740481C1C}">
                      <a14:useLocalDpi xmlns:a14="http://schemas.microsoft.com/office/drawing/2010/main" val="0"/>
                    </a:ext>
                  </a:extLst>
                </a:blip>
                <a:srcRect/>
                <a:stretch>
                  <a:fillRect/>
                </a:stretch>
              </p:blipFill>
              <p:spPr bwMode="auto">
                <a:xfrm>
                  <a:off x="4114800" y="2362200"/>
                  <a:ext cx="5029200" cy="43434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cSld>
  <p:clrMapOvr>
    <a:masterClrMapping/>
  </p:clrMapOvr>
  <p:transition spd="slow">
    <p:cover/>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1" nodeType="afterEffect">
                                  <p:stCondLst>
                                    <p:cond delay="0"/>
                                  </p:stCondLst>
                                  <p:iterate>
                                    <p:tmAbs val="0"/>
                                  </p:iterate>
                                  <p:childTnLst>
                                    <p:set>
                                      <p:cBhvr>
                                        <p:cTn id="6" fill="hold"/>
                                        <p:tgtEl>
                                          <p:spTgt spid="36"/>
                                        </p:tgtEl>
                                        <p:attrNameLst>
                                          <p:attrName>style.visibility</p:attrName>
                                        </p:attrNameLst>
                                      </p:cBhvr>
                                      <p:to>
                                        <p:strVal val="visible"/>
                                      </p:to>
                                    </p:set>
                                    <p:animEffect transition="in" filter="wipe(left)">
                                      <p:cBhvr>
                                        <p:cTn id="7" dur="1000"/>
                                        <p:tgtEl>
                                          <p:spTgt spid="36"/>
                                        </p:tgtEl>
                                      </p:cBhvr>
                                    </p:animEffect>
                                  </p:childTnLst>
                                </p:cTn>
                              </p:par>
                            </p:childTnLst>
                          </p:cTn>
                        </p:par>
                        <p:par>
                          <p:cTn id="8" fill="hold">
                            <p:stCondLst>
                              <p:cond delay="1000"/>
                            </p:stCondLst>
                            <p:childTnLst>
                              <p:par>
                                <p:cTn id="9" presetID="22" presetClass="entr" presetSubtype="1" fill="hold" grpId="2" nodeType="afterEffect">
                                  <p:stCondLst>
                                    <p:cond delay="0"/>
                                  </p:stCondLst>
                                  <p:iterate>
                                    <p:tmAbs val="0"/>
                                  </p:iterate>
                                  <p:childTnLst>
                                    <p:set>
                                      <p:cBhvr>
                                        <p:cTn id="10" fill="hold"/>
                                        <p:tgtEl>
                                          <p:spTgt spid="35"/>
                                        </p:tgtEl>
                                        <p:attrNameLst>
                                          <p:attrName>style.visibility</p:attrName>
                                        </p:attrNameLst>
                                      </p:cBhvr>
                                      <p:to>
                                        <p:strVal val="visible"/>
                                      </p:to>
                                    </p:set>
                                    <p:animEffect transition="in" filter="wipe(up)">
                                      <p:cBhvr>
                                        <p:cTn id="11" dur="1000"/>
                                        <p:tgtEl>
                                          <p:spTgt spid="35"/>
                                        </p:tgtEl>
                                      </p:cBhvr>
                                    </p:animEffect>
                                  </p:childTnLst>
                                </p:cTn>
                              </p:par>
                            </p:childTnLst>
                          </p:cTn>
                        </p:par>
                        <p:par>
                          <p:cTn id="12" fill="hold">
                            <p:stCondLst>
                              <p:cond delay="2000"/>
                            </p:stCondLst>
                            <p:childTnLst>
                              <p:par>
                                <p:cTn id="13" presetID="22" presetClass="entr" presetSubtype="1" fill="hold" grpId="3" nodeType="afterEffect">
                                  <p:stCondLst>
                                    <p:cond delay="0"/>
                                  </p:stCondLst>
                                  <p:iterate>
                                    <p:tmAbs val="0"/>
                                  </p:iterate>
                                  <p:childTnLst>
                                    <p:set>
                                      <p:cBhvr>
                                        <p:cTn id="14" fill="hold"/>
                                        <p:tgtEl>
                                          <p:spTgt spid="32"/>
                                        </p:tgtEl>
                                        <p:attrNameLst>
                                          <p:attrName>style.visibility</p:attrName>
                                        </p:attrNameLst>
                                      </p:cBhvr>
                                      <p:to>
                                        <p:strVal val="visible"/>
                                      </p:to>
                                    </p:set>
                                    <p:animEffect transition="in" filter="wipe(up)">
                                      <p:cBhvr>
                                        <p:cTn id="15"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3" animBg="1" advAuto="0"/>
      <p:bldP spid="35" grpId="2" animBg="1" advAuto="0"/>
      <p:bldP spid="36" grpId="1"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3"/>
          <p:cNvGrpSpPr/>
          <p:nvPr/>
        </p:nvGrpSpPr>
        <p:grpSpPr>
          <a:xfrm>
            <a:off x="4044322" y="-9379"/>
            <a:ext cx="5046391" cy="6841506"/>
            <a:chOff x="30561" y="482600"/>
            <a:chExt cx="5046389" cy="6841504"/>
          </a:xfrm>
        </p:grpSpPr>
        <p:pic>
          <p:nvPicPr>
            <p:cNvPr id="41" name="Warren_G_Harding-Harris_&amp;_Ewing.jpg"/>
            <p:cNvPicPr/>
            <p:nvPr/>
          </p:nvPicPr>
          <p:blipFill>
            <a:blip r:embed="rId3">
              <a:extLst/>
            </a:blip>
            <a:srcRect b="240"/>
            <a:stretch>
              <a:fillRect/>
            </a:stretch>
          </p:blipFill>
          <p:spPr>
            <a:xfrm>
              <a:off x="30561" y="482600"/>
              <a:ext cx="5046391" cy="6841505"/>
            </a:xfrm>
            <a:prstGeom prst="rect">
              <a:avLst/>
            </a:prstGeom>
            <a:ln w="12700" cap="flat">
              <a:solidFill>
                <a:srgbClr val="000000"/>
              </a:solidFill>
              <a:prstDash val="solid"/>
              <a:miter lim="400000"/>
            </a:ln>
            <a:effectLst/>
          </p:spPr>
        </p:pic>
        <p:sp>
          <p:nvSpPr>
            <p:cNvPr id="42" name="Shape 42"/>
            <p:cNvSpPr/>
            <p:nvPr/>
          </p:nvSpPr>
          <p:spPr>
            <a:xfrm>
              <a:off x="2584308" y="6710767"/>
              <a:ext cx="2262472" cy="38539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lvl1pPr marL="322574" marR="40639" indent="-322574" algn="l">
                <a:lnSpc>
                  <a:spcPct val="90000"/>
                </a:lnSpc>
                <a:spcBef>
                  <a:spcPts val="500"/>
                </a:spcBef>
                <a:buClr>
                  <a:srgbClr val="FFFFFF"/>
                </a:buClr>
                <a:buFont typeface="Arial"/>
                <a:tabLst>
                  <a:tab pos="469900" algn="l"/>
                  <a:tab pos="939800" algn="l"/>
                </a:tabLst>
                <a:defRPr sz="2000" b="1" spc="-39">
                  <a:solidFill>
                    <a:srgbClr val="FFFFFF"/>
                  </a:solidFill>
                  <a:effectLst>
                    <a:outerShdw blurRad="50800" dist="25400" dir="18900000" rotWithShape="0">
                      <a:srgbClr val="000000"/>
                    </a:outerShdw>
                  </a:effectLst>
                  <a:uFill>
                    <a:solidFill>
                      <a:srgbClr val="FFFFFF"/>
                    </a:solidFill>
                  </a:uFill>
                  <a:latin typeface="Arial"/>
                  <a:ea typeface="Arial"/>
                  <a:cs typeface="Arial"/>
                  <a:sym typeface="Arial"/>
                </a:defRPr>
              </a:lvl1pPr>
            </a:lstStyle>
            <a:p>
              <a:pPr lvl="0">
                <a:defRPr sz="1800" b="0" spc="0">
                  <a:solidFill>
                    <a:srgbClr val="000000"/>
                  </a:solidFill>
                  <a:effectLst/>
                  <a:uFillTx/>
                </a:defRPr>
              </a:pPr>
              <a:r>
                <a:rPr sz="2000" b="1" spc="-39">
                  <a:solidFill>
                    <a:srgbClr val="FFFFFF"/>
                  </a:solidFill>
                  <a:effectLst>
                    <a:outerShdw blurRad="50800" dist="25400" dir="18900000" rotWithShape="0">
                      <a:srgbClr val="000000"/>
                    </a:outerShdw>
                  </a:effectLst>
                  <a:uFill>
                    <a:solidFill>
                      <a:srgbClr val="FFFFFF"/>
                    </a:solidFill>
                  </a:uFill>
                </a:rPr>
                <a:t>Warren G. Harding</a:t>
              </a:r>
            </a:p>
          </p:txBody>
        </p:sp>
      </p:grpSp>
      <p:sp>
        <p:nvSpPr>
          <p:cNvPr id="44" name="Shape 44"/>
          <p:cNvSpPr/>
          <p:nvPr/>
        </p:nvSpPr>
        <p:spPr>
          <a:xfrm>
            <a:off x="185483" y="64913"/>
            <a:ext cx="8115301" cy="841996"/>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14300" algn="l">
              <a:lnSpc>
                <a:spcPts val="63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 pos="10236200" algn="l"/>
              </a:tabLst>
              <a:defRPr sz="5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5200">
                <a:solidFill>
                  <a:srgbClr val="FFFFFF"/>
                </a:solidFill>
                <a:effectLst>
                  <a:outerShdw blurRad="152400" dist="12700" dir="16080000" rotWithShape="0">
                    <a:srgbClr val="000000"/>
                  </a:outerShdw>
                </a:effectLst>
              </a:rPr>
              <a:t>I. Post War-Harding</a:t>
            </a:r>
          </a:p>
        </p:txBody>
      </p:sp>
      <p:sp>
        <p:nvSpPr>
          <p:cNvPr id="45" name="Shape 45"/>
          <p:cNvSpPr/>
          <p:nvPr/>
        </p:nvSpPr>
        <p:spPr>
          <a:xfrm>
            <a:off x="139700" y="2291489"/>
            <a:ext cx="3898900" cy="4426811"/>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
        <p:nvSpPr>
          <p:cNvPr id="46" name="Shape 46"/>
          <p:cNvSpPr/>
          <p:nvPr/>
        </p:nvSpPr>
        <p:spPr>
          <a:xfrm>
            <a:off x="241300" y="2373463"/>
            <a:ext cx="3695700" cy="411138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322574" marR="40639" lvl="0" indent="-322574" algn="l">
              <a:lnSpc>
                <a:spcPct val="90000"/>
              </a:lnSpc>
              <a:spcBef>
                <a:spcPts val="500"/>
              </a:spcBef>
              <a:buClr>
                <a:srgbClr val="FFFFFF"/>
              </a:buClr>
              <a:buFont typeface="Arial"/>
              <a:tabLst>
                <a:tab pos="469900" algn="l"/>
                <a:tab pos="939800" algn="l"/>
              </a:tabLst>
              <a:defRPr sz="1800"/>
            </a:pPr>
            <a:r>
              <a:rPr sz="2000" b="1" spc="-39" dirty="0">
                <a:solidFill>
                  <a:srgbClr val="FFFFFF"/>
                </a:solidFill>
                <a:uFill>
                  <a:solidFill>
                    <a:srgbClr val="FFFFFF"/>
                  </a:solidFill>
                </a:uFill>
                <a:latin typeface="Arial"/>
                <a:ea typeface="Arial"/>
                <a:cs typeface="Arial"/>
                <a:sym typeface="Arial"/>
              </a:rPr>
              <a:t>1. Harding Administration</a:t>
            </a:r>
          </a:p>
          <a:p>
            <a:pPr marL="322574" marR="40639" lvl="1" indent="-106674" algn="l">
              <a:lnSpc>
                <a:spcPct val="100000"/>
              </a:lnSpc>
              <a:spcBef>
                <a:spcPts val="500"/>
              </a:spcBef>
              <a:buClr>
                <a:srgbClr val="FFFFFF"/>
              </a:buClr>
              <a:buFont typeface="Arial"/>
              <a:tabLst>
                <a:tab pos="469900" algn="l"/>
                <a:tab pos="939800" algn="l"/>
              </a:tabLst>
              <a:defRPr sz="1800"/>
            </a:pPr>
            <a:r>
              <a:rPr sz="2000" dirty="0">
                <a:solidFill>
                  <a:srgbClr val="FFFFFF"/>
                </a:solidFill>
                <a:uFill>
                  <a:solidFill>
                    <a:srgbClr val="FFFFFF"/>
                  </a:solidFill>
                </a:uFill>
                <a:latin typeface="Arial"/>
                <a:ea typeface="Arial"/>
                <a:cs typeface="Arial"/>
                <a:sym typeface="Arial"/>
              </a:rPr>
              <a:t>a. </a:t>
            </a:r>
            <a:r>
              <a:rPr sz="2000" u="sng" dirty="0" err="1">
                <a:solidFill>
                  <a:srgbClr val="FFFFFF"/>
                </a:solidFill>
                <a:uFill>
                  <a:solidFill>
                    <a:srgbClr val="FFFFFF"/>
                  </a:solidFill>
                </a:uFill>
                <a:latin typeface="Arial"/>
                <a:ea typeface="Arial"/>
                <a:cs typeface="Arial"/>
                <a:sym typeface="Arial"/>
              </a:rPr>
              <a:t>Fordney-McCumber</a:t>
            </a:r>
            <a:r>
              <a:rPr sz="2000" u="sng" dirty="0">
                <a:solidFill>
                  <a:srgbClr val="FFFFFF"/>
                </a:solidFill>
                <a:uFill>
                  <a:solidFill>
                    <a:srgbClr val="FFFFFF"/>
                  </a:solidFill>
                </a:uFill>
                <a:latin typeface="Arial"/>
                <a:ea typeface="Arial"/>
                <a:cs typeface="Arial"/>
                <a:sym typeface="Arial"/>
              </a:rPr>
              <a:t> Tariff</a:t>
            </a:r>
            <a:r>
              <a:rPr sz="2000" dirty="0">
                <a:solidFill>
                  <a:srgbClr val="FFFFFF"/>
                </a:solidFill>
                <a:uFill>
                  <a:solidFill>
                    <a:srgbClr val="FFFFFF"/>
                  </a:solidFill>
                </a:uFill>
                <a:latin typeface="Arial"/>
                <a:ea typeface="Arial"/>
                <a:cs typeface="Arial"/>
                <a:sym typeface="Arial"/>
              </a:rPr>
              <a:t> - </a:t>
            </a:r>
            <a:r>
              <a:rPr lang="en-US" sz="2000" dirty="0" smtClean="0">
                <a:solidFill>
                  <a:srgbClr val="FFFFFF"/>
                </a:solidFill>
                <a:uFill>
                  <a:solidFill>
                    <a:srgbClr val="FFFFFF"/>
                  </a:solidFill>
                </a:uFill>
                <a:latin typeface="Arial"/>
                <a:ea typeface="Arial"/>
                <a:cs typeface="Arial"/>
                <a:sym typeface="Arial"/>
              </a:rPr>
              <a:t>  </a:t>
            </a:r>
          </a:p>
          <a:p>
            <a:pPr marL="322574" marR="40639" lvl="1" indent="-106674" algn="l">
              <a:lnSpc>
                <a:spcPct val="100000"/>
              </a:lnSpc>
              <a:spcBef>
                <a:spcPts val="500"/>
              </a:spcBef>
              <a:buClr>
                <a:srgbClr val="FFFFFF"/>
              </a:buClr>
              <a:buFont typeface="Arial"/>
              <a:tabLst>
                <a:tab pos="469900" algn="l"/>
                <a:tab pos="939800" algn="l"/>
              </a:tabLst>
              <a:defRPr sz="1800"/>
            </a:pPr>
            <a:r>
              <a:rPr lang="en-US" sz="2000" dirty="0">
                <a:solidFill>
                  <a:srgbClr val="FFFFFF"/>
                </a:solidFill>
                <a:uFill>
                  <a:solidFill>
                    <a:srgbClr val="FFFFFF"/>
                  </a:solidFill>
                </a:uFill>
                <a:latin typeface="Arial"/>
                <a:ea typeface="Arial"/>
                <a:cs typeface="Arial"/>
                <a:sym typeface="Arial"/>
              </a:rPr>
              <a:t>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raised </a:t>
            </a:r>
            <a:r>
              <a:rPr sz="2000" dirty="0">
                <a:solidFill>
                  <a:srgbClr val="FFFFFF"/>
                </a:solidFill>
                <a:uFill>
                  <a:solidFill>
                    <a:srgbClr val="FFFFFF"/>
                  </a:solidFill>
                </a:uFill>
                <a:latin typeface="Arial"/>
                <a:ea typeface="Arial"/>
                <a:cs typeface="Arial"/>
                <a:sym typeface="Arial"/>
              </a:rPr>
              <a:t>taxes on goods   </a:t>
            </a:r>
          </a:p>
          <a:p>
            <a:pPr marL="322574" marR="40639" lvl="1" indent="-106674" algn="l">
              <a:lnSpc>
                <a:spcPct val="100000"/>
              </a:lnSpc>
              <a:spcBef>
                <a:spcPts val="500"/>
              </a:spcBef>
              <a:buClr>
                <a:srgbClr val="FFFFFF"/>
              </a:buClr>
              <a:buFont typeface="Arial"/>
              <a:tabLst>
                <a:tab pos="469900" algn="l"/>
                <a:tab pos="939800" algn="l"/>
              </a:tabLst>
              <a:defRPr sz="1800"/>
            </a:pP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from </a:t>
            </a:r>
            <a:r>
              <a:rPr sz="2000" dirty="0">
                <a:solidFill>
                  <a:srgbClr val="FFFFFF"/>
                </a:solidFill>
                <a:uFill>
                  <a:solidFill>
                    <a:srgbClr val="FFFFFF"/>
                  </a:solidFill>
                </a:uFill>
                <a:latin typeface="Arial"/>
                <a:ea typeface="Arial"/>
                <a:cs typeface="Arial"/>
                <a:sym typeface="Arial"/>
              </a:rPr>
              <a:t>Europe</a:t>
            </a:r>
          </a:p>
          <a:p>
            <a:pPr marL="322574" marR="40639" lvl="2" indent="363225" algn="l">
              <a:lnSpc>
                <a:spcPct val="100000"/>
              </a:lnSpc>
              <a:spcBef>
                <a:spcPts val="500"/>
              </a:spcBef>
              <a:buClr>
                <a:srgbClr val="FFFFFF"/>
              </a:buClr>
              <a:buFont typeface="Arial"/>
              <a:tabLst>
                <a:tab pos="469900" algn="l"/>
                <a:tab pos="939800" algn="l"/>
              </a:tabLst>
              <a:defRPr sz="1800"/>
            </a:pPr>
            <a:r>
              <a:rPr sz="2000" dirty="0">
                <a:solidFill>
                  <a:srgbClr val="FFFFFF"/>
                </a:solidFill>
                <a:uFill>
                  <a:solidFill>
                    <a:srgbClr val="FFFFFF"/>
                  </a:solidFill>
                </a:uFill>
                <a:latin typeface="Arial"/>
                <a:ea typeface="Arial"/>
                <a:cs typeface="Arial"/>
                <a:sym typeface="Arial"/>
              </a:rPr>
              <a:t>- impossible for Europe to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sell </a:t>
            </a:r>
            <a:r>
              <a:rPr sz="2000" dirty="0">
                <a:solidFill>
                  <a:srgbClr val="FFFFFF"/>
                </a:solidFill>
                <a:uFill>
                  <a:solidFill>
                    <a:srgbClr val="FFFFFF"/>
                  </a:solidFill>
                </a:uFill>
                <a:latin typeface="Arial"/>
                <a:ea typeface="Arial"/>
                <a:cs typeface="Arial"/>
                <a:sym typeface="Arial"/>
              </a:rPr>
              <a:t>goods to U.S.</a:t>
            </a:r>
          </a:p>
          <a:p>
            <a:pPr marL="322574" marR="40639" lvl="2" indent="363225" algn="l">
              <a:lnSpc>
                <a:spcPct val="100000"/>
              </a:lnSpc>
              <a:spcBef>
                <a:spcPts val="500"/>
              </a:spcBef>
              <a:buClr>
                <a:srgbClr val="FFFFFF"/>
              </a:buClr>
              <a:buFont typeface="Arial"/>
              <a:tabLst>
                <a:tab pos="469900" algn="l"/>
                <a:tab pos="939800" algn="l"/>
              </a:tabLst>
              <a:defRPr sz="1800"/>
            </a:pPr>
            <a:r>
              <a:rPr sz="2000" dirty="0">
                <a:solidFill>
                  <a:srgbClr val="FFFFFF"/>
                </a:solidFill>
                <a:uFill>
                  <a:solidFill>
                    <a:srgbClr val="FFFFFF"/>
                  </a:solidFill>
                </a:uFill>
                <a:latin typeface="Arial"/>
                <a:ea typeface="Arial"/>
                <a:cs typeface="Arial"/>
                <a:sym typeface="Arial"/>
              </a:rPr>
              <a:t>- impossible for Europe to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repay </a:t>
            </a:r>
            <a:r>
              <a:rPr sz="2000" dirty="0">
                <a:solidFill>
                  <a:srgbClr val="FFFFFF"/>
                </a:solidFill>
                <a:uFill>
                  <a:solidFill>
                    <a:srgbClr val="FFFFFF"/>
                  </a:solidFill>
                </a:uFill>
                <a:latin typeface="Arial"/>
                <a:ea typeface="Arial"/>
                <a:cs typeface="Arial"/>
                <a:sym typeface="Arial"/>
              </a:rPr>
              <a:t>U.S. from WWI</a:t>
            </a:r>
          </a:p>
          <a:p>
            <a:pPr marL="322574" marR="40639" lvl="2" indent="-81274" algn="l">
              <a:lnSpc>
                <a:spcPct val="100000"/>
              </a:lnSpc>
              <a:spcBef>
                <a:spcPts val="500"/>
              </a:spcBef>
              <a:buClr>
                <a:srgbClr val="FFFFFF"/>
              </a:buClr>
              <a:buFont typeface="Arial"/>
              <a:tabLst>
                <a:tab pos="469900" algn="l"/>
                <a:tab pos="939800" algn="l"/>
              </a:tabLst>
              <a:defRPr sz="1800"/>
            </a:pPr>
            <a:r>
              <a:rPr sz="2000" dirty="0">
                <a:solidFill>
                  <a:srgbClr val="FFFFFF"/>
                </a:solidFill>
                <a:uFill>
                  <a:solidFill>
                    <a:srgbClr val="FFFFFF"/>
                  </a:solidFill>
                </a:uFill>
                <a:latin typeface="Arial"/>
                <a:ea typeface="Arial"/>
                <a:cs typeface="Arial"/>
                <a:sym typeface="Arial"/>
              </a:rPr>
              <a:t>b. Teapot Dome Scandal - </a:t>
            </a:r>
          </a:p>
          <a:p>
            <a:pPr marL="322574" marR="40639" lvl="3" indent="439425" algn="l">
              <a:lnSpc>
                <a:spcPct val="100000"/>
              </a:lnSpc>
              <a:spcBef>
                <a:spcPts val="500"/>
              </a:spcBef>
              <a:buClr>
                <a:srgbClr val="FFFFFF"/>
              </a:buClr>
              <a:buFont typeface="Arial"/>
              <a:tabLst>
                <a:tab pos="469900" algn="l"/>
                <a:tab pos="939800" algn="l"/>
              </a:tabLst>
              <a:defRPr sz="1800"/>
            </a:pPr>
            <a:r>
              <a:rPr sz="2000" dirty="0">
                <a:solidFill>
                  <a:srgbClr val="FFFFFF"/>
                </a:solidFill>
                <a:uFill>
                  <a:solidFill>
                    <a:srgbClr val="FFFFFF"/>
                  </a:solidFill>
                </a:uFill>
                <a:latin typeface="Arial"/>
                <a:ea typeface="Arial"/>
                <a:cs typeface="Arial"/>
                <a:sym typeface="Arial"/>
              </a:rPr>
              <a:t>- </a:t>
            </a:r>
            <a:r>
              <a:rPr sz="2000" dirty="0" err="1">
                <a:solidFill>
                  <a:srgbClr val="FFFFFF"/>
                </a:solidFill>
                <a:uFill>
                  <a:solidFill>
                    <a:srgbClr val="FFFFFF"/>
                  </a:solidFill>
                </a:uFill>
                <a:latin typeface="Arial"/>
                <a:ea typeface="Arial"/>
                <a:cs typeface="Arial"/>
                <a:sym typeface="Arial"/>
              </a:rPr>
              <a:t>Hardings</a:t>
            </a:r>
            <a:r>
              <a:rPr sz="2000" dirty="0">
                <a:solidFill>
                  <a:srgbClr val="FFFFFF"/>
                </a:solidFill>
                <a:uFill>
                  <a:solidFill>
                    <a:srgbClr val="FFFFFF"/>
                  </a:solidFill>
                </a:uFill>
                <a:latin typeface="Arial"/>
                <a:ea typeface="Arial"/>
                <a:cs typeface="Arial"/>
                <a:sym typeface="Arial"/>
              </a:rPr>
              <a:t> Secretary of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Interior </a:t>
            </a:r>
            <a:r>
              <a:rPr sz="2000" dirty="0">
                <a:solidFill>
                  <a:srgbClr val="FFFFFF"/>
                </a:solidFill>
                <a:uFill>
                  <a:solidFill>
                    <a:srgbClr val="FFFFFF"/>
                  </a:solidFill>
                </a:uFill>
                <a:latin typeface="Arial"/>
                <a:ea typeface="Arial"/>
                <a:cs typeface="Arial"/>
                <a:sym typeface="Arial"/>
              </a:rPr>
              <a:t>leased public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land </a:t>
            </a:r>
            <a:r>
              <a:rPr sz="2000" dirty="0">
                <a:solidFill>
                  <a:srgbClr val="FFFFFF"/>
                </a:solidFill>
                <a:uFill>
                  <a:solidFill>
                    <a:srgbClr val="FFFFFF"/>
                  </a:solidFill>
                </a:uFill>
                <a:latin typeface="Arial"/>
                <a:ea typeface="Arial"/>
                <a:cs typeface="Arial"/>
                <a:sym typeface="Arial"/>
              </a:rPr>
              <a:t>for $$</a:t>
            </a:r>
          </a:p>
        </p:txBody>
      </p:sp>
      <p:sp>
        <p:nvSpPr>
          <p:cNvPr id="47" name="Shape 47">
            <a:hlinkClick r:id="rId4"/>
          </p:cNvPr>
          <p:cNvSpPr/>
          <p:nvPr/>
        </p:nvSpPr>
        <p:spPr>
          <a:xfrm>
            <a:off x="4209157" y="6263233"/>
            <a:ext cx="388244" cy="40813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ln w="12700">
            <a:miter lim="400000"/>
          </a:ln>
          <a:effectLst>
            <a:outerShdw blurRad="292100" dir="2700000" rotWithShape="0">
              <a:srgbClr val="FFFFFF"/>
            </a:outerShdw>
            <a:reflection stA="50000" endPos="40000" dir="5400000" sy="-100000" algn="bl" rotWithShape="0"/>
          </a:effectLst>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Is_this_tomorrow-1.jpg"/>
          <p:cNvPicPr/>
          <p:nvPr/>
        </p:nvPicPr>
        <p:blipFill>
          <a:blip r:embed="rId3">
            <a:extLst/>
          </a:blip>
          <a:srcRect r="402" b="781"/>
          <a:stretch>
            <a:fillRect/>
          </a:stretch>
        </p:blipFill>
        <p:spPr>
          <a:xfrm>
            <a:off x="4195256" y="-69454"/>
            <a:ext cx="4970969" cy="7206854"/>
          </a:xfrm>
          <a:prstGeom prst="rect">
            <a:avLst/>
          </a:prstGeom>
          <a:ln w="12700">
            <a:solidFill/>
            <a:miter lim="400000"/>
          </a:ln>
        </p:spPr>
      </p:pic>
      <p:sp>
        <p:nvSpPr>
          <p:cNvPr id="53" name="Shape 53"/>
          <p:cNvSpPr/>
          <p:nvPr/>
        </p:nvSpPr>
        <p:spPr>
          <a:xfrm>
            <a:off x="241300" y="190500"/>
            <a:ext cx="8115300" cy="841996"/>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14300" algn="l">
              <a:lnSpc>
                <a:spcPts val="63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 pos="10236200" algn="l"/>
              </a:tabLst>
              <a:defRPr sz="5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5200">
                <a:solidFill>
                  <a:srgbClr val="FFFFFF"/>
                </a:solidFill>
                <a:effectLst>
                  <a:outerShdw blurRad="152400" dist="12700" dir="16080000" rotWithShape="0">
                    <a:srgbClr val="000000"/>
                  </a:outerShdw>
                </a:effectLst>
              </a:rPr>
              <a:t>II. Post War Fear</a:t>
            </a:r>
          </a:p>
        </p:txBody>
      </p:sp>
      <p:grpSp>
        <p:nvGrpSpPr>
          <p:cNvPr id="56" name="Group 56"/>
          <p:cNvGrpSpPr/>
          <p:nvPr/>
        </p:nvGrpSpPr>
        <p:grpSpPr>
          <a:xfrm>
            <a:off x="4134709" y="-398540"/>
            <a:ext cx="5369009" cy="8182887"/>
            <a:chOff x="0" y="0"/>
            <a:chExt cx="5369008" cy="8182885"/>
          </a:xfrm>
        </p:grpSpPr>
        <p:pic>
          <p:nvPicPr>
            <p:cNvPr id="54" name="Alexander_Mitchell_Palmer.jpg"/>
            <p:cNvPicPr/>
            <p:nvPr/>
          </p:nvPicPr>
          <p:blipFill>
            <a:blip r:embed="rId4">
              <a:extLst/>
            </a:blip>
            <a:stretch>
              <a:fillRect/>
            </a:stretch>
          </p:blipFill>
          <p:spPr>
            <a:xfrm>
              <a:off x="0" y="0"/>
              <a:ext cx="5369009" cy="8182886"/>
            </a:xfrm>
            <a:prstGeom prst="rect">
              <a:avLst/>
            </a:prstGeom>
            <a:ln w="12700" cap="flat">
              <a:noFill/>
              <a:miter lim="400000"/>
            </a:ln>
            <a:effectLst/>
          </p:spPr>
        </p:pic>
        <p:sp>
          <p:nvSpPr>
            <p:cNvPr id="55" name="Shape 55"/>
            <p:cNvSpPr/>
            <p:nvPr/>
          </p:nvSpPr>
          <p:spPr>
            <a:xfrm>
              <a:off x="298923" y="6510021"/>
              <a:ext cx="3976279" cy="37310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50800" tIns="50800" rIns="50800" bIns="50800" numCol="1" anchor="ctr">
              <a:spAutoFit/>
            </a:bodyPr>
            <a:lstStyle>
              <a:lvl1pPr>
                <a:lnSpc>
                  <a:spcPts val="22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900" b="1">
                  <a:solidFill>
                    <a:srgbClr val="FFFFFF"/>
                  </a:solidFill>
                  <a:latin typeface="Arial"/>
                  <a:ea typeface="Arial"/>
                  <a:cs typeface="Arial"/>
                  <a:sym typeface="Arial"/>
                </a:defRPr>
              </a:lvl1pPr>
            </a:lstStyle>
            <a:p>
              <a:pPr lvl="0">
                <a:defRPr sz="1800" b="0">
                  <a:solidFill>
                    <a:srgbClr val="000000"/>
                  </a:solidFill>
                </a:defRPr>
              </a:pPr>
              <a:r>
                <a:rPr sz="1900" b="1">
                  <a:solidFill>
                    <a:srgbClr val="FFFFFF"/>
                  </a:solidFill>
                </a:rPr>
                <a:t>Attorney General Mitchell Palmer </a:t>
              </a:r>
            </a:p>
          </p:txBody>
        </p:sp>
      </p:grpSp>
      <p:grpSp>
        <p:nvGrpSpPr>
          <p:cNvPr id="59" name="Group 59"/>
          <p:cNvGrpSpPr/>
          <p:nvPr/>
        </p:nvGrpSpPr>
        <p:grpSpPr>
          <a:xfrm>
            <a:off x="3320120" y="283518"/>
            <a:ext cx="6043908" cy="6539372"/>
            <a:chOff x="0" y="0"/>
            <a:chExt cx="6043907" cy="6539371"/>
          </a:xfrm>
        </p:grpSpPr>
        <p:pic>
          <p:nvPicPr>
            <p:cNvPr id="57" name="Sacvan.jpg"/>
            <p:cNvPicPr/>
            <p:nvPr/>
          </p:nvPicPr>
          <p:blipFill>
            <a:blip r:embed="rId5">
              <a:extLst/>
            </a:blip>
            <a:srcRect l="64751"/>
            <a:stretch>
              <a:fillRect/>
            </a:stretch>
          </p:blipFill>
          <p:spPr>
            <a:xfrm>
              <a:off x="2887678" y="0"/>
              <a:ext cx="3156230" cy="6536534"/>
            </a:xfrm>
            <a:prstGeom prst="rect">
              <a:avLst/>
            </a:prstGeom>
            <a:ln w="12700" cap="flat">
              <a:noFill/>
              <a:miter lim="400000"/>
            </a:ln>
            <a:effectLst/>
          </p:spPr>
        </p:pic>
        <p:pic>
          <p:nvPicPr>
            <p:cNvPr id="58" name="Sacvan.jpg"/>
            <p:cNvPicPr/>
            <p:nvPr/>
          </p:nvPicPr>
          <p:blipFill>
            <a:blip r:embed="rId5">
              <a:extLst/>
            </a:blip>
            <a:srcRect r="63508"/>
            <a:stretch>
              <a:fillRect/>
            </a:stretch>
          </p:blipFill>
          <p:spPr>
            <a:xfrm>
              <a:off x="0" y="2933"/>
              <a:ext cx="3267421" cy="6536439"/>
            </a:xfrm>
            <a:prstGeom prst="rect">
              <a:avLst/>
            </a:prstGeom>
            <a:ln w="12700" cap="flat">
              <a:noFill/>
              <a:miter lim="400000"/>
            </a:ln>
            <a:effectLst/>
          </p:spPr>
        </p:pic>
      </p:grpSp>
      <p:sp>
        <p:nvSpPr>
          <p:cNvPr id="60" name="Shape 60"/>
          <p:cNvSpPr/>
          <p:nvPr/>
        </p:nvSpPr>
        <p:spPr>
          <a:xfrm>
            <a:off x="228600" y="1155700"/>
            <a:ext cx="3898900" cy="5816600"/>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
        <p:nvSpPr>
          <p:cNvPr id="61" name="Shape 61"/>
          <p:cNvSpPr/>
          <p:nvPr/>
        </p:nvSpPr>
        <p:spPr>
          <a:xfrm>
            <a:off x="288684" y="1232392"/>
            <a:ext cx="3778732" cy="347531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233674" marR="40639" lvl="0" indent="-233674" algn="l" defTabSz="914400">
              <a:lnSpc>
                <a:spcPct val="90000"/>
              </a:lnSpc>
              <a:spcBef>
                <a:spcPts val="500"/>
              </a:spcBef>
              <a:buClr>
                <a:srgbClr val="FFFFFF"/>
              </a:buClr>
              <a:buFont typeface="Arial"/>
              <a:tabLst>
                <a:tab pos="203200" algn="l"/>
                <a:tab pos="469900" algn="l"/>
              </a:tabLst>
              <a:defRPr sz="1800"/>
            </a:pPr>
            <a:r>
              <a:rPr sz="2000" b="1" spc="-39" dirty="0">
                <a:solidFill>
                  <a:srgbClr val="FFFFFF"/>
                </a:solidFill>
                <a:uFill>
                  <a:solidFill>
                    <a:srgbClr val="FFFFFF"/>
                  </a:solidFill>
                </a:uFill>
                <a:latin typeface="Arial"/>
                <a:ea typeface="Arial"/>
                <a:cs typeface="Arial"/>
                <a:sym typeface="Arial"/>
              </a:rPr>
              <a:t>1. Post War Fear</a:t>
            </a:r>
          </a:p>
          <a:p>
            <a:pPr marL="233674" marR="40639" lvl="1" indent="109225" algn="l" defTabSz="914400">
              <a:lnSpc>
                <a:spcPct val="100000"/>
              </a:lnSpc>
              <a:spcBef>
                <a:spcPts val="500"/>
              </a:spcBef>
              <a:buClr>
                <a:srgbClr val="FFFFFF"/>
              </a:buClr>
              <a:buFont typeface="Arial"/>
              <a:tabLst>
                <a:tab pos="203200" algn="l"/>
                <a:tab pos="469900" algn="l"/>
              </a:tabLst>
              <a:defRPr sz="1800"/>
            </a:pPr>
            <a:r>
              <a:rPr sz="2000" dirty="0">
                <a:solidFill>
                  <a:srgbClr val="FFFFFF"/>
                </a:solidFill>
                <a:uFill>
                  <a:solidFill>
                    <a:srgbClr val="FFFFFF"/>
                  </a:solidFill>
                </a:uFill>
                <a:latin typeface="Arial"/>
                <a:ea typeface="Arial"/>
                <a:cs typeface="Arial"/>
                <a:sym typeface="Arial"/>
              </a:rPr>
              <a:t>a. </a:t>
            </a:r>
            <a:r>
              <a:rPr sz="2000" u="sng" dirty="0">
                <a:solidFill>
                  <a:srgbClr val="FFFFFF"/>
                </a:solidFill>
                <a:uFill>
                  <a:solidFill>
                    <a:srgbClr val="FFFFFF"/>
                  </a:solidFill>
                </a:uFill>
                <a:latin typeface="Arial"/>
                <a:ea typeface="Arial"/>
                <a:cs typeface="Arial"/>
                <a:sym typeface="Arial"/>
              </a:rPr>
              <a:t>Nativism </a:t>
            </a:r>
            <a:r>
              <a:rPr sz="2000" dirty="0">
                <a:solidFill>
                  <a:srgbClr val="FFFFFF"/>
                </a:solidFill>
                <a:uFill>
                  <a:solidFill>
                    <a:srgbClr val="FFFFFF"/>
                  </a:solidFill>
                </a:uFill>
                <a:latin typeface="Arial"/>
                <a:ea typeface="Arial"/>
                <a:cs typeface="Arial"/>
                <a:sym typeface="Arial"/>
              </a:rPr>
              <a:t>- prejudice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against </a:t>
            </a:r>
            <a:r>
              <a:rPr sz="2000" dirty="0">
                <a:solidFill>
                  <a:srgbClr val="FFFFFF"/>
                </a:solidFill>
                <a:uFill>
                  <a:solidFill>
                    <a:srgbClr val="FFFFFF"/>
                  </a:solidFill>
                </a:uFill>
                <a:latin typeface="Arial"/>
                <a:ea typeface="Arial"/>
                <a:cs typeface="Arial"/>
                <a:sym typeface="Arial"/>
              </a:rPr>
              <a:t>foreign born people.</a:t>
            </a:r>
          </a:p>
          <a:p>
            <a:pPr marL="233674" marR="40639" lvl="1" indent="109225" algn="l" defTabSz="914400">
              <a:lnSpc>
                <a:spcPct val="100000"/>
              </a:lnSpc>
              <a:spcBef>
                <a:spcPts val="500"/>
              </a:spcBef>
              <a:buClr>
                <a:srgbClr val="FFFFFF"/>
              </a:buClr>
              <a:buFont typeface="Arial"/>
              <a:tabLst>
                <a:tab pos="203200" algn="l"/>
                <a:tab pos="469900" algn="l"/>
              </a:tabLst>
              <a:defRPr sz="1800"/>
            </a:pPr>
            <a:endParaRPr sz="700" dirty="0">
              <a:solidFill>
                <a:srgbClr val="FFFFFF"/>
              </a:solidFill>
              <a:uFill>
                <a:solidFill>
                  <a:srgbClr val="FFFFFF"/>
                </a:solidFill>
              </a:uFill>
              <a:latin typeface="Arial"/>
              <a:ea typeface="Arial"/>
              <a:cs typeface="Arial"/>
              <a:sym typeface="Arial"/>
            </a:endParaRPr>
          </a:p>
          <a:p>
            <a:pPr marL="233674" marR="40639" lvl="0" indent="-233674" algn="l" defTabSz="914400">
              <a:lnSpc>
                <a:spcPct val="100000"/>
              </a:lnSpc>
              <a:spcBef>
                <a:spcPts val="500"/>
              </a:spcBef>
              <a:buClr>
                <a:srgbClr val="FFFFFF"/>
              </a:buClr>
              <a:buFont typeface="Arial"/>
              <a:tabLst>
                <a:tab pos="203200" algn="l"/>
                <a:tab pos="469900" algn="l"/>
              </a:tabLst>
              <a:defRPr sz="1800"/>
            </a:pPr>
            <a:r>
              <a:rPr sz="2000" b="1" dirty="0">
                <a:solidFill>
                  <a:srgbClr val="FFFFFF"/>
                </a:solidFill>
                <a:uFill>
                  <a:solidFill>
                    <a:srgbClr val="FFFFFF"/>
                  </a:solidFill>
                </a:uFill>
                <a:latin typeface="Arial"/>
                <a:ea typeface="Arial"/>
                <a:cs typeface="Arial"/>
                <a:sym typeface="Arial"/>
              </a:rPr>
              <a:t>2. Fear of Communism</a:t>
            </a:r>
          </a:p>
          <a:p>
            <a:pPr marL="233674" marR="40639" lvl="1" indent="-68574" algn="l" defTabSz="914400">
              <a:lnSpc>
                <a:spcPct val="100000"/>
              </a:lnSpc>
              <a:spcBef>
                <a:spcPts val="500"/>
              </a:spcBef>
              <a:buClr>
                <a:srgbClr val="FFFFFF"/>
              </a:buClr>
              <a:buFont typeface="Arial"/>
              <a:tabLst>
                <a:tab pos="203200" algn="l"/>
                <a:tab pos="469900" algn="l"/>
              </a:tabLst>
              <a:defRPr sz="1800"/>
            </a:pPr>
            <a:r>
              <a:rPr sz="2000" b="1" dirty="0">
                <a:solidFill>
                  <a:srgbClr val="FFFFFF"/>
                </a:solidFill>
                <a:uFill>
                  <a:solidFill>
                    <a:srgbClr val="FFFFFF"/>
                  </a:solidFill>
                </a:uFill>
                <a:latin typeface="Arial"/>
                <a:ea typeface="Arial"/>
                <a:cs typeface="Arial"/>
                <a:sym typeface="Arial"/>
              </a:rPr>
              <a:t>- </a:t>
            </a:r>
            <a:r>
              <a:rPr sz="2000" b="1" u="sng" dirty="0">
                <a:solidFill>
                  <a:srgbClr val="FFFFFF"/>
                </a:solidFill>
                <a:uFill>
                  <a:solidFill>
                    <a:srgbClr val="FFFFFF"/>
                  </a:solidFill>
                </a:uFill>
                <a:latin typeface="Arial"/>
                <a:ea typeface="Arial"/>
                <a:cs typeface="Arial"/>
                <a:sym typeface="Arial"/>
              </a:rPr>
              <a:t>Communism</a:t>
            </a:r>
            <a:r>
              <a:rPr sz="2000" b="1" dirty="0">
                <a:solidFill>
                  <a:srgbClr val="FFFFFF"/>
                </a:solidFill>
                <a:uFill>
                  <a:solidFill>
                    <a:srgbClr val="FFFFFF"/>
                  </a:solidFill>
                </a:uFill>
                <a:latin typeface="Arial"/>
                <a:ea typeface="Arial"/>
                <a:cs typeface="Arial"/>
                <a:sym typeface="Arial"/>
              </a:rPr>
              <a:t> </a:t>
            </a:r>
            <a:r>
              <a:rPr sz="2000" dirty="0">
                <a:solidFill>
                  <a:srgbClr val="FFFFFF"/>
                </a:solidFill>
                <a:uFill>
                  <a:solidFill>
                    <a:srgbClr val="FFFFFF"/>
                  </a:solidFill>
                </a:uFill>
                <a:latin typeface="Arial"/>
                <a:ea typeface="Arial"/>
                <a:cs typeface="Arial"/>
                <a:sym typeface="Arial"/>
              </a:rPr>
              <a:t>- </a:t>
            </a:r>
            <a:r>
              <a:rPr sz="2000" dirty="0" err="1">
                <a:solidFill>
                  <a:srgbClr val="FFFFFF"/>
                </a:solidFill>
                <a:uFill>
                  <a:solidFill>
                    <a:srgbClr val="FFFFFF"/>
                  </a:solidFill>
                </a:uFill>
                <a:latin typeface="Arial"/>
                <a:ea typeface="Arial"/>
                <a:cs typeface="Arial"/>
                <a:sym typeface="Arial"/>
              </a:rPr>
              <a:t>Govt</a:t>
            </a:r>
            <a:r>
              <a:rPr sz="2000" dirty="0">
                <a:solidFill>
                  <a:srgbClr val="FFFFFF"/>
                </a:solidFill>
                <a:uFill>
                  <a:solidFill>
                    <a:srgbClr val="FFFFFF"/>
                  </a:solidFill>
                </a:uFill>
                <a:latin typeface="Arial"/>
                <a:ea typeface="Arial"/>
                <a:cs typeface="Arial"/>
                <a:sym typeface="Arial"/>
              </a:rPr>
              <a:t> that owns </a:t>
            </a:r>
            <a:r>
              <a:rPr sz="2000" dirty="0" err="1">
                <a:solidFill>
                  <a:srgbClr val="FFFFFF"/>
                </a:solidFill>
                <a:uFill>
                  <a:solidFill>
                    <a:srgbClr val="FFFFFF"/>
                  </a:solidFill>
                </a:uFill>
                <a:latin typeface="Arial"/>
                <a:ea typeface="Arial"/>
                <a:cs typeface="Arial"/>
                <a:sym typeface="Arial"/>
              </a:rPr>
              <a:t>bzns</a:t>
            </a:r>
            <a:r>
              <a:rPr sz="2000" dirty="0">
                <a:solidFill>
                  <a:srgbClr val="FFFFFF"/>
                </a:solidFill>
                <a:uFill>
                  <a:solidFill>
                    <a:srgbClr val="FFFFFF"/>
                  </a:solidFill>
                </a:uFill>
                <a:latin typeface="Arial"/>
                <a:ea typeface="Arial"/>
                <a:cs typeface="Arial"/>
                <a:sym typeface="Arial"/>
              </a:rPr>
              <a:t> &amp; ruled by dictatorship</a:t>
            </a:r>
          </a:p>
          <a:p>
            <a:pPr marL="233674" marR="40639" lvl="1" indent="-68574" algn="l" defTabSz="914400">
              <a:lnSpc>
                <a:spcPct val="100000"/>
              </a:lnSpc>
              <a:spcBef>
                <a:spcPts val="500"/>
              </a:spcBef>
              <a:buClr>
                <a:srgbClr val="FFFFFF"/>
              </a:buClr>
              <a:buFont typeface="Arial"/>
              <a:tabLst>
                <a:tab pos="203200" algn="l"/>
                <a:tab pos="469900" algn="l"/>
              </a:tabLst>
              <a:defRPr sz="1800"/>
            </a:pPr>
            <a:r>
              <a:rPr sz="2000" b="1" dirty="0">
                <a:solidFill>
                  <a:srgbClr val="FFFFFF"/>
                </a:solidFill>
                <a:uFill>
                  <a:solidFill>
                    <a:srgbClr val="FFFFFF"/>
                  </a:solidFill>
                </a:uFill>
                <a:latin typeface="Arial"/>
                <a:ea typeface="Arial"/>
                <a:cs typeface="Arial"/>
                <a:sym typeface="Arial"/>
              </a:rPr>
              <a:t>- </a:t>
            </a:r>
            <a:r>
              <a:rPr sz="2000" b="1" u="sng" dirty="0">
                <a:solidFill>
                  <a:srgbClr val="FFFFFF"/>
                </a:solidFill>
                <a:uFill>
                  <a:solidFill>
                    <a:srgbClr val="FFFFFF"/>
                  </a:solidFill>
                </a:uFill>
                <a:latin typeface="Arial"/>
                <a:ea typeface="Arial"/>
                <a:cs typeface="Arial"/>
                <a:sym typeface="Arial"/>
              </a:rPr>
              <a:t>Red Scare </a:t>
            </a:r>
            <a:r>
              <a:rPr sz="2000" b="1" dirty="0">
                <a:solidFill>
                  <a:srgbClr val="FFFFFF"/>
                </a:solidFill>
                <a:uFill>
                  <a:solidFill>
                    <a:srgbClr val="FFFFFF"/>
                  </a:solidFill>
                </a:uFill>
                <a:latin typeface="Arial"/>
                <a:ea typeface="Arial"/>
                <a:cs typeface="Arial"/>
                <a:sym typeface="Arial"/>
              </a:rPr>
              <a:t>-</a:t>
            </a:r>
            <a:r>
              <a:rPr sz="2000" dirty="0">
                <a:solidFill>
                  <a:srgbClr val="FFFFFF"/>
                </a:solidFill>
                <a:uFill>
                  <a:solidFill>
                    <a:srgbClr val="FFFFFF"/>
                  </a:solidFill>
                </a:uFill>
                <a:latin typeface="Arial"/>
                <a:ea typeface="Arial"/>
                <a:cs typeface="Arial"/>
                <a:sym typeface="Arial"/>
              </a:rPr>
              <a:t> Mass fear of a U.S. taken over by communist radicals.</a:t>
            </a:r>
          </a:p>
        </p:txBody>
      </p:sp>
      <p:sp>
        <p:nvSpPr>
          <p:cNvPr id="62" name="Shape 62"/>
          <p:cNvSpPr/>
          <p:nvPr/>
        </p:nvSpPr>
        <p:spPr>
          <a:xfrm>
            <a:off x="378854" y="5060583"/>
            <a:ext cx="3598392" cy="169603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marL="233674" marR="40639" lvl="1" indent="-220974" algn="l" defTabSz="914400">
              <a:lnSpc>
                <a:spcPct val="100000"/>
              </a:lnSpc>
              <a:spcBef>
                <a:spcPts val="500"/>
              </a:spcBef>
              <a:buClr>
                <a:srgbClr val="FFFFFF"/>
              </a:buClr>
              <a:buFont typeface="Arial"/>
              <a:tabLst>
                <a:tab pos="203200" algn="l"/>
                <a:tab pos="469900" algn="l"/>
              </a:tabLst>
              <a:defRPr sz="1800"/>
            </a:pPr>
            <a:r>
              <a:rPr sz="2000">
                <a:solidFill>
                  <a:srgbClr val="FFFFFF"/>
                </a:solidFill>
                <a:uFill>
                  <a:solidFill>
                    <a:srgbClr val="FFFFFF"/>
                  </a:solidFill>
                </a:uFill>
                <a:latin typeface="Arial"/>
                <a:ea typeface="Arial"/>
                <a:cs typeface="Arial"/>
                <a:sym typeface="Arial"/>
              </a:rPr>
              <a:t>- </a:t>
            </a:r>
            <a:r>
              <a:rPr sz="2000" b="1" u="sng">
                <a:solidFill>
                  <a:srgbClr val="FFFFFF"/>
                </a:solidFill>
                <a:uFill>
                  <a:solidFill>
                    <a:srgbClr val="FFFFFF"/>
                  </a:solidFill>
                </a:uFill>
                <a:latin typeface="Arial"/>
                <a:ea typeface="Arial"/>
                <a:cs typeface="Arial"/>
                <a:sym typeface="Arial"/>
              </a:rPr>
              <a:t>Palmer Raids -</a:t>
            </a:r>
            <a:r>
              <a:rPr sz="2000">
                <a:solidFill>
                  <a:srgbClr val="FFFFFF"/>
                </a:solidFill>
                <a:uFill>
                  <a:solidFill>
                    <a:srgbClr val="FFFFFF"/>
                  </a:solidFill>
                </a:uFill>
                <a:latin typeface="Arial"/>
                <a:ea typeface="Arial"/>
                <a:cs typeface="Arial"/>
                <a:sym typeface="Arial"/>
              </a:rPr>
              <a:t>  Mitchell Palmer led raids on accused communists.</a:t>
            </a:r>
          </a:p>
          <a:p>
            <a:pPr marL="233674" marR="40639" lvl="1" indent="-170174" algn="l" defTabSz="914400">
              <a:lnSpc>
                <a:spcPct val="100000"/>
              </a:lnSpc>
              <a:spcBef>
                <a:spcPts val="500"/>
              </a:spcBef>
              <a:buClr>
                <a:srgbClr val="FFFFFF"/>
              </a:buClr>
              <a:buFont typeface="Arial"/>
              <a:tabLst>
                <a:tab pos="203200" algn="l"/>
                <a:tab pos="469900" algn="l"/>
              </a:tabLst>
              <a:defRPr sz="1800"/>
            </a:pPr>
            <a:r>
              <a:rPr sz="2000">
                <a:solidFill>
                  <a:srgbClr val="FFFFFF"/>
                </a:solidFill>
                <a:uFill>
                  <a:solidFill>
                    <a:srgbClr val="FFFFFF"/>
                  </a:solidFill>
                </a:uFill>
                <a:latin typeface="Arial"/>
                <a:ea typeface="Arial"/>
                <a:cs typeface="Arial"/>
                <a:sym typeface="Arial"/>
              </a:rPr>
              <a:t>    - Civil rights ignored</a:t>
            </a:r>
          </a:p>
        </p:txBody>
      </p:sp>
      <p:grpSp>
        <p:nvGrpSpPr>
          <p:cNvPr id="65" name="Group 65"/>
          <p:cNvGrpSpPr/>
          <p:nvPr/>
        </p:nvGrpSpPr>
        <p:grpSpPr>
          <a:xfrm>
            <a:off x="4478775" y="4296368"/>
            <a:ext cx="3932337" cy="2270565"/>
            <a:chOff x="0" y="0"/>
            <a:chExt cx="3932336" cy="2270563"/>
          </a:xfrm>
        </p:grpSpPr>
        <p:sp>
          <p:nvSpPr>
            <p:cNvPr id="63" name="Shape 63"/>
            <p:cNvSpPr/>
            <p:nvPr/>
          </p:nvSpPr>
          <p:spPr>
            <a:xfrm>
              <a:off x="33436" y="0"/>
              <a:ext cx="3898901" cy="2270564"/>
            </a:xfrm>
            <a:prstGeom prst="rect">
              <a:avLst/>
            </a:prstGeom>
            <a:solidFill>
              <a:srgbClr val="020202"/>
            </a:solidFill>
            <a:ln w="12700" cap="flat">
              <a:solidFill>
                <a:srgbClr val="000000"/>
              </a:solidFill>
              <a:prstDash val="solid"/>
              <a:miter lim="400000"/>
            </a:ln>
            <a:effectLst>
              <a:outerShdw blurRad="241300" dist="12700" dir="16080000" rotWithShape="0">
                <a:srgbClr val="FFFFFF"/>
              </a:outerShdw>
            </a:effectLst>
          </p:spPr>
          <p:txBody>
            <a:bodyPr wrap="square" lIns="0" tIns="0" rIns="0" bIns="0" numCol="1" anchor="ctr">
              <a:noAutofit/>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
          <p:nvSpPr>
            <p:cNvPr id="64" name="Shape 64"/>
            <p:cNvSpPr/>
            <p:nvPr/>
          </p:nvSpPr>
          <p:spPr>
            <a:xfrm>
              <a:off x="0" y="139533"/>
              <a:ext cx="3911600" cy="20592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50800" tIns="50800" rIns="50800" bIns="50800" numCol="1" anchor="ctr">
              <a:spAutoFit/>
            </a:bodyPr>
            <a:lstStyle/>
            <a:p>
              <a:pPr marL="233674" marR="40639" lvl="1" indent="-68574" algn="l" defTabSz="914400">
                <a:lnSpc>
                  <a:spcPct val="100000"/>
                </a:lnSpc>
                <a:spcBef>
                  <a:spcPts val="500"/>
                </a:spcBef>
                <a:buClr>
                  <a:srgbClr val="FFFFFF"/>
                </a:buClr>
                <a:buFont typeface="Arial"/>
                <a:tabLst>
                  <a:tab pos="203200" algn="l"/>
                  <a:tab pos="469900" algn="l"/>
                </a:tabLst>
                <a:defRPr sz="1800"/>
              </a:pPr>
              <a:r>
                <a:rPr sz="2000">
                  <a:solidFill>
                    <a:srgbClr val="FFFFFF"/>
                  </a:solidFill>
                  <a:uFill>
                    <a:solidFill>
                      <a:srgbClr val="FFFFFF"/>
                    </a:solidFill>
                  </a:uFill>
                  <a:latin typeface="Arial"/>
                  <a:ea typeface="Arial"/>
                  <a:cs typeface="Arial"/>
                  <a:sym typeface="Arial"/>
                </a:rPr>
                <a:t>- </a:t>
              </a:r>
              <a:r>
                <a:rPr sz="2000" u="sng">
                  <a:solidFill>
                    <a:srgbClr val="FFFFFF"/>
                  </a:solidFill>
                  <a:uFill>
                    <a:solidFill>
                      <a:srgbClr val="FFFFFF"/>
                    </a:solidFill>
                  </a:uFill>
                  <a:latin typeface="Arial"/>
                  <a:ea typeface="Arial"/>
                  <a:cs typeface="Arial"/>
                  <a:sym typeface="Arial"/>
                </a:rPr>
                <a:t>Sacco and Vanzetti </a:t>
              </a:r>
              <a:r>
                <a:rPr sz="2000">
                  <a:solidFill>
                    <a:srgbClr val="FFFFFF"/>
                  </a:solidFill>
                  <a:uFill>
                    <a:solidFill>
                      <a:srgbClr val="FFFFFF"/>
                    </a:solidFill>
                  </a:uFill>
                  <a:latin typeface="Arial"/>
                  <a:ea typeface="Arial"/>
                  <a:cs typeface="Arial"/>
                  <a:sym typeface="Arial"/>
                </a:rPr>
                <a:t>- Immigrant anarchists put to death for murder.</a:t>
              </a:r>
            </a:p>
            <a:p>
              <a:pPr marL="233674" marR="40639" lvl="1" indent="-68574" algn="l" defTabSz="914400">
                <a:lnSpc>
                  <a:spcPct val="100000"/>
                </a:lnSpc>
                <a:spcBef>
                  <a:spcPts val="500"/>
                </a:spcBef>
                <a:buClr>
                  <a:srgbClr val="FFFFFF"/>
                </a:buClr>
                <a:buFont typeface="Arial"/>
                <a:tabLst>
                  <a:tab pos="203200" algn="l"/>
                  <a:tab pos="469900" algn="l"/>
                </a:tabLst>
                <a:defRPr sz="1800"/>
              </a:pPr>
              <a:r>
                <a:rPr sz="2000">
                  <a:solidFill>
                    <a:srgbClr val="FFFFFF"/>
                  </a:solidFill>
                  <a:uFill>
                    <a:solidFill>
                      <a:srgbClr val="FFFFFF"/>
                    </a:solidFill>
                  </a:uFill>
                  <a:latin typeface="Arial"/>
                  <a:ea typeface="Arial"/>
                  <a:cs typeface="Arial"/>
                  <a:sym typeface="Arial"/>
                </a:rPr>
                <a:t>     - little evidence </a:t>
              </a:r>
            </a:p>
            <a:p>
              <a:pPr marL="233674" marR="40639" lvl="1" indent="-68574" algn="l" defTabSz="914400">
                <a:lnSpc>
                  <a:spcPct val="100000"/>
                </a:lnSpc>
                <a:spcBef>
                  <a:spcPts val="500"/>
                </a:spcBef>
                <a:buClr>
                  <a:srgbClr val="FFFFFF"/>
                </a:buClr>
                <a:buFont typeface="Arial"/>
                <a:tabLst>
                  <a:tab pos="203200" algn="l"/>
                  <a:tab pos="469900" algn="l"/>
                </a:tabLst>
                <a:defRPr sz="1800"/>
              </a:pPr>
              <a:r>
                <a:rPr sz="2000">
                  <a:solidFill>
                    <a:srgbClr val="FFFFFF"/>
                  </a:solidFill>
                  <a:uFill>
                    <a:solidFill>
                      <a:srgbClr val="FFFFFF"/>
                    </a:solidFill>
                  </a:uFill>
                  <a:latin typeface="Arial"/>
                  <a:ea typeface="Arial"/>
                  <a:cs typeface="Arial"/>
                  <a:sym typeface="Arial"/>
                </a:rPr>
                <a:t>     - ‘cause they were  </a:t>
              </a:r>
            </a:p>
            <a:p>
              <a:pPr marL="233674" marR="40639" lvl="1" indent="-68574" algn="l" defTabSz="914400">
                <a:lnSpc>
                  <a:spcPct val="100000"/>
                </a:lnSpc>
                <a:spcBef>
                  <a:spcPts val="500"/>
                </a:spcBef>
                <a:buClr>
                  <a:srgbClr val="FFFFFF"/>
                </a:buClr>
                <a:buFont typeface="Arial"/>
                <a:tabLst>
                  <a:tab pos="203200" algn="l"/>
                  <a:tab pos="469900" algn="l"/>
                </a:tabLst>
                <a:defRPr sz="1800"/>
              </a:pPr>
              <a:r>
                <a:rPr sz="2000">
                  <a:solidFill>
                    <a:srgbClr val="FFFFFF"/>
                  </a:solidFill>
                  <a:uFill>
                    <a:solidFill>
                      <a:srgbClr val="FFFFFF"/>
                    </a:solidFill>
                  </a:uFill>
                  <a:latin typeface="Arial"/>
                  <a:ea typeface="Arial"/>
                  <a:cs typeface="Arial"/>
                  <a:sym typeface="Arial"/>
                </a:rPr>
                <a:t>       radicals? immigrants?</a:t>
              </a:r>
            </a:p>
          </p:txBody>
        </p:sp>
      </p:grpSp>
    </p:spTree>
  </p:cSld>
  <p:clrMapOvr>
    <a:masterClrMapping/>
  </p:clrMapOvr>
  <p:transition spd="slow">
    <p:cover/>
  </p:transition>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1" fill="hold" grpId="1" nodeType="clickEffect">
                                  <p:stCondLst>
                                    <p:cond delay="0"/>
                                  </p:stCondLst>
                                  <p:iterate>
                                    <p:tmAbs val="0"/>
                                  </p:iterate>
                                  <p:childTnLst>
                                    <p:set>
                                      <p:cBhvr>
                                        <p:cTn id="6" fill="hold"/>
                                        <p:tgtEl>
                                          <p:spTgt spid="56"/>
                                        </p:tgtEl>
                                        <p:attrNameLst>
                                          <p:attrName>style.visibility</p:attrName>
                                        </p:attrNameLst>
                                      </p:cBhvr>
                                      <p:to>
                                        <p:strVal val="visible"/>
                                      </p:to>
                                    </p:set>
                                    <p:animEffect transition="in" filter="wipe(up)">
                                      <p:cBhvr>
                                        <p:cTn id="7" dur="1000"/>
                                        <p:tgtEl>
                                          <p:spTgt spid="56"/>
                                        </p:tgtEl>
                                      </p:cBhvr>
                                    </p:animEffect>
                                  </p:childTnLst>
                                </p:cTn>
                              </p:par>
                            </p:childTnLst>
                          </p:cTn>
                        </p:par>
                        <p:par>
                          <p:cTn id="8" fill="hold">
                            <p:stCondLst>
                              <p:cond delay="1000"/>
                            </p:stCondLst>
                            <p:childTnLst>
                              <p:par>
                                <p:cTn id="9" presetID="22" presetClass="entr" presetSubtype="1" fill="hold" grpId="2" nodeType="afterEffect">
                                  <p:stCondLst>
                                    <p:cond delay="0"/>
                                  </p:stCondLst>
                                  <p:iterate>
                                    <p:tmAbs val="0"/>
                                  </p:iterate>
                                  <p:childTnLst>
                                    <p:set>
                                      <p:cBhvr>
                                        <p:cTn id="10" fill="hold"/>
                                        <p:tgtEl>
                                          <p:spTgt spid="62"/>
                                        </p:tgtEl>
                                        <p:attrNameLst>
                                          <p:attrName>style.visibility</p:attrName>
                                        </p:attrNameLst>
                                      </p:cBhvr>
                                      <p:to>
                                        <p:strVal val="visible"/>
                                      </p:to>
                                    </p:set>
                                    <p:animEffect transition="in" filter="wipe(up)">
                                      <p:cBhvr>
                                        <p:cTn id="11" dur="1000"/>
                                        <p:tgtEl>
                                          <p:spTgt spid="6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3" nodeType="clickEffect">
                                  <p:stCondLst>
                                    <p:cond delay="0"/>
                                  </p:stCondLst>
                                  <p:iterate>
                                    <p:tmAbs val="0"/>
                                  </p:iterate>
                                  <p:childTnLst>
                                    <p:set>
                                      <p:cBhvr>
                                        <p:cTn id="15" fill="hold"/>
                                        <p:tgtEl>
                                          <p:spTgt spid="59"/>
                                        </p:tgtEl>
                                        <p:attrNameLst>
                                          <p:attrName>style.visibility</p:attrName>
                                        </p:attrNameLst>
                                      </p:cBhvr>
                                      <p:to>
                                        <p:strVal val="visible"/>
                                      </p:to>
                                    </p:set>
                                    <p:animEffect transition="in" filter="wipe(left)">
                                      <p:cBhvr>
                                        <p:cTn id="16" dur="1000"/>
                                        <p:tgtEl>
                                          <p:spTgt spid="59"/>
                                        </p:tgtEl>
                                      </p:cBhvr>
                                    </p:animEffect>
                                  </p:childTnLst>
                                </p:cTn>
                              </p:par>
                            </p:childTnLst>
                          </p:cTn>
                        </p:par>
                        <p:par>
                          <p:cTn id="17" fill="hold">
                            <p:stCondLst>
                              <p:cond delay="1000"/>
                            </p:stCondLst>
                            <p:childTnLst>
                              <p:par>
                                <p:cTn id="18" presetID="22" presetClass="entr" presetSubtype="8" fill="hold" grpId="4" nodeType="afterEffect">
                                  <p:stCondLst>
                                    <p:cond delay="0"/>
                                  </p:stCondLst>
                                  <p:iterate>
                                    <p:tmAbs val="0"/>
                                  </p:iterate>
                                  <p:childTnLst>
                                    <p:set>
                                      <p:cBhvr>
                                        <p:cTn id="19" fill="hold"/>
                                        <p:tgtEl>
                                          <p:spTgt spid="65"/>
                                        </p:tgtEl>
                                        <p:attrNameLst>
                                          <p:attrName>style.visibility</p:attrName>
                                        </p:attrNameLst>
                                      </p:cBhvr>
                                      <p:to>
                                        <p:strVal val="visible"/>
                                      </p:to>
                                    </p:set>
                                    <p:animEffect transition="in" filter="wipe(left)">
                                      <p:cBhvr>
                                        <p:cTn id="20" dur="10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1" animBg="1" advAuto="0"/>
      <p:bldP spid="59" grpId="3" animBg="1" advAuto="0"/>
      <p:bldP spid="62" grpId="2" animBg="1" advAuto="0"/>
      <p:bldP spid="65" grpId="4"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hape 69"/>
          <p:cNvSpPr/>
          <p:nvPr/>
        </p:nvSpPr>
        <p:spPr>
          <a:xfrm>
            <a:off x="82993" y="111346"/>
            <a:ext cx="4694455" cy="768289"/>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14300" algn="l">
              <a:lnSpc>
                <a:spcPts val="55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 pos="10236200" algn="l"/>
              </a:tabLst>
              <a:defRPr sz="46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4600">
                <a:solidFill>
                  <a:srgbClr val="FFFFFF"/>
                </a:solidFill>
                <a:effectLst>
                  <a:outerShdw blurRad="152400" dist="12700" dir="16080000" rotWithShape="0">
                    <a:srgbClr val="000000"/>
                  </a:outerShdw>
                </a:effectLst>
              </a:rPr>
              <a:t>II. Post War Fear</a:t>
            </a:r>
          </a:p>
        </p:txBody>
      </p:sp>
      <p:grpSp>
        <p:nvGrpSpPr>
          <p:cNvPr id="72" name="Group 72"/>
          <p:cNvGrpSpPr/>
          <p:nvPr/>
        </p:nvGrpSpPr>
        <p:grpSpPr>
          <a:xfrm>
            <a:off x="101600" y="2409699"/>
            <a:ext cx="3898900" cy="2500312"/>
            <a:chOff x="0" y="0"/>
            <a:chExt cx="3898900" cy="2500311"/>
          </a:xfrm>
        </p:grpSpPr>
        <p:sp>
          <p:nvSpPr>
            <p:cNvPr id="70" name="Shape 70"/>
            <p:cNvSpPr/>
            <p:nvPr/>
          </p:nvSpPr>
          <p:spPr>
            <a:xfrm>
              <a:off x="0" y="0"/>
              <a:ext cx="3898900" cy="2500311"/>
            </a:xfrm>
            <a:prstGeom prst="rect">
              <a:avLst/>
            </a:prstGeom>
            <a:solidFill>
              <a:srgbClr val="020202"/>
            </a:solidFill>
            <a:ln w="12700" cap="flat">
              <a:solidFill>
                <a:srgbClr val="000000"/>
              </a:solidFill>
              <a:prstDash val="solid"/>
              <a:miter lim="400000"/>
            </a:ln>
            <a:effectLst>
              <a:outerShdw blurRad="241300" dist="12700" dir="16080000" rotWithShape="0">
                <a:srgbClr val="FFFFFF"/>
              </a:outerShdw>
            </a:effectLst>
          </p:spPr>
          <p:txBody>
            <a:bodyPr wrap="square" lIns="0" tIns="0" rIns="0" bIns="0" numCol="1" anchor="ctr">
              <a:noAutofit/>
            </a:bodyP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
          <p:nvSpPr>
            <p:cNvPr id="71" name="Shape 71"/>
            <p:cNvSpPr/>
            <p:nvPr/>
          </p:nvSpPr>
          <p:spPr>
            <a:xfrm>
              <a:off x="47231" y="287074"/>
              <a:ext cx="3804438" cy="17004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marL="322574" marR="40639" lvl="0" indent="-322574" algn="l" defTabSz="914400">
                <a:lnSpc>
                  <a:spcPct val="90000"/>
                </a:lnSpc>
                <a:spcBef>
                  <a:spcPts val="500"/>
                </a:spcBef>
                <a:buClr>
                  <a:srgbClr val="FFFFFF"/>
                </a:buClr>
                <a:buFont typeface="Arial"/>
                <a:tabLst>
                  <a:tab pos="393700" algn="l"/>
                  <a:tab pos="939800" algn="l"/>
                </a:tabLst>
                <a:defRPr sz="1800"/>
              </a:pPr>
              <a:r>
                <a:rPr sz="2000" b="1" spc="-39" dirty="0">
                  <a:solidFill>
                    <a:srgbClr val="FFFFFF"/>
                  </a:solidFill>
                  <a:uFill>
                    <a:solidFill>
                      <a:srgbClr val="FFFFFF"/>
                    </a:solidFill>
                  </a:uFill>
                  <a:latin typeface="Arial"/>
                  <a:ea typeface="Arial"/>
                  <a:cs typeface="Arial"/>
                  <a:sym typeface="Arial"/>
                </a:rPr>
                <a:t>3. </a:t>
              </a:r>
              <a:r>
                <a:rPr sz="2000" b="1" u="sng" spc="-39" dirty="0">
                  <a:solidFill>
                    <a:srgbClr val="FFFFFF"/>
                  </a:solidFill>
                  <a:uFill>
                    <a:solidFill>
                      <a:srgbClr val="FFFFFF"/>
                    </a:solidFill>
                  </a:uFill>
                  <a:latin typeface="Arial"/>
                  <a:ea typeface="Arial"/>
                  <a:cs typeface="Arial"/>
                  <a:sym typeface="Arial"/>
                </a:rPr>
                <a:t>Limiting Immigration</a:t>
              </a:r>
            </a:p>
            <a:p>
              <a:pPr marL="322574" marR="40639" lvl="1" indent="-93974" algn="l" defTabSz="914400">
                <a:lnSpc>
                  <a:spcPct val="100000"/>
                </a:lnSpc>
                <a:spcBef>
                  <a:spcPts val="500"/>
                </a:spcBef>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  - </a:t>
              </a:r>
              <a:r>
                <a:rPr sz="2000" u="sng" dirty="0">
                  <a:solidFill>
                    <a:srgbClr val="FFFFFF"/>
                  </a:solidFill>
                  <a:uFill>
                    <a:solidFill>
                      <a:srgbClr val="FFFFFF"/>
                    </a:solidFill>
                  </a:uFill>
                  <a:latin typeface="Arial"/>
                  <a:ea typeface="Arial"/>
                  <a:cs typeface="Arial"/>
                  <a:sym typeface="Arial"/>
                </a:rPr>
                <a:t>The Emergency Quota Act </a:t>
              </a:r>
              <a:r>
                <a:rPr lang="en-US" sz="2000" u="sng" dirty="0" smtClean="0">
                  <a:solidFill>
                    <a:srgbClr val="FFFFFF"/>
                  </a:solidFill>
                  <a:uFill>
                    <a:solidFill>
                      <a:srgbClr val="FFFFFF"/>
                    </a:solidFill>
                  </a:uFill>
                  <a:latin typeface="Arial"/>
                  <a:ea typeface="Arial"/>
                  <a:cs typeface="Arial"/>
                  <a:sym typeface="Arial"/>
                </a:rPr>
                <a:t>	</a:t>
              </a:r>
              <a:r>
                <a:rPr lang="en-US" sz="2000" dirty="0" smtClean="0">
                  <a:solidFill>
                    <a:srgbClr val="FFFFFF"/>
                  </a:solidFill>
                  <a:uFill>
                    <a:solidFill>
                      <a:srgbClr val="FFFFFF"/>
                    </a:solidFill>
                  </a:uFill>
                  <a:latin typeface="Arial"/>
                  <a:ea typeface="Arial"/>
                  <a:cs typeface="Arial"/>
                  <a:sym typeface="Arial"/>
                </a:rPr>
                <a:t>	 </a:t>
              </a:r>
              <a:r>
                <a:rPr sz="2000" u="sng" dirty="0" smtClean="0">
                  <a:solidFill>
                    <a:srgbClr val="FFFFFF"/>
                  </a:solidFill>
                  <a:uFill>
                    <a:solidFill>
                      <a:srgbClr val="FFFFFF"/>
                    </a:solidFill>
                  </a:uFill>
                  <a:latin typeface="Arial"/>
                  <a:ea typeface="Arial"/>
                  <a:cs typeface="Arial"/>
                  <a:sym typeface="Arial"/>
                </a:rPr>
                <a:t>1921</a:t>
              </a:r>
              <a:r>
                <a:rPr sz="2000" dirty="0" smtClean="0">
                  <a:solidFill>
                    <a:srgbClr val="FFFFFF"/>
                  </a:solidFill>
                  <a:uFill>
                    <a:solidFill>
                      <a:srgbClr val="FFFFFF"/>
                    </a:solidFill>
                  </a:uFill>
                  <a:latin typeface="Arial"/>
                  <a:ea typeface="Arial"/>
                  <a:cs typeface="Arial"/>
                  <a:sym typeface="Arial"/>
                </a:rPr>
                <a:t> </a:t>
              </a:r>
              <a:r>
                <a:rPr sz="2000" dirty="0">
                  <a:solidFill>
                    <a:srgbClr val="FFFFFF"/>
                  </a:solidFill>
                  <a:uFill>
                    <a:solidFill>
                      <a:srgbClr val="FFFFFF"/>
                    </a:solidFill>
                  </a:uFill>
                  <a:latin typeface="Arial"/>
                  <a:ea typeface="Arial"/>
                  <a:cs typeface="Arial"/>
                  <a:sym typeface="Arial"/>
                </a:rPr>
                <a:t>- quota system that cut </a:t>
              </a:r>
              <a:r>
                <a:rPr lang="en-US" sz="2000" dirty="0" smtClean="0">
                  <a:solidFill>
                    <a:srgbClr val="FFFFFF"/>
                  </a:solidFill>
                  <a:uFill>
                    <a:solidFill>
                      <a:srgbClr val="FFFFFF"/>
                    </a:solidFill>
                  </a:uFill>
                  <a:latin typeface="Arial"/>
                  <a:ea typeface="Arial"/>
                  <a:cs typeface="Arial"/>
                  <a:sym typeface="Arial"/>
                </a:rPr>
                <a:t>  </a:t>
              </a:r>
            </a:p>
            <a:p>
              <a:pPr marL="322574" marR="40639" lvl="1" indent="-93974" algn="l" defTabSz="914400">
                <a:lnSpc>
                  <a:spcPct val="100000"/>
                </a:lnSpc>
                <a:spcBef>
                  <a:spcPts val="500"/>
                </a:spcBef>
                <a:tabLst>
                  <a:tab pos="393700" algn="l"/>
                  <a:tab pos="939800" algn="l"/>
                </a:tabLst>
                <a:defRPr sz="1800"/>
              </a:pPr>
              <a:r>
                <a:rPr lang="en-US" sz="2000" dirty="0">
                  <a:solidFill>
                    <a:srgbClr val="FFFFFF"/>
                  </a:solidFill>
                  <a:uFill>
                    <a:solidFill>
                      <a:srgbClr val="FFFFFF"/>
                    </a:solidFill>
                  </a:uFill>
                  <a:latin typeface="Arial"/>
                  <a:ea typeface="Arial"/>
                  <a:cs typeface="Arial"/>
                  <a:sym typeface="Arial"/>
                </a:rPr>
                <a:t>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European </a:t>
              </a:r>
              <a:r>
                <a:rPr sz="2000" dirty="0">
                  <a:solidFill>
                    <a:srgbClr val="FFFFFF"/>
                  </a:solidFill>
                  <a:uFill>
                    <a:solidFill>
                      <a:srgbClr val="FFFFFF"/>
                    </a:solidFill>
                  </a:uFill>
                  <a:latin typeface="Arial"/>
                  <a:ea typeface="Arial"/>
                  <a:cs typeface="Arial"/>
                  <a:sym typeface="Arial"/>
                </a:rPr>
                <a:t>immigration</a:t>
              </a:r>
            </a:p>
            <a:p>
              <a:pPr marL="322574" marR="40639" lvl="3" indent="363225" algn="l" defTabSz="914400">
                <a:lnSpc>
                  <a:spcPct val="100000"/>
                </a:lnSpc>
                <a:spcBef>
                  <a:spcPts val="500"/>
                </a:spcBef>
                <a:tabLst>
                  <a:tab pos="393700" algn="l"/>
                  <a:tab pos="939800" algn="l"/>
                </a:tabLst>
                <a:defRPr sz="1800"/>
              </a:pPr>
              <a:r>
                <a:rPr sz="2000" dirty="0">
                  <a:solidFill>
                    <a:srgbClr val="FFFFFF"/>
                  </a:solidFill>
                  <a:uFill>
                    <a:solidFill>
                      <a:srgbClr val="FFFFFF"/>
                    </a:solidFill>
                  </a:uFill>
                  <a:latin typeface="Arial"/>
                  <a:ea typeface="Arial"/>
                  <a:cs typeface="Arial"/>
                  <a:sym typeface="Arial"/>
                </a:rPr>
                <a:t>- mostly Catholics &amp; Jews</a:t>
              </a:r>
            </a:p>
          </p:txBody>
        </p:sp>
      </p:grpSp>
      <p:graphicFrame>
        <p:nvGraphicFramePr>
          <p:cNvPr id="73" name="Chart 73"/>
          <p:cNvGraphicFramePr/>
          <p:nvPr>
            <p:extLst>
              <p:ext uri="{D42A27DB-BD31-4B8C-83A1-F6EECF244321}">
                <p14:modId xmlns:p14="http://schemas.microsoft.com/office/powerpoint/2010/main" val="2574988111"/>
              </p:ext>
            </p:extLst>
          </p:nvPr>
        </p:nvGraphicFramePr>
        <p:xfrm>
          <a:off x="4369076" y="1758950"/>
          <a:ext cx="4462729" cy="3365500"/>
        </p:xfrm>
        <a:graphic>
          <a:graphicData uri="http://schemas.openxmlformats.org/drawingml/2006/chart">
            <c:chart xmlns:c="http://schemas.openxmlformats.org/drawingml/2006/chart" xmlns:r="http://schemas.openxmlformats.org/officeDocument/2006/relationships" r:id="rId3"/>
          </a:graphicData>
        </a:graphic>
      </p:graphicFrame>
      <p:sp>
        <p:nvSpPr>
          <p:cNvPr id="74" name="Shape 74"/>
          <p:cNvSpPr/>
          <p:nvPr/>
        </p:nvSpPr>
        <p:spPr>
          <a:xfrm>
            <a:off x="5319343" y="5371380"/>
            <a:ext cx="1443315" cy="78075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lvl="0">
              <a:lnSpc>
                <a:spcPts val="19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sz="1600">
                <a:solidFill>
                  <a:srgbClr val="FFFFFF"/>
                </a:solidFill>
                <a:latin typeface="Arial"/>
                <a:ea typeface="Arial"/>
                <a:cs typeface="Arial"/>
                <a:sym typeface="Arial"/>
              </a:rPr>
              <a:t>Average Annual Flow </a:t>
            </a:r>
          </a:p>
          <a:p>
            <a:pPr lvl="0">
              <a:lnSpc>
                <a:spcPts val="19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pPr>
            <a:r>
              <a:rPr sz="1600">
                <a:solidFill>
                  <a:srgbClr val="FFFFFF"/>
                </a:solidFill>
                <a:latin typeface="Arial"/>
                <a:ea typeface="Arial"/>
                <a:cs typeface="Arial"/>
                <a:sym typeface="Arial"/>
              </a:rPr>
              <a:t>1907 - 1914</a:t>
            </a:r>
          </a:p>
        </p:txBody>
      </p:sp>
      <p:sp>
        <p:nvSpPr>
          <p:cNvPr id="75" name="Shape 75"/>
          <p:cNvSpPr/>
          <p:nvPr/>
        </p:nvSpPr>
        <p:spPr>
          <a:xfrm>
            <a:off x="6604556" y="5394473"/>
            <a:ext cx="1443315" cy="552154"/>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nSpc>
                <a:spcPts val="19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rgbClr val="FFFFFF"/>
                </a:solidFill>
                <a:latin typeface="Arial"/>
                <a:ea typeface="Arial"/>
                <a:cs typeface="Arial"/>
                <a:sym typeface="Arial"/>
              </a:defRPr>
            </a:lvl1pPr>
          </a:lstStyle>
          <a:p>
            <a:pPr lvl="0">
              <a:defRPr sz="1800">
                <a:solidFill>
                  <a:srgbClr val="000000"/>
                </a:solidFill>
              </a:defRPr>
            </a:pPr>
            <a:r>
              <a:rPr sz="1600">
                <a:solidFill>
                  <a:srgbClr val="FFFFFF"/>
                </a:solidFill>
              </a:rPr>
              <a:t>Quotas from 1921 Act</a:t>
            </a:r>
          </a:p>
        </p:txBody>
      </p:sp>
      <p:sp>
        <p:nvSpPr>
          <p:cNvPr id="76" name="Shape 76"/>
          <p:cNvSpPr/>
          <p:nvPr/>
        </p:nvSpPr>
        <p:spPr>
          <a:xfrm>
            <a:off x="7542680" y="4824446"/>
            <a:ext cx="1443315" cy="55215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nSpc>
                <a:spcPts val="19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600">
                <a:solidFill>
                  <a:srgbClr val="FFFFFF"/>
                </a:solidFill>
                <a:latin typeface="Arial"/>
                <a:ea typeface="Arial"/>
                <a:cs typeface="Arial"/>
                <a:sym typeface="Arial"/>
              </a:defRPr>
            </a:lvl1pPr>
          </a:lstStyle>
          <a:p>
            <a:pPr lvl="0">
              <a:defRPr sz="1800">
                <a:solidFill>
                  <a:srgbClr val="000000"/>
                </a:solidFill>
              </a:defRPr>
            </a:pPr>
            <a:r>
              <a:rPr sz="1600">
                <a:solidFill>
                  <a:srgbClr val="FFFFFF"/>
                </a:solidFill>
              </a:rPr>
              <a:t>Quotas from 1924 Act</a:t>
            </a:r>
          </a:p>
        </p:txBody>
      </p:sp>
      <p:sp>
        <p:nvSpPr>
          <p:cNvPr id="77" name="Shape 77"/>
          <p:cNvSpPr/>
          <p:nvPr/>
        </p:nvSpPr>
        <p:spPr>
          <a:xfrm flipV="1">
            <a:off x="5987643" y="4331904"/>
            <a:ext cx="1" cy="775237"/>
          </a:xfrm>
          <a:prstGeom prst="line">
            <a:avLst/>
          </a:prstGeom>
          <a:ln w="12700">
            <a:solidFill>
              <a:srgbClr val="FFFFFF"/>
            </a:solidFill>
            <a:miter lim="400000"/>
          </a:ln>
        </p:spPr>
        <p:txBody>
          <a:bodyPr lIns="0" tIns="0" rIns="0" bIns="0"/>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
        <p:nvSpPr>
          <p:cNvPr id="78" name="Shape 78"/>
          <p:cNvSpPr/>
          <p:nvPr/>
        </p:nvSpPr>
        <p:spPr>
          <a:xfrm flipV="1">
            <a:off x="7130643" y="4412371"/>
            <a:ext cx="1" cy="552153"/>
          </a:xfrm>
          <a:prstGeom prst="line">
            <a:avLst/>
          </a:prstGeom>
          <a:ln w="12700">
            <a:solidFill>
              <a:srgbClr val="FFFFFF"/>
            </a:solidFill>
            <a:miter lim="400000"/>
          </a:ln>
        </p:spPr>
        <p:txBody>
          <a:bodyPr lIns="0" tIns="0" rIns="0" bIns="0"/>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pic>
        <p:nvPicPr>
          <p:cNvPr id="79" name="Screen Shot 2015-01-27 at 2.26.28 PM.png"/>
          <p:cNvPicPr/>
          <p:nvPr/>
        </p:nvPicPr>
        <p:blipFill>
          <a:blip r:embed="rId4">
            <a:extLst/>
          </a:blip>
          <a:stretch>
            <a:fillRect/>
          </a:stretch>
        </p:blipFill>
        <p:spPr>
          <a:xfrm>
            <a:off x="4150929" y="1554603"/>
            <a:ext cx="4907253" cy="4773178"/>
          </a:xfrm>
          <a:prstGeom prst="rect">
            <a:avLst/>
          </a:prstGeom>
          <a:ln w="12700">
            <a:miter lim="400000"/>
          </a:ln>
          <a:effectLst>
            <a:outerShdw blurRad="241300" dist="12700" dir="16080000" rotWithShape="0">
              <a:srgbClr val="FFFFFF"/>
            </a:outerShdw>
            <a:reflection stA="50000" endPos="40000" dir="5400000" sy="-100000" algn="bl" rotWithShape="0"/>
          </a:effectLst>
        </p:spPr>
      </p:pic>
      <p:sp>
        <p:nvSpPr>
          <p:cNvPr id="80" name="Shape 80"/>
          <p:cNvSpPr/>
          <p:nvPr/>
        </p:nvSpPr>
        <p:spPr>
          <a:xfrm>
            <a:off x="4579890" y="1112128"/>
            <a:ext cx="4232115" cy="838201"/>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lvl1pPr>
              <a:lnSpc>
                <a:spcPct val="100000"/>
              </a:lnSpc>
              <a:tabLst/>
              <a:defRPr sz="2400">
                <a:solidFill>
                  <a:srgbClr val="FFFFFF"/>
                </a:solidFill>
                <a:latin typeface="Helvetica"/>
                <a:ea typeface="Helvetica"/>
                <a:cs typeface="Helvetica"/>
                <a:sym typeface="Helvetica"/>
              </a:defRPr>
            </a:lvl1pPr>
          </a:lstStyle>
          <a:p>
            <a:pPr lvl="0">
              <a:defRPr sz="1800">
                <a:solidFill>
                  <a:srgbClr val="000000"/>
                </a:solidFill>
              </a:defRPr>
            </a:pPr>
            <a:r>
              <a:rPr sz="2400">
                <a:solidFill>
                  <a:srgbClr val="FFFFFF"/>
                </a:solidFill>
              </a:rPr>
              <a:t>Immigrants from Primarily Eastern &amp; Southern Europe</a:t>
            </a:r>
          </a:p>
        </p:txBody>
      </p:sp>
      <p:sp>
        <p:nvSpPr>
          <p:cNvPr id="81" name="Shape 81"/>
          <p:cNvSpPr/>
          <p:nvPr/>
        </p:nvSpPr>
        <p:spPr>
          <a:xfrm>
            <a:off x="4174218" y="993929"/>
            <a:ext cx="4852445" cy="5333852"/>
          </a:xfrm>
          <a:prstGeom prst="rect">
            <a:avLst/>
          </a:prstGeom>
          <a:ln w="12700">
            <a:solidFill>
              <a:srgbClr val="FFFFFF"/>
            </a:solidFill>
            <a:miter lim="400000"/>
          </a:ln>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Tree>
  </p:cSld>
  <p:clrMapOvr>
    <a:masterClrMapping/>
  </p:clrMapOvr>
  <p:transition spd="slow">
    <p:cover/>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1" nodeType="afterEffect">
                                  <p:stCondLst>
                                    <p:cond delay="0"/>
                                  </p:stCondLst>
                                  <p:iterate>
                                    <p:tmAbs val="0"/>
                                  </p:iterate>
                                  <p:childTnLst>
                                    <p:set>
                                      <p:cBhvr>
                                        <p:cTn id="6" fill="hold"/>
                                        <p:tgtEl>
                                          <p:spTgt spid="72"/>
                                        </p:tgtEl>
                                        <p:attrNameLst>
                                          <p:attrName>style.visibility</p:attrName>
                                        </p:attrNameLst>
                                      </p:cBhvr>
                                      <p:to>
                                        <p:strVal val="visible"/>
                                      </p:to>
                                    </p:set>
                                    <p:animEffect transition="in" filter="wipe(up)">
                                      <p:cBhvr>
                                        <p:cTn id="7" dur="1000"/>
                                        <p:tgtEl>
                                          <p:spTgt spid="7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2" nodeType="clickEffect">
                                  <p:stCondLst>
                                    <p:cond delay="0"/>
                                  </p:stCondLst>
                                  <p:iterate>
                                    <p:tmAbs val="0"/>
                                  </p:iterate>
                                  <p:childTnLst>
                                    <p:set>
                                      <p:cBhvr>
                                        <p:cTn id="11" fill="hold"/>
                                        <p:tgtEl>
                                          <p:spTgt spid="80"/>
                                        </p:tgtEl>
                                        <p:attrNameLst>
                                          <p:attrName>style.visibility</p:attrName>
                                        </p:attrNameLst>
                                      </p:cBhvr>
                                      <p:to>
                                        <p:strVal val="visible"/>
                                      </p:to>
                                    </p:set>
                                    <p:animEffect transition="in" filter="wipe(up)">
                                      <p:cBhvr>
                                        <p:cTn id="12" dur="1000"/>
                                        <p:tgtEl>
                                          <p:spTgt spid="80"/>
                                        </p:tgtEl>
                                      </p:cBhvr>
                                    </p:animEffect>
                                  </p:childTnLst>
                                </p:cTn>
                              </p:par>
                            </p:childTnLst>
                          </p:cTn>
                        </p:par>
                        <p:par>
                          <p:cTn id="13" fill="hold">
                            <p:stCondLst>
                              <p:cond delay="1000"/>
                            </p:stCondLst>
                            <p:childTnLst>
                              <p:par>
                                <p:cTn id="14" presetID="22" presetClass="exit" presetSubtype="1" fill="hold" grpId="3" nodeType="afterEffect">
                                  <p:stCondLst>
                                    <p:cond delay="0"/>
                                  </p:stCondLst>
                                  <p:iterate>
                                    <p:tmAbs val="0"/>
                                  </p:iterate>
                                  <p:childTnLst>
                                    <p:animEffect transition="out" filter="wipe(up)">
                                      <p:cBhvr>
                                        <p:cTn id="15" dur="1000" fill="hold"/>
                                        <p:tgtEl>
                                          <p:spTgt spid="79"/>
                                        </p:tgtEl>
                                      </p:cBhvr>
                                    </p:animEffect>
                                    <p:set>
                                      <p:cBhvr>
                                        <p:cTn id="16" fill="hold">
                                          <p:stCondLst>
                                            <p:cond delay="999"/>
                                          </p:stCondLst>
                                        </p:cTn>
                                        <p:tgtEl>
                                          <p:spTgt spid="79"/>
                                        </p:tgtEl>
                                        <p:attrNameLst>
                                          <p:attrName>style.visibility</p:attrName>
                                        </p:attrNameLst>
                                      </p:cBhvr>
                                      <p:to>
                                        <p:strVal val="hidden"/>
                                      </p:to>
                                    </p:set>
                                  </p:childTnLst>
                                </p:cTn>
                              </p:par>
                            </p:childTnLst>
                          </p:cTn>
                        </p:par>
                        <p:par>
                          <p:cTn id="17" fill="hold">
                            <p:stCondLst>
                              <p:cond delay="2000"/>
                            </p:stCondLst>
                            <p:childTnLst>
                              <p:par>
                                <p:cTn id="18" presetID="22" presetClass="entr" presetSubtype="1" fill="hold" grpId="4" nodeType="afterEffect">
                                  <p:stCondLst>
                                    <p:cond delay="0"/>
                                  </p:stCondLst>
                                  <p:iterate>
                                    <p:tmAbs val="0"/>
                                  </p:iterate>
                                  <p:childTnLst>
                                    <p:set>
                                      <p:cBhvr>
                                        <p:cTn id="19" fill="hold"/>
                                        <p:tgtEl>
                                          <p:spTgt spid="81"/>
                                        </p:tgtEl>
                                        <p:attrNameLst>
                                          <p:attrName>style.visibility</p:attrName>
                                        </p:attrNameLst>
                                      </p:cBhvr>
                                      <p:to>
                                        <p:strVal val="visible"/>
                                      </p:to>
                                    </p:set>
                                    <p:animEffect transition="in" filter="wipe(up)">
                                      <p:cBhvr>
                                        <p:cTn id="20"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1" animBg="1" advAuto="0"/>
      <p:bldP spid="79" grpId="3" animBg="1" advAuto="0"/>
      <p:bldP spid="80" grpId="2" animBg="1" advAuto="0"/>
      <p:bldP spid="81" grpId="4"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coolidge_newspaper-P-1.jpg"/>
          <p:cNvPicPr/>
          <p:nvPr/>
        </p:nvPicPr>
        <p:blipFill>
          <a:blip r:embed="rId3">
            <a:extLst/>
          </a:blip>
          <a:stretch>
            <a:fillRect/>
          </a:stretch>
        </p:blipFill>
        <p:spPr>
          <a:xfrm>
            <a:off x="-584200" y="344507"/>
            <a:ext cx="11097518" cy="5762586"/>
          </a:xfrm>
          <a:prstGeom prst="rect">
            <a:avLst/>
          </a:prstGeom>
          <a:ln w="12700">
            <a:miter lim="400000"/>
          </a:ln>
        </p:spPr>
      </p:pic>
      <p:grpSp>
        <p:nvGrpSpPr>
          <p:cNvPr id="88" name="Group 88"/>
          <p:cNvGrpSpPr/>
          <p:nvPr/>
        </p:nvGrpSpPr>
        <p:grpSpPr>
          <a:xfrm>
            <a:off x="4336697" y="1140017"/>
            <a:ext cx="4538093" cy="4577966"/>
            <a:chOff x="0" y="0"/>
            <a:chExt cx="4538091" cy="4577965"/>
          </a:xfrm>
        </p:grpSpPr>
        <p:pic>
          <p:nvPicPr>
            <p:cNvPr id="86" name="calvincoolidge1924pin.jpg"/>
            <p:cNvPicPr/>
            <p:nvPr/>
          </p:nvPicPr>
          <p:blipFill>
            <a:blip r:embed="rId4">
              <a:extLst/>
            </a:blip>
            <a:stretch>
              <a:fillRect/>
            </a:stretch>
          </p:blipFill>
          <p:spPr>
            <a:xfrm>
              <a:off x="0" y="0"/>
              <a:ext cx="4538092" cy="4577966"/>
            </a:xfrm>
            <a:prstGeom prst="rect">
              <a:avLst/>
            </a:prstGeom>
            <a:ln>
              <a:noFill/>
            </a:ln>
            <a:effectLst>
              <a:outerShdw blurRad="444500" dist="25400" dir="5400000" rotWithShape="0">
                <a:srgbClr val="FFFFFF"/>
              </a:outerShdw>
            </a:effectLst>
          </p:spPr>
        </p:pic>
        <p:sp>
          <p:nvSpPr>
            <p:cNvPr id="87" name="Shape 87"/>
            <p:cNvSpPr/>
            <p:nvPr/>
          </p:nvSpPr>
          <p:spPr>
            <a:xfrm>
              <a:off x="0" y="0"/>
              <a:ext cx="4538092" cy="4577966"/>
            </a:xfrm>
            <a:custGeom>
              <a:avLst/>
              <a:gdLst/>
              <a:ahLst/>
              <a:cxnLst>
                <a:cxn ang="0">
                  <a:pos x="wd2" y="hd2"/>
                </a:cxn>
                <a:cxn ang="5400000">
                  <a:pos x="wd2" y="hd2"/>
                </a:cxn>
                <a:cxn ang="10800000">
                  <a:pos x="wd2" y="hd2"/>
                </a:cxn>
                <a:cxn ang="16200000">
                  <a:pos x="wd2" y="hd2"/>
                </a:cxn>
              </a:cxnLst>
              <a:rect l="0" t="0" r="r" b="b"/>
              <a:pathLst>
                <a:path w="21379" h="21595" extrusionOk="0">
                  <a:moveTo>
                    <a:pt x="10582" y="0"/>
                  </a:moveTo>
                  <a:cubicBezTo>
                    <a:pt x="8823" y="-5"/>
                    <a:pt x="7424" y="318"/>
                    <a:pt x="5810" y="1101"/>
                  </a:cubicBezTo>
                  <a:cubicBezTo>
                    <a:pt x="5089" y="1451"/>
                    <a:pt x="4678" y="1695"/>
                    <a:pt x="4245" y="2033"/>
                  </a:cubicBezTo>
                  <a:cubicBezTo>
                    <a:pt x="3922" y="2286"/>
                    <a:pt x="3602" y="2548"/>
                    <a:pt x="3535" y="2615"/>
                  </a:cubicBezTo>
                  <a:cubicBezTo>
                    <a:pt x="3468" y="2683"/>
                    <a:pt x="3374" y="2761"/>
                    <a:pt x="3327" y="2790"/>
                  </a:cubicBezTo>
                  <a:cubicBezTo>
                    <a:pt x="3086" y="2939"/>
                    <a:pt x="1690" y="4606"/>
                    <a:pt x="1690" y="4746"/>
                  </a:cubicBezTo>
                  <a:cubicBezTo>
                    <a:pt x="1690" y="4764"/>
                    <a:pt x="1636" y="4855"/>
                    <a:pt x="1570" y="4948"/>
                  </a:cubicBezTo>
                  <a:cubicBezTo>
                    <a:pt x="1263" y="5379"/>
                    <a:pt x="685" y="6693"/>
                    <a:pt x="439" y="7517"/>
                  </a:cubicBezTo>
                  <a:cubicBezTo>
                    <a:pt x="-175" y="9570"/>
                    <a:pt x="-143" y="12041"/>
                    <a:pt x="523" y="13962"/>
                  </a:cubicBezTo>
                  <a:cubicBezTo>
                    <a:pt x="616" y="14231"/>
                    <a:pt x="740" y="14601"/>
                    <a:pt x="800" y="14786"/>
                  </a:cubicBezTo>
                  <a:cubicBezTo>
                    <a:pt x="1143" y="15850"/>
                    <a:pt x="2022" y="17320"/>
                    <a:pt x="2867" y="18246"/>
                  </a:cubicBezTo>
                  <a:cubicBezTo>
                    <a:pt x="3336" y="18759"/>
                    <a:pt x="4837" y="19919"/>
                    <a:pt x="5033" y="19919"/>
                  </a:cubicBezTo>
                  <a:cubicBezTo>
                    <a:pt x="5066" y="19919"/>
                    <a:pt x="5158" y="19969"/>
                    <a:pt x="5238" y="20032"/>
                  </a:cubicBezTo>
                  <a:cubicBezTo>
                    <a:pt x="5409" y="20165"/>
                    <a:pt x="6858" y="20814"/>
                    <a:pt x="7106" y="20869"/>
                  </a:cubicBezTo>
                  <a:cubicBezTo>
                    <a:pt x="7199" y="20889"/>
                    <a:pt x="7383" y="20947"/>
                    <a:pt x="7514" y="20996"/>
                  </a:cubicBezTo>
                  <a:cubicBezTo>
                    <a:pt x="7735" y="21079"/>
                    <a:pt x="8584" y="21258"/>
                    <a:pt x="9292" y="21370"/>
                  </a:cubicBezTo>
                  <a:lnTo>
                    <a:pt x="9596" y="21417"/>
                  </a:lnTo>
                  <a:lnTo>
                    <a:pt x="9619" y="21595"/>
                  </a:lnTo>
                  <a:lnTo>
                    <a:pt x="10176" y="21595"/>
                  </a:lnTo>
                  <a:cubicBezTo>
                    <a:pt x="10181" y="21584"/>
                    <a:pt x="10191" y="21527"/>
                    <a:pt x="10195" y="21522"/>
                  </a:cubicBezTo>
                  <a:cubicBezTo>
                    <a:pt x="10234" y="21470"/>
                    <a:pt x="10445" y="21445"/>
                    <a:pt x="10862" y="21445"/>
                  </a:cubicBezTo>
                  <a:cubicBezTo>
                    <a:pt x="12381" y="21445"/>
                    <a:pt x="14134" y="21000"/>
                    <a:pt x="15432" y="20283"/>
                  </a:cubicBezTo>
                  <a:cubicBezTo>
                    <a:pt x="15793" y="20083"/>
                    <a:pt x="16105" y="19919"/>
                    <a:pt x="16123" y="19919"/>
                  </a:cubicBezTo>
                  <a:cubicBezTo>
                    <a:pt x="16142" y="19919"/>
                    <a:pt x="16394" y="19778"/>
                    <a:pt x="16686" y="19605"/>
                  </a:cubicBezTo>
                  <a:cubicBezTo>
                    <a:pt x="17294" y="19246"/>
                    <a:pt x="17992" y="18620"/>
                    <a:pt x="18681" y="17817"/>
                  </a:cubicBezTo>
                  <a:cubicBezTo>
                    <a:pt x="19121" y="17304"/>
                    <a:pt x="19762" y="16424"/>
                    <a:pt x="19762" y="16332"/>
                  </a:cubicBezTo>
                  <a:cubicBezTo>
                    <a:pt x="19762" y="16311"/>
                    <a:pt x="19799" y="16249"/>
                    <a:pt x="19846" y="16196"/>
                  </a:cubicBezTo>
                  <a:cubicBezTo>
                    <a:pt x="19944" y="16084"/>
                    <a:pt x="20369" y="15264"/>
                    <a:pt x="20558" y="14818"/>
                  </a:cubicBezTo>
                  <a:cubicBezTo>
                    <a:pt x="21103" y="13533"/>
                    <a:pt x="21425" y="11759"/>
                    <a:pt x="21373" y="10323"/>
                  </a:cubicBezTo>
                  <a:cubicBezTo>
                    <a:pt x="21345" y="9526"/>
                    <a:pt x="21122" y="8368"/>
                    <a:pt x="20816" y="7431"/>
                  </a:cubicBezTo>
                  <a:cubicBezTo>
                    <a:pt x="20537" y="6575"/>
                    <a:pt x="19911" y="5310"/>
                    <a:pt x="19530" y="4834"/>
                  </a:cubicBezTo>
                  <a:cubicBezTo>
                    <a:pt x="19433" y="4713"/>
                    <a:pt x="19318" y="4545"/>
                    <a:pt x="19274" y="4461"/>
                  </a:cubicBezTo>
                  <a:cubicBezTo>
                    <a:pt x="19091" y="4112"/>
                    <a:pt x="18415" y="3361"/>
                    <a:pt x="17756" y="2773"/>
                  </a:cubicBezTo>
                  <a:cubicBezTo>
                    <a:pt x="16339" y="1508"/>
                    <a:pt x="14281" y="460"/>
                    <a:pt x="12666" y="184"/>
                  </a:cubicBezTo>
                  <a:cubicBezTo>
                    <a:pt x="11730" y="23"/>
                    <a:pt x="11495" y="3"/>
                    <a:pt x="10582" y="0"/>
                  </a:cubicBezTo>
                  <a:close/>
                </a:path>
              </a:pathLst>
            </a:custGeom>
            <a:ln w="12700" cap="flat">
              <a:solidFill>
                <a:srgbClr val="000000"/>
              </a:solidFill>
              <a:prstDash val="solid"/>
              <a:miter lim="400000"/>
            </a:ln>
          </p:spPr>
          <p:txBody>
            <a:bodyPr/>
            <a:lstStyle/>
            <a:p>
              <a:pPr lvl="0"/>
              <a:endParaRPr/>
            </a:p>
          </p:txBody>
        </p:sp>
      </p:grpSp>
      <p:pic>
        <p:nvPicPr>
          <p:cNvPr id="90" name="4doctor_custom-ee5c70513282781a527c06831f3e5261745f8900-s6-c30.jpg"/>
          <p:cNvPicPr/>
          <p:nvPr/>
        </p:nvPicPr>
        <p:blipFill>
          <a:blip r:embed="rId5">
            <a:extLst/>
          </a:blip>
          <a:stretch>
            <a:fillRect/>
          </a:stretch>
        </p:blipFill>
        <p:spPr>
          <a:xfrm>
            <a:off x="4061678" y="29437"/>
            <a:ext cx="2454969" cy="3457155"/>
          </a:xfrm>
          <a:prstGeom prst="rect">
            <a:avLst/>
          </a:prstGeom>
          <a:ln w="12700">
            <a:miter lim="400000"/>
          </a:ln>
        </p:spPr>
      </p:pic>
      <p:pic>
        <p:nvPicPr>
          <p:cNvPr id="91" name="149830616.jpg"/>
          <p:cNvPicPr/>
          <p:nvPr/>
        </p:nvPicPr>
        <p:blipFill>
          <a:blip r:embed="rId6">
            <a:extLst/>
          </a:blip>
          <a:stretch>
            <a:fillRect/>
          </a:stretch>
        </p:blipFill>
        <p:spPr>
          <a:xfrm>
            <a:off x="6533374" y="-78083"/>
            <a:ext cx="2578101" cy="3543301"/>
          </a:xfrm>
          <a:prstGeom prst="rect">
            <a:avLst/>
          </a:prstGeom>
          <a:ln w="12700">
            <a:miter lim="400000"/>
          </a:ln>
        </p:spPr>
      </p:pic>
      <p:pic>
        <p:nvPicPr>
          <p:cNvPr id="92" name="2903834836_feb087a222.jpg"/>
          <p:cNvPicPr/>
          <p:nvPr/>
        </p:nvPicPr>
        <p:blipFill>
          <a:blip r:embed="rId7">
            <a:extLst/>
          </a:blip>
          <a:stretch>
            <a:fillRect/>
          </a:stretch>
        </p:blipFill>
        <p:spPr>
          <a:xfrm>
            <a:off x="4009171" y="3444949"/>
            <a:ext cx="5193145" cy="4569967"/>
          </a:xfrm>
          <a:prstGeom prst="rect">
            <a:avLst/>
          </a:prstGeom>
          <a:ln w="12700">
            <a:miter lim="400000"/>
          </a:ln>
        </p:spPr>
      </p:pic>
      <p:pic>
        <p:nvPicPr>
          <p:cNvPr id="93" name="lg_six_pack_carton-1.jpg"/>
          <p:cNvPicPr/>
          <p:nvPr/>
        </p:nvPicPr>
        <p:blipFill>
          <a:blip r:embed="rId8">
            <a:extLst/>
          </a:blip>
          <a:stretch>
            <a:fillRect/>
          </a:stretch>
        </p:blipFill>
        <p:spPr>
          <a:xfrm>
            <a:off x="4061678" y="-72682"/>
            <a:ext cx="5030099" cy="6927164"/>
          </a:xfrm>
          <a:prstGeom prst="rect">
            <a:avLst/>
          </a:prstGeom>
          <a:ln w="12700">
            <a:miter lim="400000"/>
          </a:ln>
        </p:spPr>
      </p:pic>
      <p:sp>
        <p:nvSpPr>
          <p:cNvPr id="94" name="Shape 94"/>
          <p:cNvSpPr/>
          <p:nvPr/>
        </p:nvSpPr>
        <p:spPr>
          <a:xfrm>
            <a:off x="139700" y="2237233"/>
            <a:ext cx="3898900" cy="4557267"/>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
        <p:nvSpPr>
          <p:cNvPr id="95" name="Shape 95"/>
          <p:cNvSpPr/>
          <p:nvPr/>
        </p:nvSpPr>
        <p:spPr>
          <a:xfrm>
            <a:off x="196850" y="2209800"/>
            <a:ext cx="3736889" cy="28802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55874" lvl="0" indent="-55874" algn="l" defTabSz="228600">
              <a:lnSpc>
                <a:spcPct val="90000"/>
              </a:lnSpc>
              <a:spcBef>
                <a:spcPts val="500"/>
              </a:spcBef>
              <a:tabLst>
                <a:tab pos="342900" algn="l"/>
              </a:tabLst>
              <a:defRPr sz="1800"/>
            </a:pPr>
            <a:r>
              <a:rPr sz="2000" b="1" spc="-39" dirty="0">
                <a:solidFill>
                  <a:srgbClr val="FFFFFF"/>
                </a:solidFill>
                <a:uFill>
                  <a:solidFill>
                    <a:srgbClr val="FFFFFF"/>
                  </a:solidFill>
                </a:uFill>
                <a:latin typeface="Arial"/>
                <a:ea typeface="Arial"/>
                <a:cs typeface="Arial"/>
                <a:sym typeface="Arial"/>
              </a:rPr>
              <a:t>1. </a:t>
            </a:r>
            <a:r>
              <a:rPr sz="2000" b="1" u="sng" spc="-39" dirty="0">
                <a:solidFill>
                  <a:srgbClr val="FFFFFF"/>
                </a:solidFill>
                <a:uFill>
                  <a:solidFill>
                    <a:srgbClr val="FFFFFF"/>
                  </a:solidFill>
                </a:uFill>
                <a:latin typeface="Arial"/>
                <a:ea typeface="Arial"/>
                <a:cs typeface="Arial"/>
                <a:sym typeface="Arial"/>
              </a:rPr>
              <a:t>Prosperity</a:t>
            </a:r>
          </a:p>
          <a:p>
            <a:pPr marL="55874" lvl="1" indent="172725" algn="l" defTabSz="228600">
              <a:lnSpc>
                <a:spcPct val="100000"/>
              </a:lnSpc>
              <a:spcBef>
                <a:spcPts val="500"/>
              </a:spcBef>
              <a:tabLst>
                <a:tab pos="342900" algn="l"/>
              </a:tabLst>
              <a:defRPr sz="1800"/>
            </a:pPr>
            <a:r>
              <a:rPr sz="2000" dirty="0">
                <a:solidFill>
                  <a:srgbClr val="FFFFFF"/>
                </a:solidFill>
                <a:uFill>
                  <a:solidFill>
                    <a:srgbClr val="FFFFFF"/>
                  </a:solidFill>
                </a:uFill>
                <a:latin typeface="Arial"/>
                <a:ea typeface="Arial"/>
                <a:cs typeface="Arial"/>
                <a:sym typeface="Arial"/>
              </a:rPr>
              <a:t>a. Incomes rise</a:t>
            </a:r>
          </a:p>
          <a:p>
            <a:pPr marL="170174" lvl="2" indent="147325" algn="l" defTabSz="228600">
              <a:lnSpc>
                <a:spcPct val="100000"/>
              </a:lnSpc>
              <a:spcBef>
                <a:spcPts val="500"/>
              </a:spcBef>
              <a:tabLst>
                <a:tab pos="342900" algn="l"/>
              </a:tabLst>
              <a:defRPr sz="1800"/>
            </a:pPr>
            <a:r>
              <a:rPr sz="2000" dirty="0">
                <a:solidFill>
                  <a:srgbClr val="FFFFFF"/>
                </a:solidFill>
                <a:uFill>
                  <a:solidFill>
                    <a:srgbClr val="FFFFFF"/>
                  </a:solidFill>
                </a:uFill>
                <a:latin typeface="Arial"/>
                <a:ea typeface="Arial"/>
                <a:cs typeface="Arial"/>
                <a:sym typeface="Arial"/>
              </a:rPr>
              <a:t>- 1920-1929 incomes rose </a:t>
            </a:r>
            <a:r>
              <a:rPr lang="en-US" sz="2000" dirty="0" smtClean="0">
                <a:solidFill>
                  <a:srgbClr val="FFFFFF"/>
                </a:solidFill>
                <a:uFill>
                  <a:solidFill>
                    <a:srgbClr val="FFFFFF"/>
                  </a:solidFill>
                </a:uFill>
                <a:latin typeface="Arial"/>
                <a:ea typeface="Arial"/>
                <a:cs typeface="Arial"/>
                <a:sym typeface="Arial"/>
              </a:rPr>
              <a:t>  </a:t>
            </a:r>
          </a:p>
          <a:p>
            <a:pPr marL="170174" lvl="2" indent="147325" algn="l" defTabSz="228600">
              <a:lnSpc>
                <a:spcPct val="100000"/>
              </a:lnSpc>
              <a:spcBef>
                <a:spcPts val="500"/>
              </a:spcBef>
              <a:tabLst>
                <a:tab pos="342900" algn="l"/>
              </a:tabLst>
              <a:defRPr sz="1800"/>
            </a:pPr>
            <a:r>
              <a:rPr lang="en-US" sz="2000" dirty="0">
                <a:solidFill>
                  <a:srgbClr val="FFFFFF"/>
                </a:solidFill>
                <a:uFill>
                  <a:solidFill>
                    <a:srgbClr val="FFFFFF"/>
                  </a:solidFill>
                </a:uFill>
                <a:latin typeface="Arial"/>
                <a:ea typeface="Arial"/>
                <a:cs typeface="Arial"/>
                <a:sym typeface="Arial"/>
              </a:rPr>
              <a:t>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35</a:t>
            </a:r>
            <a:r>
              <a:rPr sz="2000" dirty="0">
                <a:solidFill>
                  <a:srgbClr val="FFFFFF"/>
                </a:solidFill>
                <a:uFill>
                  <a:solidFill>
                    <a:srgbClr val="FFFFFF"/>
                  </a:solidFill>
                </a:uFill>
                <a:latin typeface="Arial"/>
                <a:ea typeface="Arial"/>
                <a:cs typeface="Arial"/>
                <a:sym typeface="Arial"/>
              </a:rPr>
              <a:t>%</a:t>
            </a:r>
          </a:p>
          <a:p>
            <a:pPr marL="170174" lvl="2" indent="147325" algn="l" defTabSz="228600">
              <a:lnSpc>
                <a:spcPct val="100000"/>
              </a:lnSpc>
              <a:spcBef>
                <a:spcPts val="500"/>
              </a:spcBef>
              <a:tabLst>
                <a:tab pos="342900" algn="l"/>
              </a:tabLst>
              <a:defRPr sz="1800"/>
            </a:pPr>
            <a:r>
              <a:rPr sz="2000" dirty="0">
                <a:solidFill>
                  <a:srgbClr val="FFFFFF"/>
                </a:solidFill>
                <a:uFill>
                  <a:solidFill>
                    <a:srgbClr val="FFFFFF"/>
                  </a:solidFill>
                </a:uFill>
                <a:latin typeface="Arial"/>
                <a:ea typeface="Arial"/>
                <a:cs typeface="Arial"/>
                <a:sym typeface="Arial"/>
              </a:rPr>
              <a:t>- Electricity spread</a:t>
            </a:r>
          </a:p>
          <a:p>
            <a:pPr marL="170174" lvl="2" indent="147325" algn="l" defTabSz="228600">
              <a:lnSpc>
                <a:spcPct val="100000"/>
              </a:lnSpc>
              <a:spcBef>
                <a:spcPts val="500"/>
              </a:spcBef>
              <a:tabLst>
                <a:tab pos="342900" algn="l"/>
              </a:tabLst>
              <a:defRPr sz="1800"/>
            </a:pPr>
            <a:r>
              <a:rPr sz="2000" dirty="0">
                <a:solidFill>
                  <a:srgbClr val="FFFFFF"/>
                </a:solidFill>
                <a:uFill>
                  <a:solidFill>
                    <a:srgbClr val="FFFFFF"/>
                  </a:solidFill>
                </a:uFill>
                <a:latin typeface="Arial"/>
                <a:ea typeface="Arial"/>
                <a:cs typeface="Arial"/>
                <a:sym typeface="Arial"/>
              </a:rPr>
              <a:t>- Appliances made life </a:t>
            </a:r>
            <a:r>
              <a:rPr lang="en-US" sz="2000" dirty="0" smtClean="0">
                <a:solidFill>
                  <a:srgbClr val="FFFFFF"/>
                </a:solidFill>
                <a:uFill>
                  <a:solidFill>
                    <a:srgbClr val="FFFFFF"/>
                  </a:solidFill>
                </a:uFill>
                <a:latin typeface="Arial"/>
                <a:ea typeface="Arial"/>
                <a:cs typeface="Arial"/>
                <a:sym typeface="Arial"/>
              </a:rPr>
              <a:t>    </a:t>
            </a:r>
          </a:p>
          <a:p>
            <a:pPr marL="170174" lvl="2" indent="147325" algn="l" defTabSz="228600">
              <a:lnSpc>
                <a:spcPct val="100000"/>
              </a:lnSpc>
              <a:spcBef>
                <a:spcPts val="500"/>
              </a:spcBef>
              <a:tabLst>
                <a:tab pos="342900" algn="l"/>
              </a:tabLst>
              <a:defRPr sz="1800"/>
            </a:pPr>
            <a:r>
              <a:rPr lang="en-US" sz="2000" dirty="0">
                <a:solidFill>
                  <a:srgbClr val="FFFFFF"/>
                </a:solidFill>
                <a:uFill>
                  <a:solidFill>
                    <a:srgbClr val="FFFFFF"/>
                  </a:solidFill>
                </a:uFill>
                <a:latin typeface="Arial"/>
                <a:ea typeface="Arial"/>
                <a:cs typeface="Arial"/>
                <a:sym typeface="Arial"/>
              </a:rPr>
              <a:t>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easier(</a:t>
            </a:r>
            <a:r>
              <a:rPr sz="2000" dirty="0" err="1" smtClean="0">
                <a:solidFill>
                  <a:srgbClr val="FFFFFF"/>
                </a:solidFill>
                <a:uFill>
                  <a:solidFill>
                    <a:srgbClr val="FFFFFF"/>
                  </a:solidFill>
                </a:uFill>
                <a:latin typeface="Arial"/>
                <a:ea typeface="Arial"/>
                <a:cs typeface="Arial"/>
                <a:sym typeface="Arial"/>
              </a:rPr>
              <a:t>radios,refrigerators</a:t>
            </a:r>
            <a:r>
              <a:rPr sz="2000" dirty="0">
                <a:solidFill>
                  <a:srgbClr val="FFFFFF"/>
                </a:solidFill>
                <a:uFill>
                  <a:solidFill>
                    <a:srgbClr val="FFFFFF"/>
                  </a:solidFill>
                </a:uFill>
                <a:latin typeface="Arial"/>
                <a:ea typeface="Arial"/>
                <a:cs typeface="Arial"/>
                <a:sym typeface="Arial"/>
              </a:rPr>
              <a:t>, </a:t>
            </a:r>
            <a:endParaRPr lang="en-US" sz="2000" dirty="0" smtClean="0">
              <a:solidFill>
                <a:srgbClr val="FFFFFF"/>
              </a:solidFill>
              <a:uFill>
                <a:solidFill>
                  <a:srgbClr val="FFFFFF"/>
                </a:solidFill>
              </a:uFill>
              <a:latin typeface="Arial"/>
              <a:ea typeface="Arial"/>
              <a:cs typeface="Arial"/>
              <a:sym typeface="Arial"/>
            </a:endParaRPr>
          </a:p>
          <a:p>
            <a:pPr marL="170174" lvl="2" indent="147325" algn="l" defTabSz="228600">
              <a:lnSpc>
                <a:spcPct val="100000"/>
              </a:lnSpc>
              <a:spcBef>
                <a:spcPts val="500"/>
              </a:spcBef>
              <a:tabLst>
                <a:tab pos="342900" algn="l"/>
              </a:tabLst>
              <a:defRPr sz="1800"/>
            </a:pPr>
            <a:r>
              <a:rPr lang="en-US" sz="2000" dirty="0">
                <a:solidFill>
                  <a:srgbClr val="FFFFFF"/>
                </a:solidFill>
                <a:uFill>
                  <a:solidFill>
                    <a:srgbClr val="FFFFFF"/>
                  </a:solidFill>
                </a:uFill>
                <a:latin typeface="Arial"/>
                <a:ea typeface="Arial"/>
                <a:cs typeface="Arial"/>
                <a:sym typeface="Arial"/>
              </a:rPr>
              <a:t>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toasters</a:t>
            </a:r>
            <a:r>
              <a:rPr sz="2000" dirty="0">
                <a:solidFill>
                  <a:srgbClr val="FFFFFF"/>
                </a:solidFill>
                <a:uFill>
                  <a:solidFill>
                    <a:srgbClr val="FFFFFF"/>
                  </a:solidFill>
                </a:uFill>
                <a:latin typeface="Arial"/>
                <a:ea typeface="Arial"/>
                <a:cs typeface="Arial"/>
                <a:sym typeface="Arial"/>
              </a:rPr>
              <a:t>)</a:t>
            </a:r>
          </a:p>
        </p:txBody>
      </p:sp>
      <p:sp>
        <p:nvSpPr>
          <p:cNvPr id="96" name="Shape 96"/>
          <p:cNvSpPr/>
          <p:nvPr/>
        </p:nvSpPr>
        <p:spPr>
          <a:xfrm>
            <a:off x="220705" y="5140325"/>
            <a:ext cx="3736890" cy="1641475"/>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spAutoFit/>
          </a:bodyPr>
          <a:lstStyle/>
          <a:p>
            <a:pPr marL="170174" lvl="2" indent="-170174" algn="l" defTabSz="228600">
              <a:lnSpc>
                <a:spcPct val="100000"/>
              </a:lnSpc>
              <a:spcBef>
                <a:spcPts val="500"/>
              </a:spcBef>
              <a:tabLst>
                <a:tab pos="342900" algn="l"/>
              </a:tabLst>
              <a:defRPr sz="1800"/>
            </a:pPr>
            <a:r>
              <a:rPr sz="2000" b="1" dirty="0">
                <a:solidFill>
                  <a:srgbClr val="FFFFFF"/>
                </a:solidFill>
                <a:uFill>
                  <a:solidFill>
                    <a:srgbClr val="FFFFFF"/>
                  </a:solidFill>
                </a:uFill>
                <a:latin typeface="Arial"/>
                <a:ea typeface="Arial"/>
                <a:cs typeface="Arial"/>
                <a:sym typeface="Arial"/>
              </a:rPr>
              <a:t>  b. Modern Advertising</a:t>
            </a:r>
          </a:p>
          <a:p>
            <a:pPr marL="91440" lvl="3" indent="182880" algn="l" defTabSz="228600">
              <a:lnSpc>
                <a:spcPct val="100000"/>
              </a:lnSpc>
              <a:tabLst>
                <a:tab pos="342900" algn="l"/>
              </a:tabLst>
              <a:defRPr sz="1800"/>
            </a:pPr>
            <a:r>
              <a:rPr sz="2000" dirty="0">
                <a:solidFill>
                  <a:srgbClr val="FFFFFF"/>
                </a:solidFill>
                <a:uFill>
                  <a:solidFill>
                    <a:srgbClr val="FFFFFF"/>
                  </a:solidFill>
                </a:uFill>
                <a:latin typeface="Arial"/>
                <a:ea typeface="Arial"/>
                <a:cs typeface="Arial"/>
                <a:sym typeface="Arial"/>
              </a:rPr>
              <a:t>- Psychologists hired to sell </a:t>
            </a:r>
            <a:endParaRPr lang="en-US" sz="2000" dirty="0" smtClean="0">
              <a:solidFill>
                <a:srgbClr val="FFFFFF"/>
              </a:solidFill>
              <a:uFill>
                <a:solidFill>
                  <a:srgbClr val="FFFFFF"/>
                </a:solidFill>
              </a:uFill>
              <a:latin typeface="Arial"/>
              <a:ea typeface="Arial"/>
              <a:cs typeface="Arial"/>
              <a:sym typeface="Arial"/>
            </a:endParaRPr>
          </a:p>
          <a:p>
            <a:pPr marL="91440" lvl="3" indent="182880" algn="l" defTabSz="228600">
              <a:lnSpc>
                <a:spcPct val="100000"/>
              </a:lnSpc>
              <a:tabLst>
                <a:tab pos="342900" algn="l"/>
              </a:tabLst>
              <a:defRPr sz="1800"/>
            </a:pPr>
            <a:r>
              <a:rPr lang="en-US" sz="2000" dirty="0">
                <a:solidFill>
                  <a:srgbClr val="FFFFFF"/>
                </a:solidFill>
                <a:uFill>
                  <a:solidFill>
                    <a:srgbClr val="FFFFFF"/>
                  </a:solidFill>
                </a:uFill>
                <a:latin typeface="Arial"/>
                <a:ea typeface="Arial"/>
                <a:cs typeface="Arial"/>
                <a:sym typeface="Arial"/>
              </a:rPr>
              <a:t>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new </a:t>
            </a:r>
            <a:r>
              <a:rPr sz="2000" dirty="0">
                <a:solidFill>
                  <a:srgbClr val="FFFFFF"/>
                </a:solidFill>
                <a:uFill>
                  <a:solidFill>
                    <a:srgbClr val="FFFFFF"/>
                  </a:solidFill>
                </a:uFill>
                <a:latin typeface="Arial"/>
                <a:ea typeface="Arial"/>
                <a:cs typeface="Arial"/>
                <a:sym typeface="Arial"/>
              </a:rPr>
              <a:t>goods</a:t>
            </a:r>
          </a:p>
          <a:p>
            <a:pPr marL="170174" lvl="3" indent="134625" algn="l" defTabSz="228600">
              <a:lnSpc>
                <a:spcPct val="100000"/>
              </a:lnSpc>
              <a:tabLst>
                <a:tab pos="342900" algn="l"/>
              </a:tabLst>
              <a:defRPr sz="1800"/>
            </a:pPr>
            <a:r>
              <a:rPr sz="2000" dirty="0">
                <a:solidFill>
                  <a:srgbClr val="FFFFFF"/>
                </a:solidFill>
                <a:uFill>
                  <a:solidFill>
                    <a:srgbClr val="FFFFFF"/>
                  </a:solidFill>
                </a:uFill>
                <a:latin typeface="Arial"/>
                <a:ea typeface="Arial"/>
                <a:cs typeface="Arial"/>
                <a:sym typeface="Arial"/>
              </a:rPr>
              <a:t>- Est. Brand Names across </a:t>
            </a:r>
            <a:r>
              <a:rPr lang="en-US" sz="2000" dirty="0" smtClean="0">
                <a:solidFill>
                  <a:srgbClr val="FFFFFF"/>
                </a:solidFill>
                <a:uFill>
                  <a:solidFill>
                    <a:srgbClr val="FFFFFF"/>
                  </a:solidFill>
                </a:uFill>
                <a:latin typeface="Arial"/>
                <a:ea typeface="Arial"/>
                <a:cs typeface="Arial"/>
                <a:sym typeface="Arial"/>
              </a:rPr>
              <a:t>  </a:t>
            </a:r>
          </a:p>
          <a:p>
            <a:pPr marL="170174" lvl="3" indent="134625" algn="l" defTabSz="228600">
              <a:lnSpc>
                <a:spcPct val="100000"/>
              </a:lnSpc>
              <a:tabLst>
                <a:tab pos="342900" algn="l"/>
              </a:tabLst>
              <a:defRPr sz="1800"/>
            </a:pPr>
            <a:r>
              <a:rPr lang="en-US" sz="2000" dirty="0">
                <a:solidFill>
                  <a:srgbClr val="FFFFFF"/>
                </a:solidFill>
                <a:uFill>
                  <a:solidFill>
                    <a:srgbClr val="FFFFFF"/>
                  </a:solidFill>
                </a:uFill>
                <a:latin typeface="Arial"/>
                <a:ea typeface="Arial"/>
                <a:cs typeface="Arial"/>
                <a:sym typeface="Arial"/>
              </a:rPr>
              <a:t>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country</a:t>
            </a:r>
            <a:r>
              <a:rPr sz="2000" dirty="0">
                <a:solidFill>
                  <a:srgbClr val="FFFFFF"/>
                </a:solidFill>
                <a:uFill>
                  <a:solidFill>
                    <a:srgbClr val="FFFFFF"/>
                  </a:solidFill>
                </a:uFill>
                <a:latin typeface="Arial"/>
                <a:ea typeface="Arial"/>
                <a:cs typeface="Arial"/>
                <a:sym typeface="Arial"/>
              </a:rPr>
              <a:t>.</a:t>
            </a:r>
          </a:p>
        </p:txBody>
      </p:sp>
      <p:sp>
        <p:nvSpPr>
          <p:cNvPr id="89" name="Shape 89"/>
          <p:cNvSpPr/>
          <p:nvPr/>
        </p:nvSpPr>
        <p:spPr>
          <a:xfrm>
            <a:off x="241300" y="38100"/>
            <a:ext cx="8115300" cy="841996"/>
          </a:xfrm>
          <a:prstGeom prst="rect">
            <a:avLst/>
          </a:prstGeom>
          <a:ln w="12700">
            <a:miter lim="400000"/>
          </a:ln>
          <a:effectLst>
            <a:outerShdw blurRad="152400" dist="12700" dir="16080000" rotWithShape="0">
              <a:srgbClr val="000000"/>
            </a:outerShdw>
          </a:effectLst>
          <a:extLst>
            <a:ext uri="{C572A759-6A51-4108-AA02-DFA0A04FC94B}">
              <ma14:wrappingTextBoxFlag xmlns="" xmlns:ma14="http://schemas.microsoft.com/office/mac/drawingml/2011/main" val="1"/>
            </a:ext>
          </a:extLst>
        </p:spPr>
        <p:txBody>
          <a:bodyPr lIns="0" tIns="0" rIns="0" bIns="0">
            <a:spAutoFit/>
          </a:bodyPr>
          <a:lstStyle>
            <a:lvl1pPr marL="114300" algn="l">
              <a:lnSpc>
                <a:spcPts val="63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 pos="10236200" algn="l"/>
              </a:tabLst>
              <a:defRPr sz="5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5200" dirty="0">
                <a:solidFill>
                  <a:srgbClr val="FFFFFF"/>
                </a:solidFill>
                <a:effectLst>
                  <a:outerShdw blurRad="152400" dist="12700" dir="16080000" rotWithShape="0">
                    <a:srgbClr val="000000"/>
                  </a:outerShdw>
                </a:effectLst>
              </a:rPr>
              <a:t>III. Business</a:t>
            </a:r>
          </a:p>
        </p:txBody>
      </p:sp>
    </p:spTree>
  </p:cSld>
  <p:clrMapOvr>
    <a:masterClrMapping/>
  </p:clrMapOvr>
  <p:transition spd="slow">
    <p:cover/>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1" nodeType="afterEffect">
                                  <p:stCondLst>
                                    <p:cond delay="0"/>
                                  </p:stCondLst>
                                  <p:iterate>
                                    <p:tmAbs val="0"/>
                                  </p:iterate>
                                  <p:childTnLst>
                                    <p:set>
                                      <p:cBhvr>
                                        <p:cTn id="6" fill="hold"/>
                                        <p:tgtEl>
                                          <p:spTgt spid="89"/>
                                        </p:tgtEl>
                                        <p:attrNameLst>
                                          <p:attrName>style.visibility</p:attrName>
                                        </p:attrNameLst>
                                      </p:cBhvr>
                                      <p:to>
                                        <p:strVal val="visible"/>
                                      </p:to>
                                    </p:set>
                                    <p:animEffect transition="in" filter="wipe(left)">
                                      <p:cBhvr>
                                        <p:cTn id="7" dur="1000"/>
                                        <p:tgtEl>
                                          <p:spTgt spid="89"/>
                                        </p:tgtEl>
                                      </p:cBhvr>
                                    </p:animEffect>
                                  </p:childTnLst>
                                </p:cTn>
                              </p:par>
                            </p:childTnLst>
                          </p:cTn>
                        </p:par>
                        <p:par>
                          <p:cTn id="8" fill="hold">
                            <p:stCondLst>
                              <p:cond delay="1000"/>
                            </p:stCondLst>
                            <p:childTnLst>
                              <p:par>
                                <p:cTn id="9" presetID="22" presetClass="entr" presetSubtype="1" fill="hold" grpId="2" nodeType="afterEffect">
                                  <p:stCondLst>
                                    <p:cond delay="0"/>
                                  </p:stCondLst>
                                  <p:iterate>
                                    <p:tmAbs val="0"/>
                                  </p:iterate>
                                  <p:childTnLst>
                                    <p:set>
                                      <p:cBhvr>
                                        <p:cTn id="10" fill="hold"/>
                                        <p:tgtEl>
                                          <p:spTgt spid="94"/>
                                        </p:tgtEl>
                                        <p:attrNameLst>
                                          <p:attrName>style.visibility</p:attrName>
                                        </p:attrNameLst>
                                      </p:cBhvr>
                                      <p:to>
                                        <p:strVal val="visible"/>
                                      </p:to>
                                    </p:set>
                                    <p:animEffect transition="in" filter="wipe(up)">
                                      <p:cBhvr>
                                        <p:cTn id="11" dur="1000"/>
                                        <p:tgtEl>
                                          <p:spTgt spid="94"/>
                                        </p:tgtEl>
                                      </p:cBhvr>
                                    </p:animEffect>
                                  </p:childTnLst>
                                </p:cTn>
                              </p:par>
                            </p:childTnLst>
                          </p:cTn>
                        </p:par>
                        <p:par>
                          <p:cTn id="12" fill="hold">
                            <p:stCondLst>
                              <p:cond delay="2000"/>
                            </p:stCondLst>
                            <p:childTnLst>
                              <p:par>
                                <p:cTn id="13" presetID="22" presetClass="entr" presetSubtype="1" fill="hold" grpId="3" nodeType="afterEffect">
                                  <p:stCondLst>
                                    <p:cond delay="0"/>
                                  </p:stCondLst>
                                  <p:iterate>
                                    <p:tmAbs val="0"/>
                                  </p:iterate>
                                  <p:childTnLst>
                                    <p:set>
                                      <p:cBhvr>
                                        <p:cTn id="14" fill="hold"/>
                                        <p:tgtEl>
                                          <p:spTgt spid="95"/>
                                        </p:tgtEl>
                                        <p:attrNameLst>
                                          <p:attrName>style.visibility</p:attrName>
                                        </p:attrNameLst>
                                      </p:cBhvr>
                                      <p:to>
                                        <p:strVal val="visible"/>
                                      </p:to>
                                    </p:set>
                                    <p:animEffect transition="in" filter="wipe(up)">
                                      <p:cBhvr>
                                        <p:cTn id="15" dur="1000"/>
                                        <p:tgtEl>
                                          <p:spTgt spid="95"/>
                                        </p:tgtEl>
                                      </p:cBhvr>
                                    </p:animEffect>
                                  </p:childTnLst>
                                </p:cTn>
                              </p:par>
                            </p:childTnLst>
                          </p:cTn>
                        </p:par>
                        <p:par>
                          <p:cTn id="16" fill="hold">
                            <p:stCondLst>
                              <p:cond delay="3000"/>
                            </p:stCondLst>
                            <p:childTnLst>
                              <p:par>
                                <p:cTn id="17" presetID="31" presetClass="entr" presetSubtype="0" fill="hold" grpId="4" nodeType="afterEffect">
                                  <p:stCondLst>
                                    <p:cond delay="0"/>
                                  </p:stCondLst>
                                  <p:childTnLst>
                                    <p:set>
                                      <p:cBhvr>
                                        <p:cTn id="18" dur="1" fill="hold">
                                          <p:stCondLst>
                                            <p:cond delay="0"/>
                                          </p:stCondLst>
                                        </p:cTn>
                                        <p:tgtEl>
                                          <p:spTgt spid="88"/>
                                        </p:tgtEl>
                                        <p:attrNameLst>
                                          <p:attrName>style.visibility</p:attrName>
                                        </p:attrNameLst>
                                      </p:cBhvr>
                                      <p:to>
                                        <p:strVal val="visible"/>
                                      </p:to>
                                    </p:set>
                                    <p:anim calcmode="lin" valueType="num">
                                      <p:cBhvr>
                                        <p:cTn id="19" dur="1000" fill="hold"/>
                                        <p:tgtEl>
                                          <p:spTgt spid="88"/>
                                        </p:tgtEl>
                                        <p:attrNameLst>
                                          <p:attrName>ppt_w</p:attrName>
                                        </p:attrNameLst>
                                      </p:cBhvr>
                                      <p:tavLst>
                                        <p:tav tm="0">
                                          <p:val>
                                            <p:fltVal val="0"/>
                                          </p:val>
                                        </p:tav>
                                        <p:tav tm="100000">
                                          <p:val>
                                            <p:strVal val="#ppt_w"/>
                                          </p:val>
                                        </p:tav>
                                      </p:tavLst>
                                    </p:anim>
                                    <p:anim calcmode="lin" valueType="num">
                                      <p:cBhvr>
                                        <p:cTn id="20" dur="1000" fill="hold"/>
                                        <p:tgtEl>
                                          <p:spTgt spid="88"/>
                                        </p:tgtEl>
                                        <p:attrNameLst>
                                          <p:attrName>ppt_h</p:attrName>
                                        </p:attrNameLst>
                                      </p:cBhvr>
                                      <p:tavLst>
                                        <p:tav tm="0">
                                          <p:val>
                                            <p:fltVal val="0"/>
                                          </p:val>
                                        </p:tav>
                                        <p:tav tm="100000">
                                          <p:val>
                                            <p:strVal val="#ppt_h"/>
                                          </p:val>
                                        </p:tav>
                                      </p:tavLst>
                                    </p:anim>
                                    <p:anim calcmode="lin" valueType="num">
                                      <p:cBhvr>
                                        <p:cTn id="21" dur="1000" fill="hold"/>
                                        <p:tgtEl>
                                          <p:spTgt spid="88"/>
                                        </p:tgtEl>
                                        <p:attrNameLst>
                                          <p:attrName>style.rotation</p:attrName>
                                        </p:attrNameLst>
                                      </p:cBhvr>
                                      <p:tavLst>
                                        <p:tav tm="0">
                                          <p:val>
                                            <p:fltVal val="90"/>
                                          </p:val>
                                        </p:tav>
                                        <p:tav tm="100000">
                                          <p:val>
                                            <p:fltVal val="0"/>
                                          </p:val>
                                        </p:tav>
                                      </p:tavLst>
                                    </p:anim>
                                    <p:animEffect transition="in" filter="fade">
                                      <p:cBhvr>
                                        <p:cTn id="22" dur="1000"/>
                                        <p:tgtEl>
                                          <p:spTgt spid="8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5" nodeType="clickEffect">
                                  <p:stCondLst>
                                    <p:cond delay="0"/>
                                  </p:stCondLst>
                                  <p:iterate>
                                    <p:tmAbs val="0"/>
                                  </p:iterate>
                                  <p:childTnLst>
                                    <p:set>
                                      <p:cBhvr>
                                        <p:cTn id="26" fill="hold"/>
                                        <p:tgtEl>
                                          <p:spTgt spid="96"/>
                                        </p:tgtEl>
                                        <p:attrNameLst>
                                          <p:attrName>style.visibility</p:attrName>
                                        </p:attrNameLst>
                                      </p:cBhvr>
                                      <p:to>
                                        <p:strVal val="visible"/>
                                      </p:to>
                                    </p:set>
                                    <p:animEffect transition="in" filter="wipe(up)">
                                      <p:cBhvr>
                                        <p:cTn id="27" dur="1000"/>
                                        <p:tgtEl>
                                          <p:spTgt spid="96"/>
                                        </p:tgtEl>
                                      </p:cBhvr>
                                    </p:animEffect>
                                  </p:childTnLst>
                                </p:cTn>
                              </p:par>
                            </p:childTnLst>
                          </p:cTn>
                        </p:par>
                        <p:par>
                          <p:cTn id="28" fill="hold">
                            <p:stCondLst>
                              <p:cond delay="1000"/>
                            </p:stCondLst>
                            <p:childTnLst>
                              <p:par>
                                <p:cTn id="29" presetID="4" presetClass="entr" presetSubtype="32" fill="hold" grpId="6" nodeType="afterEffect">
                                  <p:stCondLst>
                                    <p:cond delay="0"/>
                                  </p:stCondLst>
                                  <p:iterate>
                                    <p:tmAbs val="0"/>
                                  </p:iterate>
                                  <p:childTnLst>
                                    <p:set>
                                      <p:cBhvr>
                                        <p:cTn id="30" fill="hold"/>
                                        <p:tgtEl>
                                          <p:spTgt spid="90"/>
                                        </p:tgtEl>
                                        <p:attrNameLst>
                                          <p:attrName>style.visibility</p:attrName>
                                        </p:attrNameLst>
                                      </p:cBhvr>
                                      <p:to>
                                        <p:strVal val="visible"/>
                                      </p:to>
                                    </p:set>
                                    <p:animEffect transition="in" filter="box(out)">
                                      <p:cBhvr>
                                        <p:cTn id="31" dur="499"/>
                                        <p:tgtEl>
                                          <p:spTgt spid="90"/>
                                        </p:tgtEl>
                                      </p:cBhvr>
                                    </p:animEffect>
                                  </p:childTnLst>
                                </p:cTn>
                              </p:par>
                            </p:childTnLst>
                          </p:cTn>
                        </p:par>
                        <p:par>
                          <p:cTn id="32" fill="hold">
                            <p:stCondLst>
                              <p:cond delay="1499"/>
                            </p:stCondLst>
                            <p:childTnLst>
                              <p:par>
                                <p:cTn id="33" presetID="4" presetClass="entr" presetSubtype="32" fill="hold" grpId="7" nodeType="afterEffect">
                                  <p:stCondLst>
                                    <p:cond delay="0"/>
                                  </p:stCondLst>
                                  <p:iterate>
                                    <p:tmAbs val="0"/>
                                  </p:iterate>
                                  <p:childTnLst>
                                    <p:set>
                                      <p:cBhvr>
                                        <p:cTn id="34" fill="hold"/>
                                        <p:tgtEl>
                                          <p:spTgt spid="91"/>
                                        </p:tgtEl>
                                        <p:attrNameLst>
                                          <p:attrName>style.visibility</p:attrName>
                                        </p:attrNameLst>
                                      </p:cBhvr>
                                      <p:to>
                                        <p:strVal val="visible"/>
                                      </p:to>
                                    </p:set>
                                    <p:animEffect transition="in" filter="box(out)">
                                      <p:cBhvr>
                                        <p:cTn id="35" dur="499"/>
                                        <p:tgtEl>
                                          <p:spTgt spid="91"/>
                                        </p:tgtEl>
                                      </p:cBhvr>
                                    </p:animEffect>
                                  </p:childTnLst>
                                </p:cTn>
                              </p:par>
                            </p:childTnLst>
                          </p:cTn>
                        </p:par>
                        <p:par>
                          <p:cTn id="36" fill="hold">
                            <p:stCondLst>
                              <p:cond delay="1998"/>
                            </p:stCondLst>
                            <p:childTnLst>
                              <p:par>
                                <p:cTn id="37" presetID="4" presetClass="entr" presetSubtype="32" fill="hold" grpId="8" nodeType="afterEffect">
                                  <p:stCondLst>
                                    <p:cond delay="0"/>
                                  </p:stCondLst>
                                  <p:iterate>
                                    <p:tmAbs val="0"/>
                                  </p:iterate>
                                  <p:childTnLst>
                                    <p:set>
                                      <p:cBhvr>
                                        <p:cTn id="38" fill="hold"/>
                                        <p:tgtEl>
                                          <p:spTgt spid="92"/>
                                        </p:tgtEl>
                                        <p:attrNameLst>
                                          <p:attrName>style.visibility</p:attrName>
                                        </p:attrNameLst>
                                      </p:cBhvr>
                                      <p:to>
                                        <p:strVal val="visible"/>
                                      </p:to>
                                    </p:set>
                                    <p:animEffect transition="in" filter="box(out)">
                                      <p:cBhvr>
                                        <p:cTn id="39" dur="499"/>
                                        <p:tgtEl>
                                          <p:spTgt spid="92"/>
                                        </p:tgtEl>
                                      </p:cBhvr>
                                    </p:animEffect>
                                  </p:childTnLst>
                                </p:cTn>
                              </p:par>
                            </p:childTnLst>
                          </p:cTn>
                        </p:par>
                      </p:childTnLst>
                    </p:cTn>
                  </p:par>
                  <p:par>
                    <p:cTn id="40" fill="hold">
                      <p:stCondLst>
                        <p:cond delay="indefinite"/>
                      </p:stCondLst>
                      <p:childTnLst>
                        <p:par>
                          <p:cTn id="41" fill="hold">
                            <p:stCondLst>
                              <p:cond delay="0"/>
                            </p:stCondLst>
                            <p:childTnLst>
                              <p:par>
                                <p:cTn id="42" presetID="4" presetClass="entr" presetSubtype="32" fill="hold" grpId="9" nodeType="clickEffect">
                                  <p:stCondLst>
                                    <p:cond delay="0"/>
                                  </p:stCondLst>
                                  <p:iterate>
                                    <p:tmAbs val="0"/>
                                  </p:iterate>
                                  <p:childTnLst>
                                    <p:set>
                                      <p:cBhvr>
                                        <p:cTn id="43" fill="hold"/>
                                        <p:tgtEl>
                                          <p:spTgt spid="93"/>
                                        </p:tgtEl>
                                        <p:attrNameLst>
                                          <p:attrName>style.visibility</p:attrName>
                                        </p:attrNameLst>
                                      </p:cBhvr>
                                      <p:to>
                                        <p:strVal val="visible"/>
                                      </p:to>
                                    </p:set>
                                    <p:animEffect transition="in" filter="box(out)">
                                      <p:cBhvr>
                                        <p:cTn id="44" dur="1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4" animBg="1" advAuto="0"/>
      <p:bldP spid="90" grpId="6" animBg="1" advAuto="0"/>
      <p:bldP spid="91" grpId="7" animBg="1" advAuto="0"/>
      <p:bldP spid="92" grpId="8" animBg="1" advAuto="0"/>
      <p:bldP spid="93" grpId="9" animBg="1" advAuto="0"/>
      <p:bldP spid="94" grpId="2" animBg="1" advAuto="0"/>
      <p:bldP spid="95" grpId="3" animBg="1" advAuto="0"/>
      <p:bldP spid="96" grpId="5" animBg="1" advAuto="0"/>
      <p:bldP spid="89" grpId="1"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 name="AutomobileCredit.png"/>
          <p:cNvPicPr/>
          <p:nvPr/>
        </p:nvPicPr>
        <p:blipFill>
          <a:blip r:embed="rId3">
            <a:extLst/>
          </a:blip>
          <a:stretch>
            <a:fillRect/>
          </a:stretch>
        </p:blipFill>
        <p:spPr>
          <a:xfrm>
            <a:off x="-329348" y="101599"/>
            <a:ext cx="9802696" cy="6781539"/>
          </a:xfrm>
          <a:prstGeom prst="rect">
            <a:avLst/>
          </a:prstGeom>
          <a:ln w="12700">
            <a:miter lim="400000"/>
          </a:ln>
        </p:spPr>
      </p:pic>
      <p:sp>
        <p:nvSpPr>
          <p:cNvPr id="90" name="Shape 90"/>
          <p:cNvSpPr/>
          <p:nvPr/>
        </p:nvSpPr>
        <p:spPr>
          <a:xfrm>
            <a:off x="241300" y="38100"/>
            <a:ext cx="8115300" cy="841996"/>
          </a:xfrm>
          <a:prstGeom prst="rect">
            <a:avLst/>
          </a:prstGeom>
          <a:ln w="12700">
            <a:miter lim="400000"/>
          </a:ln>
          <a:effectLst>
            <a:outerShdw blurRad="152400" dist="12700" dir="16080000" rotWithShape="0">
              <a:srgbClr val="000000"/>
            </a:outerShdw>
          </a:effectLst>
          <a:extLst>
            <a:ext uri="{C572A759-6A51-4108-AA02-DFA0A04FC94B}">
              <ma14:wrappingTextBoxFlag xmlns:ma14="http://schemas.microsoft.com/office/mac/drawingml/2011/main" xmlns="" val="1"/>
            </a:ext>
          </a:extLst>
        </p:spPr>
        <p:txBody>
          <a:bodyPr lIns="0" tIns="0" rIns="0" bIns="0">
            <a:spAutoFit/>
          </a:bodyPr>
          <a:lstStyle>
            <a:lvl1pPr marL="114300" algn="l">
              <a:lnSpc>
                <a:spcPts val="6300"/>
              </a:lnSpc>
              <a:tabLst>
                <a:tab pos="114300" algn="l"/>
                <a:tab pos="355600" algn="l"/>
                <a:tab pos="711200" algn="l"/>
                <a:tab pos="1066800" algn="l"/>
                <a:tab pos="1422400" algn="l"/>
                <a:tab pos="1778000" algn="l"/>
                <a:tab pos="2133600" algn="l"/>
                <a:tab pos="2489200" algn="l"/>
                <a:tab pos="2844800" algn="l"/>
                <a:tab pos="3200400" algn="l"/>
                <a:tab pos="3556000" algn="l"/>
                <a:tab pos="3911600" algn="l"/>
                <a:tab pos="4267200" algn="l"/>
                <a:tab pos="10236200" algn="l"/>
              </a:tabLst>
              <a:defRPr sz="5200">
                <a:solidFill>
                  <a:srgbClr val="FFFFFF"/>
                </a:solidFill>
                <a:effectLst>
                  <a:outerShdw blurRad="152400" dist="12700" dir="16080000" rotWithShape="0">
                    <a:srgbClr val="000000"/>
                  </a:outerShdw>
                </a:effectLst>
                <a:latin typeface="Arial"/>
                <a:ea typeface="Arial"/>
                <a:cs typeface="Arial"/>
                <a:sym typeface="Arial"/>
              </a:defRPr>
            </a:lvl1pPr>
          </a:lstStyle>
          <a:p>
            <a:pPr lvl="0">
              <a:defRPr sz="1800">
                <a:solidFill>
                  <a:srgbClr val="000000"/>
                </a:solidFill>
                <a:effectLst/>
              </a:defRPr>
            </a:pPr>
            <a:r>
              <a:rPr sz="5200">
                <a:solidFill>
                  <a:srgbClr val="FFFFFF"/>
                </a:solidFill>
                <a:effectLst>
                  <a:outerShdw blurRad="152400" dist="12700" dir="16080000" rotWithShape="0">
                    <a:srgbClr val="000000"/>
                  </a:outerShdw>
                </a:effectLst>
              </a:rPr>
              <a:t>III. Business</a:t>
            </a:r>
          </a:p>
        </p:txBody>
      </p:sp>
      <p:sp>
        <p:nvSpPr>
          <p:cNvPr id="91" name="Shape 91"/>
          <p:cNvSpPr/>
          <p:nvPr/>
        </p:nvSpPr>
        <p:spPr>
          <a:xfrm>
            <a:off x="139700" y="2438400"/>
            <a:ext cx="3898900" cy="4356100"/>
          </a:xfrm>
          <a:prstGeom prst="rect">
            <a:avLst/>
          </a:prstGeom>
          <a:solidFill>
            <a:srgbClr val="020202"/>
          </a:solidFill>
          <a:ln w="12700">
            <a:solidFill/>
            <a:miter lim="400000"/>
          </a:ln>
          <a:effectLst>
            <a:outerShdw blurRad="241300" dist="12700" dir="16080000" rotWithShape="0">
              <a:srgbClr val="FFFFFF"/>
            </a:outerShdw>
          </a:effectLst>
        </p:spPr>
        <p:txBody>
          <a:bodyPr lIns="0" tIns="0" rIns="0" bIns="0" anchor="ctr"/>
          <a:lstStyle/>
          <a:p>
            <a:pPr lvl="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effectLst>
                  <a:outerShdw blurRad="38100" dist="12700" dir="5400000" rotWithShape="0">
                    <a:srgbClr val="000000">
                      <a:alpha val="50000"/>
                    </a:srgbClr>
                  </a:outerShdw>
                </a:effectLst>
              </a:defRPr>
            </a:pPr>
            <a:endParaRPr/>
          </a:p>
        </p:txBody>
      </p:sp>
      <p:sp>
        <p:nvSpPr>
          <p:cNvPr id="92" name="Shape 92"/>
          <p:cNvSpPr/>
          <p:nvPr/>
        </p:nvSpPr>
        <p:spPr>
          <a:xfrm>
            <a:off x="196849" y="2610216"/>
            <a:ext cx="3736889" cy="3811300"/>
          </a:xfrm>
          <a:prstGeom prst="rect">
            <a:avLst/>
          </a:prstGeom>
          <a:ln w="12700">
            <a:miter lim="400000"/>
          </a:ln>
          <a:extLst>
            <a:ext uri="{C572A759-6A51-4108-AA02-DFA0A04FC94B}">
              <ma14:wrappingTextBoxFlag xmlns:ma14="http://schemas.microsoft.com/office/mac/drawingml/2011/main" xmlns="" val="1"/>
            </a:ext>
          </a:extLst>
        </p:spPr>
        <p:txBody>
          <a:bodyPr lIns="0" tIns="0" rIns="0" bIns="0">
            <a:spAutoFit/>
          </a:bodyPr>
          <a:lstStyle/>
          <a:p>
            <a:pPr marL="55874" lvl="0" indent="-55874" algn="l" defTabSz="228600">
              <a:lnSpc>
                <a:spcPct val="90000"/>
              </a:lnSpc>
              <a:spcBef>
                <a:spcPts val="500"/>
              </a:spcBef>
              <a:tabLst>
                <a:tab pos="342900" algn="l"/>
              </a:tabLst>
              <a:defRPr sz="1800"/>
            </a:pPr>
            <a:r>
              <a:rPr sz="2000" b="1" spc="-39" dirty="0">
                <a:solidFill>
                  <a:srgbClr val="FFFFFF"/>
                </a:solidFill>
                <a:uFill>
                  <a:solidFill>
                    <a:srgbClr val="FFFFFF"/>
                  </a:solidFill>
                </a:uFill>
                <a:latin typeface="Arial"/>
                <a:ea typeface="Arial"/>
                <a:cs typeface="Arial"/>
                <a:sym typeface="Arial"/>
              </a:rPr>
              <a:t>2. Hidden Problems </a:t>
            </a:r>
          </a:p>
          <a:p>
            <a:pPr marL="55874" lvl="1" indent="172725" algn="l" defTabSz="228600">
              <a:lnSpc>
                <a:spcPct val="100000"/>
              </a:lnSpc>
              <a:spcBef>
                <a:spcPts val="500"/>
              </a:spcBef>
              <a:tabLst>
                <a:tab pos="342900" algn="l"/>
              </a:tabLst>
              <a:defRPr sz="1800"/>
            </a:pPr>
            <a:r>
              <a:rPr sz="2000" dirty="0">
                <a:solidFill>
                  <a:srgbClr val="FFFFFF"/>
                </a:solidFill>
                <a:uFill>
                  <a:solidFill>
                    <a:srgbClr val="FFFFFF"/>
                  </a:solidFill>
                </a:uFill>
                <a:latin typeface="Arial"/>
                <a:ea typeface="Arial"/>
                <a:cs typeface="Arial"/>
                <a:sym typeface="Arial"/>
              </a:rPr>
              <a:t>- Big </a:t>
            </a:r>
            <a:r>
              <a:rPr sz="2000" dirty="0" err="1">
                <a:solidFill>
                  <a:srgbClr val="FFFFFF"/>
                </a:solidFill>
                <a:uFill>
                  <a:solidFill>
                    <a:srgbClr val="FFFFFF"/>
                  </a:solidFill>
                </a:uFill>
                <a:latin typeface="Arial"/>
                <a:ea typeface="Arial"/>
                <a:cs typeface="Arial"/>
                <a:sym typeface="Arial"/>
              </a:rPr>
              <a:t>Bzns</a:t>
            </a:r>
            <a:r>
              <a:rPr sz="2000" dirty="0">
                <a:solidFill>
                  <a:srgbClr val="FFFFFF"/>
                </a:solidFill>
                <a:uFill>
                  <a:solidFill>
                    <a:srgbClr val="FFFFFF"/>
                  </a:solidFill>
                </a:uFill>
                <a:latin typeface="Arial"/>
                <a:ea typeface="Arial"/>
                <a:cs typeface="Arial"/>
                <a:sym typeface="Arial"/>
              </a:rPr>
              <a:t> Growth left many </a:t>
            </a:r>
          </a:p>
          <a:p>
            <a:pPr marL="55874" lvl="1" indent="172725" algn="l" defTabSz="228600">
              <a:lnSpc>
                <a:spcPct val="100000"/>
              </a:lnSpc>
              <a:spcBef>
                <a:spcPts val="500"/>
              </a:spcBef>
              <a:tabLst>
                <a:tab pos="342900" algn="l"/>
              </a:tabLst>
              <a:defRPr sz="1800"/>
            </a:pPr>
            <a:r>
              <a:rPr sz="2000" dirty="0">
                <a:solidFill>
                  <a:srgbClr val="FFFFFF"/>
                </a:solidFill>
                <a:uFill>
                  <a:solidFill>
                    <a:srgbClr val="FFFFFF"/>
                  </a:solidFill>
                </a:uFill>
                <a:latin typeface="Arial"/>
                <a:ea typeface="Arial"/>
                <a:cs typeface="Arial"/>
                <a:sym typeface="Arial"/>
              </a:rPr>
              <a:t>   of its workers w/low wages</a:t>
            </a:r>
          </a:p>
          <a:p>
            <a:pPr marL="170174" lvl="2" indent="147325" algn="l" defTabSz="228600">
              <a:lnSpc>
                <a:spcPct val="60000"/>
              </a:lnSpc>
              <a:spcBef>
                <a:spcPts val="500"/>
              </a:spcBef>
              <a:tabLst>
                <a:tab pos="342900" algn="l"/>
              </a:tabLst>
              <a:defRPr sz="1800"/>
            </a:pPr>
            <a:endParaRPr sz="2000" dirty="0">
              <a:solidFill>
                <a:srgbClr val="FFFFFF"/>
              </a:solidFill>
              <a:uFill>
                <a:solidFill>
                  <a:srgbClr val="FFFFFF"/>
                </a:solidFill>
              </a:uFill>
              <a:latin typeface="Arial"/>
              <a:ea typeface="Arial"/>
              <a:cs typeface="Arial"/>
              <a:sym typeface="Arial"/>
            </a:endParaRPr>
          </a:p>
          <a:p>
            <a:pPr marL="170174" lvl="2" indent="147325" algn="l" defTabSz="228600">
              <a:lnSpc>
                <a:spcPct val="100000"/>
              </a:lnSpc>
              <a:spcBef>
                <a:spcPts val="500"/>
              </a:spcBef>
              <a:tabLst>
                <a:tab pos="342900" algn="l"/>
              </a:tabLst>
              <a:defRPr sz="1800"/>
            </a:pPr>
            <a:r>
              <a:rPr sz="2000" dirty="0">
                <a:solidFill>
                  <a:srgbClr val="FFFFFF"/>
                </a:solidFill>
                <a:uFill>
                  <a:solidFill>
                    <a:srgbClr val="FFFFFF"/>
                  </a:solidFill>
                </a:uFill>
                <a:latin typeface="Arial"/>
                <a:ea typeface="Arial"/>
                <a:cs typeface="Arial"/>
                <a:sym typeface="Arial"/>
              </a:rPr>
              <a:t>- farm, RR, Iron industries </a:t>
            </a:r>
            <a:r>
              <a:rPr lang="en-US" sz="2000" dirty="0" smtClean="0">
                <a:solidFill>
                  <a:srgbClr val="FFFFFF"/>
                </a:solidFill>
                <a:uFill>
                  <a:solidFill>
                    <a:srgbClr val="FFFFFF"/>
                  </a:solidFill>
                </a:uFill>
                <a:latin typeface="Arial"/>
                <a:ea typeface="Arial"/>
                <a:cs typeface="Arial"/>
                <a:sym typeface="Arial"/>
              </a:rPr>
              <a:t>     </a:t>
            </a:r>
          </a:p>
          <a:p>
            <a:pPr marL="170174" lvl="2" indent="147325" algn="l" defTabSz="228600">
              <a:lnSpc>
                <a:spcPct val="100000"/>
              </a:lnSpc>
              <a:spcBef>
                <a:spcPts val="500"/>
              </a:spcBef>
              <a:tabLst>
                <a:tab pos="342900" algn="l"/>
              </a:tabLst>
              <a:defRPr sz="1800"/>
            </a:pPr>
            <a:r>
              <a:rPr lang="en-US" sz="2000" dirty="0">
                <a:solidFill>
                  <a:srgbClr val="FFFFFF"/>
                </a:solidFill>
                <a:uFill>
                  <a:solidFill>
                    <a:srgbClr val="FFFFFF"/>
                  </a:solidFill>
                </a:uFill>
                <a:latin typeface="Arial"/>
                <a:ea typeface="Arial"/>
                <a:cs typeface="Arial"/>
                <a:sym typeface="Arial"/>
              </a:rPr>
              <a:t>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losing </a:t>
            </a:r>
            <a:r>
              <a:rPr sz="2000" dirty="0">
                <a:solidFill>
                  <a:srgbClr val="FFFFFF"/>
                </a:solidFill>
                <a:uFill>
                  <a:solidFill>
                    <a:srgbClr val="FFFFFF"/>
                  </a:solidFill>
                </a:uFill>
                <a:latin typeface="Arial"/>
                <a:ea typeface="Arial"/>
                <a:cs typeface="Arial"/>
                <a:sym typeface="Arial"/>
              </a:rPr>
              <a:t>money</a:t>
            </a:r>
          </a:p>
          <a:p>
            <a:pPr marL="170174" lvl="2" indent="147325" algn="l" defTabSz="228600">
              <a:lnSpc>
                <a:spcPct val="80000"/>
              </a:lnSpc>
              <a:spcBef>
                <a:spcPts val="500"/>
              </a:spcBef>
              <a:tabLst>
                <a:tab pos="342900" algn="l"/>
              </a:tabLst>
              <a:defRPr sz="1800"/>
            </a:pPr>
            <a:endParaRPr sz="2000" dirty="0">
              <a:solidFill>
                <a:srgbClr val="FFFFFF"/>
              </a:solidFill>
              <a:uFill>
                <a:solidFill>
                  <a:srgbClr val="FFFFFF"/>
                </a:solidFill>
              </a:uFill>
              <a:latin typeface="Arial"/>
              <a:ea typeface="Arial"/>
              <a:cs typeface="Arial"/>
              <a:sym typeface="Arial"/>
            </a:endParaRPr>
          </a:p>
          <a:p>
            <a:pPr marL="170174" lvl="2" indent="147325" algn="l" defTabSz="228600">
              <a:lnSpc>
                <a:spcPct val="100000"/>
              </a:lnSpc>
              <a:spcBef>
                <a:spcPts val="500"/>
              </a:spcBef>
              <a:tabLst>
                <a:tab pos="342900" algn="l"/>
              </a:tabLst>
              <a:defRPr sz="1800"/>
            </a:pPr>
            <a:r>
              <a:rPr sz="2000" dirty="0">
                <a:solidFill>
                  <a:srgbClr val="FFFFFF"/>
                </a:solidFill>
                <a:uFill>
                  <a:solidFill>
                    <a:srgbClr val="FFFFFF"/>
                  </a:solidFill>
                </a:uFill>
                <a:latin typeface="Arial"/>
                <a:ea typeface="Arial"/>
                <a:cs typeface="Arial"/>
                <a:sym typeface="Arial"/>
              </a:rPr>
              <a:t>- Consumer debt was huge</a:t>
            </a:r>
          </a:p>
          <a:p>
            <a:pPr marL="170174" lvl="2" indent="147325" algn="l" defTabSz="228600">
              <a:lnSpc>
                <a:spcPct val="100000"/>
              </a:lnSpc>
              <a:spcBef>
                <a:spcPts val="500"/>
              </a:spcBef>
              <a:tabLst>
                <a:tab pos="342900" algn="l"/>
              </a:tabLst>
              <a:defRPr sz="1800"/>
            </a:pPr>
            <a:r>
              <a:rPr sz="2000" dirty="0">
                <a:solidFill>
                  <a:srgbClr val="FFFFFF"/>
                </a:solidFill>
                <a:uFill>
                  <a:solidFill>
                    <a:srgbClr val="FFFFFF"/>
                  </a:solidFill>
                </a:uFill>
                <a:latin typeface="Arial"/>
                <a:ea typeface="Arial"/>
                <a:cs typeface="Arial"/>
                <a:sym typeface="Arial"/>
              </a:rPr>
              <a:t>  - </a:t>
            </a:r>
            <a:r>
              <a:rPr sz="2000" u="sng" dirty="0">
                <a:solidFill>
                  <a:srgbClr val="FFFFFF"/>
                </a:solidFill>
                <a:uFill>
                  <a:solidFill>
                    <a:srgbClr val="FFFFFF"/>
                  </a:solidFill>
                </a:uFill>
                <a:latin typeface="Arial"/>
                <a:ea typeface="Arial"/>
                <a:cs typeface="Arial"/>
                <a:sym typeface="Arial"/>
              </a:rPr>
              <a:t>Installment plans </a:t>
            </a:r>
            <a:r>
              <a:rPr sz="2000" dirty="0">
                <a:solidFill>
                  <a:srgbClr val="FFFFFF"/>
                </a:solidFill>
                <a:uFill>
                  <a:solidFill>
                    <a:srgbClr val="FFFFFF"/>
                  </a:solidFill>
                </a:uFill>
                <a:latin typeface="Arial"/>
                <a:ea typeface="Arial"/>
                <a:cs typeface="Arial"/>
                <a:sym typeface="Arial"/>
              </a:rPr>
              <a:t>- allowed </a:t>
            </a:r>
            <a:endParaRPr lang="en-US" sz="2000" dirty="0" smtClean="0">
              <a:solidFill>
                <a:srgbClr val="FFFFFF"/>
              </a:solidFill>
              <a:uFill>
                <a:solidFill>
                  <a:srgbClr val="FFFFFF"/>
                </a:solidFill>
              </a:uFill>
              <a:latin typeface="Arial"/>
              <a:ea typeface="Arial"/>
              <a:cs typeface="Arial"/>
              <a:sym typeface="Arial"/>
            </a:endParaRPr>
          </a:p>
          <a:p>
            <a:pPr marL="170174" lvl="2" indent="147325" algn="l" defTabSz="228600">
              <a:lnSpc>
                <a:spcPct val="100000"/>
              </a:lnSpc>
              <a:spcBef>
                <a:spcPts val="500"/>
              </a:spcBef>
              <a:tabLst>
                <a:tab pos="342900" algn="l"/>
              </a:tabLst>
              <a:defRPr sz="1800"/>
            </a:pPr>
            <a:r>
              <a:rPr lang="en-US" sz="2000" dirty="0">
                <a:solidFill>
                  <a:srgbClr val="FFFFFF"/>
                </a:solidFill>
                <a:uFill>
                  <a:solidFill>
                    <a:srgbClr val="FFFFFF"/>
                  </a:solidFill>
                </a:uFill>
                <a:latin typeface="Arial"/>
                <a:ea typeface="Arial"/>
                <a:cs typeface="Arial"/>
                <a:sym typeface="Arial"/>
              </a:rPr>
              <a:t>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easily </a:t>
            </a:r>
            <a:r>
              <a:rPr sz="2000" dirty="0">
                <a:solidFill>
                  <a:srgbClr val="FFFFFF"/>
                </a:solidFill>
                <a:uFill>
                  <a:solidFill>
                    <a:srgbClr val="FFFFFF"/>
                  </a:solidFill>
                </a:uFill>
                <a:latin typeface="Arial"/>
                <a:ea typeface="Arial"/>
                <a:cs typeface="Arial"/>
                <a:sym typeface="Arial"/>
              </a:rPr>
              <a:t>purchase of goods by </a:t>
            </a:r>
            <a:endParaRPr lang="en-US" sz="2000" dirty="0" smtClean="0">
              <a:solidFill>
                <a:srgbClr val="FFFFFF"/>
              </a:solidFill>
              <a:uFill>
                <a:solidFill>
                  <a:srgbClr val="FFFFFF"/>
                </a:solidFill>
              </a:uFill>
              <a:latin typeface="Arial"/>
              <a:ea typeface="Arial"/>
              <a:cs typeface="Arial"/>
              <a:sym typeface="Arial"/>
            </a:endParaRPr>
          </a:p>
          <a:p>
            <a:pPr marL="170174" lvl="2" indent="147325" algn="l" defTabSz="228600">
              <a:lnSpc>
                <a:spcPct val="100000"/>
              </a:lnSpc>
              <a:spcBef>
                <a:spcPts val="500"/>
              </a:spcBef>
              <a:tabLst>
                <a:tab pos="342900" algn="l"/>
              </a:tabLst>
              <a:defRPr sz="1800"/>
            </a:pPr>
            <a:r>
              <a:rPr lang="en-US" sz="2000" dirty="0">
                <a:solidFill>
                  <a:srgbClr val="FFFFFF"/>
                </a:solidFill>
                <a:uFill>
                  <a:solidFill>
                    <a:srgbClr val="FFFFFF"/>
                  </a:solidFill>
                </a:uFill>
                <a:latin typeface="Arial"/>
                <a:ea typeface="Arial"/>
                <a:cs typeface="Arial"/>
                <a:sym typeface="Arial"/>
              </a:rPr>
              <a:t> </a:t>
            </a:r>
            <a:r>
              <a:rPr lang="en-US" sz="2000" dirty="0" smtClean="0">
                <a:solidFill>
                  <a:srgbClr val="FFFFFF"/>
                </a:solidFill>
                <a:uFill>
                  <a:solidFill>
                    <a:srgbClr val="FFFFFF"/>
                  </a:solidFill>
                </a:uFill>
                <a:latin typeface="Arial"/>
                <a:ea typeface="Arial"/>
                <a:cs typeface="Arial"/>
                <a:sym typeface="Arial"/>
              </a:rPr>
              <a:t>  </a:t>
            </a:r>
            <a:r>
              <a:rPr sz="2000" dirty="0" smtClean="0">
                <a:solidFill>
                  <a:srgbClr val="FFFFFF"/>
                </a:solidFill>
                <a:uFill>
                  <a:solidFill>
                    <a:srgbClr val="FFFFFF"/>
                  </a:solidFill>
                </a:uFill>
                <a:latin typeface="Arial"/>
                <a:ea typeface="Arial"/>
                <a:cs typeface="Arial"/>
                <a:sym typeface="Arial"/>
              </a:rPr>
              <a:t>borrowing </a:t>
            </a:r>
            <a:r>
              <a:rPr sz="2000" dirty="0">
                <a:solidFill>
                  <a:srgbClr val="FFFFFF"/>
                </a:solidFill>
                <a:uFill>
                  <a:solidFill>
                    <a:srgbClr val="FFFFFF"/>
                  </a:solidFill>
                </a:uFill>
                <a:latin typeface="Arial"/>
                <a:ea typeface="Arial"/>
                <a:cs typeface="Arial"/>
                <a:sym typeface="Arial"/>
              </a:rPr>
              <a:t>money </a:t>
            </a:r>
          </a:p>
        </p:txBody>
      </p:sp>
    </p:spTree>
    <p:extLst>
      <p:ext uri="{BB962C8B-B14F-4D97-AF65-F5344CB8AC3E}">
        <p14:creationId xmlns:p14="http://schemas.microsoft.com/office/powerpoint/2010/main" val="926358818"/>
      </p:ext>
    </p:extLst>
  </p:cSld>
  <p:clrMapOvr>
    <a:masterClrMapping/>
  </p:clrMapOvr>
  <p:transition spd="slow">
    <p:cover/>
  </p:transition>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p:tmAbs val="0"/>
                                  </p:iterate>
                                  <p:childTnLst>
                                    <p:set>
                                      <p:cBhvr>
                                        <p:cTn id="6" fill="hold"/>
                                        <p:tgtEl>
                                          <p:spTgt spid="90"/>
                                        </p:tgtEl>
                                        <p:attrNameLst>
                                          <p:attrName>style.visibility</p:attrName>
                                        </p:attrNameLst>
                                      </p:cBhvr>
                                      <p:to>
                                        <p:strVal val="visible"/>
                                      </p:to>
                                    </p:set>
                                    <p:animEffect transition="in" filter="wipe(left)">
                                      <p:cBhvr>
                                        <p:cTn id="7" dur="1000"/>
                                        <p:tgtEl>
                                          <p:spTgt spid="90"/>
                                        </p:tgtEl>
                                      </p:cBhvr>
                                    </p:animEffect>
                                  </p:childTnLst>
                                </p:cTn>
                              </p:par>
                            </p:childTnLst>
                          </p:cTn>
                        </p:par>
                        <p:par>
                          <p:cTn id="8" fill="hold">
                            <p:stCondLst>
                              <p:cond delay="1000"/>
                            </p:stCondLst>
                            <p:childTnLst>
                              <p:par>
                                <p:cTn id="9" presetID="22" presetClass="entr" presetSubtype="1" fill="hold" grpId="0" nodeType="afterEffect">
                                  <p:stCondLst>
                                    <p:cond delay="0"/>
                                  </p:stCondLst>
                                  <p:iterate>
                                    <p:tmAbs val="0"/>
                                  </p:iterate>
                                  <p:childTnLst>
                                    <p:set>
                                      <p:cBhvr>
                                        <p:cTn id="10" fill="hold"/>
                                        <p:tgtEl>
                                          <p:spTgt spid="91"/>
                                        </p:tgtEl>
                                        <p:attrNameLst>
                                          <p:attrName>style.visibility</p:attrName>
                                        </p:attrNameLst>
                                      </p:cBhvr>
                                      <p:to>
                                        <p:strVal val="visible"/>
                                      </p:to>
                                    </p:set>
                                    <p:animEffect transition="in" filter="wipe(up)">
                                      <p:cBhvr>
                                        <p:cTn id="11" dur="1000"/>
                                        <p:tgtEl>
                                          <p:spTgt spid="91"/>
                                        </p:tgtEl>
                                      </p:cBhvr>
                                    </p:animEffect>
                                  </p:childTnLst>
                                </p:cTn>
                              </p:par>
                            </p:childTnLst>
                          </p:cTn>
                        </p:par>
                        <p:par>
                          <p:cTn id="12" fill="hold">
                            <p:stCondLst>
                              <p:cond delay="2000"/>
                            </p:stCondLst>
                            <p:childTnLst>
                              <p:par>
                                <p:cTn id="13" presetID="22" presetClass="entr" presetSubtype="1" fill="hold" grpId="0" nodeType="afterEffect">
                                  <p:stCondLst>
                                    <p:cond delay="0"/>
                                  </p:stCondLst>
                                  <p:iterate>
                                    <p:tmAbs val="0"/>
                                  </p:iterate>
                                  <p:childTnLst>
                                    <p:set>
                                      <p:cBhvr>
                                        <p:cTn id="14" fill="hold"/>
                                        <p:tgtEl>
                                          <p:spTgt spid="92"/>
                                        </p:tgtEl>
                                        <p:attrNameLst>
                                          <p:attrName>style.visibility</p:attrName>
                                        </p:attrNameLst>
                                      </p:cBhvr>
                                      <p:to>
                                        <p:strVal val="visible"/>
                                      </p:to>
                                    </p:set>
                                    <p:animEffect transition="in" filter="wipe(up)">
                                      <p:cBhvr>
                                        <p:cTn id="15" dur="10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advAuto="0"/>
      <p:bldP spid="91" grpId="0" animBg="1" advAuto="0"/>
      <p:bldP spid="92" grpId="0" animBg="1" advAuto="0"/>
    </p:bldLst>
  </p:timing>
</p:sld>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Times"/>
        <a:ea typeface="Times"/>
        <a:cs typeface="Times"/>
      </a:majorFont>
      <a:minorFont>
        <a:latin typeface="Times"/>
        <a:ea typeface="Times"/>
        <a:cs typeface="Time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C6E6E9"/>
        </a:solidFill>
        <a:ln w="12700" cap="flat">
          <a:solidFill>
            <a:srgbClr val="000000"/>
          </a:solidFill>
          <a:prstDash val="solid"/>
          <a:miter lim="400000"/>
        </a:ln>
        <a:effectLst/>
      </a:spPr>
      <a:bodyPr rot="0" spcFirstLastPara="1" vertOverflow="overflow" horzOverflow="overflow" vert="horz" wrap="square" lIns="38100" tIns="38100" rIns="38100" bIns="38100" numCol="1" spcCol="38100" rtlCol="0" anchor="ctr">
        <a:spAutoFit/>
      </a:bodyPr>
      <a:lstStyle>
        <a:defPPr marL="0" marR="0" indent="0" algn="ctr" defTabSz="457200" rtl="0" fontAlgn="auto" latinLnBrk="1" hangingPunct="0">
          <a:lnSpc>
            <a:spcPts val="1400"/>
          </a:lnSpc>
          <a:spcBef>
            <a:spcPts val="0"/>
          </a:spcBef>
          <a:spcAft>
            <a:spcPts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kumimoji="0" sz="1200" b="0" i="0" u="none" strike="noStrike" cap="none" spc="0" normalizeH="0" baseline="0">
            <a:ln>
              <a:noFill/>
            </a:ln>
            <a:solidFill>
              <a:srgbClr val="000000"/>
            </a:solidFill>
            <a:effectLst>
              <a:outerShdw blurRad="38100" dist="12700" dir="5400000" rotWithShape="0">
                <a:srgbClr val="000000">
                  <a:alpha val="50000"/>
                </a:srgbClr>
              </a:outerShdw>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457200" rtl="0" fontAlgn="auto" latinLnBrk="1" hangingPunct="0">
          <a:lnSpc>
            <a:spcPts val="1400"/>
          </a:lnSpc>
          <a:spcBef>
            <a:spcPts val="0"/>
          </a:spcBef>
          <a:spcAft>
            <a:spcPts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kumimoji="0" sz="1200" b="0" i="0" u="none" strike="noStrike" cap="none" spc="0" normalizeH="0" baseline="0">
            <a:ln>
              <a:noFill/>
            </a:ln>
            <a:solidFill>
              <a:srgbClr val="000000"/>
            </a:solidFill>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Times"/>
        <a:ea typeface="Times"/>
        <a:cs typeface="Times"/>
      </a:majorFont>
      <a:minorFont>
        <a:latin typeface="Times"/>
        <a:ea typeface="Times"/>
        <a:cs typeface="Time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C6E6E9"/>
        </a:solidFill>
        <a:ln w="12700" cap="flat">
          <a:solidFill>
            <a:srgbClr val="000000"/>
          </a:solidFill>
          <a:prstDash val="solid"/>
          <a:miter lim="400000"/>
        </a:ln>
        <a:effectLst/>
      </a:spPr>
      <a:bodyPr rot="0" spcFirstLastPara="1" vertOverflow="overflow" horzOverflow="overflow" vert="horz" wrap="square" lIns="38100" tIns="38100" rIns="38100" bIns="38100" numCol="1" spcCol="38100" rtlCol="0" anchor="ctr">
        <a:spAutoFit/>
      </a:bodyPr>
      <a:lstStyle>
        <a:defPPr marL="0" marR="0" indent="0" algn="ctr" defTabSz="457200" rtl="0" fontAlgn="auto" latinLnBrk="1" hangingPunct="0">
          <a:lnSpc>
            <a:spcPts val="1400"/>
          </a:lnSpc>
          <a:spcBef>
            <a:spcPts val="0"/>
          </a:spcBef>
          <a:spcAft>
            <a:spcPts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kumimoji="0" sz="1200" b="0" i="0" u="none" strike="noStrike" cap="none" spc="0" normalizeH="0" baseline="0">
            <a:ln>
              <a:noFill/>
            </a:ln>
            <a:solidFill>
              <a:srgbClr val="000000"/>
            </a:solidFill>
            <a:effectLst>
              <a:outerShdw blurRad="38100" dist="12700" dir="5400000" rotWithShape="0">
                <a:srgbClr val="000000">
                  <a:alpha val="50000"/>
                </a:srgbClr>
              </a:outerShdw>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457200" rtl="0" fontAlgn="auto" latinLnBrk="1" hangingPunct="0">
          <a:lnSpc>
            <a:spcPts val="1400"/>
          </a:lnSpc>
          <a:spcBef>
            <a:spcPts val="0"/>
          </a:spcBef>
          <a:spcAft>
            <a:spcPts val="0"/>
          </a:spcAft>
          <a:buClrTx/>
          <a:buSzTx/>
          <a:buFontTx/>
          <a:buNone/>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kumimoji="0" sz="1200" b="0" i="0" u="none" strike="noStrike" cap="none" spc="0" normalizeH="0" baseline="0">
            <a:ln>
              <a:noFill/>
            </a:ln>
            <a:solidFill>
              <a:srgbClr val="000000"/>
            </a:solidFill>
            <a:effectLst/>
            <a:uFillTx/>
            <a:latin typeface="+mn-lt"/>
            <a:ea typeface="+mn-ea"/>
            <a:cs typeface="+mn-cs"/>
            <a:sym typeface="Time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48</TotalTime>
  <Words>1636</Words>
  <Application>Microsoft Office PowerPoint</Application>
  <PresentationFormat>On-screen Show (4:3)</PresentationFormat>
  <Paragraphs>133</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Beattie, William R.</dc:creator>
  <cp:lastModifiedBy>LocalAdmin</cp:lastModifiedBy>
  <cp:revision>11</cp:revision>
  <dcterms:modified xsi:type="dcterms:W3CDTF">2015-02-24T04:50:42Z</dcterms:modified>
</cp:coreProperties>
</file>