
<file path=[Content_Types].xml><?xml version="1.0" encoding="utf-8"?>
<Types xmlns="http://schemas.openxmlformats.org/package/2006/content-types">
  <Default Extension="png" ContentType="image/png"/>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ctiveX/activeX1.xml" ContentType="application/vnd.ms-office.activeX+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13004800" cy="9753600"/>
  <p:notesSz cx="6858000" cy="9144000"/>
  <p:defaultTextStyle>
    <a:lvl1pPr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1pPr>
    <a:lvl2pPr indent="3429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2pPr>
    <a:lvl3pPr indent="6858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3pPr>
    <a:lvl4pPr indent="10287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4pPr>
    <a:lvl5pPr indent="13716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5pPr>
    <a:lvl6pPr indent="17145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6pPr>
    <a:lvl7pPr indent="20574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7pPr>
    <a:lvl8pPr indent="24003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8pPr>
    <a:lvl9pPr indent="27432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latin typeface="+mn-lt"/>
        <a:ea typeface="+mn-ea"/>
        <a:cs typeface="+mn-cs"/>
        <a:sym typeface="Time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115" autoAdjust="0"/>
  </p:normalViewPr>
  <p:slideViewPr>
    <p:cSldViewPr snapToGrid="0" snapToObjects="1">
      <p:cViewPr>
        <p:scale>
          <a:sx n="44" d="100"/>
          <a:sy n="44" d="100"/>
        </p:scale>
        <p:origin x="-786" y="-186"/>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hape 5"/>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6" name="Shape 6"/>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80731751"/>
      </p:ext>
    </p:extLst>
  </p:cSld>
  <p:clrMap bg1="lt1" tx1="dk1" bg2="lt2" tx2="dk2" accent1="accent1" accent2="accent2" accent3="accent3" accent4="accent4" accent5="accent5" accent6="accent6" hlink="hlink" folHlink="folHlink"/>
  <p:notesStyle>
    <a:lvl1pPr defTabSz="647700">
      <a:defRPr sz="2200">
        <a:latin typeface="Lucida Grande"/>
        <a:ea typeface="Lucida Grande"/>
        <a:cs typeface="Lucida Grande"/>
        <a:sym typeface="Lucida Grande"/>
      </a:defRPr>
    </a:lvl1pPr>
    <a:lvl2pPr indent="228600" defTabSz="647700">
      <a:defRPr sz="2200">
        <a:latin typeface="Lucida Grande"/>
        <a:ea typeface="Lucida Grande"/>
        <a:cs typeface="Lucida Grande"/>
        <a:sym typeface="Lucida Grande"/>
      </a:defRPr>
    </a:lvl2pPr>
    <a:lvl3pPr indent="457200" defTabSz="647700">
      <a:defRPr sz="2200">
        <a:latin typeface="Lucida Grande"/>
        <a:ea typeface="Lucida Grande"/>
        <a:cs typeface="Lucida Grande"/>
        <a:sym typeface="Lucida Grande"/>
      </a:defRPr>
    </a:lvl3pPr>
    <a:lvl4pPr indent="685800" defTabSz="647700">
      <a:defRPr sz="2200">
        <a:latin typeface="Lucida Grande"/>
        <a:ea typeface="Lucida Grande"/>
        <a:cs typeface="Lucida Grande"/>
        <a:sym typeface="Lucida Grande"/>
      </a:defRPr>
    </a:lvl4pPr>
    <a:lvl5pPr indent="914400" defTabSz="647700">
      <a:defRPr sz="2200">
        <a:latin typeface="Lucida Grande"/>
        <a:ea typeface="Lucida Grande"/>
        <a:cs typeface="Lucida Grande"/>
        <a:sym typeface="Lucida Grande"/>
      </a:defRPr>
    </a:lvl5pPr>
    <a:lvl6pPr indent="1143000" defTabSz="647700">
      <a:defRPr sz="2200">
        <a:latin typeface="Lucida Grande"/>
        <a:ea typeface="Lucida Grande"/>
        <a:cs typeface="Lucida Grande"/>
        <a:sym typeface="Lucida Grande"/>
      </a:defRPr>
    </a:lvl6pPr>
    <a:lvl7pPr indent="1371600" defTabSz="647700">
      <a:defRPr sz="2200">
        <a:latin typeface="Lucida Grande"/>
        <a:ea typeface="Lucida Grande"/>
        <a:cs typeface="Lucida Grande"/>
        <a:sym typeface="Lucida Grande"/>
      </a:defRPr>
    </a:lvl7pPr>
    <a:lvl8pPr indent="1600200" defTabSz="647700">
      <a:defRPr sz="2200">
        <a:latin typeface="Lucida Grande"/>
        <a:ea typeface="Lucida Grande"/>
        <a:cs typeface="Lucida Grande"/>
        <a:sym typeface="Lucida Grande"/>
      </a:defRPr>
    </a:lvl8pPr>
    <a:lvl9pPr indent="1828800" defTabSz="64770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9"/>
          <p:cNvSpPr>
            <a:spLocks noGrp="1" noRot="1" noChangeAspect="1"/>
          </p:cNvSpPr>
          <p:nvPr>
            <p:ph type="sldImg"/>
          </p:nvPr>
        </p:nvSpPr>
        <p:spPr>
          <a:prstGeom prst="rect">
            <a:avLst/>
          </a:prstGeom>
        </p:spPr>
        <p:txBody>
          <a:bodyPr/>
          <a:lstStyle/>
          <a:p>
            <a:pPr lvl="0"/>
            <a:endParaRPr/>
          </a:p>
        </p:txBody>
      </p:sp>
      <p:sp>
        <p:nvSpPr>
          <p:cNvPr id="20" name="Shape 20"/>
          <p:cNvSpPr>
            <a:spLocks noGrp="1"/>
          </p:cNvSpPr>
          <p:nvPr>
            <p:ph type="body" sz="quarter" idx="1"/>
          </p:nvPr>
        </p:nvSpPr>
        <p:spPr>
          <a:prstGeom prst="rect">
            <a:avLst/>
          </a:prstGeom>
        </p:spPr>
        <p:txBody>
          <a:bodyPr/>
          <a:lstStyle/>
          <a:p>
            <a:pPr marR="57799" lvl="0" defTabSz="1295400">
              <a:spcBef>
                <a:spcPts val="700"/>
              </a:spcBef>
              <a:buClr>
                <a:srgbClr val="FFFFFF"/>
              </a:buClr>
              <a:defRPr sz="1800"/>
            </a:pPr>
            <a:r>
              <a:rPr sz="1700" b="1" dirty="0">
                <a:uFill>
                  <a:solidFill>
                    <a:srgbClr val="FFFFFF"/>
                  </a:solidFill>
                </a:uFill>
                <a:latin typeface="Arial"/>
                <a:ea typeface="Arial"/>
                <a:cs typeface="Arial"/>
                <a:sym typeface="Arial"/>
              </a:rPr>
              <a:t>Lecture Notes Key:</a:t>
            </a:r>
            <a:r>
              <a:rPr sz="1700" dirty="0">
                <a:uFill>
                  <a:solidFill>
                    <a:srgbClr val="FFFFFF"/>
                  </a:solidFill>
                </a:uFill>
                <a:latin typeface="Arial"/>
                <a:ea typeface="Arial"/>
                <a:cs typeface="Arial"/>
                <a:sym typeface="Arial"/>
              </a:rPr>
              <a:t>   ^ means discuss before notes</a:t>
            </a:r>
          </a:p>
          <a:p>
            <a:pPr marR="57799" lvl="0" defTabSz="1295400">
              <a:spcBef>
                <a:spcPts val="700"/>
              </a:spcBef>
              <a:buClr>
                <a:srgbClr val="FFFFFF"/>
              </a:buClr>
              <a:defRPr sz="1800"/>
            </a:pPr>
            <a:r>
              <a:rPr sz="1700" dirty="0">
                <a:uFill>
                  <a:solidFill>
                    <a:srgbClr val="FFFFFF"/>
                  </a:solidFill>
                </a:uFill>
                <a:latin typeface="Arial"/>
                <a:ea typeface="Arial"/>
                <a:cs typeface="Arial"/>
                <a:sym typeface="Arial"/>
              </a:rPr>
              <a:t>	     </a:t>
            </a:r>
            <a:r>
              <a:rPr sz="1700" dirty="0" smtClean="0">
                <a:uFill>
                  <a:solidFill>
                    <a:srgbClr val="FFFFFF"/>
                  </a:solidFill>
                </a:uFill>
                <a:latin typeface="Arial"/>
                <a:ea typeface="Arial"/>
                <a:cs typeface="Arial"/>
                <a:sym typeface="Arial"/>
              </a:rPr>
              <a:t>v </a:t>
            </a:r>
            <a:r>
              <a:rPr sz="1700" dirty="0">
                <a:uFill>
                  <a:solidFill>
                    <a:srgbClr val="FFFFFF"/>
                  </a:solidFill>
                </a:uFill>
                <a:latin typeface="Arial"/>
                <a:ea typeface="Arial"/>
                <a:cs typeface="Arial"/>
                <a:sym typeface="Arial"/>
              </a:rPr>
              <a:t>means discuss after </a:t>
            </a:r>
            <a:r>
              <a:rPr sz="1700" dirty="0" smtClean="0">
                <a:uFill>
                  <a:solidFill>
                    <a:srgbClr val="FFFFFF"/>
                  </a:solidFill>
                </a:uFill>
                <a:latin typeface="Arial"/>
                <a:ea typeface="Arial"/>
                <a:cs typeface="Arial"/>
                <a:sym typeface="Arial"/>
              </a:rPr>
              <a:t>notes</a:t>
            </a:r>
            <a:endParaRPr lang="en-US" sz="1700" dirty="0" smtClean="0">
              <a:uFill>
                <a:solidFill>
                  <a:srgbClr val="FFFFFF"/>
                </a:solidFill>
              </a:uFill>
              <a:latin typeface="Arial"/>
              <a:ea typeface="Arial"/>
              <a:cs typeface="Arial"/>
              <a:sym typeface="Arial"/>
            </a:endParaRPr>
          </a:p>
          <a:p>
            <a:pPr marR="57799" lvl="0" defTabSz="1295400">
              <a:spcBef>
                <a:spcPts val="700"/>
              </a:spcBef>
              <a:buClr>
                <a:srgbClr val="FFFFFF"/>
              </a:buClr>
              <a:defRPr sz="1800"/>
            </a:pPr>
            <a:endParaRPr lang="en-US" sz="1700" dirty="0" smtClean="0">
              <a:uFill>
                <a:solidFill>
                  <a:srgbClr val="FFFFFF"/>
                </a:solidFill>
              </a:uFill>
              <a:latin typeface="Arial"/>
              <a:ea typeface="Arial"/>
              <a:cs typeface="Arial"/>
              <a:sym typeface="Arial"/>
            </a:endParaRPr>
          </a:p>
          <a:p>
            <a:pPr marR="57799" lvl="0" defTabSz="1295400">
              <a:spcBef>
                <a:spcPts val="700"/>
              </a:spcBef>
              <a:buClr>
                <a:srgbClr val="FFFFFF"/>
              </a:buClr>
              <a:defRPr sz="1800"/>
            </a:pPr>
            <a:r>
              <a:rPr sz="1700" dirty="0" smtClean="0">
                <a:uFill>
                  <a:solidFill>
                    <a:srgbClr val="FFFFFF"/>
                  </a:solidFill>
                </a:uFill>
                <a:latin typeface="Arial"/>
                <a:ea typeface="Arial"/>
                <a:cs typeface="Arial"/>
                <a:sym typeface="Arial"/>
              </a:rPr>
              <a:t>^ </a:t>
            </a:r>
            <a:r>
              <a:rPr sz="1700" dirty="0">
                <a:uFill>
                  <a:solidFill>
                    <a:srgbClr val="FFFFFF"/>
                  </a:solidFill>
                </a:uFill>
                <a:latin typeface="Arial"/>
                <a:ea typeface="Arial"/>
                <a:cs typeface="Arial"/>
                <a:sym typeface="Arial"/>
              </a:rPr>
              <a:t>Before the 20s, the U.S. had been largely a collection of regional cultures.  </a:t>
            </a:r>
          </a:p>
          <a:p>
            <a:pPr marR="57799" lvl="0" defTabSz="1295400">
              <a:spcBef>
                <a:spcPts val="700"/>
              </a:spcBef>
              <a:buClr>
                <a:srgbClr val="FFFFFF"/>
              </a:buClr>
              <a:defRPr sz="1800"/>
            </a:pPr>
            <a:r>
              <a:rPr sz="1700" dirty="0">
                <a:uFill>
                  <a:solidFill>
                    <a:srgbClr val="FFFFFF"/>
                  </a:solidFill>
                </a:uFill>
                <a:latin typeface="Arial"/>
                <a:ea typeface="Arial"/>
                <a:cs typeface="Arial"/>
                <a:sym typeface="Arial"/>
              </a:rPr>
              <a:t>Interests, tastes, and attitudes varied widely from one region to another.  Most Americans simply did not know much about the rest of the country, talk with people in other regions or even read the same news as other Americans.</a:t>
            </a:r>
          </a:p>
          <a:p>
            <a:pPr marR="57799" lvl="0" defTabSz="1295400">
              <a:spcBef>
                <a:spcPts val="700"/>
              </a:spcBef>
              <a:buClr>
                <a:srgbClr val="FFFFFF"/>
              </a:buClr>
              <a:defRPr sz="1800"/>
            </a:pPr>
            <a:r>
              <a:rPr sz="1700" dirty="0">
                <a:uFill>
                  <a:solidFill>
                    <a:srgbClr val="FFFFFF"/>
                  </a:solidFill>
                </a:uFill>
                <a:latin typeface="Arial"/>
                <a:ea typeface="Arial"/>
                <a:cs typeface="Arial"/>
                <a:sym typeface="Arial"/>
              </a:rPr>
              <a:t>Now we have the emergence of the MASS MEDIA.  The emergence of Films, radio, popular magazines and national papers. </a:t>
            </a:r>
          </a:p>
          <a:p>
            <a:pPr marR="57799" lvl="0" defTabSz="1295400">
              <a:spcBef>
                <a:spcPts val="700"/>
              </a:spcBef>
              <a:buClr>
                <a:srgbClr val="FFFFFF"/>
              </a:buClr>
              <a:defRPr sz="1800"/>
            </a:pPr>
            <a:r>
              <a:rPr sz="1700" b="1" u="sng" dirty="0">
                <a:uFill>
                  <a:solidFill>
                    <a:srgbClr val="FFFFFF"/>
                  </a:solidFill>
                </a:uFill>
                <a:latin typeface="Arial"/>
                <a:ea typeface="Arial"/>
                <a:cs typeface="Arial"/>
                <a:sym typeface="Arial"/>
              </a:rPr>
              <a:t>MOVIES -</a:t>
            </a:r>
            <a:r>
              <a:rPr sz="1700" dirty="0">
                <a:uFill>
                  <a:solidFill>
                    <a:srgbClr val="FFFFFF"/>
                  </a:solidFill>
                </a:uFill>
                <a:latin typeface="Arial"/>
                <a:ea typeface="Arial"/>
                <a:cs typeface="Arial"/>
                <a:sym typeface="Arial"/>
              </a:rPr>
              <a:t> Between 1910-1930, the number of theater rose from about 5,000 - 22,500.  </a:t>
            </a:r>
          </a:p>
          <a:p>
            <a:pPr marR="57799" lvl="0" defTabSz="1295400">
              <a:spcBef>
                <a:spcPts val="700"/>
              </a:spcBef>
              <a:buClr>
                <a:srgbClr val="FFFFFF"/>
              </a:buClr>
              <a:defRPr sz="1800"/>
            </a:pPr>
            <a:r>
              <a:rPr sz="1700" dirty="0">
                <a:uFill>
                  <a:solidFill>
                    <a:srgbClr val="FFFFFF"/>
                  </a:solidFill>
                </a:uFill>
                <a:latin typeface="Arial"/>
                <a:ea typeface="Arial"/>
                <a:cs typeface="Arial"/>
                <a:sym typeface="Arial"/>
              </a:rPr>
              <a:t>	- Out of a national population of about 125 Million, the nation’s theaters sold roughly 80 million tickets each weak.</a:t>
            </a:r>
          </a:p>
          <a:p>
            <a:pPr marR="57799" lvl="0" defTabSz="1295400">
              <a:spcBef>
                <a:spcPts val="700"/>
              </a:spcBef>
              <a:buClr>
                <a:srgbClr val="FFFFFF"/>
              </a:buClr>
              <a:defRPr sz="1800"/>
            </a:pPr>
            <a:r>
              <a:rPr sz="1700" b="1" dirty="0">
                <a:uFill>
                  <a:solidFill>
                    <a:srgbClr val="FFFFFF"/>
                  </a:solidFill>
                </a:uFill>
                <a:latin typeface="Arial"/>
                <a:ea typeface="Arial"/>
                <a:cs typeface="Arial"/>
                <a:sym typeface="Arial"/>
              </a:rPr>
              <a:t>JAZZ SINGER -</a:t>
            </a:r>
            <a:r>
              <a:rPr sz="1700" dirty="0">
                <a:uFill>
                  <a:solidFill>
                    <a:srgbClr val="FFFFFF"/>
                  </a:solidFill>
                </a:uFill>
                <a:latin typeface="Arial"/>
                <a:ea typeface="Arial"/>
                <a:cs typeface="Arial"/>
                <a:sym typeface="Arial"/>
              </a:rPr>
              <a:t> changed movie history - It was the first movie with sound, and it starred a former vaudvill actor, Al Jolson.  It contained music, singing, dancing, and sound effects.  Audiences loved it.</a:t>
            </a:r>
          </a:p>
          <a:p>
            <a:pPr marR="57799" lvl="0" defTabSz="1295400">
              <a:spcBef>
                <a:spcPts val="700"/>
              </a:spcBef>
              <a:buClr>
                <a:srgbClr val="FFFFFF"/>
              </a:buClr>
              <a:defRPr sz="1800"/>
            </a:pPr>
            <a:r>
              <a:rPr sz="1700" b="1" dirty="0">
                <a:uFill>
                  <a:solidFill>
                    <a:srgbClr val="FFFFFF"/>
                  </a:solidFill>
                </a:uFill>
                <a:latin typeface="Arial"/>
                <a:ea typeface="Arial"/>
                <a:cs typeface="Arial"/>
                <a:sym typeface="Arial"/>
              </a:rPr>
              <a:t>MANY foreign Silent Stars</a:t>
            </a:r>
            <a:r>
              <a:rPr sz="1700" dirty="0">
                <a:uFill>
                  <a:solidFill>
                    <a:srgbClr val="FFFFFF"/>
                  </a:solidFill>
                </a:uFill>
                <a:latin typeface="Arial"/>
                <a:ea typeface="Arial"/>
                <a:cs typeface="Arial"/>
                <a:sym typeface="Arial"/>
              </a:rPr>
              <a:t> either had to learn English or give up their Careers.  GREATA GARBO chose to learn English and succeeded despite her heavy Swedish Accent.</a:t>
            </a:r>
          </a:p>
          <a:p>
            <a:pPr marR="57799" lvl="0" defTabSz="1295400">
              <a:spcBef>
                <a:spcPts val="700"/>
              </a:spcBef>
              <a:buClr>
                <a:srgbClr val="FFFFFF"/>
              </a:buClr>
              <a:defRPr sz="1800"/>
            </a:pPr>
            <a:r>
              <a:rPr sz="1700" b="1" dirty="0">
                <a:uFill>
                  <a:solidFill>
                    <a:srgbClr val="FFFFFF"/>
                  </a:solidFill>
                </a:uFill>
                <a:latin typeface="Arial"/>
                <a:ea typeface="Arial"/>
                <a:cs typeface="Arial"/>
                <a:sym typeface="Arial"/>
              </a:rPr>
              <a:t>Charlie Chapman</a:t>
            </a:r>
            <a:r>
              <a:rPr sz="1700" dirty="0">
                <a:uFill>
                  <a:solidFill>
                    <a:srgbClr val="FFFFFF"/>
                  </a:solidFill>
                </a:uFill>
                <a:latin typeface="Arial"/>
                <a:ea typeface="Arial"/>
                <a:cs typeface="Arial"/>
                <a:sym typeface="Arial"/>
              </a:rPr>
              <a:t> - still remained a silent star during the twenties and thirties, but just added music for sound</a:t>
            </a:r>
          </a:p>
          <a:p>
            <a:pPr marR="57799" lvl="0" defTabSz="1295400">
              <a:spcBef>
                <a:spcPts val="700"/>
              </a:spcBef>
              <a:buClr>
                <a:srgbClr val="FFFFFF"/>
              </a:buClr>
              <a:defRPr sz="1800"/>
            </a:pPr>
            <a:r>
              <a:rPr sz="1700" b="1" dirty="0">
                <a:uFill>
                  <a:solidFill>
                    <a:srgbClr val="FFFFFF"/>
                  </a:solidFill>
                </a:uFill>
                <a:latin typeface="Arial"/>
                <a:ea typeface="Arial"/>
                <a:cs typeface="Arial"/>
                <a:sym typeface="Arial"/>
              </a:rPr>
              <a:t>- Gossip Column </a:t>
            </a:r>
            <a:r>
              <a:rPr sz="1700" dirty="0">
                <a:uFill>
                  <a:solidFill>
                    <a:srgbClr val="FFFFFF"/>
                  </a:solidFill>
                </a:uFill>
                <a:latin typeface="Arial"/>
                <a:ea typeface="Arial"/>
                <a:cs typeface="Arial"/>
                <a:sym typeface="Arial"/>
              </a:rPr>
              <a:t>-  By 1930 Winchell’s article was syndicated and was the most widely read column.</a:t>
            </a:r>
          </a:p>
          <a:p>
            <a:pPr marR="57799" lvl="0" defTabSz="1295400">
              <a:spcBef>
                <a:spcPts val="700"/>
              </a:spcBef>
              <a:buClr>
                <a:srgbClr val="FFFFFF"/>
              </a:buClr>
              <a:defRPr sz="1800"/>
            </a:pPr>
            <a:endParaRPr sz="1700" dirty="0">
              <a:uFill>
                <a:solidFill>
                  <a:srgbClr val="FFFFFF"/>
                </a:solidFill>
              </a:u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31"/>
          <p:cNvSpPr>
            <a:spLocks noGrp="1" noRot="1" noChangeAspect="1"/>
          </p:cNvSpPr>
          <p:nvPr>
            <p:ph type="sldImg"/>
          </p:nvPr>
        </p:nvSpPr>
        <p:spPr>
          <a:prstGeom prst="rect">
            <a:avLst/>
          </a:prstGeom>
        </p:spPr>
        <p:txBody>
          <a:bodyPr/>
          <a:lstStyle/>
          <a:p>
            <a:pPr lvl="0"/>
            <a:endParaRPr/>
          </a:p>
        </p:txBody>
      </p:sp>
      <p:sp>
        <p:nvSpPr>
          <p:cNvPr id="32" name="Shape 32"/>
          <p:cNvSpPr>
            <a:spLocks noGrp="1"/>
          </p:cNvSpPr>
          <p:nvPr>
            <p:ph type="body" sz="quarter" idx="1"/>
          </p:nvPr>
        </p:nvSpPr>
        <p:spPr>
          <a:prstGeom prst="rect">
            <a:avLst/>
          </a:prstGeom>
        </p:spPr>
        <p:txBody>
          <a:bodyPr/>
          <a:lstStyle/>
          <a:p>
            <a:pPr marR="57799" lvl="0" defTabSz="1295400">
              <a:spcBef>
                <a:spcPts val="700"/>
              </a:spcBef>
              <a:buClr>
                <a:srgbClr val="FFFFFF"/>
              </a:buClr>
              <a:defRPr sz="1800"/>
            </a:pPr>
            <a:r>
              <a:rPr sz="2800" dirty="0">
                <a:uFill>
                  <a:solidFill>
                    <a:srgbClr val="FFFFFF"/>
                  </a:solidFill>
                </a:uFill>
                <a:latin typeface="Arial"/>
                <a:ea typeface="Arial"/>
                <a:cs typeface="Arial"/>
                <a:sym typeface="Arial"/>
              </a:rPr>
              <a:t>Radio barely existed until the 1920.  Before that, most radios were homeade.  They were used to talk to one another one on one. </a:t>
            </a:r>
          </a:p>
          <a:p>
            <a:pPr marR="57799" lvl="0" defTabSz="1295400">
              <a:spcBef>
                <a:spcPts val="700"/>
              </a:spcBef>
              <a:buClr>
                <a:srgbClr val="FFFFFF"/>
              </a:buClr>
              <a:defRPr sz="1800"/>
            </a:pPr>
            <a:r>
              <a:rPr sz="2800" dirty="0">
                <a:uFill>
                  <a:solidFill>
                    <a:srgbClr val="FFFFFF"/>
                  </a:solidFill>
                </a:uFill>
                <a:latin typeface="Arial"/>
                <a:ea typeface="Arial"/>
                <a:cs typeface="Arial"/>
                <a:sym typeface="Arial"/>
              </a:rPr>
              <a:t>--KDKA - In 1920 an Frank Conrad, an engineer with Westinghouse Electric Company, set up a radio transmitter in his garage in Pittsburg.  As an experimnet, he began sending recorded music and baseball scores over the radio.  The response was so great that Westinghouse began broadcasting programs on a regualr basis.  Soon the nation had its first commerical radio station, KDKA.</a:t>
            </a:r>
          </a:p>
          <a:p>
            <a:pPr marR="57799" lvl="0" defTabSz="1295400">
              <a:spcBef>
                <a:spcPts val="700"/>
              </a:spcBef>
              <a:buClr>
                <a:srgbClr val="FFFFFF"/>
              </a:buClr>
              <a:defRPr sz="1800"/>
            </a:pPr>
            <a:r>
              <a:rPr sz="2800" dirty="0">
                <a:uFill>
                  <a:solidFill>
                    <a:srgbClr val="FFFFFF"/>
                  </a:solidFill>
                </a:uFill>
                <a:latin typeface="Arial"/>
                <a:ea typeface="Arial"/>
                <a:cs typeface="Arial"/>
                <a:sym typeface="Arial"/>
              </a:rPr>
              <a:t>At first only advertising on KDKA was an occasional mention of its sponsor, Westinghouse. . . and that was enough to for an increase in their sales of home appliances.</a:t>
            </a: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endParaRPr lang="en-US" sz="2800" b="1" dirty="0" smtClean="0">
              <a:uFill>
                <a:solidFill>
                  <a:srgbClr val="FFFFFF"/>
                </a:solidFill>
              </a:uFill>
              <a:latin typeface="Arial"/>
              <a:ea typeface="Arial"/>
              <a:cs typeface="Arial"/>
              <a:sym typeface="Arial"/>
            </a:endParaRP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r>
              <a:rPr sz="2800" b="1" dirty="0" smtClean="0">
                <a:uFill>
                  <a:solidFill>
                    <a:srgbClr val="FFFFFF"/>
                  </a:solidFill>
                </a:uFill>
                <a:latin typeface="Arial"/>
                <a:ea typeface="Arial"/>
                <a:cs typeface="Arial"/>
                <a:sym typeface="Arial"/>
              </a:rPr>
              <a:t>-</a:t>
            </a:r>
            <a:r>
              <a:rPr sz="2800" b="1" dirty="0">
                <a:uFill>
                  <a:solidFill>
                    <a:srgbClr val="FFFFFF"/>
                  </a:solidFill>
                </a:uFill>
                <a:latin typeface="Arial"/>
                <a:ea typeface="Arial"/>
                <a:cs typeface="Arial"/>
                <a:sym typeface="Arial"/>
              </a:rPr>
              <a:t>---Radio grew fast - B</a:t>
            </a:r>
            <a:r>
              <a:rPr sz="2800" dirty="0">
                <a:uFill>
                  <a:solidFill>
                    <a:srgbClr val="FFFFFF"/>
                  </a:solidFill>
                </a:uFill>
                <a:latin typeface="Arial"/>
                <a:ea typeface="Arial"/>
                <a:cs typeface="Arial"/>
                <a:sym typeface="Arial"/>
              </a:rPr>
              <a:t>y 1922, more than 500 stations were on the air, and Americans bought radios to listen to them.  To reach more people, networks such as the National Broadcasting company(NBC) linked many individual stations together.  Each station in the network played the same programming.  Soon much of the country was listening to the same jokes, commercials, music, sports events, religious services, and news.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prstGeom prst="rect">
            <a:avLst/>
          </a:prstGeom>
        </p:spPr>
        <p:txBody>
          <a:bodyPr/>
          <a:lstStyle/>
          <a:p>
            <a:pPr lvl="0"/>
            <a:endParaRPr/>
          </a:p>
        </p:txBody>
      </p:sp>
      <p:sp>
        <p:nvSpPr>
          <p:cNvPr id="47" name="Shape 47"/>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An embedded link to a </a:t>
            </a:r>
            <a:r>
              <a:rPr sz="2000" dirty="0" smtClean="0">
                <a:uFill>
                  <a:solidFill>
                    <a:srgbClr val="FFFFFF"/>
                  </a:solidFill>
                </a:uFill>
                <a:latin typeface="Arial"/>
                <a:ea typeface="Arial"/>
                <a:cs typeface="Arial"/>
                <a:sym typeface="Arial"/>
              </a:rPr>
              <a:t>2:</a:t>
            </a:r>
            <a:r>
              <a:rPr lang="en-US" sz="2000" dirty="0" smtClean="0">
                <a:uFill>
                  <a:solidFill>
                    <a:srgbClr val="FFFFFF"/>
                  </a:solidFill>
                </a:uFill>
                <a:latin typeface="Arial"/>
                <a:ea typeface="Arial"/>
                <a:cs typeface="Arial"/>
                <a:sym typeface="Arial"/>
              </a:rPr>
              <a:t>57</a:t>
            </a:r>
            <a:r>
              <a:rPr sz="2000" dirty="0" smtClean="0">
                <a:uFill>
                  <a:solidFill>
                    <a:srgbClr val="FFFFFF"/>
                  </a:solidFill>
                </a:uFill>
                <a:latin typeface="Arial"/>
                <a:ea typeface="Arial"/>
                <a:cs typeface="Arial"/>
                <a:sym typeface="Arial"/>
              </a:rPr>
              <a:t> </a:t>
            </a:r>
            <a:r>
              <a:rPr sz="2000" dirty="0">
                <a:uFill>
                  <a:solidFill>
                    <a:srgbClr val="FFFFFF"/>
                  </a:solidFill>
                </a:uFill>
                <a:latin typeface="Arial"/>
                <a:ea typeface="Arial"/>
                <a:cs typeface="Arial"/>
                <a:sym typeface="Arial"/>
              </a:rPr>
              <a:t>minute </a:t>
            </a:r>
            <a:r>
              <a:rPr lang="en-US" sz="2000" dirty="0" smtClean="0">
                <a:uFill>
                  <a:solidFill>
                    <a:srgbClr val="FFFFFF"/>
                  </a:solidFill>
                </a:uFill>
                <a:latin typeface="Arial"/>
                <a:ea typeface="Arial"/>
                <a:cs typeface="Arial"/>
                <a:sym typeface="Arial"/>
              </a:rPr>
              <a:t>Jazz Age</a:t>
            </a:r>
            <a:r>
              <a:rPr sz="2000" dirty="0" smtClean="0">
                <a:uFill>
                  <a:solidFill>
                    <a:srgbClr val="FFFFFF"/>
                  </a:solidFill>
                </a:uFill>
                <a:latin typeface="Arial"/>
                <a:ea typeface="Arial"/>
                <a:cs typeface="Arial"/>
                <a:sym typeface="Arial"/>
              </a:rPr>
              <a:t> </a:t>
            </a:r>
            <a:r>
              <a:rPr sz="2000" dirty="0">
                <a:uFill>
                  <a:solidFill>
                    <a:srgbClr val="FFFFFF"/>
                  </a:solidFill>
                </a:uFill>
                <a:latin typeface="Arial"/>
                <a:ea typeface="Arial"/>
                <a:cs typeface="Arial"/>
                <a:sym typeface="Arial"/>
              </a:rPr>
              <a:t>Youtube video begins here.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Mac users, click on black circle to open browser and view a </a:t>
            </a:r>
            <a:r>
              <a:rPr sz="2000" dirty="0" smtClean="0">
                <a:uFill>
                  <a:solidFill>
                    <a:srgbClr val="FFFFFF"/>
                  </a:solidFill>
                </a:uFill>
                <a:latin typeface="Arial"/>
                <a:ea typeface="Arial"/>
                <a:cs typeface="Arial"/>
                <a:sym typeface="Arial"/>
              </a:rPr>
              <a:t>2:</a:t>
            </a:r>
            <a:r>
              <a:rPr lang="en-US" sz="2000" dirty="0" smtClean="0">
                <a:uFill>
                  <a:solidFill>
                    <a:srgbClr val="FFFFFF"/>
                  </a:solidFill>
                </a:uFill>
                <a:latin typeface="Arial"/>
                <a:ea typeface="Arial"/>
                <a:cs typeface="Arial"/>
                <a:sym typeface="Arial"/>
              </a:rPr>
              <a:t>57</a:t>
            </a:r>
            <a:r>
              <a:rPr sz="2000" dirty="0" smtClean="0">
                <a:uFill>
                  <a:solidFill>
                    <a:srgbClr val="FFFFFF"/>
                  </a:solidFill>
                </a:uFill>
                <a:latin typeface="Arial"/>
                <a:ea typeface="Arial"/>
                <a:cs typeface="Arial"/>
                <a:sym typeface="Arial"/>
              </a:rPr>
              <a:t> </a:t>
            </a:r>
            <a:r>
              <a:rPr sz="2000" dirty="0">
                <a:uFill>
                  <a:solidFill>
                    <a:srgbClr val="FFFFFF"/>
                  </a:solidFill>
                </a:uFill>
                <a:latin typeface="Arial"/>
                <a:ea typeface="Arial"/>
                <a:cs typeface="Arial"/>
                <a:sym typeface="Arial"/>
              </a:rPr>
              <a:t>minute </a:t>
            </a:r>
            <a:r>
              <a:rPr lang="en-US" sz="2000" dirty="0" smtClean="0">
                <a:uFill>
                  <a:solidFill>
                    <a:srgbClr val="FFFFFF"/>
                  </a:solidFill>
                </a:uFill>
                <a:latin typeface="Arial"/>
                <a:ea typeface="Arial"/>
                <a:cs typeface="Arial"/>
                <a:sym typeface="Arial"/>
              </a:rPr>
              <a:t>Jazz Age</a:t>
            </a:r>
            <a:r>
              <a:rPr sz="2000" dirty="0" smtClean="0">
                <a:uFill>
                  <a:solidFill>
                    <a:srgbClr val="FFFFFF"/>
                  </a:solidFill>
                </a:uFill>
                <a:latin typeface="Arial"/>
                <a:ea typeface="Arial"/>
                <a:cs typeface="Arial"/>
                <a:sym typeface="Arial"/>
              </a:rPr>
              <a:t> </a:t>
            </a:r>
            <a:r>
              <a:rPr sz="2000" dirty="0">
                <a:uFill>
                  <a:solidFill>
                    <a:srgbClr val="FFFFFF"/>
                  </a:solidFill>
                </a:uFill>
                <a:latin typeface="Arial"/>
                <a:ea typeface="Arial"/>
                <a:cs typeface="Arial"/>
                <a:sym typeface="Arial"/>
              </a:rPr>
              <a:t>Youtube video.</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Original </a:t>
            </a:r>
            <a:r>
              <a:rPr sz="2000" dirty="0" smtClean="0">
                <a:uFill>
                  <a:solidFill>
                    <a:srgbClr val="FFFFFF"/>
                  </a:solidFill>
                </a:uFill>
                <a:latin typeface="Arial"/>
                <a:ea typeface="Arial"/>
                <a:cs typeface="Arial"/>
                <a:sym typeface="Arial"/>
              </a:rPr>
              <a:t>link</a:t>
            </a:r>
            <a:r>
              <a:rPr lang="en-US" sz="2000" dirty="0" smtClean="0">
                <a:uFill>
                  <a:solidFill>
                    <a:srgbClr val="FFFFFF"/>
                  </a:solidFill>
                </a:uFill>
                <a:latin typeface="Arial"/>
                <a:ea typeface="Arial"/>
                <a:cs typeface="Arial"/>
                <a:sym typeface="Arial"/>
              </a:rPr>
              <a:t>https://www.youtube.com/watch?v=BHxIJm2-hd4</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r>
              <a:rPr sz="2800" b="1" dirty="0">
                <a:uFill>
                  <a:solidFill>
                    <a:srgbClr val="FFFFFF"/>
                  </a:solidFill>
                </a:uFill>
                <a:latin typeface="Arial"/>
                <a:ea typeface="Arial"/>
                <a:cs typeface="Arial"/>
                <a:sym typeface="Arial"/>
              </a:rPr>
              <a:t>--JAZZ grew</a:t>
            </a:r>
            <a:r>
              <a:rPr sz="2800" dirty="0">
                <a:uFill>
                  <a:solidFill>
                    <a:srgbClr val="FFFFFF"/>
                  </a:solidFill>
                </a:uFill>
                <a:latin typeface="Arial"/>
                <a:ea typeface="Arial"/>
                <a:cs typeface="Arial"/>
                <a:sym typeface="Arial"/>
              </a:rPr>
              <a:t> out of the African American music in the South, especially ragtime and blues. In early 1900s, bands in New Orleans were playing it, but it wasn’t till radio in the 20, when the music became a nationwide craze.</a:t>
            </a: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endParaRPr lang="en-US" sz="2800" b="1" dirty="0" smtClean="0">
              <a:uFill>
                <a:solidFill>
                  <a:srgbClr val="FFFFFF"/>
                </a:solidFill>
              </a:uFill>
              <a:latin typeface="Arial"/>
              <a:ea typeface="Arial"/>
              <a:cs typeface="Arial"/>
              <a:sym typeface="Arial"/>
            </a:endParaRP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r>
              <a:rPr sz="2800" b="1" dirty="0" smtClean="0">
                <a:uFill>
                  <a:solidFill>
                    <a:srgbClr val="FFFFFF"/>
                  </a:solidFill>
                </a:uFill>
                <a:latin typeface="Arial"/>
                <a:ea typeface="Arial"/>
                <a:cs typeface="Arial"/>
                <a:sym typeface="Arial"/>
              </a:rPr>
              <a:t>-</a:t>
            </a:r>
            <a:r>
              <a:rPr sz="2800" b="1" dirty="0">
                <a:uFill>
                  <a:solidFill>
                    <a:srgbClr val="FFFFFF"/>
                  </a:solidFill>
                </a:uFill>
                <a:latin typeface="Arial"/>
                <a:ea typeface="Arial"/>
                <a:cs typeface="Arial"/>
                <a:sym typeface="Arial"/>
              </a:rPr>
              <a:t>A 1922 S</a:t>
            </a:r>
            <a:r>
              <a:rPr sz="2800" dirty="0">
                <a:uFill>
                  <a:solidFill>
                    <a:srgbClr val="FFFFFF"/>
                  </a:solidFill>
                </a:uFill>
                <a:latin typeface="Arial"/>
                <a:ea typeface="Arial"/>
                <a:cs typeface="Arial"/>
                <a:sym typeface="Arial"/>
              </a:rPr>
              <a:t>urvey showed that 2/3s of all radio airtime was devoted to jazz.</a:t>
            </a: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r>
              <a:rPr sz="2800" dirty="0">
                <a:uFill>
                  <a:solidFill>
                    <a:srgbClr val="FFFFFF"/>
                  </a:solidFill>
                </a:uFill>
                <a:latin typeface="Arial"/>
                <a:ea typeface="Arial"/>
                <a:cs typeface="Arial"/>
                <a:sym typeface="Arial"/>
              </a:rPr>
              <a:t>---B. ---  Harlem had some 500 Jazz clubs. You had people like Jelly Roll Morton from New Orleans playing there.  Benny Goodman, known as the “King of Swing,” played big band and helped make Jazz popular to white audiences. Most widely known at the time was Louis Armstrong and Duke Ellington.</a:t>
            </a:r>
          </a:p>
          <a:p>
            <a:pPr marL="165100" lvl="0">
              <a:lnSpc>
                <a:spcPts val="3400"/>
              </a:lnSpc>
              <a:buClr>
                <a:srgbClr val="FFFFFF"/>
              </a:buClr>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800"/>
            </a:pPr>
            <a:r>
              <a:rPr sz="2800" dirty="0">
                <a:uFill>
                  <a:solidFill>
                    <a:srgbClr val="FFFFFF"/>
                  </a:solidFill>
                </a:uFill>
                <a:latin typeface="Arial"/>
                <a:ea typeface="Arial"/>
                <a:cs typeface="Arial"/>
                <a:sym typeface="Arial"/>
              </a:rPr>
              <a:t> - The Charleston became a national fad.  It was wild, and reckless, full of kicks and twists and pivots.  Unlike traditional ballroom dancing, the Charleston could be danced with a partner, in a group or all alone.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Shape 58"/>
          <p:cNvSpPr>
            <a:spLocks noGrp="1" noRot="1" noChangeAspect="1"/>
          </p:cNvSpPr>
          <p:nvPr>
            <p:ph type="sldImg"/>
          </p:nvPr>
        </p:nvSpPr>
        <p:spPr>
          <a:prstGeom prst="rect">
            <a:avLst/>
          </a:prstGeom>
        </p:spPr>
        <p:txBody>
          <a:bodyPr/>
          <a:lstStyle/>
          <a:p>
            <a:pPr lvl="0"/>
            <a:endParaRPr/>
          </a:p>
        </p:txBody>
      </p:sp>
      <p:sp>
        <p:nvSpPr>
          <p:cNvPr id="59" name="Shape 59"/>
          <p:cNvSpPr>
            <a:spLocks noGrp="1"/>
          </p:cNvSpPr>
          <p:nvPr>
            <p:ph type="body" sz="quarter" idx="1"/>
          </p:nvPr>
        </p:nvSpPr>
        <p:spPr>
          <a:prstGeom prst="rect">
            <a:avLst/>
          </a:prstGeom>
        </p:spPr>
        <p:txBody>
          <a:bodyPr/>
          <a:lstStyle/>
          <a:p>
            <a:pPr marR="57799" lvl="0" defTabSz="1295400">
              <a:spcBef>
                <a:spcPts val="700"/>
              </a:spcBef>
              <a:buClr>
                <a:srgbClr val="FFFFFF"/>
              </a:buClr>
              <a:buFont typeface="Arial"/>
              <a:defRPr sz="1800"/>
            </a:pPr>
            <a:r>
              <a:rPr sz="2400" b="1" dirty="0">
                <a:uFill>
                  <a:solidFill>
                    <a:srgbClr val="FFFFFF"/>
                  </a:solidFill>
                </a:uFill>
                <a:latin typeface="Arial"/>
                <a:ea typeface="Arial"/>
                <a:cs typeface="Arial"/>
                <a:sym typeface="Arial"/>
              </a:rPr>
              <a:t>James Weldon Johnson</a:t>
            </a:r>
            <a:r>
              <a:rPr sz="2400" dirty="0">
                <a:uFill>
                  <a:solidFill>
                    <a:srgbClr val="FFFFFF"/>
                  </a:solidFill>
                </a:uFill>
                <a:latin typeface="Arial"/>
                <a:ea typeface="Arial"/>
                <a:cs typeface="Arial"/>
                <a:sym typeface="Arial"/>
              </a:rPr>
              <a:t> was the executive secretary of the NAACP and a writer who inspired younger Harlem thinkers.  His most famous work, </a:t>
            </a:r>
            <a:r>
              <a:rPr sz="2400" i="1" dirty="0">
                <a:uFill>
                  <a:solidFill>
                    <a:srgbClr val="FFFFFF"/>
                  </a:solidFill>
                </a:uFill>
                <a:latin typeface="Arial"/>
                <a:ea typeface="Arial"/>
                <a:cs typeface="Arial"/>
                <a:sym typeface="Arial"/>
              </a:rPr>
              <a:t>God’s Trombones (1927)</a:t>
            </a:r>
            <a:r>
              <a:rPr sz="2400" dirty="0">
                <a:uFill>
                  <a:solidFill>
                    <a:srgbClr val="FFFFFF"/>
                  </a:solidFill>
                </a:uFill>
                <a:latin typeface="Arial"/>
                <a:ea typeface="Arial"/>
                <a:cs typeface="Arial"/>
                <a:sym typeface="Arial"/>
              </a:rPr>
              <a:t> is a collection of sermons in rhythmic verse modeled after the style of traditional black preaching.  </a:t>
            </a:r>
          </a:p>
          <a:p>
            <a:pPr marR="57799" lvl="0" defTabSz="1295400">
              <a:spcBef>
                <a:spcPts val="700"/>
              </a:spcBef>
              <a:buClr>
                <a:srgbClr val="FFFFFF"/>
              </a:buClr>
              <a:buFont typeface="Arial"/>
              <a:defRPr sz="1800"/>
            </a:pPr>
            <a:r>
              <a:rPr sz="2400" dirty="0">
                <a:uFill>
                  <a:solidFill>
                    <a:srgbClr val="FFFFFF"/>
                  </a:solidFill>
                </a:uFill>
                <a:latin typeface="Arial"/>
                <a:ea typeface="Arial"/>
                <a:cs typeface="Arial"/>
                <a:sym typeface="Arial"/>
              </a:rPr>
              <a:t>--There are others, like</a:t>
            </a:r>
            <a:r>
              <a:rPr sz="2400" b="1" dirty="0">
                <a:uFill>
                  <a:solidFill>
                    <a:srgbClr val="FFFFFF"/>
                  </a:solidFill>
                </a:uFill>
                <a:latin typeface="Arial"/>
                <a:ea typeface="Arial"/>
                <a:cs typeface="Arial"/>
                <a:sym typeface="Arial"/>
              </a:rPr>
              <a:t> Alain Locke</a:t>
            </a:r>
            <a:r>
              <a:rPr sz="2400" dirty="0">
                <a:uFill>
                  <a:solidFill>
                    <a:srgbClr val="FFFFFF"/>
                  </a:solidFill>
                </a:uFill>
                <a:latin typeface="Arial"/>
                <a:ea typeface="Arial"/>
                <a:cs typeface="Arial"/>
                <a:sym typeface="Arial"/>
              </a:rPr>
              <a:t> who wrote </a:t>
            </a:r>
            <a:r>
              <a:rPr sz="2400" i="1" dirty="0">
                <a:uFill>
                  <a:solidFill>
                    <a:srgbClr val="FFFFFF"/>
                  </a:solidFill>
                </a:uFill>
                <a:latin typeface="Arial"/>
                <a:ea typeface="Arial"/>
                <a:cs typeface="Arial"/>
                <a:sym typeface="Arial"/>
              </a:rPr>
              <a:t>The New Negro, </a:t>
            </a:r>
            <a:r>
              <a:rPr sz="2400" dirty="0">
                <a:uFill>
                  <a:solidFill>
                    <a:srgbClr val="FFFFFF"/>
                  </a:solidFill>
                </a:uFill>
                <a:latin typeface="Arial"/>
                <a:ea typeface="Arial"/>
                <a:cs typeface="Arial"/>
                <a:sym typeface="Arial"/>
              </a:rPr>
              <a:t>celebrating new african american culture.  He wrote that being African and American could be enriching, not conflicting.</a:t>
            </a:r>
          </a:p>
          <a:p>
            <a:pPr marR="57799" lvl="0" defTabSz="1295400">
              <a:spcBef>
                <a:spcPts val="700"/>
              </a:spcBef>
              <a:buClr>
                <a:srgbClr val="FFFFFF"/>
              </a:buClr>
              <a:buFont typeface="Arial"/>
              <a:defRPr sz="1800"/>
            </a:pPr>
            <a:endParaRPr lang="en-US" sz="2400" b="1" dirty="0" smtClean="0">
              <a:uFill>
                <a:solidFill>
                  <a:srgbClr val="FFFFFF"/>
                </a:solidFill>
              </a:uFill>
              <a:latin typeface="Arial"/>
              <a:ea typeface="Arial"/>
              <a:cs typeface="Arial"/>
              <a:sym typeface="Arial"/>
            </a:endParaRPr>
          </a:p>
          <a:p>
            <a:pPr marR="57799" lvl="0" defTabSz="1295400">
              <a:spcBef>
                <a:spcPts val="700"/>
              </a:spcBef>
              <a:buClr>
                <a:srgbClr val="FFFFFF"/>
              </a:buClr>
              <a:buFont typeface="Arial"/>
              <a:defRPr sz="1800"/>
            </a:pPr>
            <a:r>
              <a:rPr sz="2400" b="1" dirty="0" smtClean="0">
                <a:uFill>
                  <a:solidFill>
                    <a:srgbClr val="FFFFFF"/>
                  </a:solidFill>
                </a:uFill>
                <a:latin typeface="Arial"/>
                <a:ea typeface="Arial"/>
                <a:cs typeface="Arial"/>
                <a:sym typeface="Arial"/>
              </a:rPr>
              <a:t>-</a:t>
            </a:r>
            <a:r>
              <a:rPr sz="2400" b="1" dirty="0">
                <a:uFill>
                  <a:solidFill>
                    <a:srgbClr val="FFFFFF"/>
                  </a:solidFill>
                </a:uFill>
                <a:latin typeface="Arial"/>
                <a:ea typeface="Arial"/>
                <a:cs typeface="Arial"/>
                <a:sym typeface="Arial"/>
              </a:rPr>
              <a:t>-Zora Neal Hurston</a:t>
            </a:r>
            <a:r>
              <a:rPr sz="2400" dirty="0">
                <a:uFill>
                  <a:solidFill>
                    <a:srgbClr val="FFFFFF"/>
                  </a:solidFill>
                </a:uFill>
                <a:latin typeface="Arial"/>
                <a:ea typeface="Arial"/>
                <a:cs typeface="Arial"/>
                <a:sym typeface="Arial"/>
              </a:rPr>
              <a:t> came to NY in 1925, became an anthropologist, and gained fame as a writer with her novel, </a:t>
            </a:r>
            <a:r>
              <a:rPr sz="2400" i="1" dirty="0">
                <a:uFill>
                  <a:solidFill>
                    <a:srgbClr val="FFFFFF"/>
                  </a:solidFill>
                </a:uFill>
                <a:latin typeface="Arial"/>
                <a:ea typeface="Arial"/>
                <a:cs typeface="Arial"/>
                <a:sym typeface="Arial"/>
              </a:rPr>
              <a:t>Their Eyes Were Watching God.</a:t>
            </a:r>
          </a:p>
          <a:p>
            <a:pPr marR="57799" lvl="0" defTabSz="1295400">
              <a:spcBef>
                <a:spcPts val="700"/>
              </a:spcBef>
              <a:buClr>
                <a:srgbClr val="FFFFFF"/>
              </a:buClr>
              <a:buFont typeface="Arial"/>
              <a:defRPr sz="1800"/>
            </a:pPr>
            <a:r>
              <a:rPr sz="2400" dirty="0">
                <a:uFill>
                  <a:solidFill>
                    <a:srgbClr val="FFFFFF"/>
                  </a:solidFill>
                </a:uFill>
                <a:latin typeface="Arial"/>
                <a:ea typeface="Arial"/>
                <a:cs typeface="Arial"/>
                <a:sym typeface="Arial"/>
              </a:rPr>
              <a:t>--Most popular today, of course is </a:t>
            </a:r>
            <a:r>
              <a:rPr sz="2400" b="1" dirty="0">
                <a:uFill>
                  <a:solidFill>
                    <a:srgbClr val="FFFFFF"/>
                  </a:solidFill>
                </a:uFill>
                <a:latin typeface="Arial"/>
                <a:ea typeface="Arial"/>
                <a:cs typeface="Arial"/>
                <a:sym typeface="Arial"/>
              </a:rPr>
              <a:t>Langston Hues</a:t>
            </a:r>
            <a:r>
              <a:rPr sz="2400" dirty="0">
                <a:uFill>
                  <a:solidFill>
                    <a:srgbClr val="FFFFFF"/>
                  </a:solidFill>
                </a:uFill>
                <a:latin typeface="Arial"/>
                <a:ea typeface="Arial"/>
                <a:cs typeface="Arial"/>
                <a:sym typeface="Arial"/>
              </a:rPr>
              <a:t> - He was a poet, short story writer, journalist, and a playwright who wrote into the 60s.  Hughes spoke with a clear, strong voice about the joys and difficulties of being human, being American, and being black.</a:t>
            </a:r>
          </a:p>
          <a:p>
            <a:pPr marL="57799" marR="57799" lvl="0" defTabSz="1295400">
              <a:spcBef>
                <a:spcPts val="1300"/>
              </a:spcBef>
              <a:buClr>
                <a:srgbClr val="000000"/>
              </a:buClr>
              <a:buFont typeface="Arial"/>
              <a:defRPr sz="1800"/>
            </a:pPr>
            <a:endParaRPr lang="en-US" sz="2200" b="1" dirty="0" smtClean="0">
              <a:uFill>
                <a:solidFill/>
              </a:uFill>
              <a:latin typeface="Arial"/>
              <a:ea typeface="Arial"/>
              <a:cs typeface="Arial"/>
              <a:sym typeface="Arial"/>
            </a:endParaRPr>
          </a:p>
          <a:p>
            <a:pPr marL="57799" marR="57799" lvl="0" defTabSz="1295400">
              <a:spcBef>
                <a:spcPts val="1300"/>
              </a:spcBef>
              <a:buClr>
                <a:srgbClr val="000000"/>
              </a:buClr>
              <a:buFont typeface="Arial"/>
              <a:defRPr sz="1800"/>
            </a:pPr>
            <a:r>
              <a:rPr sz="2200" b="1" dirty="0" smtClean="0">
                <a:uFill>
                  <a:solidFill/>
                </a:uFill>
                <a:latin typeface="Arial"/>
                <a:ea typeface="Arial"/>
                <a:cs typeface="Arial"/>
                <a:sym typeface="Arial"/>
              </a:rPr>
              <a:t>-</a:t>
            </a:r>
            <a:r>
              <a:rPr sz="2200" b="1" dirty="0">
                <a:uFill>
                  <a:solidFill/>
                </a:uFill>
                <a:latin typeface="Arial"/>
                <a:ea typeface="Arial"/>
                <a:cs typeface="Arial"/>
                <a:sym typeface="Arial"/>
              </a:rPr>
              <a:t>---Like jazz musicians, painters in the 1920s took a snap shot of American life. Painters such as Edward Hopper and Rockwell Kent showed the nation’s rougher side; Georgia O’Keeffe’s paintings of natural objects suggested something larger than themselves.</a:t>
            </a:r>
            <a:endParaRPr b="1" dirty="0">
              <a:uFill>
                <a:solidFill/>
              </a:uFill>
              <a:latin typeface="Arial"/>
              <a:ea typeface="Arial"/>
              <a:cs typeface="Arial"/>
              <a:sym typeface="Arial"/>
            </a:endParaRPr>
          </a:p>
          <a:p>
            <a:pPr marR="57799" lvl="0" defTabSz="1295400">
              <a:spcBef>
                <a:spcPts val="700"/>
              </a:spcBef>
              <a:buClr>
                <a:srgbClr val="FFFFFF"/>
              </a:buClr>
              <a:buFont typeface="Arial"/>
              <a:defRPr sz="1800"/>
            </a:pPr>
            <a:endParaRPr sz="2400" dirty="0">
              <a:uFill>
                <a:solidFill>
                  <a:srgbClr val="FFFFFF"/>
                </a:solidFill>
              </a:u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Shape 72"/>
          <p:cNvSpPr>
            <a:spLocks noGrp="1" noRot="1" noChangeAspect="1"/>
          </p:cNvSpPr>
          <p:nvPr>
            <p:ph type="sldImg"/>
          </p:nvPr>
        </p:nvSpPr>
        <p:spPr>
          <a:prstGeom prst="rect">
            <a:avLst/>
          </a:prstGeom>
        </p:spPr>
        <p:txBody>
          <a:bodyPr/>
          <a:lstStyle/>
          <a:p>
            <a:pPr lvl="0"/>
            <a:endParaRPr/>
          </a:p>
        </p:txBody>
      </p:sp>
      <p:sp>
        <p:nvSpPr>
          <p:cNvPr id="73" name="Shape 73"/>
          <p:cNvSpPr>
            <a:spLocks noGrp="1"/>
          </p:cNvSpPr>
          <p:nvPr>
            <p:ph type="body" sz="quarter" idx="1"/>
          </p:nvPr>
        </p:nvSpPr>
        <p:spPr>
          <a:prstGeom prst="rect">
            <a:avLst/>
          </a:prstGeom>
        </p:spPr>
        <p:txBody>
          <a:bodyPr/>
          <a:lstStyle/>
          <a:p>
            <a:pPr marL="57799" marR="57799" lvl="0" defTabSz="1295400">
              <a:spcBef>
                <a:spcPts val="1300"/>
              </a:spcBef>
              <a:buClr>
                <a:srgbClr val="000000"/>
              </a:buClr>
              <a:buFont typeface="Arial"/>
              <a:defRPr sz="1800"/>
            </a:pPr>
            <a:r>
              <a:rPr sz="2600" b="1" dirty="0">
                <a:uFill>
                  <a:solidFill/>
                </a:uFill>
                <a:latin typeface="Arial"/>
                <a:ea typeface="Arial"/>
                <a:cs typeface="Arial"/>
                <a:sym typeface="Arial"/>
              </a:rPr>
              <a:t>----Like jazz musicians, </a:t>
            </a:r>
            <a:r>
              <a:rPr sz="2600" dirty="0">
                <a:uFill>
                  <a:solidFill/>
                </a:uFill>
                <a:latin typeface="Arial"/>
                <a:ea typeface="Arial"/>
                <a:cs typeface="Arial"/>
                <a:sym typeface="Arial"/>
              </a:rPr>
              <a:t>painters in the 1920s took a snap shot of American life. Painters such as </a:t>
            </a:r>
            <a:r>
              <a:rPr sz="2600" b="1" dirty="0">
                <a:uFill>
                  <a:solidFill/>
                </a:uFill>
                <a:latin typeface="Arial"/>
                <a:ea typeface="Arial"/>
                <a:cs typeface="Arial"/>
                <a:sym typeface="Arial"/>
              </a:rPr>
              <a:t>Edward Hopper </a:t>
            </a:r>
            <a:r>
              <a:rPr sz="2600" dirty="0">
                <a:uFill>
                  <a:solidFill/>
                </a:uFill>
                <a:latin typeface="Arial"/>
                <a:ea typeface="Arial"/>
                <a:cs typeface="Arial"/>
                <a:sym typeface="Arial"/>
              </a:rPr>
              <a:t>and </a:t>
            </a:r>
            <a:r>
              <a:rPr sz="2600" b="1" dirty="0">
                <a:uFill>
                  <a:solidFill/>
                </a:uFill>
                <a:latin typeface="Arial"/>
                <a:ea typeface="Arial"/>
                <a:cs typeface="Arial"/>
                <a:sym typeface="Arial"/>
              </a:rPr>
              <a:t>Rockwell Kent</a:t>
            </a:r>
            <a:r>
              <a:rPr sz="2600" dirty="0">
                <a:uFill>
                  <a:solidFill/>
                </a:uFill>
                <a:latin typeface="Arial"/>
                <a:ea typeface="Arial"/>
                <a:cs typeface="Arial"/>
                <a:sym typeface="Arial"/>
              </a:rPr>
              <a:t> showed the nation’s rougher side; </a:t>
            </a:r>
            <a:r>
              <a:rPr sz="2600" b="1" dirty="0">
                <a:uFill>
                  <a:solidFill/>
                </a:uFill>
                <a:latin typeface="Arial"/>
                <a:ea typeface="Arial"/>
                <a:cs typeface="Arial"/>
                <a:sym typeface="Arial"/>
              </a:rPr>
              <a:t>This painting, titled </a:t>
            </a:r>
            <a:r>
              <a:rPr sz="2600" b="1" i="1" dirty="0">
                <a:uFill>
                  <a:solidFill/>
                </a:uFill>
                <a:latin typeface="Arial"/>
                <a:ea typeface="Arial"/>
                <a:cs typeface="Arial"/>
                <a:sym typeface="Arial"/>
              </a:rPr>
              <a:t>Automat </a:t>
            </a:r>
            <a:r>
              <a:rPr sz="2600" i="1" dirty="0">
                <a:uFill>
                  <a:solidFill/>
                </a:uFill>
                <a:latin typeface="Arial"/>
                <a:ea typeface="Arial"/>
                <a:cs typeface="Arial"/>
                <a:sym typeface="Arial"/>
              </a:rPr>
              <a:t>- </a:t>
            </a:r>
            <a:r>
              <a:rPr sz="2600" dirty="0">
                <a:uFill>
                  <a:solidFill/>
                </a:uFill>
                <a:latin typeface="Arial"/>
                <a:ea typeface="Arial"/>
                <a:cs typeface="Arial"/>
                <a:sym typeface="Arial"/>
              </a:rPr>
              <a:t>Automat was a popular restaurant chain in which one could purchase a snack or meal from a vending machine and then eat at a table.  What does the painting suggest about Hopper’s view of the culture of the times? - -It shows a view of a lonely, isolated impersonal world. </a:t>
            </a:r>
          </a:p>
          <a:p>
            <a:pPr marL="57799" marR="57799" lvl="0" defTabSz="1295400">
              <a:spcBef>
                <a:spcPts val="1300"/>
              </a:spcBef>
              <a:buClr>
                <a:srgbClr val="000000"/>
              </a:buClr>
              <a:buFont typeface="Arial"/>
              <a:defRPr sz="1800"/>
            </a:pPr>
            <a:endParaRPr lang="en-US" sz="2600" b="1" dirty="0" smtClean="0">
              <a:uFill>
                <a:solidFill/>
              </a:uFill>
              <a:latin typeface="Arial"/>
              <a:ea typeface="Arial"/>
              <a:cs typeface="Arial"/>
              <a:sym typeface="Arial"/>
            </a:endParaRPr>
          </a:p>
          <a:p>
            <a:pPr marL="57799" marR="57799" lvl="0" defTabSz="1295400">
              <a:spcBef>
                <a:spcPts val="1300"/>
              </a:spcBef>
              <a:buClr>
                <a:srgbClr val="000000"/>
              </a:buClr>
              <a:buFont typeface="Arial"/>
              <a:defRPr sz="1800"/>
            </a:pPr>
            <a:r>
              <a:rPr sz="2600" b="1" dirty="0" smtClean="0">
                <a:uFill>
                  <a:solidFill/>
                </a:uFill>
                <a:latin typeface="Arial"/>
                <a:ea typeface="Arial"/>
                <a:cs typeface="Arial"/>
                <a:sym typeface="Arial"/>
              </a:rPr>
              <a:t>-</a:t>
            </a:r>
            <a:r>
              <a:rPr sz="2600" b="1" dirty="0">
                <a:uFill>
                  <a:solidFill/>
                </a:uFill>
                <a:latin typeface="Arial"/>
                <a:ea typeface="Arial"/>
                <a:cs typeface="Arial"/>
                <a:sym typeface="Arial"/>
              </a:rPr>
              <a:t>-Georgia O’Keeffe’s</a:t>
            </a:r>
            <a:r>
              <a:rPr sz="2600" dirty="0">
                <a:uFill>
                  <a:solidFill/>
                </a:uFill>
                <a:latin typeface="Arial"/>
                <a:ea typeface="Arial"/>
                <a:cs typeface="Arial"/>
                <a:sym typeface="Arial"/>
              </a:rPr>
              <a:t> paintings of natural objects suggested something larger than themselves. Her simple images always suggest something more.  Although O’Keeffe begins in the 20s, she will continue to paint all the way up to the 1980s until her death.</a:t>
            </a:r>
          </a:p>
          <a:p>
            <a:pPr marL="57799" marR="57799" lvl="0" defTabSz="1295400">
              <a:spcBef>
                <a:spcPts val="1300"/>
              </a:spcBef>
              <a:buClr>
                <a:srgbClr val="000000"/>
              </a:buClr>
              <a:buFont typeface="Arial"/>
              <a:defRPr sz="1800"/>
            </a:pPr>
            <a:endParaRPr lang="en-US" sz="2600" b="1" dirty="0" smtClean="0">
              <a:uFill>
                <a:solidFill/>
              </a:uFill>
              <a:latin typeface="Arial"/>
              <a:ea typeface="Arial"/>
              <a:cs typeface="Arial"/>
              <a:sym typeface="Arial"/>
            </a:endParaRPr>
          </a:p>
          <a:p>
            <a:pPr marL="57799" marR="57799" lvl="0" defTabSz="1295400">
              <a:spcBef>
                <a:spcPts val="1300"/>
              </a:spcBef>
              <a:buClr>
                <a:srgbClr val="000000"/>
              </a:buClr>
              <a:buFont typeface="Arial"/>
              <a:defRPr sz="1800"/>
            </a:pPr>
            <a:r>
              <a:rPr sz="2600" b="1" dirty="0" smtClean="0">
                <a:uFill>
                  <a:solidFill/>
                </a:uFill>
                <a:latin typeface="Arial"/>
                <a:ea typeface="Arial"/>
                <a:cs typeface="Arial"/>
                <a:sym typeface="Arial"/>
              </a:rPr>
              <a:t>-</a:t>
            </a:r>
            <a:r>
              <a:rPr sz="2600" b="1" dirty="0">
                <a:uFill>
                  <a:solidFill/>
                </a:uFill>
                <a:latin typeface="Arial"/>
                <a:ea typeface="Arial"/>
                <a:cs typeface="Arial"/>
                <a:sym typeface="Arial"/>
              </a:rPr>
              <a:t>- American society</a:t>
            </a:r>
            <a:r>
              <a:rPr sz="2600" dirty="0">
                <a:uFill>
                  <a:solidFill/>
                </a:uFill>
                <a:latin typeface="Arial"/>
                <a:ea typeface="Arial"/>
                <a:cs typeface="Arial"/>
                <a:sym typeface="Arial"/>
              </a:rPr>
              <a:t> trouble one group of important writers.  They rejected the quest for material possessions that seemed to occupy so many Americans.  Its members criticized American popular culture as ARTLESS &amp; UNINSPIRED.  They left the U.S. for Europe. They found Europe more intellectually stimulating.  They were </a:t>
            </a:r>
            <a:r>
              <a:rPr sz="2600" b="1" dirty="0">
                <a:uFill>
                  <a:solidFill/>
                </a:uFill>
                <a:latin typeface="Arial"/>
                <a:ea typeface="Arial"/>
                <a:cs typeface="Arial"/>
                <a:sym typeface="Arial"/>
              </a:rPr>
              <a:t>ee cummings,  F. Scott Fitzgerald, Getrude Stein and Ernest Hemingway.</a:t>
            </a:r>
            <a:endParaRPr sz="2200" b="1" dirty="0">
              <a:uFill>
                <a:solidFill/>
              </a:uFill>
              <a:latin typeface="Arial"/>
              <a:ea typeface="Arial"/>
              <a:cs typeface="Arial"/>
              <a:sym typeface="Arial"/>
            </a:endParaRPr>
          </a:p>
          <a:p>
            <a:pPr marR="57799" lvl="0" defTabSz="1295400">
              <a:spcBef>
                <a:spcPts val="700"/>
              </a:spcBef>
              <a:buClr>
                <a:srgbClr val="FFFFFF"/>
              </a:buClr>
              <a:buFont typeface="Arial"/>
              <a:defRPr sz="1800"/>
            </a:pPr>
            <a:r>
              <a:rPr sz="2800" dirty="0">
                <a:uFill>
                  <a:solidFill>
                    <a:srgbClr val="FFFFFF"/>
                  </a:solidFill>
                </a:uFill>
                <a:latin typeface="Arial"/>
                <a:ea typeface="Arial"/>
                <a:cs typeface="Arial"/>
                <a:sym typeface="Arial"/>
              </a:rPr>
              <a:t>Hemingway introduced Stein’s term in his book, </a:t>
            </a:r>
            <a:r>
              <a:rPr sz="2800" i="1" dirty="0">
                <a:uFill>
                  <a:solidFill>
                    <a:srgbClr val="FFFFFF"/>
                  </a:solidFill>
                </a:uFill>
                <a:latin typeface="Arial"/>
                <a:ea typeface="Arial"/>
                <a:cs typeface="Arial"/>
                <a:sym typeface="Arial"/>
              </a:rPr>
              <a:t>This Side of Paradise</a:t>
            </a:r>
            <a:r>
              <a:rPr sz="2800" dirty="0">
                <a:uFill>
                  <a:solidFill>
                    <a:srgbClr val="FFFFFF"/>
                  </a:solidFill>
                </a:uFill>
                <a:latin typeface="Arial"/>
                <a:ea typeface="Arial"/>
                <a:cs typeface="Arial"/>
                <a:sym typeface="Arial"/>
              </a:rPr>
              <a:t>THE TERM LOST GENERATION was taken up by flappers as well. They liked to imagine themselves as rebels against the culture of their time, living a fast and dangerous life.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Blank copy">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25400" y="-127000"/>
            <a:ext cx="13055600" cy="98933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1pPr>
      <a:lvl2pPr indent="2286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2pPr>
      <a:lvl3pPr indent="4572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3pPr>
      <a:lvl4pPr indent="6858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4pPr>
      <a:lvl5pPr indent="9144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5pPr>
      <a:lvl6pPr indent="11430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6pPr>
      <a:lvl7pPr indent="13716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7pPr>
      <a:lvl8pPr indent="16002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8pPr>
      <a:lvl9pPr indent="1828800" algn="ctr" defTabSz="647700">
        <a:lnSpc>
          <a:spcPts val="74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6200">
          <a:latin typeface="+mn-lt"/>
          <a:ea typeface="+mn-ea"/>
          <a:cs typeface="+mn-cs"/>
          <a:sym typeface="Times"/>
        </a:defRPr>
      </a:lvl9pPr>
    </p:titleStyle>
    <p:bodyStyle>
      <a:lvl1pPr marL="355600" indent="-355600" defTabSz="647700">
        <a:lnSpc>
          <a:spcPts val="53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1pPr>
      <a:lvl2pPr marL="824831" indent="-367631" defTabSz="647700">
        <a:lnSpc>
          <a:spcPts val="53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2pPr>
      <a:lvl3pPr marL="1233283" indent="-318883" defTabSz="647700">
        <a:lnSpc>
          <a:spcPts val="53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3pPr>
      <a:lvl4pPr marL="1790700" indent="-419100" defTabSz="647700">
        <a:lnSpc>
          <a:spcPts val="53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4pPr>
      <a:lvl5pPr indent="1828800" defTabSz="647700">
        <a:lnSpc>
          <a:spcPts val="53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5pPr>
      <a:lvl6pPr indent="2184400" defTabSz="647700">
        <a:lnSpc>
          <a:spcPts val="53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6pPr>
      <a:lvl7pPr indent="2540000" defTabSz="647700">
        <a:lnSpc>
          <a:spcPts val="53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7pPr>
      <a:lvl8pPr indent="2895600" defTabSz="647700">
        <a:lnSpc>
          <a:spcPts val="53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8pPr>
      <a:lvl9pPr indent="3251200" defTabSz="647700">
        <a:lnSpc>
          <a:spcPts val="53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400">
          <a:latin typeface="+mn-lt"/>
          <a:ea typeface="+mn-ea"/>
          <a:cs typeface="+mn-cs"/>
          <a:sym typeface="Times"/>
        </a:defRPr>
      </a:lvl9pPr>
    </p:bodyStyle>
    <p:otherStyle>
      <a:lvl1pPr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1pPr>
      <a:lvl2pPr indent="2286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2pPr>
      <a:lvl3pPr indent="4572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3pPr>
      <a:lvl4pPr indent="6858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4pPr>
      <a:lvl5pPr indent="9144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5pPr>
      <a:lvl6pPr indent="11430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6pPr>
      <a:lvl7pPr indent="13716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7pPr>
      <a:lvl8pPr indent="16002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8pPr>
      <a:lvl9pPr indent="1828800" algn="ctr" defTabSz="647700">
        <a:lnSpc>
          <a:spcPts val="21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slideLayout" Target="../slideLayouts/slideLayout2.xml"/><Relationship Id="rId7" Type="http://schemas.openxmlformats.org/officeDocument/2006/relationships/hyperlink" Target="https://www.youtube.com/watch?v=BHxIJm2-hd4" TargetMode="Externa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Jazz Singer theatre.jpg"/>
          <p:cNvPicPr/>
          <p:nvPr/>
        </p:nvPicPr>
        <p:blipFill rotWithShape="1">
          <a:blip r:embed="rId3">
            <a:extLst/>
          </a:blip>
          <a:srcRect r="71818"/>
          <a:stretch/>
        </p:blipFill>
        <p:spPr>
          <a:xfrm flipH="1">
            <a:off x="-914400" y="-25400"/>
            <a:ext cx="3149600" cy="9766300"/>
          </a:xfrm>
          <a:prstGeom prst="rect">
            <a:avLst/>
          </a:prstGeom>
          <a:ln w="12700">
            <a:miter lim="400000"/>
          </a:ln>
        </p:spPr>
      </p:pic>
      <p:pic>
        <p:nvPicPr>
          <p:cNvPr id="9" name="Jazz Singer theatre.jpg"/>
          <p:cNvPicPr/>
          <p:nvPr/>
        </p:nvPicPr>
        <p:blipFill>
          <a:blip r:embed="rId3">
            <a:extLst/>
          </a:blip>
          <a:stretch>
            <a:fillRect/>
          </a:stretch>
        </p:blipFill>
        <p:spPr>
          <a:xfrm>
            <a:off x="2261826" y="-25400"/>
            <a:ext cx="11176001" cy="9766300"/>
          </a:xfrm>
          <a:prstGeom prst="rect">
            <a:avLst/>
          </a:prstGeom>
          <a:ln w="12700">
            <a:miter lim="400000"/>
          </a:ln>
        </p:spPr>
      </p:pic>
      <p:sp>
        <p:nvSpPr>
          <p:cNvPr id="10" name="Shape 10"/>
          <p:cNvSpPr/>
          <p:nvPr/>
        </p:nvSpPr>
        <p:spPr>
          <a:xfrm>
            <a:off x="203200" y="1282700"/>
            <a:ext cx="5422900" cy="82677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11" name="Shape 11"/>
          <p:cNvSpPr/>
          <p:nvPr/>
        </p:nvSpPr>
        <p:spPr>
          <a:xfrm>
            <a:off x="88900" y="1358900"/>
            <a:ext cx="5549900" cy="407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90000"/>
              </a:lnSpc>
              <a:spcBef>
                <a:spcPts val="700"/>
              </a:spcBef>
              <a:buClr>
                <a:srgbClr val="FFFFFF"/>
              </a:buClr>
              <a:buFont typeface="Arial"/>
              <a:tabLst>
                <a:tab pos="558800" algn="l"/>
                <a:tab pos="1333500" algn="l"/>
              </a:tabLst>
              <a:defRPr sz="1800"/>
            </a:pPr>
            <a:r>
              <a:rPr sz="2800" b="1" spc="-56" dirty="0">
                <a:solidFill>
                  <a:srgbClr val="FFFFFF"/>
                </a:solidFill>
                <a:uFill>
                  <a:solidFill>
                    <a:srgbClr val="FFFFFF"/>
                  </a:solidFill>
                </a:uFill>
                <a:latin typeface="Arial"/>
                <a:ea typeface="Arial"/>
                <a:cs typeface="Arial"/>
                <a:sym typeface="Arial"/>
              </a:rPr>
              <a:t>1. Mass Media - creates a common culture</a:t>
            </a:r>
          </a:p>
          <a:p>
            <a:pPr marL="458772" marR="57799" lvl="1" indent="-115872"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a. Movies - </a:t>
            </a:r>
          </a:p>
          <a:p>
            <a:pPr marL="458772" marR="57799" lvl="2" indent="227027" algn="l" defTabSz="1295400">
              <a:lnSpc>
                <a:spcPct val="100000"/>
              </a:lnSpc>
              <a:spcBef>
                <a:spcPts val="700"/>
              </a:spcBef>
              <a:buClr>
                <a:srgbClr val="FFFFFF"/>
              </a:buClr>
              <a:buFont typeface="Arial"/>
              <a:tabLst>
                <a:tab pos="558800" algn="l"/>
                <a:tab pos="1333500" algn="l"/>
              </a:tabLst>
              <a:defRPr sz="1800"/>
            </a:pPr>
            <a:r>
              <a:rPr sz="2800" i="1" dirty="0">
                <a:solidFill>
                  <a:srgbClr val="FFFFFF"/>
                </a:solidFill>
                <a:uFill>
                  <a:solidFill>
                    <a:srgbClr val="FFFFFF"/>
                  </a:solidFill>
                </a:uFill>
                <a:latin typeface="Arial"/>
                <a:ea typeface="Arial"/>
                <a:cs typeface="Arial"/>
                <a:sym typeface="Arial"/>
              </a:rPr>
              <a:t>- The Jazz Singer - </a:t>
            </a:r>
            <a:r>
              <a:rPr sz="2800" dirty="0">
                <a:solidFill>
                  <a:srgbClr val="FFFFFF"/>
                </a:solidFill>
                <a:uFill>
                  <a:solidFill>
                    <a:srgbClr val="FFFFFF"/>
                  </a:solidFill>
                </a:uFill>
                <a:latin typeface="Arial"/>
                <a:ea typeface="Arial"/>
                <a:cs typeface="Arial"/>
                <a:sym typeface="Arial"/>
              </a:rPr>
              <a:t>1st talkie</a:t>
            </a:r>
          </a:p>
          <a:p>
            <a:pPr marL="458772" marR="57799" lvl="2" indent="227027"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 Greta Garbo</a:t>
            </a:r>
            <a:r>
              <a:rPr sz="2800" i="1" dirty="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Charlie Chaplin</a:t>
            </a:r>
          </a:p>
          <a:p>
            <a:pPr marL="458772" marR="57799" lvl="2" indent="227027" algn="l" defTabSz="1295400">
              <a:lnSpc>
                <a:spcPct val="100000"/>
              </a:lnSpc>
              <a:spcBef>
                <a:spcPts val="700"/>
              </a:spcBef>
              <a:buClr>
                <a:srgbClr val="FFFFFF"/>
              </a:buClr>
              <a:buFont typeface="Arial"/>
              <a:tabLst>
                <a:tab pos="558800" algn="l"/>
                <a:tab pos="1333500" algn="l"/>
              </a:tabLst>
              <a:defRPr sz="1800"/>
            </a:pPr>
            <a:r>
              <a:rPr sz="2800" i="1" dirty="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Censorship boards screened movies for content.</a:t>
            </a:r>
          </a:p>
        </p:txBody>
      </p:sp>
      <p:sp>
        <p:nvSpPr>
          <p:cNvPr id="12" name="Shape 12"/>
          <p:cNvSpPr/>
          <p:nvPr/>
        </p:nvSpPr>
        <p:spPr>
          <a:xfrm>
            <a:off x="-38100" y="127000"/>
            <a:ext cx="130429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13" name="Shape 13"/>
          <p:cNvSpPr/>
          <p:nvPr/>
        </p:nvSpPr>
        <p:spPr>
          <a:xfrm>
            <a:off x="-25400" y="127000"/>
            <a:ext cx="130429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14" name="Shape 14"/>
          <p:cNvSpPr/>
          <p:nvPr/>
        </p:nvSpPr>
        <p:spPr>
          <a:xfrm>
            <a:off x="5359400" y="292100"/>
            <a:ext cx="7569200" cy="5778500"/>
          </a:xfrm>
          <a:prstGeom prst="roundRect">
            <a:avLst>
              <a:gd name="adj" fmla="val 3297"/>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57799" marR="57799" lvl="0" algn="l" defTabSz="1295400">
              <a:lnSpc>
                <a:spcPct val="100000"/>
              </a:lnSpc>
              <a:tabLst/>
              <a:defRPr sz="3400">
                <a:solidFill>
                  <a:srgbClr val="FFFFFF"/>
                </a:solidFill>
                <a:uFill>
                  <a:solidFill>
                    <a:srgbClr val="FFFFFF"/>
                  </a:solidFill>
                </a:uFill>
                <a:latin typeface="Verdana"/>
                <a:ea typeface="Verdana"/>
                <a:cs typeface="Verdana"/>
                <a:sym typeface="Verdana"/>
              </a:defRPr>
            </a:pPr>
            <a:endParaRPr/>
          </a:p>
        </p:txBody>
      </p:sp>
      <p:pic>
        <p:nvPicPr>
          <p:cNvPr id="15" name="jazz_singer poster.jpg"/>
          <p:cNvPicPr/>
          <p:nvPr/>
        </p:nvPicPr>
        <p:blipFill>
          <a:blip r:embed="rId4">
            <a:extLst/>
          </a:blip>
          <a:stretch>
            <a:fillRect/>
          </a:stretch>
        </p:blipFill>
        <p:spPr>
          <a:xfrm>
            <a:off x="5702300" y="469900"/>
            <a:ext cx="3543300" cy="5378224"/>
          </a:xfrm>
          <a:prstGeom prst="rect">
            <a:avLst/>
          </a:prstGeom>
          <a:ln w="12700">
            <a:miter lim="400000"/>
          </a:ln>
          <a:effectLst>
            <a:outerShdw blurRad="63500" dir="2700000" rotWithShape="0">
              <a:srgbClr val="FFFFFF"/>
            </a:outerShdw>
          </a:effectLst>
        </p:spPr>
      </p:pic>
      <p:pic>
        <p:nvPicPr>
          <p:cNvPr id="16" name="Greta-Garbo-Photograph-C10104592.jpg"/>
          <p:cNvPicPr/>
          <p:nvPr/>
        </p:nvPicPr>
        <p:blipFill>
          <a:blip r:embed="rId5">
            <a:extLst/>
          </a:blip>
          <a:srcRect t="13779" r="38164" b="3543"/>
          <a:stretch>
            <a:fillRect/>
          </a:stretch>
        </p:blipFill>
        <p:spPr>
          <a:xfrm>
            <a:off x="9399581" y="469900"/>
            <a:ext cx="3191501" cy="5334000"/>
          </a:xfrm>
          <a:prstGeom prst="rect">
            <a:avLst/>
          </a:prstGeom>
          <a:ln w="12700">
            <a:miter lim="400000"/>
          </a:ln>
          <a:effectLst>
            <a:outerShdw blurRad="63500" dir="2700000" rotWithShape="0">
              <a:srgbClr val="FFFFFF"/>
            </a:outerShdw>
          </a:effectLst>
        </p:spPr>
      </p:pic>
      <p:pic>
        <p:nvPicPr>
          <p:cNvPr id="17" name="charlie-chaplin.jpg"/>
          <p:cNvPicPr/>
          <p:nvPr/>
        </p:nvPicPr>
        <p:blipFill>
          <a:blip r:embed="rId6">
            <a:extLst/>
          </a:blip>
          <a:stretch>
            <a:fillRect/>
          </a:stretch>
        </p:blipFill>
        <p:spPr>
          <a:xfrm>
            <a:off x="5673118" y="442524"/>
            <a:ext cx="6972301" cy="5397501"/>
          </a:xfrm>
          <a:prstGeom prst="rect">
            <a:avLst/>
          </a:prstGeom>
          <a:ln w="12700">
            <a:miter lim="400000"/>
          </a:ln>
          <a:effectLst>
            <a:outerShdw blurRad="63500" dir="2700000" rotWithShape="0">
              <a:srgbClr val="FFFFFF"/>
            </a:outerShdw>
          </a:effectLst>
        </p:spPr>
      </p:pic>
      <p:sp>
        <p:nvSpPr>
          <p:cNvPr id="18" name="Shape 18"/>
          <p:cNvSpPr/>
          <p:nvPr/>
        </p:nvSpPr>
        <p:spPr>
          <a:xfrm>
            <a:off x="355600" y="5892800"/>
            <a:ext cx="5207000" cy="28321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b. Journalism</a:t>
            </a:r>
          </a:p>
          <a:p>
            <a:pPr marL="458772" marR="57799" lvl="1" indent="-115872" algn="l" defTabSz="1295400">
              <a:lnSpc>
                <a:spcPct val="100000"/>
              </a:lnSpc>
              <a:spcBef>
                <a:spcPts val="700"/>
              </a:spcBef>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 Tabloids gain popularity.</a:t>
            </a:r>
          </a:p>
          <a:p>
            <a:pPr marL="458772" marR="57799" lvl="1" indent="-115872" algn="l" defTabSz="1295400">
              <a:lnSpc>
                <a:spcPct val="100000"/>
              </a:lnSpc>
              <a:spcBef>
                <a:spcPts val="700"/>
              </a:spcBef>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 Gossip column invented by Walter Winchell. </a:t>
            </a:r>
          </a:p>
          <a:p>
            <a:pPr marL="458772" marR="57799" lvl="1" indent="-115872" algn="l" defTabSz="1295400">
              <a:lnSpc>
                <a:spcPct val="100000"/>
              </a:lnSpc>
              <a:spcBef>
                <a:spcPts val="700"/>
              </a:spcBef>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 Hearst and Pulitzer dominate market</a:t>
            </a:r>
          </a:p>
        </p:txBody>
      </p:sp>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12"/>
                                        </p:tgtEl>
                                        <p:attrNameLst>
                                          <p:attrName>style.visibility</p:attrName>
                                        </p:attrNameLst>
                                      </p:cBhvr>
                                      <p:to>
                                        <p:strVal val="visible"/>
                                      </p:to>
                                    </p:set>
                                    <p:animEffect transition="in" filter="dissolve">
                                      <p:cBhvr>
                                        <p:cTn id="7" dur="1500"/>
                                        <p:tgtEl>
                                          <p:spTgt spid="12"/>
                                        </p:tgtEl>
                                      </p:cBhvr>
                                    </p:animEffect>
                                  </p:childTnLst>
                                </p:cTn>
                              </p:par>
                            </p:childTnLst>
                          </p:cTn>
                        </p:par>
                        <p:par>
                          <p:cTn id="8" fill="hold">
                            <p:stCondLst>
                              <p:cond delay="1500"/>
                            </p:stCondLst>
                            <p:childTnLst>
                              <p:par>
                                <p:cTn id="9" presetID="22" presetClass="entr" presetSubtype="1" fill="hold" grpId="3"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2000"/>
                            </p:stCondLst>
                            <p:childTnLst>
                              <p:par>
                                <p:cTn id="13" presetID="22" presetClass="entr" presetSubtype="1" fill="hold" grpId="4"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par>
                          <p:cTn id="16" fill="hold">
                            <p:stCondLst>
                              <p:cond delay="2500"/>
                            </p:stCondLst>
                            <p:childTnLst>
                              <p:par>
                                <p:cTn id="17" presetID="19" presetClass="entr" presetSubtype="10" fill="hold" grpId="5" nodeType="afterEffect">
                                  <p:stCondLst>
                                    <p:cond delay="15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ppt_w</p:attrName>
                                        </p:attrNameLst>
                                      </p:cBhvr>
                                      <p:tavLst>
                                        <p:tav tm="0" fmla="#ppt_w*sin(2.5*pi*$)">
                                          <p:val>
                                            <p:fltVal val="0"/>
                                          </p:val>
                                        </p:tav>
                                        <p:tav tm="100000">
                                          <p:val>
                                            <p:fltVal val="1"/>
                                          </p:val>
                                        </p:tav>
                                      </p:tavLst>
                                    </p:anim>
                                    <p:anim calcmode="lin" valueType="num">
                                      <p:cBhvr>
                                        <p:cTn id="20" dur="1000" fill="hold"/>
                                        <p:tgtEl>
                                          <p:spTgt spid="14"/>
                                        </p:tgtEl>
                                        <p:attrNameLst>
                                          <p:attrName>ppt_h</p:attrName>
                                        </p:attrNameLst>
                                      </p:cBhvr>
                                      <p:tavLst>
                                        <p:tav tm="0">
                                          <p:val>
                                            <p:strVal val="#ppt_h"/>
                                          </p:val>
                                        </p:tav>
                                        <p:tav tm="100000">
                                          <p:val>
                                            <p:strVal val="#ppt_h"/>
                                          </p:val>
                                        </p:tav>
                                      </p:tavLst>
                                    </p:anim>
                                  </p:childTnLst>
                                </p:cTn>
                              </p:par>
                            </p:childTnLst>
                          </p:cTn>
                        </p:par>
                        <p:par>
                          <p:cTn id="21" fill="hold">
                            <p:stCondLst>
                              <p:cond delay="5000"/>
                            </p:stCondLst>
                            <p:childTnLst>
                              <p:par>
                                <p:cTn id="22" presetID="23" presetClass="entr" presetSubtype="16" fill="hold" grpId="6" nodeType="afterEffect">
                                  <p:stCondLst>
                                    <p:cond delay="0"/>
                                  </p:stCondLst>
                                  <p:iterate>
                                    <p:tmAbs val="0"/>
                                  </p:iterate>
                                  <p:childTnLst>
                                    <p:set>
                                      <p:cBhvr>
                                        <p:cTn id="23" fill="hold"/>
                                        <p:tgtEl>
                                          <p:spTgt spid="15"/>
                                        </p:tgtEl>
                                        <p:attrNameLst>
                                          <p:attrName>style.visibility</p:attrName>
                                        </p:attrNameLst>
                                      </p:cBhvr>
                                      <p:to>
                                        <p:strVal val="visible"/>
                                      </p:to>
                                    </p:set>
                                    <p:anim calcmode="lin" valueType="num">
                                      <p:cBhvr>
                                        <p:cTn id="24" dur="750" fill="hold"/>
                                        <p:tgtEl>
                                          <p:spTgt spid="15"/>
                                        </p:tgtEl>
                                        <p:attrNameLst>
                                          <p:attrName>ppt_w</p:attrName>
                                        </p:attrNameLst>
                                      </p:cBhvr>
                                      <p:tavLst>
                                        <p:tav tm="0">
                                          <p:val>
                                            <p:fltVal val="0"/>
                                          </p:val>
                                        </p:tav>
                                        <p:tav tm="100000">
                                          <p:val>
                                            <p:strVal val="#ppt_w"/>
                                          </p:val>
                                        </p:tav>
                                      </p:tavLst>
                                    </p:anim>
                                    <p:anim calcmode="lin" valueType="num">
                                      <p:cBhvr>
                                        <p:cTn id="25" dur="750" fill="hold"/>
                                        <p:tgtEl>
                                          <p:spTgt spid="15"/>
                                        </p:tgtEl>
                                        <p:attrNameLst>
                                          <p:attrName>ppt_h</p:attrName>
                                        </p:attrNameLst>
                                      </p:cBhvr>
                                      <p:tavLst>
                                        <p:tav tm="0">
                                          <p:val>
                                            <p:fltVal val="0"/>
                                          </p:val>
                                        </p:tav>
                                        <p:tav tm="100000">
                                          <p:val>
                                            <p:strVal val="#ppt_h"/>
                                          </p:val>
                                        </p:tav>
                                      </p:tavLst>
                                    </p:anim>
                                  </p:childTnLst>
                                </p:cTn>
                              </p:par>
                              <p:par>
                                <p:cTn id="26" presetID="23" presetClass="entr" presetSubtype="16" fill="hold" grpId="7" nodeType="withEffect">
                                  <p:stCondLst>
                                    <p:cond delay="0"/>
                                  </p:stCondLst>
                                  <p:iterate>
                                    <p:tmAbs val="0"/>
                                  </p:iterate>
                                  <p:childTnLst>
                                    <p:set>
                                      <p:cBhvr>
                                        <p:cTn id="27" fill="hold"/>
                                        <p:tgtEl>
                                          <p:spTgt spid="16"/>
                                        </p:tgtEl>
                                        <p:attrNameLst>
                                          <p:attrName>style.visibility</p:attrName>
                                        </p:attrNameLst>
                                      </p:cBhvr>
                                      <p:to>
                                        <p:strVal val="visible"/>
                                      </p:to>
                                    </p:set>
                                    <p:anim calcmode="lin" valueType="num">
                                      <p:cBhvr>
                                        <p:cTn id="28" dur="750" fill="hold"/>
                                        <p:tgtEl>
                                          <p:spTgt spid="16"/>
                                        </p:tgtEl>
                                        <p:attrNameLst>
                                          <p:attrName>ppt_w</p:attrName>
                                        </p:attrNameLst>
                                      </p:cBhvr>
                                      <p:tavLst>
                                        <p:tav tm="0">
                                          <p:val>
                                            <p:fltVal val="0"/>
                                          </p:val>
                                        </p:tav>
                                        <p:tav tm="100000">
                                          <p:val>
                                            <p:strVal val="#ppt_w"/>
                                          </p:val>
                                        </p:tav>
                                      </p:tavLst>
                                    </p:anim>
                                    <p:anim calcmode="lin" valueType="num">
                                      <p:cBhvr>
                                        <p:cTn id="29" dur="750" fill="hold"/>
                                        <p:tgtEl>
                                          <p:spTgt spid="16"/>
                                        </p:tgtEl>
                                        <p:attrNameLst>
                                          <p:attrName>ppt_h</p:attrName>
                                        </p:attrNameLst>
                                      </p:cBhvr>
                                      <p:tavLst>
                                        <p:tav tm="0">
                                          <p:val>
                                            <p:fltVal val="0"/>
                                          </p:val>
                                        </p:tav>
                                        <p:tav tm="100000">
                                          <p:val>
                                            <p:strVal val="#ppt_h"/>
                                          </p:val>
                                        </p:tav>
                                      </p:tavLst>
                                    </p:anim>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8"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up)">
                                      <p:cBhvr>
                                        <p:cTn id="34" dur="500"/>
                                        <p:tgtEl>
                                          <p:spTgt spid="18"/>
                                        </p:tgtEl>
                                      </p:cBhvr>
                                    </p:animEffect>
                                  </p:childTnLst>
                                </p:cTn>
                              </p:par>
                            </p:childTnLst>
                          </p:cTn>
                        </p:par>
                        <p:par>
                          <p:cTn id="35" fill="hold">
                            <p:stCondLst>
                              <p:cond delay="500"/>
                            </p:stCondLst>
                            <p:childTnLst>
                              <p:par>
                                <p:cTn id="36" presetID="22" presetClass="entr" presetSubtype="1" fill="hold" grpId="9"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up)">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3" animBg="1" advAuto="0"/>
      <p:bldP spid="11" grpId="4" animBg="1" advAuto="0"/>
      <p:bldP spid="12" grpId="1" animBg="1" advAuto="0"/>
      <p:bldP spid="14" grpId="5" animBg="1" advAuto="0"/>
      <p:bldP spid="15" grpId="6" animBg="1" advAuto="0"/>
      <p:bldP spid="16" grpId="7" animBg="1" advAuto="0"/>
      <p:bldP spid="17" grpId="9" animBg="1" advAuto="0"/>
      <p:bldP spid="18" grpId="8"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4"/>
          <p:cNvGrpSpPr/>
          <p:nvPr/>
        </p:nvGrpSpPr>
        <p:grpSpPr>
          <a:xfrm>
            <a:off x="-7264400" y="-7061201"/>
            <a:ext cx="20958575" cy="18097221"/>
            <a:chOff x="0" y="0"/>
            <a:chExt cx="20958574" cy="18097220"/>
          </a:xfrm>
        </p:grpSpPr>
        <p:pic>
          <p:nvPicPr>
            <p:cNvPr id="22" name="Vintage-Radio-Icon-in-Photoshop.jpg"/>
            <p:cNvPicPr/>
            <p:nvPr/>
          </p:nvPicPr>
          <p:blipFill>
            <a:blip r:embed="rId3">
              <a:extLst/>
            </a:blip>
            <a:stretch>
              <a:fillRect/>
            </a:stretch>
          </p:blipFill>
          <p:spPr>
            <a:xfrm>
              <a:off x="0" y="9031680"/>
              <a:ext cx="20920474" cy="9065540"/>
            </a:xfrm>
            <a:prstGeom prst="rect">
              <a:avLst/>
            </a:prstGeom>
            <a:ln w="12700" cap="flat">
              <a:noFill/>
              <a:miter lim="400000"/>
            </a:ln>
            <a:effectLst/>
          </p:spPr>
        </p:pic>
        <p:pic>
          <p:nvPicPr>
            <p:cNvPr id="23" name="Vintage-Radio-Icon-in-Photoshop.jpg"/>
            <p:cNvPicPr/>
            <p:nvPr/>
          </p:nvPicPr>
          <p:blipFill>
            <a:blip r:embed="rId3">
              <a:extLst/>
            </a:blip>
            <a:stretch>
              <a:fillRect/>
            </a:stretch>
          </p:blipFill>
          <p:spPr>
            <a:xfrm rot="10800000" flipH="1">
              <a:off x="38100" y="-1"/>
              <a:ext cx="20920474" cy="9065540"/>
            </a:xfrm>
            <a:prstGeom prst="rect">
              <a:avLst/>
            </a:prstGeom>
            <a:ln w="12700" cap="flat">
              <a:noFill/>
              <a:miter lim="400000"/>
            </a:ln>
            <a:effectLst/>
          </p:spPr>
        </p:pic>
      </p:grpSp>
      <p:sp>
        <p:nvSpPr>
          <p:cNvPr id="25" name="Shape 25"/>
          <p:cNvSpPr/>
          <p:nvPr/>
        </p:nvSpPr>
        <p:spPr>
          <a:xfrm>
            <a:off x="203200" y="1282700"/>
            <a:ext cx="5422900" cy="28702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26" name="Shape 26"/>
          <p:cNvSpPr/>
          <p:nvPr/>
        </p:nvSpPr>
        <p:spPr>
          <a:xfrm>
            <a:off x="197755" y="1358900"/>
            <a:ext cx="5232400" cy="2654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90000"/>
              </a:lnSpc>
              <a:spcBef>
                <a:spcPts val="700"/>
              </a:spcBef>
              <a:buClr>
                <a:srgbClr val="FFFFFF"/>
              </a:buClr>
              <a:buFont typeface="Arial"/>
              <a:tabLst>
                <a:tab pos="558800" algn="l"/>
                <a:tab pos="1333500" algn="l"/>
              </a:tabLst>
              <a:defRPr sz="1800"/>
            </a:pPr>
            <a:r>
              <a:rPr sz="2800" b="1" spc="-56" dirty="0">
                <a:solidFill>
                  <a:srgbClr val="FFFFFF"/>
                </a:solidFill>
                <a:uFill>
                  <a:solidFill>
                    <a:srgbClr val="FFFFFF"/>
                  </a:solidFill>
                </a:uFill>
                <a:latin typeface="Arial"/>
                <a:ea typeface="Arial"/>
                <a:cs typeface="Arial"/>
                <a:sym typeface="Arial"/>
              </a:rPr>
              <a:t>1. Mass Media - creates a common culture</a:t>
            </a:r>
          </a:p>
          <a:p>
            <a:pPr marL="458772" marR="57799" lvl="1" indent="-115872"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c. Radio - </a:t>
            </a:r>
          </a:p>
          <a:p>
            <a:pPr marL="458772" marR="57799" lvl="2" indent="227027" algn="l" defTabSz="1295400">
              <a:lnSpc>
                <a:spcPct val="100000"/>
              </a:lnSpc>
              <a:spcBef>
                <a:spcPts val="700"/>
              </a:spcBef>
              <a:buClr>
                <a:srgbClr val="FFFFFF"/>
              </a:buClr>
              <a:buFont typeface="Arial"/>
              <a:tabLst>
                <a:tab pos="558800" algn="l"/>
                <a:tab pos="1333500" algn="l"/>
              </a:tabLst>
              <a:defRPr sz="1800"/>
            </a:pPr>
            <a:r>
              <a:rPr sz="2800" i="1" dirty="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1st Radio St. KDKA (Pittsburg), then NBC &amp; CBS</a:t>
            </a:r>
          </a:p>
        </p:txBody>
      </p:sp>
      <p:sp>
        <p:nvSpPr>
          <p:cNvPr id="27" name="Shape 27"/>
          <p:cNvSpPr/>
          <p:nvPr/>
        </p:nvSpPr>
        <p:spPr>
          <a:xfrm>
            <a:off x="-76200" y="1397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28" name="Shape 28"/>
          <p:cNvSpPr/>
          <p:nvPr/>
        </p:nvSpPr>
        <p:spPr>
          <a:xfrm>
            <a:off x="-76200" y="1270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29" name="Shape 29"/>
          <p:cNvSpPr/>
          <p:nvPr/>
        </p:nvSpPr>
        <p:spPr>
          <a:xfrm>
            <a:off x="6299200" y="558800"/>
            <a:ext cx="6248400" cy="5168900"/>
          </a:xfrm>
          <a:prstGeom prst="roundRect">
            <a:avLst>
              <a:gd name="adj" fmla="val 3686"/>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57799" marR="57799" lvl="0" algn="l" defTabSz="1295400">
              <a:lnSpc>
                <a:spcPct val="100000"/>
              </a:lnSpc>
              <a:tabLst/>
              <a:defRPr sz="3400">
                <a:solidFill>
                  <a:srgbClr val="FFFFFF"/>
                </a:solidFill>
                <a:uFill>
                  <a:solidFill>
                    <a:srgbClr val="FFFFFF"/>
                  </a:solidFill>
                </a:uFill>
                <a:latin typeface="Verdana"/>
                <a:ea typeface="Verdana"/>
                <a:cs typeface="Verdana"/>
                <a:sym typeface="Verdana"/>
              </a:defRPr>
            </a:pPr>
            <a:endParaRPr/>
          </a:p>
        </p:txBody>
      </p:sp>
      <p:pic>
        <p:nvPicPr>
          <p:cNvPr id="30" name="Nbc1943logo-filtered.png"/>
          <p:cNvPicPr/>
          <p:nvPr/>
        </p:nvPicPr>
        <p:blipFill>
          <a:blip r:embed="rId4">
            <a:extLst/>
          </a:blip>
          <a:stretch>
            <a:fillRect/>
          </a:stretch>
        </p:blipFill>
        <p:spPr>
          <a:xfrm>
            <a:off x="6540500" y="863600"/>
            <a:ext cx="5787643" cy="4648200"/>
          </a:xfrm>
          <a:prstGeom prst="rect">
            <a:avLst/>
          </a:prstGeom>
          <a:ln w="12700">
            <a:miter lim="400000"/>
          </a:ln>
          <a:effectLst>
            <a:outerShdw blurRad="63500" dir="2700000" rotWithShape="0">
              <a:srgbClr val="FFFFFF"/>
            </a:outerShdw>
          </a:effectLst>
        </p:spPr>
      </p:pic>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25"/>
                                        </p:tgtEl>
                                        <p:attrNameLst>
                                          <p:attrName>style.visibility</p:attrName>
                                        </p:attrNameLst>
                                      </p:cBhvr>
                                      <p:to>
                                        <p:strVal val="visible"/>
                                      </p:to>
                                    </p:set>
                                    <p:animEffect transition="in" filter="dissolve">
                                      <p:cBhvr>
                                        <p:cTn id="7" dur="1500"/>
                                        <p:tgtEl>
                                          <p:spTgt spid="25"/>
                                        </p:tgtEl>
                                      </p:cBhvr>
                                    </p:animEffect>
                                  </p:childTnLst>
                                </p:cTn>
                              </p:par>
                            </p:childTnLst>
                          </p:cTn>
                        </p:par>
                        <p:par>
                          <p:cTn id="8" fill="hold">
                            <p:stCondLst>
                              <p:cond delay="1500"/>
                            </p:stCondLst>
                            <p:childTnLst>
                              <p:par>
                                <p:cTn id="9" presetID="9" presetClass="entr" presetSubtype="0" fill="hold" grpId="2" nodeType="afterEffect">
                                  <p:stCondLst>
                                    <p:cond delay="0"/>
                                  </p:stCondLst>
                                  <p:iterate type="lt">
                                    <p:tmAbs val="0"/>
                                  </p:iterate>
                                  <p:childTnLst>
                                    <p:set>
                                      <p:cBhvr>
                                        <p:cTn id="10" fill="hold"/>
                                        <p:tgtEl>
                                          <p:spTgt spid="26"/>
                                        </p:tgtEl>
                                        <p:attrNameLst>
                                          <p:attrName>style.visibility</p:attrName>
                                        </p:attrNameLst>
                                      </p:cBhvr>
                                      <p:to>
                                        <p:strVal val="visible"/>
                                      </p:to>
                                    </p:set>
                                    <p:animEffect transition="in" filter="dissolve">
                                      <p:cBhvr>
                                        <p:cTn id="11" dur="2000"/>
                                        <p:tgtEl>
                                          <p:spTgt spid="26"/>
                                        </p:tgtEl>
                                      </p:cBhvr>
                                    </p:animEffect>
                                  </p:childTnLst>
                                </p:cTn>
                              </p:par>
                            </p:childTnLst>
                          </p:cTn>
                        </p:par>
                        <p:par>
                          <p:cTn id="12" fill="hold">
                            <p:stCondLst>
                              <p:cond delay="3500"/>
                            </p:stCondLst>
                            <p:childTnLst>
                              <p:par>
                                <p:cTn id="13" presetID="1" presetClass="entr" presetSubtype="8" fill="hold" grpId="3" nodeType="afterEffect">
                                  <p:stCondLst>
                                    <p:cond delay="0"/>
                                  </p:stCondLst>
                                  <p:iterate>
                                    <p:tmAbs val="0"/>
                                  </p:iterate>
                                  <p:childTnLst>
                                    <p:set>
                                      <p:cBhvr>
                                        <p:cTn id="14" fill="hold"/>
                                        <p:tgtEl>
                                          <p:spTgt spid="29"/>
                                        </p:tgtEl>
                                        <p:attrNameLst>
                                          <p:attrName>style.visibility</p:attrName>
                                        </p:attrNameLst>
                                      </p:cBhvr>
                                      <p:to>
                                        <p:strVal val="visible"/>
                                      </p:to>
                                    </p:set>
                                    <p:animEffect transition="in" filter="(null)(right)">
                                      <p:cBhvr>
                                        <p:cTn id="15" dur="1000"/>
                                        <p:tgtEl>
                                          <p:spTgt spid="29"/>
                                        </p:tgtEl>
                                      </p:cBhvr>
                                    </p:animEffect>
                                  </p:childTnLst>
                                </p:cTn>
                              </p:par>
                            </p:childTnLst>
                          </p:cTn>
                        </p:par>
                        <p:par>
                          <p:cTn id="16" fill="hold">
                            <p:stCondLst>
                              <p:cond delay="4500"/>
                            </p:stCondLst>
                            <p:childTnLst>
                              <p:par>
                                <p:cTn id="17" presetID="22" presetClass="entr" presetSubtype="1" fill="hold" grpId="4" nodeType="afterEffect">
                                  <p:stCondLst>
                                    <p:cond delay="0"/>
                                  </p:stCondLst>
                                  <p:iterate>
                                    <p:tmAbs val="0"/>
                                  </p:iterate>
                                  <p:childTnLst>
                                    <p:set>
                                      <p:cBhvr>
                                        <p:cTn id="18" fill="hold"/>
                                        <p:tgtEl>
                                          <p:spTgt spid="30"/>
                                        </p:tgtEl>
                                        <p:attrNameLst>
                                          <p:attrName>style.visibility</p:attrName>
                                        </p:attrNameLst>
                                      </p:cBhvr>
                                      <p:to>
                                        <p:strVal val="visible"/>
                                      </p:to>
                                    </p:set>
                                    <p:animEffect transition="in" filter="wipe(up)">
                                      <p:cBhvr>
                                        <p:cTn id="19" dur="750"/>
                                        <p:tgtEl>
                                          <p:spTgt spid="30"/>
                                        </p:tgtEl>
                                      </p:cBhvr>
                                    </p:animEffect>
                                  </p:childTnLst>
                                </p:cTn>
                              </p:par>
                            </p:childTnLst>
                          </p:cTn>
                        </p:par>
                        <p:par>
                          <p:cTn id="20" fill="hold">
                            <p:stCondLst>
                              <p:cond delay="5250"/>
                            </p:stCondLst>
                            <p:childTnLst>
                              <p:par>
                                <p:cTn id="21" presetID="9" presetClass="entr" presetSubtype="0" fill="hold" grpId="5" nodeType="afterEffect">
                                  <p:stCondLst>
                                    <p:cond delay="0"/>
                                  </p:stCondLst>
                                  <p:iterate type="lt">
                                    <p:tmAbs val="0"/>
                                  </p:iterate>
                                  <p:childTnLst>
                                    <p:set>
                                      <p:cBhvr>
                                        <p:cTn id="22" fill="hold"/>
                                        <p:tgtEl>
                                          <p:spTgt spid="28"/>
                                        </p:tgtEl>
                                        <p:attrNameLst>
                                          <p:attrName>style.visibility</p:attrName>
                                        </p:attrNameLst>
                                      </p:cBhvr>
                                      <p:to>
                                        <p:strVal val="visible"/>
                                      </p:to>
                                    </p:set>
                                    <p:animEffect transition="in" filter="dissolve">
                                      <p:cBhvr>
                                        <p:cTn id="23" dur="1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1" animBg="1" advAuto="0"/>
      <p:bldP spid="26" grpId="2" animBg="1" advAuto="0"/>
      <p:bldP spid="28" grpId="5" animBg="1" advAuto="0"/>
      <p:bldP spid="29" grpId="3" animBg="1" advAuto="0"/>
      <p:bldP spid="30" grpId="4"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6"/>
          <p:cNvGrpSpPr/>
          <p:nvPr/>
        </p:nvGrpSpPr>
        <p:grpSpPr>
          <a:xfrm>
            <a:off x="-7264400" y="-7061201"/>
            <a:ext cx="20958575" cy="18097221"/>
            <a:chOff x="0" y="0"/>
            <a:chExt cx="20958574" cy="18097220"/>
          </a:xfrm>
        </p:grpSpPr>
        <p:pic>
          <p:nvPicPr>
            <p:cNvPr id="34" name="Vintage-Radio-Icon-in-Photoshop.jpg"/>
            <p:cNvPicPr/>
            <p:nvPr/>
          </p:nvPicPr>
          <p:blipFill>
            <a:blip r:embed="rId5">
              <a:extLst/>
            </a:blip>
            <a:stretch>
              <a:fillRect/>
            </a:stretch>
          </p:blipFill>
          <p:spPr>
            <a:xfrm>
              <a:off x="0" y="9031680"/>
              <a:ext cx="20920474" cy="9065540"/>
            </a:xfrm>
            <a:prstGeom prst="rect">
              <a:avLst/>
            </a:prstGeom>
            <a:ln w="12700" cap="flat">
              <a:noFill/>
              <a:miter lim="400000"/>
            </a:ln>
            <a:effectLst/>
          </p:spPr>
        </p:pic>
        <p:pic>
          <p:nvPicPr>
            <p:cNvPr id="35" name="Vintage-Radio-Icon-in-Photoshop.jpg"/>
            <p:cNvPicPr/>
            <p:nvPr/>
          </p:nvPicPr>
          <p:blipFill>
            <a:blip r:embed="rId5">
              <a:extLst/>
            </a:blip>
            <a:stretch>
              <a:fillRect/>
            </a:stretch>
          </p:blipFill>
          <p:spPr>
            <a:xfrm rot="10800000" flipH="1">
              <a:off x="38100" y="-1"/>
              <a:ext cx="20920474" cy="9065540"/>
            </a:xfrm>
            <a:prstGeom prst="rect">
              <a:avLst/>
            </a:prstGeom>
            <a:ln w="12700" cap="flat">
              <a:noFill/>
              <a:miter lim="400000"/>
            </a:ln>
            <a:effectLst/>
          </p:spPr>
        </p:pic>
      </p:grpSp>
      <p:sp>
        <p:nvSpPr>
          <p:cNvPr id="37" name="Shape 37"/>
          <p:cNvSpPr/>
          <p:nvPr/>
        </p:nvSpPr>
        <p:spPr>
          <a:xfrm>
            <a:off x="203200" y="1282700"/>
            <a:ext cx="5422900" cy="28702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8" name="Shape 38"/>
          <p:cNvSpPr/>
          <p:nvPr/>
        </p:nvSpPr>
        <p:spPr>
          <a:xfrm>
            <a:off x="203200" y="1282700"/>
            <a:ext cx="5422900" cy="81788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9" name="Shape 39"/>
          <p:cNvSpPr/>
          <p:nvPr/>
        </p:nvSpPr>
        <p:spPr>
          <a:xfrm>
            <a:off x="197755" y="1358900"/>
            <a:ext cx="5232400" cy="2654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90000"/>
              </a:lnSpc>
              <a:spcBef>
                <a:spcPts val="700"/>
              </a:spcBef>
              <a:buClr>
                <a:srgbClr val="FFFFFF"/>
              </a:buClr>
              <a:buFont typeface="Arial"/>
              <a:tabLst>
                <a:tab pos="558800" algn="l"/>
                <a:tab pos="1333500" algn="l"/>
              </a:tabLst>
              <a:defRPr sz="1800"/>
            </a:pPr>
            <a:r>
              <a:rPr sz="2800" b="1" spc="-56" dirty="0">
                <a:solidFill>
                  <a:srgbClr val="FFFFFF"/>
                </a:solidFill>
                <a:uFill>
                  <a:solidFill>
                    <a:srgbClr val="FFFFFF"/>
                  </a:solidFill>
                </a:uFill>
                <a:latin typeface="Arial"/>
                <a:ea typeface="Arial"/>
                <a:cs typeface="Arial"/>
                <a:sym typeface="Arial"/>
              </a:rPr>
              <a:t>1. Mass Media - creates a common culture</a:t>
            </a:r>
          </a:p>
          <a:p>
            <a:pPr marL="458772" marR="57799" lvl="1" indent="-115872"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c. Radio - </a:t>
            </a:r>
          </a:p>
          <a:p>
            <a:pPr marL="458772" marR="57799" lvl="2" indent="227027" algn="l" defTabSz="1295400">
              <a:lnSpc>
                <a:spcPct val="100000"/>
              </a:lnSpc>
              <a:spcBef>
                <a:spcPts val="700"/>
              </a:spcBef>
              <a:buClr>
                <a:srgbClr val="FFFFFF"/>
              </a:buClr>
              <a:buFont typeface="Arial"/>
              <a:tabLst>
                <a:tab pos="558800" algn="l"/>
                <a:tab pos="1333500" algn="l"/>
              </a:tabLst>
              <a:defRPr sz="1800"/>
            </a:pPr>
            <a:r>
              <a:rPr sz="2800" i="1" dirty="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1st Radio St. KDKA (Pittsburg), then NBC &amp; CBS</a:t>
            </a:r>
          </a:p>
        </p:txBody>
      </p:sp>
      <p:sp>
        <p:nvSpPr>
          <p:cNvPr id="40" name="Shape 40"/>
          <p:cNvSpPr/>
          <p:nvPr/>
        </p:nvSpPr>
        <p:spPr>
          <a:xfrm>
            <a:off x="330200" y="4457700"/>
            <a:ext cx="5207000" cy="3285515"/>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tab pos="558800" algn="l"/>
                <a:tab pos="1333500" algn="l"/>
              </a:tabLst>
              <a:defRPr sz="1800"/>
            </a:pPr>
            <a:r>
              <a:rPr sz="2800" b="1" dirty="0">
                <a:solidFill>
                  <a:srgbClr val="FFFFFF"/>
                </a:solidFill>
                <a:uFill>
                  <a:solidFill>
                    <a:srgbClr val="FFFFFF"/>
                  </a:solidFill>
                </a:uFill>
                <a:latin typeface="Arial"/>
                <a:ea typeface="Arial"/>
                <a:cs typeface="Arial"/>
                <a:sym typeface="Arial"/>
              </a:rPr>
              <a:t>2. The Jazz Age</a:t>
            </a:r>
          </a:p>
          <a:p>
            <a:pPr marL="458772" marR="57799" lvl="1" indent="-458772" algn="l" defTabSz="1295400">
              <a:lnSpc>
                <a:spcPct val="100000"/>
              </a:lnSpc>
              <a:spcBef>
                <a:spcPts val="700"/>
              </a:spcBef>
              <a:buClr>
                <a:srgbClr val="FFFFFF"/>
              </a:buClr>
              <a:buFont typeface="Arial"/>
              <a:tabLst>
                <a:tab pos="558800" algn="l"/>
                <a:tab pos="1333500" algn="l"/>
              </a:tabLst>
              <a:defRPr sz="1800"/>
            </a:pPr>
            <a:r>
              <a:rPr sz="2800" dirty="0">
                <a:solidFill>
                  <a:srgbClr val="FFFFFF"/>
                </a:solidFill>
                <a:uFill>
                  <a:solidFill>
                    <a:srgbClr val="FFFFFF"/>
                  </a:solidFill>
                </a:uFill>
                <a:latin typeface="Arial"/>
                <a:ea typeface="Arial"/>
                <a:cs typeface="Arial"/>
                <a:sym typeface="Arial"/>
              </a:rPr>
              <a:t>  a.</a:t>
            </a:r>
            <a:r>
              <a:rPr sz="2800" b="1" dirty="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NYC’s Harlem became a center of Jazz &amp; AA culture</a:t>
            </a:r>
          </a:p>
          <a:p>
            <a:pPr marR="57799" lvl="1" indent="0" algn="l" defTabSz="1295400">
              <a:lnSpc>
                <a:spcPct val="100000"/>
              </a:lnSpc>
              <a:spcBef>
                <a:spcPts val="700"/>
              </a:spcBef>
              <a:buClr>
                <a:srgbClr val="FFFFFF"/>
              </a:buClr>
              <a:buFont typeface="Arial"/>
              <a:tabLst>
                <a:tab pos="631825" algn="l"/>
              </a:tabLst>
              <a:defRPr sz="1800"/>
            </a:pPr>
            <a:r>
              <a:rPr lang="en-US" sz="2800" dirty="0" smtClean="0">
                <a:solidFill>
                  <a:srgbClr val="FFFFFF"/>
                </a:solidFill>
                <a:uFill>
                  <a:solidFill>
                    <a:srgbClr val="FFFFFF"/>
                  </a:solidFill>
                </a:uFill>
                <a:latin typeface="Arial"/>
                <a:ea typeface="Arial"/>
                <a:cs typeface="Arial"/>
                <a:sym typeface="Arial"/>
              </a:rPr>
              <a:t>	</a:t>
            </a:r>
            <a:r>
              <a:rPr sz="2800" dirty="0" smtClean="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Duke Ellington &amp; Louis </a:t>
            </a:r>
            <a:r>
              <a:rPr lang="en-US" sz="2800" dirty="0" smtClean="0">
                <a:solidFill>
                  <a:srgbClr val="FFFFFF"/>
                </a:solidFill>
                <a:uFill>
                  <a:solidFill>
                    <a:srgbClr val="FFFFFF"/>
                  </a:solidFill>
                </a:uFill>
                <a:latin typeface="Arial"/>
                <a:ea typeface="Arial"/>
                <a:cs typeface="Arial"/>
                <a:sym typeface="Arial"/>
              </a:rPr>
              <a:t>	  </a:t>
            </a:r>
            <a:r>
              <a:rPr sz="2800" dirty="0" smtClean="0">
                <a:solidFill>
                  <a:srgbClr val="FFFFFF"/>
                </a:solidFill>
                <a:uFill>
                  <a:solidFill>
                    <a:srgbClr val="FFFFFF"/>
                  </a:solidFill>
                </a:uFill>
                <a:latin typeface="Arial"/>
                <a:ea typeface="Arial"/>
                <a:cs typeface="Arial"/>
                <a:sym typeface="Arial"/>
              </a:rPr>
              <a:t>Armstrong </a:t>
            </a:r>
            <a:r>
              <a:rPr sz="2800" dirty="0">
                <a:solidFill>
                  <a:srgbClr val="FFFFFF"/>
                </a:solidFill>
                <a:uFill>
                  <a:solidFill>
                    <a:srgbClr val="FFFFFF"/>
                  </a:solidFill>
                </a:uFill>
                <a:latin typeface="Arial"/>
                <a:ea typeface="Arial"/>
                <a:cs typeface="Arial"/>
                <a:sym typeface="Arial"/>
              </a:rPr>
              <a:t>made important </a:t>
            </a:r>
            <a:r>
              <a:rPr lang="en-US" sz="2800" dirty="0" smtClean="0">
                <a:solidFill>
                  <a:srgbClr val="FFFFFF"/>
                </a:solidFill>
                <a:uFill>
                  <a:solidFill>
                    <a:srgbClr val="FFFFFF"/>
                  </a:solidFill>
                </a:uFill>
                <a:latin typeface="Arial"/>
                <a:ea typeface="Arial"/>
                <a:cs typeface="Arial"/>
                <a:sym typeface="Arial"/>
              </a:rPr>
              <a:t>	  </a:t>
            </a:r>
            <a:r>
              <a:rPr sz="2800" dirty="0" smtClean="0">
                <a:solidFill>
                  <a:srgbClr val="FFFFFF"/>
                </a:solidFill>
                <a:uFill>
                  <a:solidFill>
                    <a:srgbClr val="FFFFFF"/>
                  </a:solidFill>
                </a:uFill>
                <a:latin typeface="Arial"/>
                <a:ea typeface="Arial"/>
                <a:cs typeface="Arial"/>
                <a:sym typeface="Arial"/>
              </a:rPr>
              <a:t>contributions</a:t>
            </a:r>
            <a:endParaRPr sz="2800" dirty="0">
              <a:solidFill>
                <a:srgbClr val="FFFFFF"/>
              </a:solidFill>
              <a:uFill>
                <a:solidFill>
                  <a:srgbClr val="FFFFFF"/>
                </a:solidFill>
              </a:uFill>
              <a:latin typeface="Arial"/>
              <a:ea typeface="Arial"/>
              <a:cs typeface="Arial"/>
              <a:sym typeface="Arial"/>
            </a:endParaRPr>
          </a:p>
          <a:p>
            <a:pPr marR="57799" lvl="1" indent="0" algn="l" defTabSz="1295400">
              <a:lnSpc>
                <a:spcPct val="100000"/>
              </a:lnSpc>
              <a:spcBef>
                <a:spcPts val="700"/>
              </a:spcBef>
              <a:buClr>
                <a:srgbClr val="FFFFFF"/>
              </a:buClr>
              <a:buFont typeface="Arial"/>
              <a:tabLst/>
              <a:defRPr sz="1800"/>
            </a:pPr>
            <a:r>
              <a:rPr lang="en-US" sz="2800" dirty="0">
                <a:solidFill>
                  <a:srgbClr val="FFFFFF"/>
                </a:solidFill>
                <a:uFill>
                  <a:solidFill>
                    <a:srgbClr val="FFFFFF"/>
                  </a:solidFill>
                </a:uFill>
                <a:latin typeface="Arial"/>
                <a:ea typeface="Arial"/>
                <a:cs typeface="Arial"/>
                <a:sym typeface="Arial"/>
              </a:rPr>
              <a:t> </a:t>
            </a:r>
            <a:r>
              <a:rPr lang="en-US" sz="2800" dirty="0" smtClean="0">
                <a:solidFill>
                  <a:srgbClr val="FFFFFF"/>
                </a:solidFill>
                <a:uFill>
                  <a:solidFill>
                    <a:srgbClr val="FFFFFF"/>
                  </a:solidFill>
                </a:uFill>
                <a:latin typeface="Arial"/>
                <a:ea typeface="Arial"/>
                <a:cs typeface="Arial"/>
                <a:sym typeface="Arial"/>
              </a:rPr>
              <a:t>  </a:t>
            </a:r>
            <a:r>
              <a:rPr sz="2800" dirty="0" smtClean="0">
                <a:solidFill>
                  <a:srgbClr val="FFFFFF"/>
                </a:solidFill>
                <a:uFill>
                  <a:solidFill>
                    <a:srgbClr val="FFFFFF"/>
                  </a:solidFill>
                </a:uFill>
                <a:latin typeface="Arial"/>
                <a:ea typeface="Arial"/>
                <a:cs typeface="Arial"/>
                <a:sym typeface="Arial"/>
              </a:rPr>
              <a:t>- </a:t>
            </a:r>
            <a:r>
              <a:rPr sz="2800" dirty="0">
                <a:solidFill>
                  <a:srgbClr val="FFFFFF"/>
                </a:solidFill>
                <a:uFill>
                  <a:solidFill>
                    <a:srgbClr val="FFFFFF"/>
                  </a:solidFill>
                </a:uFill>
                <a:latin typeface="Arial"/>
                <a:ea typeface="Arial"/>
                <a:cs typeface="Arial"/>
                <a:sym typeface="Arial"/>
              </a:rPr>
              <a:t>Charleston- national fad</a:t>
            </a:r>
          </a:p>
        </p:txBody>
      </p:sp>
      <p:sp>
        <p:nvSpPr>
          <p:cNvPr id="41" name="Shape 41"/>
          <p:cNvSpPr/>
          <p:nvPr/>
        </p:nvSpPr>
        <p:spPr>
          <a:xfrm>
            <a:off x="-76200" y="1397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42" name="Shape 42"/>
          <p:cNvSpPr/>
          <p:nvPr/>
        </p:nvSpPr>
        <p:spPr>
          <a:xfrm>
            <a:off x="-76200" y="1270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43" name="Shape 43"/>
          <p:cNvSpPr/>
          <p:nvPr/>
        </p:nvSpPr>
        <p:spPr>
          <a:xfrm>
            <a:off x="6299200" y="558800"/>
            <a:ext cx="6248400" cy="5168900"/>
          </a:xfrm>
          <a:prstGeom prst="roundRect">
            <a:avLst>
              <a:gd name="adj" fmla="val 3686"/>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57799" marR="57799" lvl="0" algn="l" defTabSz="1295400">
              <a:lnSpc>
                <a:spcPct val="100000"/>
              </a:lnSpc>
              <a:tabLst/>
              <a:defRPr sz="3400">
                <a:solidFill>
                  <a:srgbClr val="FFFFFF"/>
                </a:solidFill>
                <a:uFill>
                  <a:solidFill>
                    <a:srgbClr val="FFFFFF"/>
                  </a:solidFill>
                </a:uFill>
                <a:latin typeface="Verdana"/>
                <a:ea typeface="Verdana"/>
                <a:cs typeface="Verdana"/>
                <a:sym typeface="Verdana"/>
              </a:defRPr>
            </a:pPr>
            <a:endParaRPr/>
          </a:p>
        </p:txBody>
      </p:sp>
      <p:pic>
        <p:nvPicPr>
          <p:cNvPr id="44" name="Nbc1943logo-filtered.png"/>
          <p:cNvPicPr/>
          <p:nvPr/>
        </p:nvPicPr>
        <p:blipFill>
          <a:blip r:embed="rId6">
            <a:extLst/>
          </a:blip>
          <a:stretch>
            <a:fillRect/>
          </a:stretch>
        </p:blipFill>
        <p:spPr>
          <a:xfrm>
            <a:off x="6540500" y="863600"/>
            <a:ext cx="5787643" cy="4648200"/>
          </a:xfrm>
          <a:prstGeom prst="rect">
            <a:avLst/>
          </a:prstGeom>
          <a:ln w="12700">
            <a:miter lim="400000"/>
          </a:ln>
          <a:effectLst>
            <a:outerShdw blurRad="63500" dir="2700000" rotWithShape="0">
              <a:srgbClr val="FFFFFF"/>
            </a:outerShdw>
          </a:effectLst>
        </p:spPr>
      </p:pic>
      <p:sp>
        <p:nvSpPr>
          <p:cNvPr id="45" name="Shape 45">
            <a:hlinkClick r:id="rId7"/>
          </p:cNvPr>
          <p:cNvSpPr/>
          <p:nvPr/>
        </p:nvSpPr>
        <p:spPr>
          <a:xfrm>
            <a:off x="5894437" y="8707735"/>
            <a:ext cx="684164" cy="7537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solidFill/>
            <a:miter lim="400000"/>
          </a:ln>
          <a:effectLst>
            <a:outerShdw blurRad="457200" dir="5400000" rotWithShape="0">
              <a:srgbClr val="FFFFFF">
                <a:alpha val="95337"/>
              </a:srgbClr>
            </a:outerShdw>
            <a:reflection stA="50000" endPos="40000" dir="5400000" sy="-100000" algn="bl" rotWithShape="0"/>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1027" name="ShockwaveFlash1" r:id="rId2" imgW="6031763" imgH="4964531"/>
        </mc:Choice>
        <mc:Fallback>
          <p:control name="ShockwaveFlash1" r:id="rId2" imgW="6031763" imgH="4964531">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6424613" y="669925"/>
                  <a:ext cx="6032500" cy="49641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42"/>
                                        </p:tgtEl>
                                        <p:attrNameLst>
                                          <p:attrName>style.visibility</p:attrName>
                                        </p:attrNameLst>
                                      </p:cBhvr>
                                      <p:to>
                                        <p:strVal val="visible"/>
                                      </p:to>
                                    </p:set>
                                    <p:animEffect transition="in" filter="dissolve">
                                      <p:cBhvr>
                                        <p:cTn id="7" dur="1500"/>
                                        <p:tgtEl>
                                          <p:spTgt spid="42"/>
                                        </p:tgtEl>
                                      </p:cBhvr>
                                    </p:animEffect>
                                  </p:childTnLst>
                                </p:cTn>
                              </p:par>
                            </p:childTnLst>
                          </p:cTn>
                        </p:par>
                        <p:par>
                          <p:cTn id="8" fill="hold">
                            <p:stCondLst>
                              <p:cond delay="1500"/>
                            </p:stCondLst>
                            <p:childTnLst>
                              <p:par>
                                <p:cTn id="9" presetID="22" presetClass="entr" presetSubtype="1" fill="hold" grpId="2" nodeType="afterEffect">
                                  <p:stCondLst>
                                    <p:cond delay="0"/>
                                  </p:stCondLst>
                                  <p:iterate>
                                    <p:tmAbs val="0"/>
                                  </p:iterate>
                                  <p:childTnLst>
                                    <p:set>
                                      <p:cBhvr>
                                        <p:cTn id="10" fill="hold"/>
                                        <p:tgtEl>
                                          <p:spTgt spid="38"/>
                                        </p:tgtEl>
                                        <p:attrNameLst>
                                          <p:attrName>style.visibility</p:attrName>
                                        </p:attrNameLst>
                                      </p:cBhvr>
                                      <p:to>
                                        <p:strVal val="visible"/>
                                      </p:to>
                                    </p:set>
                                    <p:animEffect transition="in" filter="wipe(up)">
                                      <p:cBhvr>
                                        <p:cTn id="11" dur="1500"/>
                                        <p:tgtEl>
                                          <p:spTgt spid="38"/>
                                        </p:tgtEl>
                                      </p:cBhvr>
                                    </p:animEffect>
                                  </p:childTnLst>
                                </p:cTn>
                              </p:par>
                            </p:childTnLst>
                          </p:cTn>
                        </p:par>
                        <p:par>
                          <p:cTn id="12" fill="hold">
                            <p:stCondLst>
                              <p:cond delay="3000"/>
                            </p:stCondLst>
                            <p:childTnLst>
                              <p:par>
                                <p:cTn id="13" presetID="22" presetClass="entr" presetSubtype="1" fill="hold" grpId="3" nodeType="afterEffect">
                                  <p:stCondLst>
                                    <p:cond delay="500"/>
                                  </p:stCondLst>
                                  <p:iterate>
                                    <p:tmAbs val="0"/>
                                  </p:iterate>
                                  <p:childTnLst>
                                    <p:set>
                                      <p:cBhvr>
                                        <p:cTn id="14" fill="hold"/>
                                        <p:tgtEl>
                                          <p:spTgt spid="40"/>
                                        </p:tgtEl>
                                        <p:attrNameLst>
                                          <p:attrName>style.visibility</p:attrName>
                                        </p:attrNameLst>
                                      </p:cBhvr>
                                      <p:to>
                                        <p:strVal val="visible"/>
                                      </p:to>
                                    </p:set>
                                    <p:animEffect transition="in" filter="wipe(up)">
                                      <p:cBhvr>
                                        <p:cTn id="15"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2" animBg="1" advAuto="0"/>
      <p:bldP spid="40" grpId="3" animBg="1" advAuto="0"/>
      <p:bldP spid="42" grpId="1"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hughes.jpg"/>
          <p:cNvPicPr/>
          <p:nvPr/>
        </p:nvPicPr>
        <p:blipFill>
          <a:blip r:embed="rId3">
            <a:extLst/>
          </a:blip>
          <a:stretch>
            <a:fillRect/>
          </a:stretch>
        </p:blipFill>
        <p:spPr>
          <a:xfrm>
            <a:off x="-38100" y="12700"/>
            <a:ext cx="13081000" cy="10537473"/>
          </a:xfrm>
          <a:prstGeom prst="rect">
            <a:avLst/>
          </a:prstGeom>
          <a:ln w="12700">
            <a:miter lim="400000"/>
          </a:ln>
        </p:spPr>
      </p:pic>
      <p:sp>
        <p:nvSpPr>
          <p:cNvPr id="50" name="Shape 50"/>
          <p:cNvSpPr/>
          <p:nvPr/>
        </p:nvSpPr>
        <p:spPr>
          <a:xfrm>
            <a:off x="-76200" y="1270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51" name="Shape 51"/>
          <p:cNvSpPr/>
          <p:nvPr/>
        </p:nvSpPr>
        <p:spPr>
          <a:xfrm>
            <a:off x="381000" y="4064000"/>
            <a:ext cx="5486400" cy="58420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52" name="Shape 52"/>
          <p:cNvSpPr/>
          <p:nvPr/>
        </p:nvSpPr>
        <p:spPr>
          <a:xfrm>
            <a:off x="393700" y="4267200"/>
            <a:ext cx="5461000" cy="36449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800" b="1" spc="-196">
                <a:solidFill>
                  <a:srgbClr val="FFFFFF"/>
                </a:solidFill>
                <a:uFill>
                  <a:solidFill>
                    <a:srgbClr val="FFFFFF"/>
                  </a:solidFill>
                </a:uFill>
                <a:latin typeface="Arial"/>
                <a:ea typeface="Arial"/>
                <a:cs typeface="Arial"/>
                <a:sym typeface="Arial"/>
              </a:rPr>
              <a:t>B. </a:t>
            </a:r>
            <a:r>
              <a:rPr sz="2800">
                <a:solidFill>
                  <a:srgbClr val="FFFFFF"/>
                </a:solidFill>
                <a:uFill>
                  <a:solidFill>
                    <a:srgbClr val="FFFFFF"/>
                  </a:solidFill>
                </a:uFill>
                <a:latin typeface="Arial"/>
                <a:ea typeface="Arial"/>
                <a:cs typeface="Arial"/>
                <a:sym typeface="Arial"/>
              </a:rPr>
              <a:t> </a:t>
            </a:r>
            <a:r>
              <a:rPr sz="2800" b="1">
                <a:solidFill>
                  <a:srgbClr val="FFFFFF"/>
                </a:solidFill>
                <a:uFill>
                  <a:solidFill>
                    <a:srgbClr val="FFFFFF"/>
                  </a:solidFill>
                </a:uFill>
                <a:latin typeface="Arial"/>
                <a:ea typeface="Arial"/>
                <a:cs typeface="Arial"/>
                <a:sym typeface="Arial"/>
              </a:rPr>
              <a:t>“Harlem Renaissance” was a rebirth of AA culture.</a:t>
            </a:r>
            <a:endParaRPr sz="2800" b="1" spc="-196">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James Weldon Johnson - Secretary for the NAACP &amp; writer</a:t>
            </a: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Zora Neale Hurston - </a:t>
            </a:r>
            <a:r>
              <a:rPr sz="2800" i="1" spc="-196">
                <a:solidFill>
                  <a:srgbClr val="FFFFFF"/>
                </a:solidFill>
                <a:uFill>
                  <a:solidFill>
                    <a:srgbClr val="FFFFFF"/>
                  </a:solidFill>
                </a:uFill>
                <a:latin typeface="Arial"/>
                <a:ea typeface="Arial"/>
                <a:cs typeface="Arial"/>
                <a:sym typeface="Arial"/>
              </a:rPr>
              <a:t>Their Eyes Were Watching God</a:t>
            </a:r>
            <a:endParaRPr sz="2800" spc="-196">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Langston Hughes - poet, writer, journalist &amp; playwright</a:t>
            </a:r>
          </a:p>
        </p:txBody>
      </p:sp>
      <p:sp>
        <p:nvSpPr>
          <p:cNvPr id="53" name="Shape 53"/>
          <p:cNvSpPr/>
          <p:nvPr/>
        </p:nvSpPr>
        <p:spPr>
          <a:xfrm>
            <a:off x="8636000" y="9080500"/>
            <a:ext cx="4191000" cy="496367"/>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1" indent="-115872" algn="l" defTabSz="1295400">
              <a:lnSpc>
                <a:spcPct val="90000"/>
              </a:lnSpc>
              <a:spcBef>
                <a:spcPts val="700"/>
              </a:spcBef>
              <a:buClr>
                <a:srgbClr val="FFFFFF"/>
              </a:buClr>
              <a:buFont typeface="Arial"/>
              <a:tabLst/>
              <a:defRPr sz="1800"/>
            </a:pPr>
            <a:r>
              <a:rPr sz="2800" dirty="0">
                <a:uFill>
                  <a:solidFill>
                    <a:srgbClr val="FFFFFF"/>
                  </a:solidFill>
                </a:uFill>
                <a:latin typeface="Arial"/>
                <a:ea typeface="Arial"/>
                <a:cs typeface="Arial"/>
                <a:sym typeface="Arial"/>
              </a:rPr>
              <a:t>Langston Hughes</a:t>
            </a:r>
          </a:p>
        </p:txBody>
      </p:sp>
      <p:sp>
        <p:nvSpPr>
          <p:cNvPr id="54" name="Shape 54"/>
          <p:cNvSpPr/>
          <p:nvPr/>
        </p:nvSpPr>
        <p:spPr>
          <a:xfrm>
            <a:off x="-76200" y="1143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grpSp>
        <p:nvGrpSpPr>
          <p:cNvPr id="57" name="Group 57"/>
          <p:cNvGrpSpPr/>
          <p:nvPr/>
        </p:nvGrpSpPr>
        <p:grpSpPr>
          <a:xfrm>
            <a:off x="6362700" y="-266700"/>
            <a:ext cx="6616700" cy="10288281"/>
            <a:chOff x="0" y="0"/>
            <a:chExt cx="6616700" cy="10288280"/>
          </a:xfrm>
        </p:grpSpPr>
        <p:pic>
          <p:nvPicPr>
            <p:cNvPr id="55" name="zora-neale-hurston.jpg"/>
            <p:cNvPicPr/>
            <p:nvPr/>
          </p:nvPicPr>
          <p:blipFill>
            <a:blip r:embed="rId4">
              <a:extLst/>
            </a:blip>
            <a:stretch>
              <a:fillRect/>
            </a:stretch>
          </p:blipFill>
          <p:spPr>
            <a:xfrm>
              <a:off x="0" y="0"/>
              <a:ext cx="6616700" cy="10288281"/>
            </a:xfrm>
            <a:prstGeom prst="rect">
              <a:avLst/>
            </a:prstGeom>
            <a:ln w="12700" cap="flat">
              <a:noFill/>
              <a:miter lim="400000"/>
            </a:ln>
            <a:effectLst>
              <a:outerShdw blurRad="241300" dir="16080000" rotWithShape="0">
                <a:srgbClr val="000000"/>
              </a:outerShdw>
            </a:effectLst>
          </p:spPr>
        </p:pic>
        <p:sp>
          <p:nvSpPr>
            <p:cNvPr id="56" name="Shape 56"/>
            <p:cNvSpPr/>
            <p:nvPr/>
          </p:nvSpPr>
          <p:spPr>
            <a:xfrm>
              <a:off x="3136900" y="9347200"/>
              <a:ext cx="3112136" cy="49636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p>
              <a:pPr marL="458772" marR="57799" lvl="1" indent="-115872" algn="l" defTabSz="1295400">
                <a:lnSpc>
                  <a:spcPct val="100000"/>
                </a:lnSpc>
                <a:spcBef>
                  <a:spcPts val="700"/>
                </a:spcBef>
                <a:buClr>
                  <a:srgbClr val="FFFFFF"/>
                </a:buClr>
                <a:buFont typeface="Arial"/>
                <a:tabLst/>
                <a:defRPr sz="1800"/>
              </a:pPr>
              <a:r>
                <a:rPr sz="2800" spc="-196">
                  <a:uFill>
                    <a:solidFill>
                      <a:srgbClr val="FFFFFF"/>
                    </a:solidFill>
                  </a:uFill>
                  <a:latin typeface="Arial"/>
                  <a:ea typeface="Arial"/>
                  <a:cs typeface="Arial"/>
                  <a:sym typeface="Arial"/>
                </a:rPr>
                <a:t>Zora Neale Hurston</a:t>
              </a:r>
            </a:p>
          </p:txBody>
        </p:sp>
      </p:grpSp>
    </p:spTree>
  </p:cSld>
  <p:clrMapOvr>
    <a:masterClrMapping/>
  </p:clrMapOvr>
  <p:transition spd="slow">
    <p:push dir="u"/>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54"/>
                                        </p:tgtEl>
                                        <p:attrNameLst>
                                          <p:attrName>style.visibility</p:attrName>
                                        </p:attrNameLst>
                                      </p:cBhvr>
                                      <p:to>
                                        <p:strVal val="visible"/>
                                      </p:to>
                                    </p:set>
                                    <p:animEffect transition="in" filter="dissolve">
                                      <p:cBhvr>
                                        <p:cTn id="7" dur="1500"/>
                                        <p:tgtEl>
                                          <p:spTgt spid="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grpId="2" nodeType="clickEffect">
                                  <p:stCondLst>
                                    <p:cond delay="0"/>
                                  </p:stCondLst>
                                  <p:iterate>
                                    <p:tmAbs val="0"/>
                                  </p:iterate>
                                  <p:childTnLst>
                                    <p:animEffect transition="out" filter="box(out)">
                                      <p:cBhvr>
                                        <p:cTn id="11" dur="1000" fill="hold"/>
                                        <p:tgtEl>
                                          <p:spTgt spid="57"/>
                                        </p:tgtEl>
                                      </p:cBhvr>
                                    </p:animEffect>
                                    <p:set>
                                      <p:cBhvr>
                                        <p:cTn id="12" fill="hold">
                                          <p:stCondLst>
                                            <p:cond delay="999"/>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1" animBg="1" advAuto="0"/>
      <p:bldP spid="57"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hughes.jpg"/>
          <p:cNvPicPr/>
          <p:nvPr/>
        </p:nvPicPr>
        <p:blipFill>
          <a:blip r:embed="rId3">
            <a:extLst/>
          </a:blip>
          <a:stretch>
            <a:fillRect/>
          </a:stretch>
        </p:blipFill>
        <p:spPr>
          <a:xfrm>
            <a:off x="-38100" y="12700"/>
            <a:ext cx="13081000" cy="10537473"/>
          </a:xfrm>
          <a:prstGeom prst="rect">
            <a:avLst/>
          </a:prstGeom>
          <a:ln w="12700">
            <a:miter lim="400000"/>
          </a:ln>
        </p:spPr>
      </p:pic>
      <p:sp>
        <p:nvSpPr>
          <p:cNvPr id="62" name="Shape 62"/>
          <p:cNvSpPr/>
          <p:nvPr/>
        </p:nvSpPr>
        <p:spPr>
          <a:xfrm>
            <a:off x="-76200" y="1270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63" name="Shape 63"/>
          <p:cNvSpPr/>
          <p:nvPr/>
        </p:nvSpPr>
        <p:spPr>
          <a:xfrm>
            <a:off x="9169400" y="9080500"/>
            <a:ext cx="2814898" cy="394980"/>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p>
            <a:pPr marL="458772" marR="57799" lvl="1" indent="-115872" algn="l" defTabSz="1295400">
              <a:lnSpc>
                <a:spcPct val="90000"/>
              </a:lnSpc>
              <a:spcBef>
                <a:spcPts val="700"/>
              </a:spcBef>
              <a:buClr>
                <a:srgbClr val="FFFFFF"/>
              </a:buClr>
              <a:buFont typeface="Arial"/>
              <a:tabLst/>
              <a:defRPr sz="1800"/>
            </a:pPr>
            <a:r>
              <a:rPr sz="2800" dirty="0">
                <a:uFill>
                  <a:solidFill>
                    <a:srgbClr val="FFFFFF"/>
                  </a:solidFill>
                </a:uFill>
                <a:latin typeface="Arial"/>
                <a:ea typeface="Arial"/>
                <a:cs typeface="Arial"/>
                <a:sym typeface="Arial"/>
              </a:rPr>
              <a:t>Langston </a:t>
            </a:r>
            <a:r>
              <a:rPr sz="2800" dirty="0" smtClean="0">
                <a:uFill>
                  <a:solidFill>
                    <a:srgbClr val="FFFFFF"/>
                  </a:solidFill>
                </a:uFill>
                <a:latin typeface="Arial"/>
                <a:ea typeface="Arial"/>
                <a:cs typeface="Arial"/>
                <a:sym typeface="Arial"/>
              </a:rPr>
              <a:t>Hu</a:t>
            </a:r>
            <a:r>
              <a:rPr lang="en-US" sz="2800" dirty="0" smtClean="0">
                <a:uFill>
                  <a:solidFill>
                    <a:srgbClr val="FFFFFF"/>
                  </a:solidFill>
                </a:uFill>
                <a:latin typeface="Arial"/>
                <a:ea typeface="Arial"/>
                <a:cs typeface="Arial"/>
                <a:sym typeface="Arial"/>
              </a:rPr>
              <a:t>gh</a:t>
            </a:r>
            <a:r>
              <a:rPr sz="2800" dirty="0" smtClean="0">
                <a:uFill>
                  <a:solidFill>
                    <a:srgbClr val="FFFFFF"/>
                  </a:solidFill>
                </a:uFill>
                <a:latin typeface="Arial"/>
                <a:ea typeface="Arial"/>
                <a:cs typeface="Arial"/>
                <a:sym typeface="Arial"/>
              </a:rPr>
              <a:t>es</a:t>
            </a:r>
            <a:endParaRPr sz="2800" dirty="0">
              <a:uFill>
                <a:solidFill>
                  <a:srgbClr val="FFFFFF"/>
                </a:solidFill>
              </a:uFill>
              <a:latin typeface="Arial"/>
              <a:ea typeface="Arial"/>
              <a:cs typeface="Arial"/>
              <a:sym typeface="Arial"/>
            </a:endParaRPr>
          </a:p>
        </p:txBody>
      </p:sp>
      <p:pic>
        <p:nvPicPr>
          <p:cNvPr id="64" name="hopper Painting.jpg"/>
          <p:cNvPicPr/>
          <p:nvPr/>
        </p:nvPicPr>
        <p:blipFill>
          <a:blip r:embed="rId4">
            <a:extLst/>
          </a:blip>
          <a:stretch>
            <a:fillRect/>
          </a:stretch>
        </p:blipFill>
        <p:spPr>
          <a:xfrm>
            <a:off x="-76200" y="-588715"/>
            <a:ext cx="13085822" cy="10337800"/>
          </a:xfrm>
          <a:prstGeom prst="rect">
            <a:avLst/>
          </a:prstGeom>
          <a:ln w="12700">
            <a:miter lim="400000"/>
          </a:ln>
        </p:spPr>
      </p:pic>
      <p:sp>
        <p:nvSpPr>
          <p:cNvPr id="65" name="Shape 65"/>
          <p:cNvSpPr/>
          <p:nvPr/>
        </p:nvSpPr>
        <p:spPr>
          <a:xfrm>
            <a:off x="8166100" y="8832316"/>
            <a:ext cx="4838700" cy="496367"/>
          </a:xfrm>
          <a:prstGeom prst="rect">
            <a:avLst/>
          </a:prstGeom>
          <a:ln w="12700">
            <a:miter lim="400000"/>
          </a:ln>
          <a:effectLst>
            <a:outerShdw blurRad="50800" dir="16080000" rotWithShape="0">
              <a:srgbClr val="FFFFFF"/>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90000"/>
              </a:lnSpc>
              <a:spcBef>
                <a:spcPts val="700"/>
              </a:spcBef>
              <a:buClr>
                <a:srgbClr val="FFFFFF"/>
              </a:buClr>
              <a:buFont typeface="Arial"/>
              <a:tabLst/>
              <a:defRPr sz="1800"/>
            </a:pPr>
            <a:r>
              <a:rPr sz="2800" dirty="0">
                <a:effectLst>
                  <a:outerShdw blurRad="25400" dir="16080000" rotWithShape="0">
                    <a:srgbClr val="FFFFFF"/>
                  </a:outerShdw>
                </a:effectLst>
                <a:uFill>
                  <a:solidFill>
                    <a:srgbClr val="FFFFFF"/>
                  </a:solidFill>
                </a:uFill>
                <a:latin typeface="Arial"/>
                <a:ea typeface="Arial"/>
                <a:cs typeface="Arial"/>
                <a:sym typeface="Arial"/>
              </a:rPr>
              <a:t>Edward Hopper’s </a:t>
            </a:r>
            <a:r>
              <a:rPr sz="2600" i="1" dirty="0">
                <a:effectLst>
                  <a:outerShdw blurRad="25400" dir="16080000" rotWithShape="0">
                    <a:srgbClr val="FFFFFF"/>
                  </a:outerShdw>
                </a:effectLst>
                <a:uFill>
                  <a:solidFill/>
                </a:uFill>
                <a:latin typeface="Arial"/>
                <a:ea typeface="Arial"/>
                <a:cs typeface="Arial"/>
                <a:sym typeface="Arial"/>
              </a:rPr>
              <a:t>Automat</a:t>
            </a:r>
          </a:p>
        </p:txBody>
      </p:sp>
      <p:pic>
        <p:nvPicPr>
          <p:cNvPr id="66" name="O'Keefe red (2).jpg"/>
          <p:cNvPicPr/>
          <p:nvPr/>
        </p:nvPicPr>
        <p:blipFill>
          <a:blip r:embed="rId5">
            <a:extLst/>
          </a:blip>
          <a:stretch>
            <a:fillRect/>
          </a:stretch>
        </p:blipFill>
        <p:spPr>
          <a:xfrm>
            <a:off x="-4232" y="-413597"/>
            <a:ext cx="13004800" cy="10963770"/>
          </a:xfrm>
          <a:prstGeom prst="rect">
            <a:avLst/>
          </a:prstGeom>
          <a:ln w="12700">
            <a:miter lim="400000"/>
          </a:ln>
        </p:spPr>
      </p:pic>
      <p:sp>
        <p:nvSpPr>
          <p:cNvPr id="67" name="Shape 67"/>
          <p:cNvSpPr/>
          <p:nvPr/>
        </p:nvSpPr>
        <p:spPr>
          <a:xfrm>
            <a:off x="381000" y="4064000"/>
            <a:ext cx="5486400" cy="58420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68" name="Shape 68"/>
          <p:cNvSpPr/>
          <p:nvPr/>
        </p:nvSpPr>
        <p:spPr>
          <a:xfrm>
            <a:off x="393700" y="4267200"/>
            <a:ext cx="5461000" cy="36449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800" b="1" spc="-196">
                <a:solidFill>
                  <a:srgbClr val="FFFFFF"/>
                </a:solidFill>
                <a:uFill>
                  <a:solidFill>
                    <a:srgbClr val="FFFFFF"/>
                  </a:solidFill>
                </a:uFill>
                <a:latin typeface="Arial"/>
                <a:ea typeface="Arial"/>
                <a:cs typeface="Arial"/>
                <a:sym typeface="Arial"/>
              </a:rPr>
              <a:t>B. </a:t>
            </a:r>
            <a:r>
              <a:rPr sz="2800">
                <a:solidFill>
                  <a:srgbClr val="FFFFFF"/>
                </a:solidFill>
                <a:uFill>
                  <a:solidFill>
                    <a:srgbClr val="FFFFFF"/>
                  </a:solidFill>
                </a:uFill>
                <a:latin typeface="Arial"/>
                <a:ea typeface="Arial"/>
                <a:cs typeface="Arial"/>
                <a:sym typeface="Arial"/>
              </a:rPr>
              <a:t> </a:t>
            </a:r>
            <a:r>
              <a:rPr sz="2800" b="1">
                <a:solidFill>
                  <a:srgbClr val="FFFFFF"/>
                </a:solidFill>
                <a:uFill>
                  <a:solidFill>
                    <a:srgbClr val="FFFFFF"/>
                  </a:solidFill>
                </a:uFill>
                <a:latin typeface="Arial"/>
                <a:ea typeface="Arial"/>
                <a:cs typeface="Arial"/>
                <a:sym typeface="Arial"/>
              </a:rPr>
              <a:t>“Harlem Renaissance” was a rebirth of AA culture.</a:t>
            </a:r>
            <a:endParaRPr sz="2800" b="1" spc="-196">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James Weldon Johnson - Secretary for the NAACP &amp; writer</a:t>
            </a: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Zora Neale Hurston - </a:t>
            </a:r>
            <a:r>
              <a:rPr sz="2800" i="1" spc="-196">
                <a:solidFill>
                  <a:srgbClr val="FFFFFF"/>
                </a:solidFill>
                <a:uFill>
                  <a:solidFill>
                    <a:srgbClr val="FFFFFF"/>
                  </a:solidFill>
                </a:uFill>
                <a:latin typeface="Arial"/>
                <a:ea typeface="Arial"/>
                <a:cs typeface="Arial"/>
                <a:sym typeface="Arial"/>
              </a:rPr>
              <a:t>Their Eyes Were Watching God</a:t>
            </a:r>
            <a:endParaRPr sz="2800" spc="-196">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800" spc="-196">
                <a:solidFill>
                  <a:srgbClr val="FFFFFF"/>
                </a:solidFill>
                <a:uFill>
                  <a:solidFill>
                    <a:srgbClr val="FFFFFF"/>
                  </a:solidFill>
                </a:uFill>
                <a:latin typeface="Arial"/>
                <a:ea typeface="Arial"/>
                <a:cs typeface="Arial"/>
                <a:sym typeface="Arial"/>
              </a:rPr>
              <a:t>- Langston Hughes - poet, writer, journalist &amp; playwright</a:t>
            </a:r>
          </a:p>
        </p:txBody>
      </p:sp>
      <p:sp>
        <p:nvSpPr>
          <p:cNvPr id="69" name="Shape 69"/>
          <p:cNvSpPr/>
          <p:nvPr/>
        </p:nvSpPr>
        <p:spPr>
          <a:xfrm>
            <a:off x="-76200" y="139700"/>
            <a:ext cx="13144500" cy="11176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7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200">
                <a:solidFill>
                  <a:srgbClr val="FFFFFF"/>
                </a:solidFill>
                <a:effectLst>
                  <a:outerShdw blurRad="152400" dist="12700" dir="16080000" rotWithShape="0">
                    <a:srgbClr val="000000"/>
                  </a:outerShdw>
                </a:effectLst>
              </a:rPr>
              <a:t>III. Mass Media &amp; the Jazz Age</a:t>
            </a:r>
          </a:p>
        </p:txBody>
      </p:sp>
      <p:sp>
        <p:nvSpPr>
          <p:cNvPr id="70" name="Shape 70"/>
          <p:cNvSpPr/>
          <p:nvPr/>
        </p:nvSpPr>
        <p:spPr>
          <a:xfrm>
            <a:off x="419100" y="8026400"/>
            <a:ext cx="5461000" cy="151146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800" b="1" spc="-196">
                <a:solidFill>
                  <a:srgbClr val="FFFFFF"/>
                </a:solidFill>
                <a:uFill>
                  <a:solidFill>
                    <a:srgbClr val="FFFFFF"/>
                  </a:solidFill>
                </a:uFill>
                <a:latin typeface="Arial"/>
                <a:ea typeface="Arial"/>
                <a:cs typeface="Arial"/>
                <a:sym typeface="Arial"/>
              </a:rPr>
              <a:t>C. </a:t>
            </a:r>
            <a:r>
              <a:rPr sz="2800">
                <a:solidFill>
                  <a:srgbClr val="FFFFFF"/>
                </a:solidFill>
                <a:uFill>
                  <a:solidFill>
                    <a:srgbClr val="FFFFFF"/>
                  </a:solidFill>
                </a:uFill>
                <a:latin typeface="Arial"/>
                <a:ea typeface="Arial"/>
                <a:cs typeface="Arial"/>
                <a:sym typeface="Arial"/>
              </a:rPr>
              <a:t> </a:t>
            </a:r>
            <a:r>
              <a:rPr sz="2800" b="1">
                <a:solidFill>
                  <a:srgbClr val="FFFFFF"/>
                </a:solidFill>
                <a:uFill>
                  <a:solidFill>
                    <a:srgbClr val="FFFFFF"/>
                  </a:solidFill>
                </a:uFill>
                <a:latin typeface="Arial"/>
                <a:ea typeface="Arial"/>
                <a:cs typeface="Arial"/>
                <a:sym typeface="Arial"/>
              </a:rPr>
              <a:t>Jazz Artists</a:t>
            </a:r>
          </a:p>
          <a:p>
            <a:pPr marL="458772" marR="57799" lvl="1" indent="-115872" algn="l" defTabSz="1295400">
              <a:lnSpc>
                <a:spcPct val="100000"/>
              </a:lnSpc>
              <a:spcBef>
                <a:spcPts val="700"/>
              </a:spcBef>
              <a:buClr>
                <a:srgbClr val="FFFFFF"/>
              </a:buClr>
              <a:buFont typeface="Arial"/>
              <a:tabLst/>
              <a:defRPr sz="1800"/>
            </a:pPr>
            <a:r>
              <a:rPr sz="2800">
                <a:solidFill>
                  <a:srgbClr val="FFFFFF"/>
                </a:solidFill>
                <a:uFill>
                  <a:solidFill>
                    <a:srgbClr val="FFFFFF"/>
                  </a:solidFill>
                </a:uFill>
                <a:latin typeface="Arial"/>
                <a:ea typeface="Arial"/>
                <a:cs typeface="Arial"/>
                <a:sym typeface="Arial"/>
              </a:rPr>
              <a:t>- Edward Hopper - painter</a:t>
            </a:r>
          </a:p>
          <a:p>
            <a:pPr marL="458772" marR="57799" lvl="1" indent="-115872" algn="l" defTabSz="1295400">
              <a:lnSpc>
                <a:spcPct val="100000"/>
              </a:lnSpc>
              <a:spcBef>
                <a:spcPts val="700"/>
              </a:spcBef>
              <a:buClr>
                <a:srgbClr val="FFFFFF"/>
              </a:buClr>
              <a:buFont typeface="Arial"/>
              <a:tabLst/>
              <a:defRPr sz="1800"/>
            </a:pPr>
            <a:r>
              <a:rPr sz="2800">
                <a:solidFill>
                  <a:srgbClr val="FFFFFF"/>
                </a:solidFill>
                <a:uFill>
                  <a:solidFill>
                    <a:srgbClr val="FFFFFF"/>
                  </a:solidFill>
                </a:uFill>
                <a:latin typeface="Arial"/>
                <a:ea typeface="Arial"/>
                <a:cs typeface="Arial"/>
                <a:sym typeface="Arial"/>
              </a:rPr>
              <a:t>- Georgia O’Keeffe - painter</a:t>
            </a:r>
          </a:p>
        </p:txBody>
      </p:sp>
      <p:sp>
        <p:nvSpPr>
          <p:cNvPr id="71" name="Shape 71"/>
          <p:cNvSpPr/>
          <p:nvPr/>
        </p:nvSpPr>
        <p:spPr>
          <a:xfrm>
            <a:off x="8128002" y="8832316"/>
            <a:ext cx="4838700" cy="496367"/>
          </a:xfrm>
          <a:prstGeom prst="rect">
            <a:avLst/>
          </a:prstGeom>
          <a:ln w="12700">
            <a:miter lim="400000"/>
          </a:ln>
          <a:effectLst>
            <a:outerShdw blurRad="50800" dir="16080000" rotWithShape="0">
              <a:srgbClr val="FFFFFF"/>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90000"/>
              </a:lnSpc>
              <a:spcBef>
                <a:spcPts val="700"/>
              </a:spcBef>
              <a:buClr>
                <a:srgbClr val="FFFFFF"/>
              </a:buClr>
              <a:buFont typeface="Arial"/>
              <a:tabLst/>
              <a:defRPr sz="1800"/>
            </a:pPr>
            <a:r>
              <a:rPr sz="2800" dirty="0">
                <a:effectLst>
                  <a:outerShdw blurRad="25400" dir="16080000" rotWithShape="0">
                    <a:srgbClr val="FFFFFF"/>
                  </a:outerShdw>
                </a:effectLst>
                <a:uFill>
                  <a:solidFill>
                    <a:srgbClr val="FFFFFF"/>
                  </a:solidFill>
                </a:uFill>
                <a:latin typeface="Arial"/>
                <a:ea typeface="Arial"/>
                <a:cs typeface="Arial"/>
                <a:sym typeface="Arial"/>
              </a:rPr>
              <a:t>Georgia O’keeffe - </a:t>
            </a:r>
            <a:r>
              <a:rPr sz="2800" i="1" dirty="0">
                <a:effectLst>
                  <a:outerShdw blurRad="25400" dir="16080000" rotWithShape="0">
                    <a:srgbClr val="FFFFFF"/>
                  </a:outerShdw>
                </a:effectLst>
                <a:uFill>
                  <a:solidFill>
                    <a:srgbClr val="FFFFFF"/>
                  </a:solidFill>
                </a:uFill>
                <a:latin typeface="Arial"/>
                <a:ea typeface="Arial"/>
                <a:cs typeface="Arial"/>
                <a:sym typeface="Arial"/>
              </a:rPr>
              <a:t>Red</a:t>
            </a:r>
          </a:p>
        </p:txBody>
      </p:sp>
    </p:spTree>
  </p:cSld>
  <p:clrMapOvr>
    <a:masterClrMapping/>
  </p:clrMapOvr>
  <p:transition spd="slow"/>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70"/>
                                        </p:tgtEl>
                                        <p:attrNameLst>
                                          <p:attrName>style.visibility</p:attrName>
                                        </p:attrNameLst>
                                      </p:cBhvr>
                                      <p:to>
                                        <p:strVal val="visible"/>
                                      </p:to>
                                    </p:set>
                                    <p:animEffect transition="in" filter="dissolve">
                                      <p:cBhvr>
                                        <p:cTn id="7" dur="1500"/>
                                        <p:tgtEl>
                                          <p:spTgt spid="70"/>
                                        </p:tgtEl>
                                      </p:cBhvr>
                                    </p:animEffect>
                                  </p:childTnLst>
                                </p:cTn>
                              </p:par>
                            </p:childTnLst>
                          </p:cTn>
                        </p:par>
                        <p:par>
                          <p:cTn id="8" fill="hold">
                            <p:stCondLst>
                              <p:cond delay="1500"/>
                            </p:stCondLst>
                            <p:childTnLst>
                              <p:par>
                                <p:cTn id="9" presetID="9" presetClass="entr" presetSubtype="0" fill="hold" grpId="2" nodeType="afterEffect">
                                  <p:stCondLst>
                                    <p:cond delay="0"/>
                                  </p:stCondLst>
                                  <p:iterate type="lt">
                                    <p:tmAbs val="0"/>
                                  </p:iterate>
                                  <p:childTnLst>
                                    <p:set>
                                      <p:cBhvr>
                                        <p:cTn id="10" fill="hold"/>
                                        <p:tgtEl>
                                          <p:spTgt spid="69"/>
                                        </p:tgtEl>
                                        <p:attrNameLst>
                                          <p:attrName>style.visibility</p:attrName>
                                        </p:attrNameLst>
                                      </p:cBhvr>
                                      <p:to>
                                        <p:strVal val="visible"/>
                                      </p:to>
                                    </p:set>
                                    <p:animEffect transition="in" filter="dissolve">
                                      <p:cBhvr>
                                        <p:cTn id="11" dur="1500"/>
                                        <p:tgtEl>
                                          <p:spTgt spid="69"/>
                                        </p:tgtEl>
                                      </p:cBhvr>
                                    </p:animEffect>
                                  </p:childTnLst>
                                </p:cTn>
                              </p:par>
                            </p:childTnLst>
                          </p:cTn>
                        </p:par>
                        <p:par>
                          <p:cTn id="12" fill="hold">
                            <p:stCondLst>
                              <p:cond delay="3000"/>
                            </p:stCondLst>
                            <p:childTnLst>
                              <p:par>
                                <p:cTn id="13" presetID="4" presetClass="entr" presetSubtype="32" fill="hold" grpId="3" nodeType="afterEffect">
                                  <p:stCondLst>
                                    <p:cond delay="0"/>
                                  </p:stCondLst>
                                  <p:iterate>
                                    <p:tmAbs val="0"/>
                                  </p:iterate>
                                  <p:childTnLst>
                                    <p:set>
                                      <p:cBhvr>
                                        <p:cTn id="14" fill="hold"/>
                                        <p:tgtEl>
                                          <p:spTgt spid="64"/>
                                        </p:tgtEl>
                                        <p:attrNameLst>
                                          <p:attrName>style.visibility</p:attrName>
                                        </p:attrNameLst>
                                      </p:cBhvr>
                                      <p:to>
                                        <p:strVal val="visible"/>
                                      </p:to>
                                    </p:set>
                                    <p:animEffect transition="in" filter="box(out)">
                                      <p:cBhvr>
                                        <p:cTn id="15" dur="1000"/>
                                        <p:tgtEl>
                                          <p:spTgt spid="64"/>
                                        </p:tgtEl>
                                      </p:cBhvr>
                                    </p:animEffect>
                                  </p:childTnLst>
                                </p:cTn>
                              </p:par>
                            </p:childTnLst>
                          </p:cTn>
                        </p:par>
                        <p:par>
                          <p:cTn id="16" fill="hold">
                            <p:stCondLst>
                              <p:cond delay="4000"/>
                            </p:stCondLst>
                            <p:childTnLst>
                              <p:par>
                                <p:cTn id="17" presetID="4" presetClass="entr" presetSubtype="32" fill="hold" grpId="4" nodeType="afterEffect">
                                  <p:stCondLst>
                                    <p:cond delay="0"/>
                                  </p:stCondLst>
                                  <p:iterate>
                                    <p:tmAbs val="0"/>
                                  </p:iterate>
                                  <p:childTnLst>
                                    <p:set>
                                      <p:cBhvr>
                                        <p:cTn id="18" fill="hold"/>
                                        <p:tgtEl>
                                          <p:spTgt spid="65"/>
                                        </p:tgtEl>
                                        <p:attrNameLst>
                                          <p:attrName>style.visibility</p:attrName>
                                        </p:attrNameLst>
                                      </p:cBhvr>
                                      <p:to>
                                        <p:strVal val="visible"/>
                                      </p:to>
                                    </p:set>
                                    <p:animEffect transition="in" filter="box(out)">
                                      <p:cBhvr>
                                        <p:cTn id="19" dur="1000"/>
                                        <p:tgtEl>
                                          <p:spTgt spid="6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5" nodeType="clickEffect">
                                  <p:stCondLst>
                                    <p:cond delay="0"/>
                                  </p:stCondLst>
                                  <p:iterate>
                                    <p:tmAbs val="0"/>
                                  </p:iterate>
                                  <p:childTnLst>
                                    <p:set>
                                      <p:cBhvr>
                                        <p:cTn id="23" fill="hold"/>
                                        <p:tgtEl>
                                          <p:spTgt spid="66"/>
                                        </p:tgtEl>
                                        <p:attrNameLst>
                                          <p:attrName>style.visibility</p:attrName>
                                        </p:attrNameLst>
                                      </p:cBhvr>
                                      <p:to>
                                        <p:strVal val="visible"/>
                                      </p:to>
                                    </p:set>
                                    <p:animEffect transition="in" filter="fade">
                                      <p:cBhvr>
                                        <p:cTn id="24" dur="1500"/>
                                        <p:tgtEl>
                                          <p:spTgt spid="66"/>
                                        </p:tgtEl>
                                      </p:cBhvr>
                                    </p:animEffect>
                                  </p:childTnLst>
                                </p:cTn>
                              </p:par>
                            </p:childTnLst>
                          </p:cTn>
                        </p:par>
                        <p:par>
                          <p:cTn id="25" fill="hold">
                            <p:stCondLst>
                              <p:cond delay="1500"/>
                            </p:stCondLst>
                            <p:childTnLst>
                              <p:par>
                                <p:cTn id="26" presetID="4" presetClass="entr" presetSubtype="32" fill="hold" grpId="6" nodeType="afterEffect">
                                  <p:stCondLst>
                                    <p:cond delay="0"/>
                                  </p:stCondLst>
                                  <p:iterate>
                                    <p:tmAbs val="0"/>
                                  </p:iterate>
                                  <p:childTnLst>
                                    <p:set>
                                      <p:cBhvr>
                                        <p:cTn id="27" fill="hold"/>
                                        <p:tgtEl>
                                          <p:spTgt spid="71"/>
                                        </p:tgtEl>
                                        <p:attrNameLst>
                                          <p:attrName>style.visibility</p:attrName>
                                        </p:attrNameLst>
                                      </p:cBhvr>
                                      <p:to>
                                        <p:strVal val="visible"/>
                                      </p:to>
                                    </p:set>
                                    <p:animEffect transition="in" filter="box(out)">
                                      <p:cBhvr>
                                        <p:cTn id="28" dur="1000"/>
                                        <p:tgtEl>
                                          <p:spTgt spid="7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xit" presetSubtype="0" fill="hold" grpId="7" nodeType="clickEffect">
                                  <p:stCondLst>
                                    <p:cond delay="0"/>
                                  </p:stCondLst>
                                  <p:iterate type="lt">
                                    <p:tmAbs val="0"/>
                                  </p:iterate>
                                  <p:childTnLst>
                                    <p:anim calcmode="lin" valueType="num">
                                      <p:cBhvr>
                                        <p:cTn id="32" dur="1000" fill="hold"/>
                                        <p:tgtEl>
                                          <p:spTgt spid="68"/>
                                        </p:tgtEl>
                                        <p:attrNameLst>
                                          <p:attrName>ppt_x</p:attrName>
                                        </p:attrNameLst>
                                      </p:cBhvr>
                                      <p:tavLst>
                                        <p:tav tm="0">
                                          <p:val>
                                            <p:strVal val="ppt_x"/>
                                          </p:val>
                                        </p:tav>
                                        <p:tav tm="100000">
                                          <p:val>
                                            <p:strVal val="ppt_x"/>
                                          </p:val>
                                        </p:tav>
                                      </p:tavLst>
                                    </p:anim>
                                    <p:anim calcmode="lin" valueType="num">
                                      <p:cBhvr>
                                        <p:cTn id="33" dur="1000" fill="hold"/>
                                        <p:tgtEl>
                                          <p:spTgt spid="68"/>
                                        </p:tgtEl>
                                        <p:attrNameLst>
                                          <p:attrName>ppt_y</p:attrName>
                                        </p:attrNameLst>
                                      </p:cBhvr>
                                      <p:tavLst>
                                        <p:tav tm="0">
                                          <p:val>
                                            <p:strVal val="ppt_y"/>
                                          </p:val>
                                        </p:tav>
                                        <p:tav tm="100000">
                                          <p:val>
                                            <p:strVal val="0-ppt_h/2"/>
                                          </p:val>
                                        </p:tav>
                                      </p:tavLst>
                                    </p:anim>
                                    <p:set>
                                      <p:cBhvr>
                                        <p:cTn id="34" fill="hold">
                                          <p:stCondLst>
                                            <p:cond delay="1000"/>
                                          </p:stCondLst>
                                        </p:cTn>
                                        <p:tgtEl>
                                          <p:spTgt spid="68"/>
                                        </p:tgtEl>
                                        <p:attrNameLst>
                                          <p:attrName>style.visibility</p:attrName>
                                        </p:attrNameLst>
                                      </p:cBhvr>
                                      <p:to>
                                        <p:strVal val="hidden"/>
                                      </p:to>
                                    </p:set>
                                  </p:childTnLst>
                                </p:cTn>
                              </p:par>
                              <p:par>
                                <p:cTn id="35" presetID="2" presetClass="exit" presetSubtype="0" fill="hold" grpId="8" nodeType="withEffect">
                                  <p:stCondLst>
                                    <p:cond delay="0"/>
                                  </p:stCondLst>
                                  <p:iterate type="lt">
                                    <p:tmAbs val="0"/>
                                  </p:iterate>
                                  <p:childTnLst>
                                    <p:anim calcmode="lin" valueType="num">
                                      <p:cBhvr>
                                        <p:cTn id="36" dur="1000" fill="hold"/>
                                        <p:tgtEl>
                                          <p:spTgt spid="70"/>
                                        </p:tgtEl>
                                        <p:attrNameLst>
                                          <p:attrName>ppt_x</p:attrName>
                                        </p:attrNameLst>
                                      </p:cBhvr>
                                      <p:tavLst>
                                        <p:tav tm="0">
                                          <p:val>
                                            <p:strVal val="ppt_x"/>
                                          </p:val>
                                        </p:tav>
                                        <p:tav tm="100000">
                                          <p:val>
                                            <p:strVal val="ppt_x"/>
                                          </p:val>
                                        </p:tav>
                                      </p:tavLst>
                                    </p:anim>
                                    <p:anim calcmode="lin" valueType="num">
                                      <p:cBhvr>
                                        <p:cTn id="37" dur="1000" fill="hold"/>
                                        <p:tgtEl>
                                          <p:spTgt spid="70"/>
                                        </p:tgtEl>
                                        <p:attrNameLst>
                                          <p:attrName>ppt_y</p:attrName>
                                        </p:attrNameLst>
                                      </p:cBhvr>
                                      <p:tavLst>
                                        <p:tav tm="0">
                                          <p:val>
                                            <p:strVal val="ppt_y"/>
                                          </p:val>
                                        </p:tav>
                                        <p:tav tm="100000">
                                          <p:val>
                                            <p:strVal val="0-ppt_h/2"/>
                                          </p:val>
                                        </p:tav>
                                      </p:tavLst>
                                    </p:anim>
                                    <p:set>
                                      <p:cBhvr>
                                        <p:cTn id="38" fill="hold">
                                          <p:stCondLst>
                                            <p:cond delay="1000"/>
                                          </p:stCondLst>
                                        </p:cTn>
                                        <p:tgtEl>
                                          <p:spTgt spid="70"/>
                                        </p:tgtEl>
                                        <p:attrNameLst>
                                          <p:attrName>style.visibility</p:attrName>
                                        </p:attrNameLst>
                                      </p:cBhvr>
                                      <p:to>
                                        <p:strVal val="hidden"/>
                                      </p:to>
                                    </p:set>
                                  </p:childTnLst>
                                </p:cTn>
                              </p:par>
                              <p:par>
                                <p:cTn id="39" presetID="2" presetClass="exit" presetSubtype="2" fill="hold" grpId="9" nodeType="withEffect">
                                  <p:stCondLst>
                                    <p:cond delay="0"/>
                                  </p:stCondLst>
                                  <p:iterate type="lt">
                                    <p:tmAbs val="0"/>
                                  </p:iterate>
                                  <p:childTnLst>
                                    <p:anim calcmode="lin" valueType="num">
                                      <p:cBhvr>
                                        <p:cTn id="40" dur="1000" fill="hold"/>
                                        <p:tgtEl>
                                          <p:spTgt spid="67"/>
                                        </p:tgtEl>
                                        <p:attrNameLst>
                                          <p:attrName>ppt_x</p:attrName>
                                        </p:attrNameLst>
                                      </p:cBhvr>
                                      <p:tavLst>
                                        <p:tav tm="0">
                                          <p:val>
                                            <p:strVal val="ppt_x"/>
                                          </p:val>
                                        </p:tav>
                                        <p:tav tm="100000">
                                          <p:val>
                                            <p:strVal val="1+ppt_w/2"/>
                                          </p:val>
                                        </p:tav>
                                      </p:tavLst>
                                    </p:anim>
                                    <p:anim calcmode="lin" valueType="num">
                                      <p:cBhvr>
                                        <p:cTn id="41" dur="1000" fill="hold"/>
                                        <p:tgtEl>
                                          <p:spTgt spid="67"/>
                                        </p:tgtEl>
                                        <p:attrNameLst>
                                          <p:attrName>ppt_y</p:attrName>
                                        </p:attrNameLst>
                                      </p:cBhvr>
                                      <p:tavLst>
                                        <p:tav tm="0">
                                          <p:val>
                                            <p:strVal val="ppt_y"/>
                                          </p:val>
                                        </p:tav>
                                        <p:tav tm="100000">
                                          <p:val>
                                            <p:strVal val="ppt_y"/>
                                          </p:val>
                                        </p:tav>
                                      </p:tavLst>
                                    </p:anim>
                                    <p:set>
                                      <p:cBhvr>
                                        <p:cTn id="42" fill="hold">
                                          <p:stCondLst>
                                            <p:cond delay="1000"/>
                                          </p:stCondLst>
                                        </p:cTn>
                                        <p:tgtEl>
                                          <p:spTgt spid="6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3" animBg="1" advAuto="0"/>
      <p:bldP spid="65" grpId="4" animBg="1" advAuto="0"/>
      <p:bldP spid="66" grpId="5" animBg="1" advAuto="0"/>
      <p:bldP spid="67" grpId="9" animBg="1" advAuto="0"/>
      <p:bldP spid="68" grpId="7" animBg="1" advAuto="0"/>
      <p:bldP spid="69" grpId="2" animBg="1" advAuto="0"/>
      <p:bldP spid="70" grpId="1" animBg="1" advAuto="0"/>
      <p:bldP spid="70" grpId="8" animBg="1" advAuto="0"/>
      <p:bldP spid="71" grpId="6" animBg="1" advAuto="0"/>
    </p:bldLst>
  </p:timing>
</p:sld>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647700" rtl="0" fontAlgn="auto" latinLnBrk="1" hangingPunct="0">
          <a:lnSpc>
            <a:spcPts val="19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6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647700" rtl="0" fontAlgn="auto" latinLnBrk="1" hangingPunct="0">
          <a:lnSpc>
            <a:spcPts val="19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6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647700" rtl="0" fontAlgn="auto" latinLnBrk="1" hangingPunct="0">
          <a:lnSpc>
            <a:spcPts val="19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6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647700" rtl="0" fontAlgn="auto" latinLnBrk="1" hangingPunct="0">
          <a:lnSpc>
            <a:spcPts val="19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6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344</TotalTime>
  <Words>1209</Words>
  <Application>Microsoft Office PowerPoint</Application>
  <PresentationFormat>Custom</PresentationFormat>
  <Paragraphs>84</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White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LocalAdmin</cp:lastModifiedBy>
  <cp:revision>17</cp:revision>
  <dcterms:modified xsi:type="dcterms:W3CDTF">2015-02-24T05:05:44Z</dcterms:modified>
</cp:coreProperties>
</file>