
<file path=[Content_Types].xml><?xml version="1.0" encoding="utf-8"?>
<Types xmlns="http://schemas.openxmlformats.org/package/2006/content-types">
  <Default Extension="png" ContentType="image/png"/>
  <Default Extension="bin" ContentType="application/vnd.ms-office.activeX"/>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ctiveX/activeX1.xml" ContentType="application/vnd.ms-office.activeX+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lvl1pPr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1pPr>
    <a:lvl2pPr indent="3429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2pPr>
    <a:lvl3pPr indent="6858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3pPr>
    <a:lvl4pPr indent="10287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4pPr>
    <a:lvl5pPr indent="13716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5pPr>
    <a:lvl6pPr indent="17145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6pPr>
    <a:lvl7pPr indent="20574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7pPr>
    <a:lvl8pPr indent="24003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8pPr>
    <a:lvl9pPr indent="27432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EFF1F3"/>
          </a:solidFill>
        </a:fill>
      </a:tcStyle>
    </a:band2H>
    <a:firstCo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D51ADE6A-740E-44AE-83CC-AE7238B6C88D}"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EFF1F3"/>
          </a:solidFill>
        </a:fill>
      </a:tcStyle>
    </a:band2H>
    <a:firstCo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EEE7283C-3CF3-47DC-8721-378D4A62B228}" styleName="">
    <a:tblBg/>
    <a:wholeTbl>
      <a:tcTxStyle>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947" autoAdjust="0"/>
  </p:normalViewPr>
  <p:slideViewPr>
    <p:cSldViewPr snapToGrid="0" snapToObjects="1">
      <p:cViewPr varScale="1">
        <p:scale>
          <a:sx n="61" d="100"/>
          <a:sy n="61" d="100"/>
        </p:scale>
        <p:origin x="-1362"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hape 1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17" name="Shape 17"/>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121498697"/>
      </p:ext>
    </p:extLst>
  </p:cSld>
  <p:clrMap bg1="lt1" tx1="dk1" bg2="lt2" tx2="dk2" accent1="accent1" accent2="accent2" accent3="accent3" accent4="accent4" accent5="accent5" accent6="accent6" hlink="hlink" folHlink="folHlink"/>
  <p:notesStyle>
    <a:lvl1pPr defTabSz="457200">
      <a:defRPr sz="1600">
        <a:latin typeface="Lucida Grande"/>
        <a:ea typeface="Lucida Grande"/>
        <a:cs typeface="Lucida Grande"/>
        <a:sym typeface="Lucida Grande"/>
      </a:defRPr>
    </a:lvl1pPr>
    <a:lvl2pPr indent="228600" defTabSz="457200">
      <a:defRPr sz="1600">
        <a:latin typeface="Lucida Grande"/>
        <a:ea typeface="Lucida Grande"/>
        <a:cs typeface="Lucida Grande"/>
        <a:sym typeface="Lucida Grande"/>
      </a:defRPr>
    </a:lvl2pPr>
    <a:lvl3pPr indent="457200" defTabSz="457200">
      <a:defRPr sz="1600">
        <a:latin typeface="Lucida Grande"/>
        <a:ea typeface="Lucida Grande"/>
        <a:cs typeface="Lucida Grande"/>
        <a:sym typeface="Lucida Grande"/>
      </a:defRPr>
    </a:lvl3pPr>
    <a:lvl4pPr indent="685800" defTabSz="457200">
      <a:defRPr sz="1600">
        <a:latin typeface="Lucida Grande"/>
        <a:ea typeface="Lucida Grande"/>
        <a:cs typeface="Lucida Grande"/>
        <a:sym typeface="Lucida Grande"/>
      </a:defRPr>
    </a:lvl4pPr>
    <a:lvl5pPr indent="914400" defTabSz="457200">
      <a:defRPr sz="1600">
        <a:latin typeface="Lucida Grande"/>
        <a:ea typeface="Lucida Grande"/>
        <a:cs typeface="Lucida Grande"/>
        <a:sym typeface="Lucida Grande"/>
      </a:defRPr>
    </a:lvl5pPr>
    <a:lvl6pPr indent="1143000" defTabSz="457200">
      <a:defRPr sz="1600">
        <a:latin typeface="Lucida Grande"/>
        <a:ea typeface="Lucida Grande"/>
        <a:cs typeface="Lucida Grande"/>
        <a:sym typeface="Lucida Grande"/>
      </a:defRPr>
    </a:lvl6pPr>
    <a:lvl7pPr indent="1371600" defTabSz="457200">
      <a:defRPr sz="1600">
        <a:latin typeface="Lucida Grande"/>
        <a:ea typeface="Lucida Grande"/>
        <a:cs typeface="Lucida Grande"/>
        <a:sym typeface="Lucida Grande"/>
      </a:defRPr>
    </a:lvl7pPr>
    <a:lvl8pPr indent="1600200" defTabSz="457200">
      <a:defRPr sz="1600">
        <a:latin typeface="Lucida Grande"/>
        <a:ea typeface="Lucida Grande"/>
        <a:cs typeface="Lucida Grande"/>
        <a:sym typeface="Lucida Grande"/>
      </a:defRPr>
    </a:lvl8pPr>
    <a:lvl9pPr indent="1828800" defTabSz="457200">
      <a:defRPr sz="16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25"/>
          <p:cNvSpPr>
            <a:spLocks noGrp="1" noRot="1" noChangeAspect="1"/>
          </p:cNvSpPr>
          <p:nvPr>
            <p:ph type="sldImg"/>
          </p:nvPr>
        </p:nvSpPr>
        <p:spPr>
          <a:prstGeom prst="rect">
            <a:avLst/>
          </a:prstGeom>
        </p:spPr>
        <p:txBody>
          <a:bodyPr/>
          <a:lstStyle/>
          <a:p>
            <a:pPr lvl="0"/>
            <a:endParaRPr/>
          </a:p>
        </p:txBody>
      </p:sp>
      <p:sp>
        <p:nvSpPr>
          <p:cNvPr id="26" name="Shape 26"/>
          <p:cNvSpPr>
            <a:spLocks noGrp="1"/>
          </p:cNvSpPr>
          <p:nvPr>
            <p:ph type="body" sz="quarter" idx="1"/>
          </p:nvPr>
        </p:nvSpPr>
        <p:spPr>
          <a:prstGeom prst="rect">
            <a:avLst/>
          </a:prstGeom>
        </p:spPr>
        <p:txBody>
          <a:bodyPr/>
          <a:lstStyle/>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2600" dirty="0">
                <a:solidFill>
                  <a:srgbClr val="171717"/>
                </a:solidFill>
                <a:latin typeface="Arial"/>
                <a:ea typeface="Arial"/>
                <a:cs typeface="Arial"/>
                <a:sym typeface="Arial"/>
              </a:rPr>
              <a:t>Lecture Notes Key:   ^ means discuss before notes</a:t>
            </a:r>
          </a:p>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2600" dirty="0">
                <a:solidFill>
                  <a:srgbClr val="171717"/>
                </a:solidFill>
                <a:latin typeface="Arial"/>
                <a:ea typeface="Arial"/>
                <a:cs typeface="Arial"/>
                <a:sym typeface="Arial"/>
              </a:rPr>
              <a:t>			</a:t>
            </a:r>
            <a:r>
              <a:rPr lang="en-US" sz="2600" dirty="0" smtClean="0">
                <a:solidFill>
                  <a:srgbClr val="171717"/>
                </a:solidFill>
                <a:latin typeface="Arial"/>
                <a:ea typeface="Arial"/>
                <a:cs typeface="Arial"/>
                <a:sym typeface="Arial"/>
              </a:rPr>
              <a:t>	</a:t>
            </a:r>
            <a:r>
              <a:rPr lang="en-US" sz="2600" baseline="0" dirty="0" smtClean="0">
                <a:solidFill>
                  <a:srgbClr val="171717"/>
                </a:solidFill>
                <a:latin typeface="Arial"/>
                <a:ea typeface="Arial"/>
                <a:cs typeface="Arial"/>
                <a:sym typeface="Arial"/>
              </a:rPr>
              <a:t>   </a:t>
            </a:r>
            <a:r>
              <a:rPr sz="2600" dirty="0" smtClean="0">
                <a:solidFill>
                  <a:srgbClr val="171717"/>
                </a:solidFill>
                <a:latin typeface="Arial"/>
                <a:ea typeface="Arial"/>
                <a:cs typeface="Arial"/>
                <a:sym typeface="Arial"/>
              </a:rPr>
              <a:t>v </a:t>
            </a:r>
            <a:r>
              <a:rPr sz="2600" dirty="0">
                <a:solidFill>
                  <a:srgbClr val="171717"/>
                </a:solidFill>
                <a:latin typeface="Arial"/>
                <a:ea typeface="Arial"/>
                <a:cs typeface="Arial"/>
                <a:sym typeface="Arial"/>
              </a:rPr>
              <a:t>means discuss after notes</a:t>
            </a:r>
          </a:p>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endParaRPr sz="2600" dirty="0">
              <a:solidFill>
                <a:srgbClr val="171717"/>
              </a:solidFill>
              <a:latin typeface="Arial"/>
              <a:ea typeface="Arial"/>
              <a:cs typeface="Arial"/>
              <a:sym typeface="Arial"/>
            </a:endParaRPr>
          </a:p>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2600" dirty="0">
                <a:solidFill>
                  <a:srgbClr val="171717"/>
                </a:solidFill>
                <a:latin typeface="Arial"/>
                <a:ea typeface="Arial"/>
                <a:cs typeface="Arial"/>
                <a:sym typeface="Arial"/>
              </a:rPr>
              <a:t>In the 20s, there is rapid change. THE NATION EMERGES A WEALTHY POWER, A CREDITOR NATION RATHER THAN A DEBTOR NATION.</a:t>
            </a:r>
          </a:p>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2600" dirty="0">
                <a:solidFill>
                  <a:srgbClr val="171717"/>
                </a:solidFill>
                <a:latin typeface="Arial"/>
                <a:ea typeface="Arial"/>
                <a:cs typeface="Arial"/>
                <a:sym typeface="Arial"/>
              </a:rPr>
              <a:t>All of the industrialization and immigration has transformed the U.S. into an URBAN NATION.</a:t>
            </a:r>
          </a:p>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2600" dirty="0">
                <a:solidFill>
                  <a:srgbClr val="171717"/>
                </a:solidFill>
                <a:latin typeface="Arial"/>
                <a:ea typeface="Arial"/>
                <a:cs typeface="Arial"/>
                <a:sym typeface="Arial"/>
              </a:rPr>
              <a:t>A younger generation returning from war is going to challenge traditional values and ignite a revolution in manners and morals.  </a:t>
            </a:r>
          </a:p>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2600" b="1" dirty="0">
                <a:solidFill>
                  <a:srgbClr val="171717"/>
                </a:solidFill>
                <a:latin typeface="Arial"/>
                <a:ea typeface="Arial"/>
                <a:cs typeface="Arial"/>
                <a:sym typeface="Arial"/>
              </a:rPr>
              <a:t>The Flapper </a:t>
            </a:r>
            <a:r>
              <a:rPr sz="2600" dirty="0">
                <a:solidFill>
                  <a:srgbClr val="171717"/>
                </a:solidFill>
                <a:latin typeface="Arial"/>
                <a:ea typeface="Arial"/>
                <a:cs typeface="Arial"/>
                <a:sym typeface="Arial"/>
              </a:rPr>
              <a:t>is a symbol of this.  It was a new type of young woman.  Rebellious, energetic, bold.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hape 37"/>
          <p:cNvSpPr>
            <a:spLocks noGrp="1" noRot="1" noChangeAspect="1"/>
          </p:cNvSpPr>
          <p:nvPr>
            <p:ph type="sldImg"/>
          </p:nvPr>
        </p:nvSpPr>
        <p:spPr>
          <a:prstGeom prst="rect">
            <a:avLst/>
          </a:prstGeom>
        </p:spPr>
        <p:txBody>
          <a:bodyPr/>
          <a:lstStyle/>
          <a:p>
            <a:pPr lvl="0"/>
            <a:endParaRPr/>
          </a:p>
        </p:txBody>
      </p:sp>
      <p:sp>
        <p:nvSpPr>
          <p:cNvPr id="38" name="Shape 38"/>
          <p:cNvSpPr>
            <a:spLocks noGrp="1"/>
          </p:cNvSpPr>
          <p:nvPr>
            <p:ph type="body" sz="quarter" idx="1"/>
          </p:nvPr>
        </p:nvSpPr>
        <p:spPr>
          <a:prstGeom prst="rect">
            <a:avLst/>
          </a:prstGeom>
        </p:spPr>
        <p:txBody>
          <a:bodyPr/>
          <a:lstStyle/>
          <a:p>
            <a:pPr marR="40639" lvl="0" defTabSz="914400">
              <a:spcBef>
                <a:spcPts val="500"/>
              </a:spcBef>
              <a:buClr>
                <a:srgbClr val="FFFFFF"/>
              </a:buClr>
              <a:buFont typeface="Arial"/>
              <a:defRPr sz="1800"/>
            </a:pPr>
            <a:r>
              <a:rPr>
                <a:uFill>
                  <a:solidFill>
                    <a:srgbClr val="FFFFFF"/>
                  </a:solidFill>
                </a:uFill>
                <a:latin typeface="Arial"/>
                <a:ea typeface="Arial"/>
                <a:cs typeface="Arial"/>
                <a:sym typeface="Arial"/>
              </a:rPr>
              <a:t>During the War women were working in factories, after the war many women remained in the workforce.  After the 19th amendment, women were eager for greater equality with men.  19th amendment was a symbol and a motivator of this new independence.</a:t>
            </a:r>
          </a:p>
          <a:p>
            <a:pPr marR="40639" lvl="0" defTabSz="914400">
              <a:spcBef>
                <a:spcPts val="500"/>
              </a:spcBef>
              <a:buClr>
                <a:srgbClr val="FFFFFF"/>
              </a:buClr>
              <a:buFont typeface="Arial"/>
              <a:defRPr sz="1800"/>
            </a:pPr>
            <a:r>
              <a:rPr b="1">
                <a:uFill>
                  <a:solidFill>
                    <a:srgbClr val="FFFFFF"/>
                  </a:solidFill>
                </a:uFill>
                <a:latin typeface="Arial"/>
                <a:ea typeface="Arial"/>
                <a:cs typeface="Arial"/>
                <a:sym typeface="Arial"/>
              </a:rPr>
              <a:t>----1. Flapper</a:t>
            </a:r>
            <a:r>
              <a:rPr>
                <a:uFill>
                  <a:solidFill>
                    <a:srgbClr val="FFFFFF"/>
                  </a:solidFill>
                </a:uFill>
                <a:latin typeface="Arial"/>
                <a:ea typeface="Arial"/>
                <a:cs typeface="Arial"/>
                <a:sym typeface="Arial"/>
              </a:rPr>
              <a:t> - NYTimes declared 1920 - “the American woman has lifted her skirts far beyond any modest limitation.” Between 1913-1928, the average amount of fabric used to make up a woman’s outfit shrank from 19.5 yards - just 7 yards.</a:t>
            </a:r>
          </a:p>
          <a:p>
            <a:pPr marR="40639" lvl="0" defTabSz="914400">
              <a:spcBef>
                <a:spcPts val="500"/>
              </a:spcBef>
              <a:buClr>
                <a:srgbClr val="FFFFFF"/>
              </a:buClr>
              <a:buFont typeface="Arial"/>
              <a:defRPr sz="1800"/>
            </a:pPr>
            <a:r>
              <a:rPr>
                <a:uFill>
                  <a:solidFill>
                    <a:srgbClr val="FFFFFF"/>
                  </a:solidFill>
                </a:uFill>
                <a:latin typeface="Arial"/>
                <a:ea typeface="Arial"/>
                <a:cs typeface="Arial"/>
                <a:sym typeface="Arial"/>
              </a:rPr>
              <a:t> - Women’s hair grew long and they would pin it up and wear a stylish hart  Young women bobbed their hair.</a:t>
            </a:r>
          </a:p>
          <a:p>
            <a:pPr marR="40639" lvl="0" defTabSz="914400">
              <a:spcBef>
                <a:spcPts val="500"/>
              </a:spcBef>
              <a:buClr>
                <a:srgbClr val="FFFFFF"/>
              </a:buClr>
              <a:buFont typeface="Arial"/>
              <a:defRPr sz="1800"/>
            </a:pPr>
            <a:r>
              <a:rPr>
                <a:uFill>
                  <a:solidFill>
                    <a:srgbClr val="FFFFFF"/>
                  </a:solidFill>
                </a:uFill>
                <a:latin typeface="Arial"/>
                <a:ea typeface="Arial"/>
                <a:cs typeface="Arial"/>
                <a:sym typeface="Arial"/>
              </a:rPr>
              <a:t>**THEY went from THIS(picture-ling hair), to this (CLICK for animation- short hair)</a:t>
            </a:r>
          </a:p>
          <a:p>
            <a:pPr marR="40639" lvl="0" defTabSz="914400">
              <a:spcBef>
                <a:spcPts val="500"/>
              </a:spcBef>
              <a:buClr>
                <a:srgbClr val="FFFFFF"/>
              </a:buClr>
              <a:buFont typeface="Arial"/>
              <a:defRPr sz="1800"/>
            </a:pPr>
            <a:r>
              <a:rPr>
                <a:uFill>
                  <a:solidFill>
                    <a:srgbClr val="FFFFFF"/>
                  </a:solidFill>
                </a:uFill>
                <a:latin typeface="Arial"/>
                <a:ea typeface="Arial"/>
                <a:cs typeface="Arial"/>
                <a:sym typeface="Arial"/>
              </a:rPr>
              <a:t>- makeup - only prostitutes and actresses wore makeup.  Now women in the cities were wearing make-up</a:t>
            </a:r>
          </a:p>
          <a:p>
            <a:pPr marR="40639" lvl="0" defTabSz="914400">
              <a:spcBef>
                <a:spcPts val="500"/>
              </a:spcBef>
              <a:buClr>
                <a:srgbClr val="FFFFFF"/>
              </a:buClr>
              <a:buFont typeface="Arial"/>
              <a:defRPr sz="1800"/>
            </a:pPr>
            <a:r>
              <a:rPr>
                <a:uFill>
                  <a:solidFill>
                    <a:srgbClr val="FFFFFF"/>
                  </a:solidFill>
                </a:uFill>
                <a:latin typeface="Arial"/>
                <a:ea typeface="Arial"/>
                <a:cs typeface="Arial"/>
                <a:sym typeface="Arial"/>
              </a:rPr>
              <a:t>- The strongest drink a woman would ever have would be a glass of wine, now LIQUOR.</a:t>
            </a:r>
          </a:p>
          <a:p>
            <a:pPr marR="40639" lvl="0" defTabSz="914400">
              <a:spcBef>
                <a:spcPts val="500"/>
              </a:spcBef>
              <a:buClr>
                <a:srgbClr val="FFFFFF"/>
              </a:buClr>
              <a:buFont typeface="Arial"/>
              <a:defRPr sz="1800"/>
            </a:pPr>
            <a:r>
              <a:rPr>
                <a:uFill>
                  <a:solidFill>
                    <a:srgbClr val="FFFFFF"/>
                  </a:solidFill>
                </a:uFill>
                <a:latin typeface="Arial"/>
                <a:ea typeface="Arial"/>
                <a:cs typeface="Arial"/>
                <a:sym typeface="Arial"/>
              </a:rPr>
              <a:t>- Cigarette production double in these years</a:t>
            </a:r>
          </a:p>
          <a:p>
            <a:pPr marR="40639" lvl="0" defTabSz="914400">
              <a:spcBef>
                <a:spcPts val="500"/>
              </a:spcBef>
              <a:buClr>
                <a:srgbClr val="FFFFFF"/>
              </a:buClr>
              <a:buFont typeface="Arial"/>
              <a:defRPr sz="1800"/>
            </a:pPr>
            <a:r>
              <a:rPr>
                <a:uFill>
                  <a:solidFill>
                    <a:srgbClr val="FFFFFF"/>
                  </a:solidFill>
                </a:uFill>
                <a:latin typeface="Arial"/>
                <a:ea typeface="Arial"/>
                <a:cs typeface="Arial"/>
                <a:sym typeface="Arial"/>
              </a:rPr>
              <a:t>ALL THIS SHOCKED AND ENRAGED PARENTS</a:t>
            </a:r>
          </a:p>
          <a:p>
            <a:pPr marR="40639" lvl="0" defTabSz="914400">
              <a:spcBef>
                <a:spcPts val="500"/>
              </a:spcBef>
              <a:buClr>
                <a:srgbClr val="FFFFFF"/>
              </a:buClr>
              <a:buFont typeface="Arial"/>
              <a:defRPr sz="1800"/>
            </a:pPr>
            <a:endParaRPr>
              <a:uFill>
                <a:solidFill>
                  <a:srgbClr val="FFFFFF"/>
                </a:solidFill>
              </a:uFill>
              <a:latin typeface="Arial"/>
              <a:ea typeface="Arial"/>
              <a:cs typeface="Arial"/>
              <a:sym typeface="Arial"/>
            </a:endParaRPr>
          </a:p>
          <a:p>
            <a:pPr marR="40639" lvl="0" defTabSz="914400">
              <a:spcBef>
                <a:spcPts val="500"/>
              </a:spcBef>
              <a:buClr>
                <a:srgbClr val="FFFFFF"/>
              </a:buClr>
              <a:buFont typeface="Arial"/>
              <a:defRPr sz="1800"/>
            </a:pPr>
            <a:r>
              <a:rPr>
                <a:uFill>
                  <a:solidFill>
                    <a:srgbClr val="FFFFFF"/>
                  </a:solidFill>
                </a:uFill>
                <a:latin typeface="Arial"/>
                <a:ea typeface="Arial"/>
                <a:cs typeface="Arial"/>
                <a:sym typeface="Arial"/>
              </a:rPr>
              <a:t>2. Most women weren’t flappers, but many did adopt shorter hair and adopt the fashions because they were more convenient.  CONVENIENCE was an issue for young WORKING women.</a:t>
            </a:r>
          </a:p>
          <a:p>
            <a:pPr marR="40639" lvl="0" defTabSz="914400">
              <a:spcBef>
                <a:spcPts val="500"/>
              </a:spcBef>
              <a:buClr>
                <a:srgbClr val="FFFFFF"/>
              </a:buClr>
              <a:buFont typeface="Arial"/>
              <a:defRPr sz="1800"/>
            </a:pPr>
            <a:r>
              <a:rPr>
                <a:uFill>
                  <a:solidFill>
                    <a:srgbClr val="FFFFFF"/>
                  </a:solidFill>
                </a:uFill>
                <a:latin typeface="Arial"/>
                <a:ea typeface="Arial"/>
                <a:cs typeface="Arial"/>
                <a:sym typeface="Arial"/>
              </a:rPr>
              <a:t>	- less time for elaborate wardrobes or hairstyles.</a:t>
            </a:r>
          </a:p>
          <a:p>
            <a:pPr marR="40639" lvl="0" defTabSz="914400">
              <a:spcBef>
                <a:spcPts val="500"/>
              </a:spcBef>
              <a:buClr>
                <a:srgbClr val="FFFFFF"/>
              </a:buClr>
              <a:buFont typeface="Arial"/>
              <a:defRPr sz="1800"/>
            </a:pPr>
            <a:r>
              <a:rPr>
                <a:uFill>
                  <a:solidFill>
                    <a:srgbClr val="FFFFFF"/>
                  </a:solidFill>
                </a:uFill>
                <a:latin typeface="Arial"/>
                <a:ea typeface="Arial"/>
                <a:cs typeface="Arial"/>
                <a:sym typeface="Arial"/>
              </a:rPr>
              <a:t>	- Many hospitals refused to hire female doctors, legal firms rejected female lawyers or only offered them secretarial jobs.  Businesses rarely trained women for jobs beyond entry level and paid them on an equal scale as men.  Few in leadership positions and were expected to quit if they became married or pregnant.</a:t>
            </a:r>
          </a:p>
          <a:p>
            <a:pPr marR="40639" lvl="0" defTabSz="914400">
              <a:spcBef>
                <a:spcPts val="500"/>
              </a:spcBef>
              <a:buClr>
                <a:srgbClr val="FFFFFF"/>
              </a:buClr>
              <a:buFont typeface="Arial"/>
              <a:defRPr sz="1800"/>
            </a:pPr>
            <a:r>
              <a:rPr>
                <a:uFill>
                  <a:solidFill>
                    <a:srgbClr val="FFFFFF"/>
                  </a:solidFill>
                </a:uFill>
                <a:latin typeface="Arial"/>
                <a:ea typeface="Arial"/>
                <a:cs typeface="Arial"/>
                <a:sym typeface="Arial"/>
              </a:rPr>
              <a:t>3. VOTING - Politicians feared women would vote as a bloc.</a:t>
            </a:r>
          </a:p>
          <a:p>
            <a:pPr marR="40639" lvl="0" defTabSz="914400">
              <a:spcBef>
                <a:spcPts val="500"/>
              </a:spcBef>
              <a:buClr>
                <a:srgbClr val="FFFFFF"/>
              </a:buClr>
              <a:buFont typeface="Arial"/>
              <a:defRPr sz="1800"/>
            </a:pPr>
            <a:endParaRPr>
              <a:uFill>
                <a:solidFill>
                  <a:srgbClr val="FFFFFF"/>
                </a:solidFill>
              </a:uFill>
              <a:latin typeface="Arial"/>
              <a:ea typeface="Arial"/>
              <a:cs typeface="Arial"/>
              <a:sym typeface="Arial"/>
            </a:endParaRPr>
          </a:p>
          <a:p>
            <a:pPr marR="40639" lvl="0" defTabSz="914400">
              <a:spcBef>
                <a:spcPts val="500"/>
              </a:spcBef>
              <a:buClr>
                <a:srgbClr val="FFFFFF"/>
              </a:buClr>
              <a:buFont typeface="Arial"/>
              <a:defRPr sz="1800"/>
            </a:pPr>
            <a:endParaRPr>
              <a:uFill>
                <a:solidFill>
                  <a:srgbClr val="FFFFFF"/>
                </a:solidFill>
              </a:u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Shape 51"/>
          <p:cNvSpPr>
            <a:spLocks noGrp="1" noRot="1" noChangeAspect="1"/>
          </p:cNvSpPr>
          <p:nvPr>
            <p:ph type="sldImg"/>
          </p:nvPr>
        </p:nvSpPr>
        <p:spPr>
          <a:prstGeom prst="rect">
            <a:avLst/>
          </a:prstGeom>
        </p:spPr>
        <p:txBody>
          <a:bodyPr/>
          <a:lstStyle/>
          <a:p>
            <a:pPr lvl="0"/>
            <a:endParaRPr/>
          </a:p>
        </p:txBody>
      </p:sp>
      <p:sp>
        <p:nvSpPr>
          <p:cNvPr id="52" name="Shape 52"/>
          <p:cNvSpPr>
            <a:spLocks noGrp="1"/>
          </p:cNvSpPr>
          <p:nvPr>
            <p:ph type="body" sz="quarter" idx="1"/>
          </p:nvPr>
        </p:nvSpPr>
        <p:spPr>
          <a:prstGeom prst="rect">
            <a:avLst/>
          </a:prstGeom>
        </p:spPr>
        <p:txBody>
          <a:bodyPr/>
          <a:lstStyle/>
          <a:p>
            <a:pPr marR="40639" lvl="0" defTabSz="914400">
              <a:spcBef>
                <a:spcPts val="500"/>
              </a:spcBef>
              <a:buClr>
                <a:srgbClr val="FFFFFF"/>
              </a:buClr>
              <a:buFont typeface="Arial"/>
              <a:defRPr sz="1800"/>
            </a:pPr>
            <a:r>
              <a:rPr sz="1900">
                <a:uFill>
                  <a:solidFill>
                    <a:srgbClr val="FFFFFF"/>
                  </a:solidFill>
                </a:uFill>
                <a:latin typeface="Arial"/>
                <a:ea typeface="Arial"/>
                <a:cs typeface="Arial"/>
                <a:sym typeface="Arial"/>
              </a:rPr>
              <a:t>The 1920 census showed that for the First time in American history, more Americans lived in the city than in rural areas.</a:t>
            </a:r>
          </a:p>
          <a:p>
            <a:pPr marR="40639" lvl="0" defTabSz="914400">
              <a:spcBef>
                <a:spcPts val="500"/>
              </a:spcBef>
              <a:buClr>
                <a:srgbClr val="FFFFFF"/>
              </a:buClr>
              <a:buFont typeface="Arial"/>
              <a:defRPr sz="1800"/>
            </a:pPr>
            <a:r>
              <a:rPr sz="1900" b="1">
                <a:uFill>
                  <a:solidFill>
                    <a:srgbClr val="FFFFFF"/>
                  </a:solidFill>
                </a:uFill>
                <a:latin typeface="Arial"/>
                <a:ea typeface="Arial"/>
                <a:cs typeface="Arial"/>
                <a:sym typeface="Arial"/>
              </a:rPr>
              <a:t>-------High School attendance</a:t>
            </a:r>
            <a:r>
              <a:rPr sz="1900">
                <a:uFill>
                  <a:solidFill>
                    <a:srgbClr val="FFFFFF"/>
                  </a:solidFill>
                </a:uFill>
                <a:latin typeface="Arial"/>
                <a:ea typeface="Arial"/>
                <a:cs typeface="Arial"/>
                <a:sym typeface="Arial"/>
              </a:rPr>
              <a:t> shot up because children had to be able to compete in urban-based industry.  On the farm, they left school to work in the fields.</a:t>
            </a:r>
          </a:p>
          <a:p>
            <a:pPr marR="40639" lvl="0" defTabSz="914400">
              <a:spcBef>
                <a:spcPts val="500"/>
              </a:spcBef>
              <a:buClr>
                <a:srgbClr val="FFFFFF"/>
              </a:buClr>
              <a:buFont typeface="Arial"/>
              <a:defRPr sz="1800"/>
            </a:pPr>
            <a:r>
              <a:rPr sz="1900">
                <a:uFill>
                  <a:solidFill>
                    <a:srgbClr val="FFFFFF"/>
                  </a:solidFill>
                </a:uFill>
                <a:latin typeface="Arial"/>
                <a:ea typeface="Arial"/>
                <a:cs typeface="Arial"/>
                <a:sym typeface="Arial"/>
              </a:rPr>
              <a:t>In 1920 high school attendance went from 2.2 million to 4.4 million by 1930 - it doubled.</a:t>
            </a:r>
          </a:p>
          <a:p>
            <a:pPr marR="40639" lvl="0" defTabSz="914400">
              <a:spcBef>
                <a:spcPts val="500"/>
              </a:spcBef>
              <a:buClr>
                <a:srgbClr val="FFFFFF"/>
              </a:buClr>
              <a:buFont typeface="Arial"/>
              <a:defRPr sz="1800"/>
            </a:pPr>
            <a:r>
              <a:rPr sz="1900" b="1">
                <a:uFill>
                  <a:solidFill>
                    <a:srgbClr val="FFFFFF"/>
                  </a:solidFill>
                </a:uFill>
                <a:latin typeface="Arial"/>
                <a:ea typeface="Arial"/>
                <a:cs typeface="Arial"/>
                <a:sym typeface="Arial"/>
              </a:rPr>
              <a:t>-----GREAT Migration</a:t>
            </a:r>
            <a:r>
              <a:rPr sz="1900">
                <a:uFill>
                  <a:solidFill>
                    <a:srgbClr val="FFFFFF"/>
                  </a:solidFill>
                </a:uFill>
                <a:latin typeface="Arial"/>
                <a:ea typeface="Arial"/>
                <a:cs typeface="Arial"/>
                <a:sym typeface="Arial"/>
              </a:rPr>
              <a:t> - Blacks worked in factories for lower wages and faced discrimination from whites who were competing with jobs.</a:t>
            </a:r>
          </a:p>
          <a:p>
            <a:pPr marR="40639" lvl="0" defTabSz="914400">
              <a:spcBef>
                <a:spcPts val="500"/>
              </a:spcBef>
              <a:buClr>
                <a:srgbClr val="FFFFFF"/>
              </a:buClr>
              <a:buFont typeface="Arial"/>
              <a:defRPr sz="1800"/>
            </a:pPr>
            <a:r>
              <a:rPr sz="1900">
                <a:uFill>
                  <a:solidFill>
                    <a:srgbClr val="FFFFFF"/>
                  </a:solidFill>
                </a:uFill>
                <a:latin typeface="Arial"/>
                <a:ea typeface="Arial"/>
                <a:cs typeface="Arial"/>
                <a:sym typeface="Arial"/>
              </a:rPr>
              <a:t>---</a:t>
            </a:r>
            <a:r>
              <a:rPr sz="1900" b="1">
                <a:uFill>
                  <a:solidFill>
                    <a:srgbClr val="FFFFFF"/>
                  </a:solidFill>
                </a:uFill>
                <a:latin typeface="Arial"/>
                <a:ea typeface="Arial"/>
                <a:cs typeface="Arial"/>
                <a:sym typeface="Arial"/>
              </a:rPr>
              <a:t>As a result of the migrations of the 1920s, American Suburbs grew</a:t>
            </a:r>
            <a:r>
              <a:rPr sz="1900">
                <a:uFill>
                  <a:solidFill>
                    <a:srgbClr val="FFFFFF"/>
                  </a:solidFill>
                </a:uFill>
                <a:latin typeface="Arial"/>
                <a:ea typeface="Arial"/>
                <a:cs typeface="Arial"/>
                <a:sym typeface="Arial"/>
              </a:rPr>
              <a:t> -</a:t>
            </a:r>
          </a:p>
          <a:p>
            <a:pPr marR="40639" lvl="0" defTabSz="914400">
              <a:spcBef>
                <a:spcPts val="500"/>
              </a:spcBef>
              <a:buClr>
                <a:srgbClr val="FFFFFF"/>
              </a:buClr>
              <a:buFont typeface="Arial"/>
              <a:defRPr sz="1800"/>
            </a:pPr>
            <a:r>
              <a:rPr sz="1900" b="1">
                <a:uFill>
                  <a:solidFill>
                    <a:srgbClr val="FFFFFF"/>
                  </a:solidFill>
                </a:uFill>
                <a:latin typeface="Arial"/>
                <a:ea typeface="Arial"/>
                <a:cs typeface="Arial"/>
                <a:sym typeface="Arial"/>
              </a:rPr>
              <a:t>Electric Trolley - </a:t>
            </a:r>
            <a:r>
              <a:rPr sz="1900">
                <a:uFill>
                  <a:solidFill>
                    <a:srgbClr val="FFFFFF"/>
                  </a:solidFill>
                </a:uFill>
                <a:latin typeface="Arial"/>
                <a:ea typeface="Arial"/>
                <a:cs typeface="Arial"/>
                <a:sym typeface="Arial"/>
              </a:rPr>
              <a:t>cars that ran on rails laid in the streets, and were powered by overhead wires.  Trolley allowed people to get from their suburban homes to jobs and stores in the city cheaply.  </a:t>
            </a:r>
          </a:p>
          <a:p>
            <a:pPr marR="40639" lvl="0" defTabSz="914400">
              <a:spcBef>
                <a:spcPts val="500"/>
              </a:spcBef>
              <a:buClr>
                <a:srgbClr val="FFFFFF"/>
              </a:buClr>
              <a:buFont typeface="Arial"/>
              <a:defRPr sz="1800"/>
            </a:pPr>
            <a:r>
              <a:rPr sz="1900" b="1">
                <a:uFill>
                  <a:solidFill>
                    <a:srgbClr val="FFFFFF"/>
                  </a:solidFill>
                </a:uFill>
                <a:latin typeface="Arial"/>
                <a:ea typeface="Arial"/>
                <a:cs typeface="Arial"/>
                <a:sym typeface="Arial"/>
              </a:rPr>
              <a:t>New York City </a:t>
            </a:r>
            <a:r>
              <a:rPr sz="1900">
                <a:uFill>
                  <a:solidFill>
                    <a:srgbClr val="FFFFFF"/>
                  </a:solidFill>
                </a:uFill>
                <a:latin typeface="Arial"/>
                <a:ea typeface="Arial"/>
                <a:cs typeface="Arial"/>
                <a:sym typeface="Arial"/>
              </a:rPr>
              <a:t> provides a good example  of how the demographic changes that occurred during the 1920s.  The number of residents decreased in Manhattan, the heart of the city, while the suburb of Queens saw its population double.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Shape 64"/>
          <p:cNvSpPr>
            <a:spLocks noGrp="1" noRot="1" noChangeAspect="1"/>
          </p:cNvSpPr>
          <p:nvPr>
            <p:ph type="sldImg"/>
          </p:nvPr>
        </p:nvSpPr>
        <p:spPr>
          <a:prstGeom prst="rect">
            <a:avLst/>
          </a:prstGeom>
        </p:spPr>
        <p:txBody>
          <a:bodyPr/>
          <a:lstStyle/>
          <a:p>
            <a:pPr lvl="0"/>
            <a:endParaRPr/>
          </a:p>
        </p:txBody>
      </p:sp>
      <p:sp>
        <p:nvSpPr>
          <p:cNvPr id="65" name="Shape 65"/>
          <p:cNvSpPr>
            <a:spLocks noGrp="1"/>
          </p:cNvSpPr>
          <p:nvPr>
            <p:ph type="body" sz="quarter" idx="1"/>
          </p:nvPr>
        </p:nvSpPr>
        <p:spPr>
          <a:prstGeom prst="rect">
            <a:avLst/>
          </a:prstGeom>
        </p:spPr>
        <p:txBody>
          <a:bodyPr/>
          <a:lstStyle/>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An embedded link to a 3:16 minute Charles Lindberg Youtube video begins here. </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Mac users, click on black circle to open browser and view a 3:16 minute Charles Lindberg Youtube </a:t>
            </a:r>
            <a:r>
              <a:rPr sz="2000" dirty="0" smtClean="0">
                <a:uFill>
                  <a:solidFill>
                    <a:srgbClr val="FFFFFF"/>
                  </a:solidFill>
                </a:uFill>
                <a:latin typeface="Arial"/>
                <a:ea typeface="Arial"/>
                <a:cs typeface="Arial"/>
                <a:sym typeface="Arial"/>
              </a:rPr>
              <a:t>video</a:t>
            </a:r>
            <a:r>
              <a:rPr lang="en-US" sz="2000" dirty="0" smtClean="0">
                <a:uFill>
                  <a:solidFill>
                    <a:srgbClr val="FFFFFF"/>
                  </a:solidFill>
                </a:uFill>
                <a:latin typeface="Arial"/>
                <a:ea typeface="Arial"/>
                <a:cs typeface="Arial"/>
                <a:sym typeface="Arial"/>
              </a:rPr>
              <a:t>.</a:t>
            </a:r>
          </a:p>
          <a:p>
            <a:pPr marL="0" marR="40639" lvl="0" indent="0" defTabSz="914400" eaLnBrk="1" fontAlgn="auto" latinLnBrk="0" hangingPunct="1">
              <a:lnSpc>
                <a:spcPct val="100000"/>
              </a:lnSpc>
              <a:spcBef>
                <a:spcPts val="500"/>
              </a:spcBef>
              <a:spcAft>
                <a:spcPts val="0"/>
              </a:spcAft>
              <a:buClr>
                <a:srgbClr val="FFFFFF"/>
              </a:buClr>
              <a:buSzTx/>
              <a:buFontTx/>
              <a:buNone/>
              <a:tabLst/>
              <a:defRPr sz="1800"/>
            </a:pPr>
            <a:r>
              <a:rPr lang="en-US" sz="1800" u="none" baseline="0" dirty="0" smtClean="0">
                <a:latin typeface="Lucida Grande"/>
                <a:ea typeface="Lucida Grande"/>
                <a:cs typeface="Lucida Grande"/>
                <a:sym typeface="Lucida Grande"/>
              </a:rPr>
              <a:t>Original link: https://www.youtube.com/watch?v=UBQBLUBnYFM&amp;feature=youtu.be</a:t>
            </a:r>
          </a:p>
          <a:p>
            <a:pPr marR="40639" lvl="0" defTabSz="914400">
              <a:spcBef>
                <a:spcPts val="500"/>
              </a:spcBef>
              <a:buClr>
                <a:srgbClr val="FFFFFF"/>
              </a:buClr>
              <a:defRPr sz="1800"/>
            </a:pPr>
            <a:endParaRPr sz="2000" dirty="0">
              <a:uFill>
                <a:solidFill>
                  <a:srgbClr val="FFFFFF"/>
                </a:solidFill>
              </a:uFill>
              <a:latin typeface="Arial"/>
              <a:ea typeface="Arial"/>
              <a:cs typeface="Arial"/>
              <a:sym typeface="Arial"/>
            </a:endParaRPr>
          </a:p>
          <a:p>
            <a:pPr marR="40639" lvl="0" defTabSz="914400">
              <a:spcBef>
                <a:spcPts val="500"/>
              </a:spcBef>
              <a:buClr>
                <a:srgbClr val="FFFFFF"/>
              </a:buClr>
              <a:defRPr sz="1800"/>
            </a:pPr>
            <a:endParaRPr sz="2000" dirty="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Charles Lindbergh became a national hero because he was seen as a </a:t>
            </a:r>
          </a:p>
          <a:p>
            <a:pPr marR="40639" lvl="0" defTabSz="914400">
              <a:spcBef>
                <a:spcPts val="500"/>
              </a:spcBef>
              <a:buClr>
                <a:srgbClr val="FFFFFF"/>
              </a:buClr>
              <a:defRPr sz="1800"/>
            </a:pPr>
            <a:r>
              <a:rPr sz="2000" b="1" dirty="0">
                <a:uFill>
                  <a:solidFill>
                    <a:srgbClr val="FFFFFF"/>
                  </a:solidFill>
                </a:uFill>
                <a:latin typeface="Arial"/>
                <a:ea typeface="Arial"/>
                <a:cs typeface="Arial"/>
                <a:sym typeface="Arial"/>
              </a:rPr>
              <a:t>1. </a:t>
            </a:r>
            <a:r>
              <a:rPr sz="2000" dirty="0">
                <a:uFill>
                  <a:solidFill>
                    <a:srgbClr val="FFFFFF"/>
                  </a:solidFill>
                </a:uFill>
                <a:latin typeface="Arial"/>
                <a:ea typeface="Arial"/>
                <a:cs typeface="Arial"/>
                <a:sym typeface="Arial"/>
              </a:rPr>
              <a:t>modest, handsome daredevil,</a:t>
            </a:r>
            <a:r>
              <a:rPr sz="2000" b="1" dirty="0">
                <a:uFill>
                  <a:solidFill>
                    <a:srgbClr val="FFFFFF"/>
                  </a:solidFill>
                </a:uFill>
                <a:latin typeface="Arial"/>
                <a:ea typeface="Arial"/>
                <a:cs typeface="Arial"/>
                <a:sym typeface="Arial"/>
              </a:rPr>
              <a:t> 2.</a:t>
            </a:r>
            <a:r>
              <a:rPr sz="2000" dirty="0">
                <a:uFill>
                  <a:solidFill>
                    <a:srgbClr val="FFFFFF"/>
                  </a:solidFill>
                </a:uFill>
                <a:latin typeface="Arial"/>
                <a:ea typeface="Arial"/>
                <a:cs typeface="Arial"/>
                <a:sym typeface="Arial"/>
              </a:rPr>
              <a:t> He embodied American traditional values in the new industrialized society. AND</a:t>
            </a:r>
            <a:r>
              <a:rPr sz="2000" b="1" dirty="0">
                <a:uFill>
                  <a:solidFill>
                    <a:srgbClr val="FFFFFF"/>
                  </a:solidFill>
                </a:uFill>
                <a:latin typeface="Arial"/>
                <a:ea typeface="Arial"/>
                <a:cs typeface="Arial"/>
                <a:sym typeface="Arial"/>
              </a:rPr>
              <a:t> 3. </a:t>
            </a:r>
            <a:r>
              <a:rPr sz="2000" dirty="0">
                <a:uFill>
                  <a:solidFill>
                    <a:srgbClr val="FFFFFF"/>
                  </a:solidFill>
                </a:uFill>
                <a:latin typeface="Arial"/>
                <a:ea typeface="Arial"/>
                <a:cs typeface="Arial"/>
                <a:sym typeface="Arial"/>
              </a:rPr>
              <a:t>His success incorporated elements of technology and individualism. </a:t>
            </a:r>
          </a:p>
          <a:p>
            <a:pPr marR="40639" lvl="0" defTabSz="914400">
              <a:spcBef>
                <a:spcPts val="500"/>
              </a:spcBef>
              <a:buClr>
                <a:srgbClr val="FFFFFF"/>
              </a:buClr>
              <a:defRPr sz="1800"/>
            </a:pPr>
            <a:endParaRPr sz="2000" dirty="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b="1" dirty="0">
                <a:uFill>
                  <a:solidFill>
                    <a:srgbClr val="FFFFFF"/>
                  </a:solidFill>
                </a:uFill>
                <a:latin typeface="Arial"/>
                <a:ea typeface="Arial"/>
                <a:cs typeface="Arial"/>
                <a:sym typeface="Arial"/>
              </a:rPr>
              <a:t>Amelia Earhart </a:t>
            </a:r>
            <a:r>
              <a:rPr sz="2000" dirty="0">
                <a:uFill>
                  <a:solidFill>
                    <a:srgbClr val="FFFFFF"/>
                  </a:solidFill>
                </a:uFill>
                <a:latin typeface="Arial"/>
                <a:ea typeface="Arial"/>
                <a:cs typeface="Arial"/>
                <a:sym typeface="Arial"/>
              </a:rPr>
              <a:t>- Lindbergh’s feat inspired later flyers, including Amelia Earhart.  In 1932, she became the 1st woman to fly solo across the Atlantic, and later became not the first woman, but the first person to fly solo from Hawaii to California, a challenge that resulted in the deaths of many aviators before her.  In 1937, she tried to fly around the world.  After completing 2/3s of the trip, they disappeared while crossing the Atlantic.</a:t>
            </a:r>
          </a:p>
          <a:p>
            <a:pPr marR="40639" lvl="0" defTabSz="914400">
              <a:spcBef>
                <a:spcPts val="500"/>
              </a:spcBef>
              <a:buClr>
                <a:srgbClr val="FFFFFF"/>
              </a:buClr>
              <a:defRPr sz="1800"/>
            </a:pPr>
            <a:r>
              <a:rPr sz="2000" b="1" dirty="0">
                <a:uFill>
                  <a:solidFill>
                    <a:srgbClr val="FFFFFF"/>
                  </a:solidFill>
                </a:uFill>
                <a:latin typeface="Arial"/>
                <a:ea typeface="Arial"/>
                <a:cs typeface="Arial"/>
                <a:sym typeface="Arial"/>
              </a:rPr>
              <a:t>Jim Thorpe </a:t>
            </a:r>
            <a:r>
              <a:rPr sz="2000" dirty="0">
                <a:uFill>
                  <a:solidFill>
                    <a:srgbClr val="FFFFFF"/>
                  </a:solidFill>
                </a:uFill>
                <a:latin typeface="Arial"/>
                <a:ea typeface="Arial"/>
                <a:cs typeface="Arial"/>
                <a:sym typeface="Arial"/>
              </a:rPr>
              <a:t>- American Indian/Irish - He was an Olympic gold medalist in decathlon and pentathlon and played professional baseball.  At the end of his career he was asked to play in a new emerging sport, Football.  This new league in sports wanted to gain some national attention, so they hired a athletic hero to promote their league.  Thorpe was elected the first president of what later became the National Football league.</a:t>
            </a:r>
          </a:p>
          <a:p>
            <a:pPr marR="40639" lvl="0" defTabSz="914400">
              <a:spcBef>
                <a:spcPts val="500"/>
              </a:spcBef>
              <a:buClr>
                <a:srgbClr val="FFFFFF"/>
              </a:buClr>
              <a:defRPr sz="1800"/>
            </a:pPr>
            <a:endParaRPr sz="2000" dirty="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b="1" dirty="0">
                <a:uFill>
                  <a:solidFill>
                    <a:srgbClr val="FFFFFF"/>
                  </a:solidFill>
                </a:uFill>
                <a:latin typeface="Arial"/>
                <a:ea typeface="Arial"/>
                <a:cs typeface="Arial"/>
                <a:sym typeface="Arial"/>
              </a:rPr>
              <a:t>Babe Ruth -</a:t>
            </a:r>
            <a:r>
              <a:rPr sz="2000" dirty="0">
                <a:uFill>
                  <a:solidFill>
                    <a:srgbClr val="FFFFFF"/>
                  </a:solidFill>
                </a:uFill>
                <a:latin typeface="Arial"/>
                <a:ea typeface="Arial"/>
                <a:cs typeface="Arial"/>
                <a:sym typeface="Arial"/>
              </a:rPr>
              <a:t> </a:t>
            </a:r>
            <a:r>
              <a:rPr sz="2100" dirty="0">
                <a:uFill>
                  <a:solidFill/>
                </a:uFill>
                <a:latin typeface="Arial"/>
                <a:ea typeface="Arial"/>
                <a:cs typeface="Arial"/>
                <a:sym typeface="Arial"/>
              </a:rPr>
              <a:t>George Herman “Babe” Ruth, During his career with the Boston Red Sox and then the NY Yankees, Ruth hit 714 home runs, a record that was unbroken for nearly 40 years.   In 1927 he set the legendary record of 60 home runs in a 154 game season.</a:t>
            </a:r>
          </a:p>
          <a:p>
            <a:pPr marR="40639" lvl="0" defTabSz="914400">
              <a:spcBef>
                <a:spcPts val="500"/>
              </a:spcBef>
              <a:buClr>
                <a:srgbClr val="FFFFFF"/>
              </a:buClr>
              <a:defRPr sz="1800"/>
            </a:pPr>
            <a:endParaRPr sz="2100" dirty="0">
              <a:uFill>
                <a:solidFill/>
              </a:uFill>
              <a:latin typeface="Arial"/>
              <a:ea typeface="Arial"/>
              <a:cs typeface="Arial"/>
              <a:sym typeface="Arial"/>
            </a:endParaRPr>
          </a:p>
          <a:p>
            <a:pPr marR="40639" lvl="0" defTabSz="914400">
              <a:spcBef>
                <a:spcPts val="500"/>
              </a:spcBef>
              <a:buClr>
                <a:srgbClr val="FFFFFF"/>
              </a:buClr>
              <a:defRPr sz="1800"/>
            </a:pPr>
            <a:r>
              <a:rPr sz="2100" dirty="0">
                <a:uFill>
                  <a:solidFill/>
                </a:uFill>
                <a:latin typeface="Arial"/>
                <a:ea typeface="Arial"/>
                <a:cs typeface="Arial"/>
                <a:sym typeface="Arial"/>
              </a:rPr>
              <a:t>----------Next Slide---------------------------------------------</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 Before the 20s, the U.S. had been largely a collection of regional cultures.  Interests, tastes, and attitudes varied widely from one region to another.  Most Americans simply did not know much about the rest of the country, talk with people in other regions or even read the same news as other Americans.</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Now we have the emergence of the MASS MEDIA.  The emergence of Films, radio, popular magazines and national papers. </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MOVIES - Between 1910-1930, the number of theater rose from about 5,000 - 22,500.  </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	- Out of a national population of about 125 Million, the nation’s theaters sold roughly 80 million tickets each weak.</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JAZZ SINGER - changed movie history - It was the first movie with sound, and it starred a former vaudvill actor, Al Jolson.  It contained music, singing, dancing, and sound effects.  Audiences loved it.</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MANY foreign Silent Stars either had to learn English or give up their Careers.  GREATA GARBO chose to learn English and succeeded despite her heavy Swedish Accent.</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Charlie Chapman - still remained a silent star during the twenties and thirties, but just added music for sound</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	</a:t>
            </a:r>
            <a:r>
              <a:rPr sz="2000" b="1" dirty="0">
                <a:uFill>
                  <a:solidFill>
                    <a:srgbClr val="FFFFFF"/>
                  </a:solidFill>
                </a:uFill>
                <a:latin typeface="Arial"/>
                <a:ea typeface="Arial"/>
                <a:cs typeface="Arial"/>
                <a:sym typeface="Arial"/>
              </a:rPr>
              <a:t>- Gossip Column </a:t>
            </a:r>
            <a:r>
              <a:rPr sz="2000" dirty="0">
                <a:uFill>
                  <a:solidFill>
                    <a:srgbClr val="FFFFFF"/>
                  </a:solidFill>
                </a:uFill>
                <a:latin typeface="Arial"/>
                <a:ea typeface="Arial"/>
                <a:cs typeface="Arial"/>
                <a:sym typeface="Arial"/>
              </a:rPr>
              <a:t>-  By 1930 Winchell’s article was syndicated and was the most widely read column.</a:t>
            </a:r>
          </a:p>
          <a:p>
            <a:pPr marR="40639" lvl="0" defTabSz="914400">
              <a:spcBef>
                <a:spcPts val="500"/>
              </a:spcBef>
              <a:buClr>
                <a:srgbClr val="FFFFFF"/>
              </a:buClr>
              <a:defRPr sz="1800"/>
            </a:pPr>
            <a:endParaRPr sz="2000" dirty="0">
              <a:uFill>
                <a:solidFill>
                  <a:srgbClr val="FFFFFF"/>
                </a:solidFill>
              </a:uFill>
              <a:latin typeface="Arial"/>
              <a:ea typeface="Arial"/>
              <a:cs typeface="Arial"/>
              <a:sym typeface="Arial"/>
            </a:endParaRPr>
          </a:p>
          <a:p>
            <a:pPr marR="40639" lvl="0" defTabSz="914400">
              <a:spcBef>
                <a:spcPts val="500"/>
              </a:spcBef>
              <a:buClr>
                <a:srgbClr val="FFFFFF"/>
              </a:buClr>
              <a:defRPr sz="1800"/>
            </a:pPr>
            <a:endParaRPr sz="2100" dirty="0">
              <a:uFill>
                <a:solidFill/>
              </a:u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a:spLocks noGrp="1" noRot="1" noChangeAspect="1"/>
          </p:cNvSpPr>
          <p:nvPr>
            <p:ph type="sldImg"/>
          </p:nvPr>
        </p:nvSpPr>
        <p:spPr>
          <a:prstGeom prst="rect">
            <a:avLst/>
          </a:prstGeom>
        </p:spPr>
        <p:txBody>
          <a:bodyPr/>
          <a:lstStyle/>
          <a:p>
            <a:pPr lvl="0"/>
            <a:endParaRPr/>
          </a:p>
        </p:txBody>
      </p:sp>
      <p:sp>
        <p:nvSpPr>
          <p:cNvPr id="83" name="Shape 83"/>
          <p:cNvSpPr>
            <a:spLocks noGrp="1"/>
          </p:cNvSpPr>
          <p:nvPr>
            <p:ph type="body" sz="quarter" idx="1"/>
          </p:nvPr>
        </p:nvSpPr>
        <p:spPr>
          <a:prstGeom prst="rect">
            <a:avLst/>
          </a:prstGeom>
        </p:spPr>
        <p:txBody>
          <a:bodyPr/>
          <a:lstStyle/>
          <a:p>
            <a:pPr marR="40639" lvl="0" defTabSz="914400">
              <a:spcBef>
                <a:spcPts val="500"/>
              </a:spcBef>
              <a:buClr>
                <a:srgbClr val="FFFFFF"/>
              </a:buClr>
              <a:defRPr sz="1800"/>
            </a:pPr>
            <a:r>
              <a:rPr sz="2000">
                <a:uFill>
                  <a:solidFill>
                    <a:srgbClr val="FFFFFF"/>
                  </a:solidFill>
                </a:uFill>
                <a:latin typeface="Arial"/>
                <a:ea typeface="Arial"/>
                <a:cs typeface="Arial"/>
                <a:sym typeface="Arial"/>
              </a:rPr>
              <a:t>Charles Lindbergh became a national hero because he was seen as a </a:t>
            </a:r>
          </a:p>
          <a:p>
            <a:pPr marR="40639" lvl="0" defTabSz="914400">
              <a:spcBef>
                <a:spcPts val="500"/>
              </a:spcBef>
              <a:buClr>
                <a:srgbClr val="FFFFFF"/>
              </a:buClr>
              <a:defRPr sz="1800"/>
            </a:pPr>
            <a:r>
              <a:rPr sz="2000" b="1">
                <a:uFill>
                  <a:solidFill>
                    <a:srgbClr val="FFFFFF"/>
                  </a:solidFill>
                </a:uFill>
                <a:latin typeface="Arial"/>
                <a:ea typeface="Arial"/>
                <a:cs typeface="Arial"/>
                <a:sym typeface="Arial"/>
              </a:rPr>
              <a:t>1.</a:t>
            </a:r>
            <a:r>
              <a:rPr sz="2000">
                <a:uFill>
                  <a:solidFill>
                    <a:srgbClr val="FFFFFF"/>
                  </a:solidFill>
                </a:uFill>
                <a:latin typeface="Arial"/>
                <a:ea typeface="Arial"/>
                <a:cs typeface="Arial"/>
                <a:sym typeface="Arial"/>
              </a:rPr>
              <a:t>modest, handsome daredevil,</a:t>
            </a:r>
            <a:r>
              <a:rPr sz="2000" b="1">
                <a:uFill>
                  <a:solidFill>
                    <a:srgbClr val="FFFFFF"/>
                  </a:solidFill>
                </a:uFill>
                <a:latin typeface="Arial"/>
                <a:ea typeface="Arial"/>
                <a:cs typeface="Arial"/>
                <a:sym typeface="Arial"/>
              </a:rPr>
              <a:t> 2.</a:t>
            </a:r>
            <a:r>
              <a:rPr sz="2000">
                <a:uFill>
                  <a:solidFill>
                    <a:srgbClr val="FFFFFF"/>
                  </a:solidFill>
                </a:uFill>
                <a:latin typeface="Arial"/>
                <a:ea typeface="Arial"/>
                <a:cs typeface="Arial"/>
                <a:sym typeface="Arial"/>
              </a:rPr>
              <a:t> He embodied American traditional values in the new industrialized society. AND</a:t>
            </a:r>
            <a:r>
              <a:rPr sz="2000" b="1">
                <a:uFill>
                  <a:solidFill>
                    <a:srgbClr val="FFFFFF"/>
                  </a:solidFill>
                </a:uFill>
                <a:latin typeface="Arial"/>
                <a:ea typeface="Arial"/>
                <a:cs typeface="Arial"/>
                <a:sym typeface="Arial"/>
              </a:rPr>
              <a:t> 3. </a:t>
            </a:r>
            <a:r>
              <a:rPr sz="2000">
                <a:uFill>
                  <a:solidFill>
                    <a:srgbClr val="FFFFFF"/>
                  </a:solidFill>
                </a:uFill>
                <a:latin typeface="Arial"/>
                <a:ea typeface="Arial"/>
                <a:cs typeface="Arial"/>
                <a:sym typeface="Arial"/>
              </a:rPr>
              <a:t>His success incorporated elements of technology and individualism. </a:t>
            </a:r>
          </a:p>
          <a:p>
            <a:pPr marR="40639" lvl="0" defTabSz="914400">
              <a:spcBef>
                <a:spcPts val="500"/>
              </a:spcBef>
              <a:buClr>
                <a:srgbClr val="FFFFFF"/>
              </a:buClr>
              <a:defRPr sz="1800"/>
            </a:pPr>
            <a:endParaRPr sz="200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b="1">
                <a:uFill>
                  <a:solidFill>
                    <a:srgbClr val="FFFFFF"/>
                  </a:solidFill>
                </a:uFill>
                <a:latin typeface="Arial"/>
                <a:ea typeface="Arial"/>
                <a:cs typeface="Arial"/>
                <a:sym typeface="Arial"/>
              </a:rPr>
              <a:t>Amelia Earhart </a:t>
            </a:r>
            <a:r>
              <a:rPr sz="2000">
                <a:uFill>
                  <a:solidFill>
                    <a:srgbClr val="FFFFFF"/>
                  </a:solidFill>
                </a:uFill>
                <a:latin typeface="Arial"/>
                <a:ea typeface="Arial"/>
                <a:cs typeface="Arial"/>
                <a:sym typeface="Arial"/>
              </a:rPr>
              <a:t>- Lindbergh’s feat inspired later flyers, including Amelia Earhart.  In 1932, she became the 1st woman to fly solo across the Atlantic, and later became not the first woman, but the first person to fly solo from Hawaii to California, a challenge that resulted in the deaths of many aviators before her.  In 1937, she tried to fly around the world.  After completing 2/3s of the trip, they disappeared while crossing the Atlantic.</a:t>
            </a:r>
          </a:p>
          <a:p>
            <a:pPr marR="40639" lvl="0" defTabSz="914400">
              <a:spcBef>
                <a:spcPts val="500"/>
              </a:spcBef>
              <a:buClr>
                <a:srgbClr val="FFFFFF"/>
              </a:buClr>
              <a:defRPr sz="1800"/>
            </a:pPr>
            <a:r>
              <a:rPr sz="2000" b="1">
                <a:uFill>
                  <a:solidFill>
                    <a:srgbClr val="FFFFFF"/>
                  </a:solidFill>
                </a:uFill>
                <a:latin typeface="Arial"/>
                <a:ea typeface="Arial"/>
                <a:cs typeface="Arial"/>
                <a:sym typeface="Arial"/>
              </a:rPr>
              <a:t>Jim Thorpe </a:t>
            </a:r>
            <a:r>
              <a:rPr sz="2000">
                <a:uFill>
                  <a:solidFill>
                    <a:srgbClr val="FFFFFF"/>
                  </a:solidFill>
                </a:uFill>
                <a:latin typeface="Arial"/>
                <a:ea typeface="Arial"/>
                <a:cs typeface="Arial"/>
                <a:sym typeface="Arial"/>
              </a:rPr>
              <a:t>- American Indian/Irish - He was an Olympic gold medalist in decathlon and pentathlon and played professional baseball.  At the end of his career he was asked to play in a new emerging sport, Football.  This new league in sports wanted to gain some national attention, so they hired a athletic hero to promote their league.  Thorpe was elected the first president of what later became the National Football league.</a:t>
            </a:r>
          </a:p>
          <a:p>
            <a:pPr marR="40639" lvl="0" defTabSz="914400">
              <a:spcBef>
                <a:spcPts val="500"/>
              </a:spcBef>
              <a:buClr>
                <a:srgbClr val="FFFFFF"/>
              </a:buClr>
              <a:defRPr sz="1800"/>
            </a:pPr>
            <a:endParaRPr sz="200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b="1">
                <a:uFill>
                  <a:solidFill>
                    <a:srgbClr val="FFFFFF"/>
                  </a:solidFill>
                </a:uFill>
                <a:latin typeface="Arial"/>
                <a:ea typeface="Arial"/>
                <a:cs typeface="Arial"/>
                <a:sym typeface="Arial"/>
              </a:rPr>
              <a:t>BABe Ruth -</a:t>
            </a:r>
            <a:r>
              <a:rPr sz="2000">
                <a:uFill>
                  <a:solidFill>
                    <a:srgbClr val="FFFFFF"/>
                  </a:solidFill>
                </a:uFill>
                <a:latin typeface="Arial"/>
                <a:ea typeface="Arial"/>
                <a:cs typeface="Arial"/>
                <a:sym typeface="Arial"/>
              </a:rPr>
              <a:t> </a:t>
            </a:r>
            <a:r>
              <a:rPr sz="2100">
                <a:uFill>
                  <a:solidFill/>
                </a:uFill>
                <a:latin typeface="Arial"/>
                <a:ea typeface="Arial"/>
                <a:cs typeface="Arial"/>
                <a:sym typeface="Arial"/>
              </a:rPr>
              <a:t>George Herman “Babe” Ruth, During his career with the Boston Red Sox and then the NY Yankees, Ruth hit 714 home runs, a record that was unbroken for nearly 40 years.   In 1927 he set the legendary record of 60 home runs in a 154 game season.</a:t>
            </a:r>
          </a:p>
          <a:p>
            <a:pPr marR="40639" lvl="0" defTabSz="914400">
              <a:spcBef>
                <a:spcPts val="500"/>
              </a:spcBef>
              <a:buClr>
                <a:srgbClr val="FFFFFF"/>
              </a:buClr>
              <a:defRPr sz="1800"/>
            </a:pPr>
            <a:r>
              <a:rPr sz="2100">
                <a:uFill>
                  <a:solidFill/>
                </a:uFill>
                <a:latin typeface="Arial"/>
                <a:ea typeface="Arial"/>
                <a:cs typeface="Arial"/>
                <a:sym typeface="Arial"/>
              </a:rPr>
              <a:t>----------Next Slide---------------------------------------------</a:t>
            </a:r>
          </a:p>
          <a:p>
            <a:pPr marR="40639" lvl="0" defTabSz="914400">
              <a:spcBef>
                <a:spcPts val="500"/>
              </a:spcBef>
              <a:buClr>
                <a:srgbClr val="FFFFFF"/>
              </a:buClr>
              <a:defRPr sz="1800"/>
            </a:pPr>
            <a:r>
              <a:rPr sz="2000">
                <a:uFill>
                  <a:solidFill>
                    <a:srgbClr val="FFFFFF"/>
                  </a:solidFill>
                </a:uFill>
                <a:latin typeface="Arial"/>
                <a:ea typeface="Arial"/>
                <a:cs typeface="Arial"/>
                <a:sym typeface="Arial"/>
              </a:rPr>
              <a:t>^ Before the 20s, the U.S. had been largely a collection of regional cultures.  Interests, tastes, and attitudes varied widely from one region to another.  Most Americans simply did not know much about the rest of the country, talk with people in other regions or even read the same news as other Americans.</a:t>
            </a:r>
          </a:p>
          <a:p>
            <a:pPr marR="40639" lvl="0" defTabSz="914400">
              <a:spcBef>
                <a:spcPts val="500"/>
              </a:spcBef>
              <a:buClr>
                <a:srgbClr val="FFFFFF"/>
              </a:buClr>
              <a:defRPr sz="1800"/>
            </a:pPr>
            <a:r>
              <a:rPr sz="2000">
                <a:uFill>
                  <a:solidFill>
                    <a:srgbClr val="FFFFFF"/>
                  </a:solidFill>
                </a:uFill>
                <a:latin typeface="Arial"/>
                <a:ea typeface="Arial"/>
                <a:cs typeface="Arial"/>
                <a:sym typeface="Arial"/>
              </a:rPr>
              <a:t>Now we have the emergence of the MASS MEDIA.  The emergence of Films, radio, popular magazines and national papers. </a:t>
            </a:r>
          </a:p>
          <a:p>
            <a:pPr marR="40639" lvl="0" defTabSz="914400">
              <a:spcBef>
                <a:spcPts val="500"/>
              </a:spcBef>
              <a:buClr>
                <a:srgbClr val="FFFFFF"/>
              </a:buClr>
              <a:defRPr sz="1800"/>
            </a:pPr>
            <a:r>
              <a:rPr sz="2000">
                <a:uFill>
                  <a:solidFill>
                    <a:srgbClr val="FFFFFF"/>
                  </a:solidFill>
                </a:uFill>
                <a:latin typeface="Arial"/>
                <a:ea typeface="Arial"/>
                <a:cs typeface="Arial"/>
                <a:sym typeface="Arial"/>
              </a:rPr>
              <a:t>MOVIES - Between 1910-1930, the number of theater rose from about 5,000 - 22,500.  </a:t>
            </a:r>
          </a:p>
          <a:p>
            <a:pPr marR="40639" lvl="0" defTabSz="914400">
              <a:spcBef>
                <a:spcPts val="500"/>
              </a:spcBef>
              <a:buClr>
                <a:srgbClr val="FFFFFF"/>
              </a:buClr>
              <a:defRPr sz="1800"/>
            </a:pPr>
            <a:r>
              <a:rPr sz="2000">
                <a:uFill>
                  <a:solidFill>
                    <a:srgbClr val="FFFFFF"/>
                  </a:solidFill>
                </a:uFill>
                <a:latin typeface="Arial"/>
                <a:ea typeface="Arial"/>
                <a:cs typeface="Arial"/>
                <a:sym typeface="Arial"/>
              </a:rPr>
              <a:t>	- Out of a national population of about 125 Million, the nation’s theaters sold roughly 80 million tickets each weak.</a:t>
            </a:r>
          </a:p>
          <a:p>
            <a:pPr marR="40639" lvl="0" defTabSz="914400">
              <a:spcBef>
                <a:spcPts val="500"/>
              </a:spcBef>
              <a:buClr>
                <a:srgbClr val="FFFFFF"/>
              </a:buClr>
              <a:defRPr sz="1800"/>
            </a:pPr>
            <a:r>
              <a:rPr sz="2000">
                <a:uFill>
                  <a:solidFill>
                    <a:srgbClr val="FFFFFF"/>
                  </a:solidFill>
                </a:uFill>
                <a:latin typeface="Arial"/>
                <a:ea typeface="Arial"/>
                <a:cs typeface="Arial"/>
                <a:sym typeface="Arial"/>
              </a:rPr>
              <a:t>JAZZ SINGER - changed movie history - It was the first movie with sound, and it starred a former vaudvill actor, Al Jolson.  It contained music, singing, dancing, and sound effects.  Audiences loved it.</a:t>
            </a:r>
          </a:p>
          <a:p>
            <a:pPr marR="40639" lvl="0" defTabSz="914400">
              <a:spcBef>
                <a:spcPts val="500"/>
              </a:spcBef>
              <a:buClr>
                <a:srgbClr val="FFFFFF"/>
              </a:buClr>
              <a:defRPr sz="1800"/>
            </a:pPr>
            <a:r>
              <a:rPr sz="2000">
                <a:uFill>
                  <a:solidFill>
                    <a:srgbClr val="FFFFFF"/>
                  </a:solidFill>
                </a:uFill>
                <a:latin typeface="Arial"/>
                <a:ea typeface="Arial"/>
                <a:cs typeface="Arial"/>
                <a:sym typeface="Arial"/>
              </a:rPr>
              <a:t>MANY foreign Silent Stars either had to learn English or give up their Careers.  GREATA GARBO chose to learn English and succeeded despite her heavy Swedish Accent.</a:t>
            </a:r>
          </a:p>
          <a:p>
            <a:pPr marR="40639" lvl="0" defTabSz="914400">
              <a:spcBef>
                <a:spcPts val="500"/>
              </a:spcBef>
              <a:buClr>
                <a:srgbClr val="FFFFFF"/>
              </a:buClr>
              <a:defRPr sz="1800"/>
            </a:pPr>
            <a:r>
              <a:rPr sz="2000">
                <a:uFill>
                  <a:solidFill>
                    <a:srgbClr val="FFFFFF"/>
                  </a:solidFill>
                </a:uFill>
                <a:latin typeface="Arial"/>
                <a:ea typeface="Arial"/>
                <a:cs typeface="Arial"/>
                <a:sym typeface="Arial"/>
              </a:rPr>
              <a:t>Charlie Chapman - still remained a silent star during the twenties and thirties, but just added music for sound</a:t>
            </a:r>
          </a:p>
          <a:p>
            <a:pPr marR="40639" lvl="0" defTabSz="914400">
              <a:spcBef>
                <a:spcPts val="500"/>
              </a:spcBef>
              <a:buClr>
                <a:srgbClr val="FFFFFF"/>
              </a:buClr>
              <a:defRPr sz="1800"/>
            </a:pPr>
            <a:r>
              <a:rPr sz="2000">
                <a:uFill>
                  <a:solidFill>
                    <a:srgbClr val="FFFFFF"/>
                  </a:solidFill>
                </a:uFill>
                <a:latin typeface="Arial"/>
                <a:ea typeface="Arial"/>
                <a:cs typeface="Arial"/>
                <a:sym typeface="Arial"/>
              </a:rPr>
              <a:t>	</a:t>
            </a:r>
            <a:r>
              <a:rPr sz="2000" b="1">
                <a:uFill>
                  <a:solidFill>
                    <a:srgbClr val="FFFFFF"/>
                  </a:solidFill>
                </a:uFill>
                <a:latin typeface="Arial"/>
                <a:ea typeface="Arial"/>
                <a:cs typeface="Arial"/>
                <a:sym typeface="Arial"/>
              </a:rPr>
              <a:t>- Gossip Column </a:t>
            </a:r>
            <a:r>
              <a:rPr sz="2000">
                <a:uFill>
                  <a:solidFill>
                    <a:srgbClr val="FFFFFF"/>
                  </a:solidFill>
                </a:uFill>
                <a:latin typeface="Arial"/>
                <a:ea typeface="Arial"/>
                <a:cs typeface="Arial"/>
                <a:sym typeface="Arial"/>
              </a:rPr>
              <a:t>-  By 1930 Winchell’s article was syndicated and was the most widely read column.</a:t>
            </a:r>
          </a:p>
          <a:p>
            <a:pPr marR="40639" lvl="0" defTabSz="914400">
              <a:spcBef>
                <a:spcPts val="500"/>
              </a:spcBef>
              <a:buClr>
                <a:srgbClr val="FFFFFF"/>
              </a:buClr>
              <a:defRPr sz="1800"/>
            </a:pPr>
            <a:endParaRPr sz="2000">
              <a:uFill>
                <a:solidFill>
                  <a:srgbClr val="FFFFFF"/>
                </a:solidFill>
              </a:uFill>
              <a:latin typeface="Arial"/>
              <a:ea typeface="Arial"/>
              <a:cs typeface="Arial"/>
              <a:sym typeface="Arial"/>
            </a:endParaRPr>
          </a:p>
          <a:p>
            <a:pPr marR="40639" lvl="0" defTabSz="914400">
              <a:spcBef>
                <a:spcPts val="500"/>
              </a:spcBef>
              <a:buClr>
                <a:srgbClr val="FFFFFF"/>
              </a:buClr>
              <a:defRPr sz="1800"/>
            </a:pPr>
            <a:endParaRPr sz="2100">
              <a:uFill>
                <a:solidFill/>
              </a:u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Blank copy 1">
    <p:spTree>
      <p:nvGrpSpPr>
        <p:cNvPr id="1" name=""/>
        <p:cNvGrpSpPr/>
        <p:nvPr/>
      </p:nvGrpSpPr>
      <p:grpSpPr>
        <a:xfrm>
          <a:off x="0" y="0"/>
          <a:ext cx="0" cy="0"/>
          <a:chOff x="0" y="0"/>
          <a:chExt cx="0" cy="0"/>
        </a:xfrm>
      </p:grpSpPr>
      <p:sp>
        <p:nvSpPr>
          <p:cNvPr id="5" name="Shape 5"/>
          <p:cNvSpPr/>
          <p:nvPr/>
        </p:nvSpPr>
        <p:spPr>
          <a:xfrm>
            <a:off x="-12700" y="-50800"/>
            <a:ext cx="9366250" cy="6927850"/>
          </a:xfrm>
          <a:prstGeom prst="rect">
            <a:avLst/>
          </a:prstGeom>
          <a:solidFill>
            <a:srgbClr val="B53E00"/>
          </a:solidFill>
          <a:ln w="12700">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pic>
        <p:nvPicPr>
          <p:cNvPr id="6" name="ppt background.jpg"/>
          <p:cNvPicPr/>
          <p:nvPr/>
        </p:nvPicPr>
        <p:blipFill>
          <a:blip r:embed="rId2">
            <a:extLst/>
          </a:blip>
          <a:stretch>
            <a:fillRect/>
          </a:stretch>
        </p:blipFill>
        <p:spPr>
          <a:xfrm>
            <a:off x="-635000" y="-165100"/>
            <a:ext cx="9829801" cy="7035828"/>
          </a:xfrm>
          <a:prstGeom prst="rect">
            <a:avLst/>
          </a:prstGeom>
          <a:ln w="12700">
            <a:miter lim="400000"/>
          </a:ln>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Blank copy 3">
    <p:spTree>
      <p:nvGrpSpPr>
        <p:cNvPr id="1" name=""/>
        <p:cNvGrpSpPr/>
        <p:nvPr/>
      </p:nvGrpSpPr>
      <p:grpSpPr>
        <a:xfrm>
          <a:off x="0" y="0"/>
          <a:ext cx="0" cy="0"/>
          <a:chOff x="0" y="0"/>
          <a:chExt cx="0" cy="0"/>
        </a:xfrm>
      </p:grpSpPr>
      <p:pic>
        <p:nvPicPr>
          <p:cNvPr id="8" name="Wood.jpg"/>
          <p:cNvPicPr/>
          <p:nvPr/>
        </p:nvPicPr>
        <p:blipFill>
          <a:blip r:embed="rId2">
            <a:extLst/>
          </a:blip>
          <a:stretch>
            <a:fillRect/>
          </a:stretch>
        </p:blipFill>
        <p:spPr>
          <a:xfrm>
            <a:off x="-1752600" y="-825500"/>
            <a:ext cx="11163269" cy="7708900"/>
          </a:xfrm>
          <a:prstGeom prst="rect">
            <a:avLst/>
          </a:prstGeom>
          <a:ln w="12700">
            <a:miter lim="400000"/>
          </a:ln>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Blank copy 4">
    <p:spTree>
      <p:nvGrpSpPr>
        <p:cNvPr id="1" name=""/>
        <p:cNvGrpSpPr/>
        <p:nvPr/>
      </p:nvGrpSpPr>
      <p:grpSpPr>
        <a:xfrm>
          <a:off x="0" y="0"/>
          <a:ext cx="0" cy="0"/>
          <a:chOff x="0" y="0"/>
          <a:chExt cx="0" cy="0"/>
        </a:xfrm>
      </p:grpSpPr>
      <p:pic>
        <p:nvPicPr>
          <p:cNvPr id="10" name="old paper.gif"/>
          <p:cNvPicPr/>
          <p:nvPr/>
        </p:nvPicPr>
        <p:blipFill>
          <a:blip r:embed="rId2">
            <a:extLst/>
          </a:blip>
          <a:stretch>
            <a:fillRect/>
          </a:stretch>
        </p:blipFill>
        <p:spPr>
          <a:xfrm>
            <a:off x="-2806700" y="-279400"/>
            <a:ext cx="15341576" cy="7416797"/>
          </a:xfrm>
          <a:prstGeom prst="rect">
            <a:avLst/>
          </a:prstGeom>
          <a:ln w="12700">
            <a:miter lim="400000"/>
          </a:ln>
          <a:effectLst>
            <a:outerShdw blurRad="279400" dist="12700" dir="2700000" rotWithShape="0">
              <a:srgbClr val="000000"/>
            </a:outerShdw>
          </a:effectLst>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lank copy 5">
    <p:spTree>
      <p:nvGrpSpPr>
        <p:cNvPr id="1" name=""/>
        <p:cNvGrpSpPr/>
        <p:nvPr/>
      </p:nvGrpSpPr>
      <p:grpSpPr>
        <a:xfrm>
          <a:off x="0" y="0"/>
          <a:ext cx="0" cy="0"/>
          <a:chOff x="0" y="0"/>
          <a:chExt cx="0" cy="0"/>
        </a:xfrm>
      </p:grpSpPr>
      <p:sp>
        <p:nvSpPr>
          <p:cNvPr id="12" name="Shape 12"/>
          <p:cNvSpPr/>
          <p:nvPr/>
        </p:nvSpPr>
        <p:spPr>
          <a:xfrm>
            <a:off x="-749300" y="-76200"/>
            <a:ext cx="10109200" cy="6946900"/>
          </a:xfrm>
          <a:prstGeom prst="rect">
            <a:avLst/>
          </a:prstGeom>
          <a:solidFill>
            <a:srgbClr val="5173E9"/>
          </a:solidFill>
          <a:ln w="12700">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13" name="Shape 13"/>
          <p:cNvSpPr/>
          <p:nvPr/>
        </p:nvSpPr>
        <p:spPr>
          <a:xfrm>
            <a:off x="-101600" y="-660400"/>
            <a:ext cx="9251950" cy="7683500"/>
          </a:xfrm>
          <a:prstGeom prst="rect">
            <a:avLst/>
          </a:prstGeom>
          <a:solidFill>
            <a:srgbClr val="E9E7D0"/>
          </a:solidFill>
          <a:ln w="12700">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5" name="Shape 15"/>
          <p:cNvSpPr/>
          <p:nvPr/>
        </p:nvSpPr>
        <p:spPr>
          <a:xfrm>
            <a:off x="-12700" y="-88900"/>
            <a:ext cx="9182100" cy="6959600"/>
          </a:xfrm>
          <a:prstGeom prst="rect">
            <a:avLst/>
          </a:prstGeom>
          <a:solidFill>
            <a:srgbClr val="020202"/>
          </a:solidFill>
          <a:ln w="12700">
            <a:solidFill/>
            <a:miter lim="400000"/>
          </a:ln>
        </p:spPr>
        <p:txBody>
          <a:bodyPr lIns="0" tIns="0" rIns="0" bIns="0" anchor="ctr"/>
          <a:lstStyle/>
          <a:p>
            <a:pPr lvl="0">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effectLst>
                  <a:outerShdw blurRad="38100" dist="12700" dir="5400000" rotWithShape="0">
                    <a:srgbClr val="000000">
                      <a:alpha val="50000"/>
                    </a:srgbClr>
                  </a:outerShdw>
                </a:effectLst>
              </a:defRPr>
            </a:pPr>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15875" y="-88900"/>
            <a:ext cx="9182100" cy="6959600"/>
          </a:xfrm>
          <a:prstGeom prst="rect">
            <a:avLst/>
          </a:prstGeom>
          <a:solidFill>
            <a:srgbClr val="020202"/>
          </a:solidFill>
          <a:ln w="12700">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spd="med"/>
  <p:txStyles>
    <p:titleStyle>
      <a:lvl1pPr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1pPr>
      <a:lvl2pPr indent="2286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2pPr>
      <a:lvl3pPr indent="4572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3pPr>
      <a:lvl4pPr indent="6858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4pPr>
      <a:lvl5pPr indent="9144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5pPr>
      <a:lvl6pPr indent="11430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6pPr>
      <a:lvl7pPr indent="13716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7pPr>
      <a:lvl8pPr indent="16002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8pPr>
      <a:lvl9pPr indent="18288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9pPr>
    </p:titleStyle>
    <p:bodyStyle>
      <a:lvl1pPr marL="355600" indent="-355600" defTabSz="457200">
        <a:lnSpc>
          <a:spcPts val="3800"/>
        </a:lnSpc>
        <a:spcBef>
          <a:spcPts val="800"/>
        </a:spcBef>
        <a:buSzPct val="100000"/>
        <a:buChar char="•"/>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1pPr>
      <a:lvl2pPr marL="820057" indent="-362857" defTabSz="457200">
        <a:lnSpc>
          <a:spcPts val="3800"/>
        </a:lnSpc>
        <a:spcBef>
          <a:spcPts val="800"/>
        </a:spcBef>
        <a:buSzPct val="100000"/>
        <a:buChar char="•"/>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2pPr>
      <a:lvl3pPr marL="1242946" indent="-328546" defTabSz="457200">
        <a:lnSpc>
          <a:spcPts val="3800"/>
        </a:lnSpc>
        <a:spcBef>
          <a:spcPts val="800"/>
        </a:spcBef>
        <a:buSzPct val="100000"/>
        <a:buChar char="•"/>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3pPr>
      <a:lvl4pPr marL="1798320" indent="-426720" defTabSz="457200">
        <a:lnSpc>
          <a:spcPts val="3800"/>
        </a:lnSpc>
        <a:spcBef>
          <a:spcPts val="800"/>
        </a:spcBef>
        <a:buSzPct val="100000"/>
        <a:buChar char="•"/>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4pPr>
      <a:lvl5pPr indent="1828800" defTabSz="457200">
        <a:lnSpc>
          <a:spcPts val="3800"/>
        </a:lnSpc>
        <a:spcBef>
          <a:spcPts val="800"/>
        </a:spcBef>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5pPr>
      <a:lvl6pPr indent="2184400" defTabSz="457200">
        <a:lnSpc>
          <a:spcPts val="3800"/>
        </a:lnSpc>
        <a:spcBef>
          <a:spcPts val="800"/>
        </a:spcBef>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6pPr>
      <a:lvl7pPr indent="2540000" defTabSz="457200">
        <a:lnSpc>
          <a:spcPts val="3800"/>
        </a:lnSpc>
        <a:spcBef>
          <a:spcPts val="800"/>
        </a:spcBef>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7pPr>
      <a:lvl8pPr indent="2895600" defTabSz="457200">
        <a:lnSpc>
          <a:spcPts val="3800"/>
        </a:lnSpc>
        <a:spcBef>
          <a:spcPts val="800"/>
        </a:spcBef>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8pPr>
      <a:lvl9pPr indent="3251200" defTabSz="457200">
        <a:lnSpc>
          <a:spcPts val="3800"/>
        </a:lnSpc>
        <a:spcBef>
          <a:spcPts val="800"/>
        </a:spcBef>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9pPr>
    </p:bodyStyle>
    <p:otherStyle>
      <a:lvl1pPr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1pPr>
      <a:lvl2pPr indent="2286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2pPr>
      <a:lvl3pPr indent="4572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3pPr>
      <a:lvl4pPr indent="6858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4pPr>
      <a:lvl5pPr indent="9144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5pPr>
      <a:lvl6pPr indent="11430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6pPr>
      <a:lvl7pPr indent="13716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7pPr>
      <a:lvl8pPr indent="16002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8pPr>
      <a:lvl9pPr indent="18288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4.png"/><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hyperlink" Target="https://www.youtube.com/watch?v=UBQBLUBnYFM&amp;feature=youtu.be" TargetMode="External"/><Relationship Id="rId5" Type="http://schemas.openxmlformats.org/officeDocument/2006/relationships/image" Target="../media/image13.jpe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2910826997_dc23744549.jpg"/>
          <p:cNvPicPr/>
          <p:nvPr/>
        </p:nvPicPr>
        <p:blipFill>
          <a:blip r:embed="rId3">
            <a:extLst/>
          </a:blip>
          <a:srcRect b="30743"/>
          <a:stretch>
            <a:fillRect/>
          </a:stretch>
        </p:blipFill>
        <p:spPr>
          <a:xfrm>
            <a:off x="7342" y="997203"/>
            <a:ext cx="9144001" cy="4863594"/>
          </a:xfrm>
          <a:prstGeom prst="rect">
            <a:avLst/>
          </a:prstGeom>
          <a:ln w="12700">
            <a:miter lim="400000"/>
          </a:ln>
          <a:effectLst>
            <a:reflection stA="50000" endPos="40000" dir="5400000" sy="-100000" algn="bl" rotWithShape="0"/>
          </a:effectLst>
        </p:spPr>
      </p:pic>
      <p:sp>
        <p:nvSpPr>
          <p:cNvPr id="20" name="Shape 20"/>
          <p:cNvSpPr/>
          <p:nvPr/>
        </p:nvSpPr>
        <p:spPr>
          <a:xfrm>
            <a:off x="-25400" y="-342900"/>
            <a:ext cx="9175750" cy="1231900"/>
          </a:xfrm>
          <a:prstGeom prst="rect">
            <a:avLst/>
          </a:prstGeom>
          <a:solidFill>
            <a:srgbClr val="020202"/>
          </a:solidFill>
          <a:ln w="12700">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22" name="Shape 22"/>
          <p:cNvSpPr/>
          <p:nvPr/>
        </p:nvSpPr>
        <p:spPr>
          <a:xfrm>
            <a:off x="4507532" y="3416300"/>
            <a:ext cx="382936" cy="279401"/>
          </a:xfrm>
          <a:prstGeom prst="rect">
            <a:avLst/>
          </a:prstGeom>
          <a:ln w="12700">
            <a:miter lim="400000"/>
          </a:ln>
        </p:spPr>
        <p:txBody>
          <a:bodyPr wrap="none" lIns="50800" tIns="50800" rIns="50800" bIns="50800" anchor="ctr">
            <a:spAutoFit/>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pic>
        <p:nvPicPr>
          <p:cNvPr id="2" name="Picture 1"/>
          <p:cNvPicPr>
            <a:picLocks noChangeAspect="1"/>
          </p:cNvPicPr>
          <p:nvPr/>
        </p:nvPicPr>
        <p:blipFill>
          <a:blip r:embed="rId4"/>
          <a:stretch>
            <a:fillRect/>
          </a:stretch>
        </p:blipFill>
        <p:spPr>
          <a:xfrm>
            <a:off x="362857" y="136699"/>
            <a:ext cx="6628191" cy="1648437"/>
          </a:xfrm>
          <a:prstGeom prst="rect">
            <a:avLst/>
          </a:prstGeom>
        </p:spPr>
      </p:pic>
      <p:sp>
        <p:nvSpPr>
          <p:cNvPr id="24" name="Shape 24"/>
          <p:cNvSpPr/>
          <p:nvPr/>
        </p:nvSpPr>
        <p:spPr>
          <a:xfrm>
            <a:off x="832364" y="1622425"/>
            <a:ext cx="2604407" cy="685800"/>
          </a:xfrm>
          <a:prstGeom prst="rect">
            <a:avLst/>
          </a:prstGeom>
          <a:ln w="12700">
            <a:miter lim="400000"/>
          </a:ln>
          <a:effectLst>
            <a:outerShdw blurRad="63500" dir="2700000" rotWithShape="0">
              <a:srgbClr val="000000"/>
            </a:outerShdw>
          </a:effectLst>
          <a:extLst>
            <a:ext uri="{C572A759-6A51-4108-AA02-DFA0A04FC94B}">
              <ma14:wrappingTextBoxFlag xmlns:ma14="http://schemas.microsoft.com/office/mac/drawingml/2011/main" xmlns="" val="1"/>
            </a:ext>
          </a:extLst>
        </p:spPr>
        <p:txBody>
          <a:bodyPr wrap="none" lIns="0" tIns="0" rIns="0" bIns="0">
            <a:spAutoFit/>
          </a:bodyPr>
          <a:lstStyle>
            <a:lvl1pPr>
              <a:lnSpc>
                <a:spcPts val="49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100">
                <a:solidFill>
                  <a:srgbClr val="FFFFFF"/>
                </a:solidFill>
                <a:effectLst>
                  <a:outerShdw blurRad="12700" dist="63500" dir="3540000" rotWithShape="0">
                    <a:srgbClr val="000000"/>
                  </a:outerShdw>
                </a:effectLst>
                <a:latin typeface="Arial"/>
                <a:ea typeface="Arial"/>
                <a:cs typeface="Arial"/>
                <a:sym typeface="Arial"/>
              </a:defRPr>
            </a:lvl1pPr>
          </a:lstStyle>
          <a:p>
            <a:pPr lvl="0">
              <a:defRPr sz="1800">
                <a:solidFill>
                  <a:srgbClr val="000000"/>
                </a:solidFill>
                <a:effectLst/>
              </a:defRPr>
            </a:pPr>
            <a:r>
              <a:rPr sz="4100" dirty="0">
                <a:solidFill>
                  <a:srgbClr val="FFFFFF"/>
                </a:solidFill>
                <a:effectLst>
                  <a:outerShdw blurRad="12700" dist="63500" dir="3540000" rotWithShape="0">
                    <a:srgbClr val="000000"/>
                  </a:outerShdw>
                </a:effectLst>
              </a:rPr>
              <a:t>1920-1928</a:t>
            </a: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xmlns:p14="http://schemas.microsoft.com/office/powerpoint/2010/mai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1"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strVal val="#ppt_w*0.70"/>
                                          </p:val>
                                        </p:tav>
                                        <p:tav tm="100000">
                                          <p:val>
                                            <p:strVal val="#ppt_w"/>
                                          </p:val>
                                        </p:tav>
                                      </p:tavLst>
                                    </p:anim>
                                    <p:anim calcmode="lin" valueType="num">
                                      <p:cBhvr>
                                        <p:cTn id="8" dur="1000" fill="hold"/>
                                        <p:tgtEl>
                                          <p:spTgt spid="24"/>
                                        </p:tgtEl>
                                        <p:attrNameLst>
                                          <p:attrName>ppt_h</p:attrName>
                                        </p:attrNameLst>
                                      </p:cBhvr>
                                      <p:tavLst>
                                        <p:tav tm="0">
                                          <p:val>
                                            <p:strVal val="#ppt_h"/>
                                          </p:val>
                                        </p:tav>
                                        <p:tav tm="100000">
                                          <p:val>
                                            <p:strVal val="#ppt_h"/>
                                          </p:val>
                                        </p:tav>
                                      </p:tavLst>
                                    </p:anim>
                                    <p:animEffect transition="in" filter="fade">
                                      <p:cBhvr>
                                        <p:cTn id="9"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28"/>
          <p:cNvSpPr/>
          <p:nvPr/>
        </p:nvSpPr>
        <p:spPr>
          <a:xfrm>
            <a:off x="-15875" y="-482600"/>
            <a:ext cx="9182100" cy="7620000"/>
          </a:xfrm>
          <a:prstGeom prst="rect">
            <a:avLst/>
          </a:prstGeom>
          <a:solidFill>
            <a:srgbClr val="020202"/>
          </a:solidFill>
          <a:ln w="12700">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pic>
        <p:nvPicPr>
          <p:cNvPr id="29" name="traditional wman.jpg"/>
          <p:cNvPicPr/>
          <p:nvPr/>
        </p:nvPicPr>
        <p:blipFill>
          <a:blip r:embed="rId3">
            <a:extLst/>
          </a:blip>
          <a:stretch>
            <a:fillRect/>
          </a:stretch>
        </p:blipFill>
        <p:spPr>
          <a:xfrm>
            <a:off x="4296153" y="-118993"/>
            <a:ext cx="4895094" cy="7023101"/>
          </a:xfrm>
          <a:prstGeom prst="rect">
            <a:avLst/>
          </a:prstGeom>
          <a:ln w="12700">
            <a:miter lim="400000"/>
          </a:ln>
        </p:spPr>
      </p:pic>
      <p:pic>
        <p:nvPicPr>
          <p:cNvPr id="30" name="flapper1.jpg"/>
          <p:cNvPicPr/>
          <p:nvPr/>
        </p:nvPicPr>
        <p:blipFill>
          <a:blip r:embed="rId4">
            <a:extLst/>
          </a:blip>
          <a:stretch>
            <a:fillRect/>
          </a:stretch>
        </p:blipFill>
        <p:spPr>
          <a:xfrm flipH="1">
            <a:off x="-1" y="-228600"/>
            <a:ext cx="9131300" cy="11607584"/>
          </a:xfrm>
          <a:prstGeom prst="rect">
            <a:avLst/>
          </a:prstGeom>
          <a:ln w="12700">
            <a:miter lim="400000"/>
          </a:ln>
        </p:spPr>
      </p:pic>
      <p:sp>
        <p:nvSpPr>
          <p:cNvPr id="31" name="Shape 31"/>
          <p:cNvSpPr/>
          <p:nvPr/>
        </p:nvSpPr>
        <p:spPr>
          <a:xfrm>
            <a:off x="241300" y="1905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ma14="http://schemas.microsoft.com/office/mac/drawingml/2011/main" xmlns=""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 Society</a:t>
            </a:r>
          </a:p>
        </p:txBody>
      </p:sp>
      <p:sp>
        <p:nvSpPr>
          <p:cNvPr id="32" name="Shape 32"/>
          <p:cNvSpPr/>
          <p:nvPr/>
        </p:nvSpPr>
        <p:spPr>
          <a:xfrm>
            <a:off x="228600" y="1155700"/>
            <a:ext cx="3898900" cy="58166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33" name="Shape 33"/>
          <p:cNvSpPr/>
          <p:nvPr/>
        </p:nvSpPr>
        <p:spPr>
          <a:xfrm>
            <a:off x="114300" y="1219200"/>
            <a:ext cx="3695700" cy="52324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marL="322574" marR="40639" lvl="0" indent="-322574" algn="l" defTabSz="914400">
              <a:lnSpc>
                <a:spcPct val="90000"/>
              </a:lnSpc>
              <a:spcBef>
                <a:spcPts val="500"/>
              </a:spcBef>
              <a:buClr>
                <a:srgbClr val="FFFFFF"/>
              </a:buClr>
              <a:buFont typeface="Arial"/>
              <a:tabLst>
                <a:tab pos="393700" algn="l"/>
                <a:tab pos="939800" algn="l"/>
              </a:tabLst>
              <a:defRPr sz="1800"/>
            </a:pPr>
            <a:r>
              <a:rPr sz="2000" b="1" spc="-39">
                <a:solidFill>
                  <a:srgbClr val="FFFFFF"/>
                </a:solidFill>
                <a:uFill>
                  <a:solidFill>
                    <a:srgbClr val="FFFFFF"/>
                  </a:solidFill>
                </a:uFill>
                <a:latin typeface="Arial"/>
                <a:ea typeface="Arial"/>
                <a:cs typeface="Arial"/>
                <a:sym typeface="Arial"/>
              </a:rPr>
              <a:t>1. Women’s Changing Roles</a:t>
            </a:r>
          </a:p>
          <a:p>
            <a:pPr marL="322574" marR="40639" lvl="1" indent="20325" algn="l" defTabSz="914400">
              <a:lnSpc>
                <a:spcPct val="100000"/>
              </a:lnSpc>
              <a:spcBef>
                <a:spcPts val="500"/>
              </a:spcBef>
              <a:buClr>
                <a:srgbClr val="FFFFFF"/>
              </a:buClr>
              <a:buFont typeface="Arial"/>
              <a:tabLst>
                <a:tab pos="393700" algn="l"/>
                <a:tab pos="939800" algn="l"/>
              </a:tabLst>
              <a:defRPr sz="1800"/>
            </a:pPr>
            <a:r>
              <a:rPr sz="2000">
                <a:solidFill>
                  <a:srgbClr val="FFFFFF"/>
                </a:solidFill>
                <a:uFill>
                  <a:solidFill>
                    <a:srgbClr val="FFFFFF"/>
                  </a:solidFill>
                </a:uFill>
                <a:latin typeface="Arial"/>
                <a:ea typeface="Arial"/>
                <a:cs typeface="Arial"/>
                <a:sym typeface="Arial"/>
              </a:rPr>
              <a:t>a. Flapper image</a:t>
            </a:r>
          </a:p>
          <a:p>
            <a:pPr marL="322574" marR="40639" lvl="1" indent="20325" algn="l" defTabSz="914400">
              <a:lnSpc>
                <a:spcPct val="100000"/>
              </a:lnSpc>
              <a:spcBef>
                <a:spcPts val="500"/>
              </a:spcBef>
              <a:buClr>
                <a:srgbClr val="FFFFFF"/>
              </a:buClr>
              <a:buFont typeface="Arial"/>
              <a:tabLst>
                <a:tab pos="393700" algn="l"/>
                <a:tab pos="939800" algn="l"/>
              </a:tabLst>
              <a:defRPr sz="1800"/>
            </a:pPr>
            <a:r>
              <a:rPr sz="2000">
                <a:solidFill>
                  <a:srgbClr val="FFFFFF"/>
                </a:solidFill>
                <a:uFill>
                  <a:solidFill>
                    <a:srgbClr val="FFFFFF"/>
                  </a:solidFill>
                </a:uFill>
                <a:latin typeface="Arial"/>
                <a:ea typeface="Arial"/>
                <a:cs typeface="Arial"/>
                <a:sym typeface="Arial"/>
              </a:rPr>
              <a:t>- short dress</a:t>
            </a:r>
          </a:p>
          <a:p>
            <a:pPr marL="322574" marR="40639" lvl="1" indent="20325" algn="l" defTabSz="914400">
              <a:lnSpc>
                <a:spcPct val="100000"/>
              </a:lnSpc>
              <a:spcBef>
                <a:spcPts val="500"/>
              </a:spcBef>
              <a:buClr>
                <a:srgbClr val="FFFFFF"/>
              </a:buClr>
              <a:buFont typeface="Arial"/>
              <a:tabLst>
                <a:tab pos="393700" algn="l"/>
                <a:tab pos="939800" algn="l"/>
              </a:tabLst>
              <a:defRPr sz="1800"/>
            </a:pPr>
            <a:r>
              <a:rPr sz="2000">
                <a:solidFill>
                  <a:srgbClr val="FFFFFF"/>
                </a:solidFill>
                <a:uFill>
                  <a:solidFill>
                    <a:srgbClr val="FFFFFF"/>
                  </a:solidFill>
                </a:uFill>
                <a:latin typeface="Arial"/>
                <a:ea typeface="Arial"/>
                <a:cs typeface="Arial"/>
                <a:sym typeface="Arial"/>
              </a:rPr>
              <a:t>- short hair</a:t>
            </a:r>
          </a:p>
          <a:p>
            <a:pPr marL="322574" marR="40639" lvl="1" indent="20325" algn="l" defTabSz="914400">
              <a:lnSpc>
                <a:spcPct val="100000"/>
              </a:lnSpc>
              <a:spcBef>
                <a:spcPts val="500"/>
              </a:spcBef>
              <a:buClr>
                <a:srgbClr val="FFFFFF"/>
              </a:buClr>
              <a:buFont typeface="Arial"/>
              <a:tabLst>
                <a:tab pos="393700" algn="l"/>
                <a:tab pos="939800" algn="l"/>
              </a:tabLst>
              <a:defRPr sz="1800"/>
            </a:pPr>
            <a:r>
              <a:rPr sz="2000">
                <a:solidFill>
                  <a:srgbClr val="FFFFFF"/>
                </a:solidFill>
                <a:uFill>
                  <a:solidFill>
                    <a:srgbClr val="FFFFFF"/>
                  </a:solidFill>
                </a:uFill>
                <a:latin typeface="Arial"/>
                <a:ea typeface="Arial"/>
                <a:cs typeface="Arial"/>
                <a:sym typeface="Arial"/>
              </a:rPr>
              <a:t>- heavy makeup</a:t>
            </a:r>
          </a:p>
          <a:p>
            <a:pPr marL="322574" marR="40639" lvl="1" indent="20325" algn="l" defTabSz="914400">
              <a:lnSpc>
                <a:spcPct val="100000"/>
              </a:lnSpc>
              <a:spcBef>
                <a:spcPts val="500"/>
              </a:spcBef>
              <a:buClr>
                <a:srgbClr val="FFFFFF"/>
              </a:buClr>
              <a:buFont typeface="Arial"/>
              <a:tabLst>
                <a:tab pos="393700" algn="l"/>
                <a:tab pos="939800" algn="l"/>
              </a:tabLst>
              <a:defRPr sz="1800"/>
            </a:pPr>
            <a:r>
              <a:rPr sz="2000">
                <a:solidFill>
                  <a:srgbClr val="FFFFFF"/>
                </a:solidFill>
                <a:uFill>
                  <a:solidFill>
                    <a:srgbClr val="FFFFFF"/>
                  </a:solidFill>
                </a:uFill>
                <a:latin typeface="Arial"/>
                <a:ea typeface="Arial"/>
                <a:cs typeface="Arial"/>
                <a:sym typeface="Arial"/>
              </a:rPr>
              <a:t>- smoke &amp; drank</a:t>
            </a:r>
          </a:p>
          <a:p>
            <a:pPr marL="322574" marR="40639" lvl="0" indent="-322574" algn="l" defTabSz="914400">
              <a:lnSpc>
                <a:spcPct val="100000"/>
              </a:lnSpc>
              <a:spcBef>
                <a:spcPts val="500"/>
              </a:spcBef>
              <a:buClr>
                <a:srgbClr val="FFFFFF"/>
              </a:buClr>
              <a:buFont typeface="Arial"/>
              <a:tabLst>
                <a:tab pos="393700" algn="l"/>
                <a:tab pos="939800" algn="l"/>
              </a:tabLst>
              <a:defRPr sz="1800"/>
            </a:pPr>
            <a:r>
              <a:rPr sz="2000" b="1">
                <a:solidFill>
                  <a:srgbClr val="FFFFFF"/>
                </a:solidFill>
                <a:uFill>
                  <a:solidFill>
                    <a:srgbClr val="FFFFFF"/>
                  </a:solidFill>
                </a:uFill>
                <a:latin typeface="Arial"/>
                <a:ea typeface="Arial"/>
                <a:cs typeface="Arial"/>
                <a:sym typeface="Arial"/>
              </a:rPr>
              <a:t>    b. Women Work &amp; Vote</a:t>
            </a:r>
          </a:p>
          <a:p>
            <a:pPr marL="322574" marR="40639" lvl="1" indent="20325" algn="l" defTabSz="914400">
              <a:lnSpc>
                <a:spcPct val="100000"/>
              </a:lnSpc>
              <a:spcBef>
                <a:spcPts val="500"/>
              </a:spcBef>
              <a:buClr>
                <a:srgbClr val="FFFFFF"/>
              </a:buClr>
              <a:buFont typeface="Arial"/>
              <a:tabLst>
                <a:tab pos="393700" algn="l"/>
                <a:tab pos="939800" algn="l"/>
              </a:tabLst>
              <a:defRPr sz="1800"/>
            </a:pPr>
            <a:r>
              <a:rPr sz="2000">
                <a:solidFill>
                  <a:srgbClr val="FFFFFF"/>
                </a:solidFill>
                <a:uFill>
                  <a:solidFill>
                    <a:srgbClr val="FFFFFF"/>
                  </a:solidFill>
                </a:uFill>
                <a:latin typeface="Arial"/>
                <a:ea typeface="Arial"/>
                <a:cs typeface="Arial"/>
                <a:sym typeface="Arial"/>
              </a:rPr>
              <a:t>- Women working clerical - some bzns prejudice in hiring women for prof. positions</a:t>
            </a:r>
          </a:p>
          <a:p>
            <a:pPr marL="322574" marR="40639" lvl="1" indent="20325" algn="l" defTabSz="914400">
              <a:lnSpc>
                <a:spcPct val="100000"/>
              </a:lnSpc>
              <a:spcBef>
                <a:spcPts val="500"/>
              </a:spcBef>
              <a:buClr>
                <a:srgbClr val="FFFFFF"/>
              </a:buClr>
              <a:buFont typeface="Arial"/>
              <a:tabLst>
                <a:tab pos="393700" algn="l"/>
                <a:tab pos="939800" algn="l"/>
              </a:tabLst>
              <a:defRPr sz="1800"/>
            </a:pPr>
            <a:r>
              <a:rPr sz="2000">
                <a:solidFill>
                  <a:srgbClr val="FFFFFF"/>
                </a:solidFill>
                <a:uFill>
                  <a:solidFill>
                    <a:srgbClr val="FFFFFF"/>
                  </a:solidFill>
                </a:uFill>
                <a:latin typeface="Arial"/>
                <a:ea typeface="Arial"/>
                <a:cs typeface="Arial"/>
                <a:sym typeface="Arial"/>
              </a:rPr>
              <a:t>- few women voted</a:t>
            </a:r>
          </a:p>
          <a:p>
            <a:pPr marL="322574" marR="40639" lvl="2" indent="363225" algn="l" defTabSz="914400">
              <a:lnSpc>
                <a:spcPct val="100000"/>
              </a:lnSpc>
              <a:spcBef>
                <a:spcPts val="500"/>
              </a:spcBef>
              <a:buClr>
                <a:srgbClr val="FFFFFF"/>
              </a:buClr>
              <a:buFont typeface="Arial"/>
              <a:tabLst>
                <a:tab pos="393700" algn="l"/>
                <a:tab pos="939800" algn="l"/>
              </a:tabLst>
              <a:defRPr sz="1800"/>
            </a:pPr>
            <a:r>
              <a:rPr sz="2000">
                <a:solidFill>
                  <a:srgbClr val="FFFFFF"/>
                </a:solidFill>
                <a:uFill>
                  <a:solidFill>
                    <a:srgbClr val="FFFFFF"/>
                  </a:solidFill>
                </a:uFill>
                <a:latin typeface="Arial"/>
                <a:ea typeface="Arial"/>
                <a:cs typeface="Arial"/>
                <a:sym typeface="Arial"/>
              </a:rPr>
              <a:t>- didn’t care</a:t>
            </a:r>
          </a:p>
          <a:p>
            <a:pPr marL="322574" marR="40639" lvl="2" indent="363225" algn="l" defTabSz="914400">
              <a:lnSpc>
                <a:spcPct val="100000"/>
              </a:lnSpc>
              <a:spcBef>
                <a:spcPts val="500"/>
              </a:spcBef>
              <a:buClr>
                <a:srgbClr val="FFFFFF"/>
              </a:buClr>
              <a:buFont typeface="Arial"/>
              <a:tabLst>
                <a:tab pos="393700" algn="l"/>
                <a:tab pos="939800" algn="l"/>
              </a:tabLst>
              <a:defRPr sz="1800"/>
            </a:pPr>
            <a:r>
              <a:rPr sz="2000">
                <a:solidFill>
                  <a:srgbClr val="FFFFFF"/>
                </a:solidFill>
                <a:uFill>
                  <a:solidFill>
                    <a:srgbClr val="FFFFFF"/>
                  </a:solidFill>
                </a:uFill>
                <a:latin typeface="Arial"/>
                <a:ea typeface="Arial"/>
                <a:cs typeface="Arial"/>
                <a:sym typeface="Arial"/>
              </a:rPr>
              <a:t>- didn’t have time</a:t>
            </a:r>
          </a:p>
          <a:p>
            <a:pPr marL="322574" marR="40639" lvl="2" indent="363225" algn="l" defTabSz="914400">
              <a:lnSpc>
                <a:spcPct val="100000"/>
              </a:lnSpc>
              <a:spcBef>
                <a:spcPts val="500"/>
              </a:spcBef>
              <a:buClr>
                <a:srgbClr val="FFFFFF"/>
              </a:buClr>
              <a:buFont typeface="Arial"/>
              <a:tabLst>
                <a:tab pos="393700" algn="l"/>
                <a:tab pos="939800" algn="l"/>
              </a:tabLst>
              <a:defRPr sz="1800"/>
            </a:pPr>
            <a:r>
              <a:rPr sz="2000">
                <a:solidFill>
                  <a:srgbClr val="FFFFFF"/>
                </a:solidFill>
                <a:uFill>
                  <a:solidFill>
                    <a:srgbClr val="FFFFFF"/>
                  </a:solidFill>
                </a:uFill>
                <a:latin typeface="Arial"/>
                <a:ea typeface="Arial"/>
                <a:cs typeface="Arial"/>
                <a:sym typeface="Arial"/>
              </a:rPr>
              <a:t>- family discouraged it</a:t>
            </a:r>
          </a:p>
        </p:txBody>
      </p:sp>
      <p:pic>
        <p:nvPicPr>
          <p:cNvPr id="34" name="Picture 33"/>
          <p:cNvPicPr/>
          <p:nvPr/>
        </p:nvPicPr>
        <p:blipFill>
          <a:blip r:embed="rId5">
            <a:extLst/>
          </a:blip>
          <a:stretch>
            <a:fillRect/>
          </a:stretch>
        </p:blipFill>
        <p:spPr>
          <a:xfrm>
            <a:off x="3683000" y="3268314"/>
            <a:ext cx="1739900" cy="4262786"/>
          </a:xfrm>
          <a:prstGeom prst="rect">
            <a:avLst/>
          </a:prstGeom>
        </p:spPr>
      </p:pic>
      <p:pic>
        <p:nvPicPr>
          <p:cNvPr id="35" name="Picture 34"/>
          <p:cNvPicPr/>
          <p:nvPr/>
        </p:nvPicPr>
        <p:blipFill>
          <a:blip r:embed="rId6">
            <a:extLst/>
          </a:blip>
          <a:stretch>
            <a:fillRect/>
          </a:stretch>
        </p:blipFill>
        <p:spPr>
          <a:xfrm>
            <a:off x="3644900" y="3327400"/>
            <a:ext cx="1841500" cy="4127500"/>
          </a:xfrm>
          <a:prstGeom prst="rect">
            <a:avLst/>
          </a:prstGeom>
        </p:spPr>
      </p:pic>
      <p:sp>
        <p:nvSpPr>
          <p:cNvPr id="36" name="Shape 36"/>
          <p:cNvSpPr/>
          <p:nvPr/>
        </p:nvSpPr>
        <p:spPr>
          <a:xfrm>
            <a:off x="241300" y="1905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ma14="http://schemas.microsoft.com/office/mac/drawingml/2011/main" xmlns=""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 Society</a:t>
            </a: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xmlns:p14="http://schemas.microsoft.com/office/powerpoint/2010/mai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withEffect">
                                  <p:stCondLst>
                                    <p:cond delay="0"/>
                                  </p:stCondLst>
                                  <p:iterate type="lt">
                                    <p:tmAbs val="0"/>
                                  </p:iterate>
                                  <p:childTnLst>
                                    <p:set>
                                      <p:cBhvr>
                                        <p:cTn id="6" fill="hold"/>
                                        <p:tgtEl>
                                          <p:spTgt spid="36"/>
                                        </p:tgtEl>
                                        <p:attrNameLst>
                                          <p:attrName>style.visibility</p:attrName>
                                        </p:attrNameLst>
                                      </p:cBhvr>
                                      <p:to>
                                        <p:strVal val="visible"/>
                                      </p:to>
                                    </p:set>
                                    <p:animEffect transition="in" filter="dissolve">
                                      <p:cBhvr>
                                        <p:cTn id="7" dur="1300"/>
                                        <p:tgtEl>
                                          <p:spTgt spid="36"/>
                                        </p:tgtEl>
                                      </p:cBhvr>
                                    </p:animEffect>
                                  </p:childTnLst>
                                </p:cTn>
                              </p:par>
                              <p:par>
                                <p:cTn id="8" presetID="10" presetClass="entr" presetSubtype="0" fill="hold" grpId="2" nodeType="withEffect">
                                  <p:stCondLst>
                                    <p:cond delay="0"/>
                                  </p:stCondLst>
                                  <p:iterate>
                                    <p:tmAbs val="0"/>
                                  </p:iterate>
                                  <p:childTnLst>
                                    <p:set>
                                      <p:cBhvr>
                                        <p:cTn id="9" fill="hold"/>
                                        <p:tgtEl>
                                          <p:spTgt spid="35"/>
                                        </p:tgtEl>
                                        <p:attrNameLst>
                                          <p:attrName>style.visibility</p:attrName>
                                        </p:attrNameLst>
                                      </p:cBhvr>
                                      <p:to>
                                        <p:strVal val="visible"/>
                                      </p:to>
                                    </p:set>
                                    <p:animEffect transition="in" filter="fade">
                                      <p:cBhvr>
                                        <p:cTn id="10" dur="1000"/>
                                        <p:tgtEl>
                                          <p:spTgt spid="35"/>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32" fill="hold" grpId="3" nodeType="clickEffect">
                                  <p:stCondLst>
                                    <p:cond delay="0"/>
                                  </p:stCondLst>
                                  <p:iterate>
                                    <p:tmAbs val="0"/>
                                  </p:iterate>
                                  <p:childTnLst>
                                    <p:set>
                                      <p:cBhvr>
                                        <p:cTn id="14" fill="hold"/>
                                        <p:tgtEl>
                                          <p:spTgt spid="30"/>
                                        </p:tgtEl>
                                        <p:attrNameLst>
                                          <p:attrName>style.visibility</p:attrName>
                                        </p:attrNameLst>
                                      </p:cBhvr>
                                      <p:to>
                                        <p:strVal val="visible"/>
                                      </p:to>
                                    </p:set>
                                    <p:animEffect transition="in" filter="box(out)">
                                      <p:cBhvr>
                                        <p:cTn id="15" dur="1500"/>
                                        <p:tgtEl>
                                          <p:spTgt spid="30"/>
                                        </p:tgtEl>
                                      </p:cBhvr>
                                    </p:animEffect>
                                  </p:childTnLst>
                                </p:cTn>
                              </p:par>
                              <p:par>
                                <p:cTn id="16" presetID="10" presetClass="exit" presetSubtype="0" fill="hold" grpId="4" nodeType="withEffect">
                                  <p:stCondLst>
                                    <p:cond delay="0"/>
                                  </p:stCondLst>
                                  <p:iterate>
                                    <p:tmAbs val="0"/>
                                  </p:iterate>
                                  <p:childTnLst>
                                    <p:animEffect transition="out" filter="fade">
                                      <p:cBhvr>
                                        <p:cTn id="17" dur="2000" fill="hold"/>
                                        <p:tgtEl>
                                          <p:spTgt spid="35"/>
                                        </p:tgtEl>
                                      </p:cBhvr>
                                    </p:animEffect>
                                    <p:set>
                                      <p:cBhvr>
                                        <p:cTn id="18" fill="hold">
                                          <p:stCondLst>
                                            <p:cond delay="1999"/>
                                          </p:stCondLst>
                                        </p:cTn>
                                        <p:tgtEl>
                                          <p:spTgt spid="35"/>
                                        </p:tgtEl>
                                        <p:attrNameLst>
                                          <p:attrName>style.visibility</p:attrName>
                                        </p:attrNameLst>
                                      </p:cBhvr>
                                      <p:to>
                                        <p:strVal val="hidden"/>
                                      </p:to>
                                    </p:set>
                                  </p:childTnLst>
                                </p:cTn>
                              </p:par>
                              <p:par>
                                <p:cTn id="19" presetID="10" presetClass="entr" presetSubtype="0" fill="hold" grpId="5" nodeType="withEffect">
                                  <p:stCondLst>
                                    <p:cond delay="0"/>
                                  </p:stCondLst>
                                  <p:iterate>
                                    <p:tmAbs val="0"/>
                                  </p:iterate>
                                  <p:childTnLst>
                                    <p:set>
                                      <p:cBhvr>
                                        <p:cTn id="20" fill="hold"/>
                                        <p:tgtEl>
                                          <p:spTgt spid="34"/>
                                        </p:tgtEl>
                                        <p:attrNameLst>
                                          <p:attrName>style.visibility</p:attrName>
                                        </p:attrNameLst>
                                      </p:cBhvr>
                                      <p:to>
                                        <p:strVal val="visible"/>
                                      </p:to>
                                    </p:set>
                                    <p:animEffect transition="in" filter="fade">
                                      <p:cBhvr>
                                        <p:cTn id="21" dur="2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3" animBg="1" advAuto="0"/>
      <p:bldP spid="34" grpId="5" animBg="1" advAuto="0"/>
      <p:bldP spid="35" grpId="2" animBg="1" advAuto="0"/>
      <p:bldP spid="35" grpId="4" animBg="1" advAuto="0"/>
      <p:bldP spid="36" grpId="1"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Electric Trolley.jpg"/>
          <p:cNvPicPr/>
          <p:nvPr/>
        </p:nvPicPr>
        <p:blipFill>
          <a:blip r:embed="rId3">
            <a:extLst/>
          </a:blip>
          <a:stretch>
            <a:fillRect/>
          </a:stretch>
        </p:blipFill>
        <p:spPr>
          <a:xfrm>
            <a:off x="-12700" y="-12700"/>
            <a:ext cx="9093200" cy="6959600"/>
          </a:xfrm>
          <a:prstGeom prst="rect">
            <a:avLst/>
          </a:prstGeom>
          <a:ln w="12700">
            <a:miter lim="400000"/>
          </a:ln>
        </p:spPr>
      </p:pic>
      <p:pic>
        <p:nvPicPr>
          <p:cNvPr id="41" name="RuralMeeting house.jpg"/>
          <p:cNvPicPr/>
          <p:nvPr/>
        </p:nvPicPr>
        <p:blipFill>
          <a:blip r:embed="rId4">
            <a:extLst/>
          </a:blip>
          <a:stretch>
            <a:fillRect/>
          </a:stretch>
        </p:blipFill>
        <p:spPr>
          <a:xfrm>
            <a:off x="0" y="-3517900"/>
            <a:ext cx="9144000" cy="11252200"/>
          </a:xfrm>
          <a:prstGeom prst="rect">
            <a:avLst/>
          </a:prstGeom>
          <a:ln w="12700">
            <a:miter lim="400000"/>
          </a:ln>
        </p:spPr>
      </p:pic>
      <p:sp>
        <p:nvSpPr>
          <p:cNvPr id="42" name="Shape 42"/>
          <p:cNvSpPr/>
          <p:nvPr/>
        </p:nvSpPr>
        <p:spPr>
          <a:xfrm>
            <a:off x="114300" y="4864100"/>
            <a:ext cx="3898900" cy="18669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43" name="Shape 43"/>
          <p:cNvSpPr/>
          <p:nvPr/>
        </p:nvSpPr>
        <p:spPr>
          <a:xfrm>
            <a:off x="241300" y="1905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ma14="http://schemas.microsoft.com/office/mac/drawingml/2011/main" xmlns=""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 Society</a:t>
            </a:r>
          </a:p>
        </p:txBody>
      </p:sp>
      <p:sp>
        <p:nvSpPr>
          <p:cNvPr id="44" name="Shape 44"/>
          <p:cNvSpPr/>
          <p:nvPr/>
        </p:nvSpPr>
        <p:spPr>
          <a:xfrm>
            <a:off x="101600" y="1193800"/>
            <a:ext cx="3898900" cy="55372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45" name="Shape 45"/>
          <p:cNvSpPr/>
          <p:nvPr/>
        </p:nvSpPr>
        <p:spPr>
          <a:xfrm>
            <a:off x="88900" y="1397000"/>
            <a:ext cx="3924300" cy="334151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marL="322574" marR="40639" lvl="0" indent="-322574" algn="l" defTabSz="914400">
              <a:lnSpc>
                <a:spcPct val="90000"/>
              </a:lnSpc>
              <a:spcBef>
                <a:spcPts val="500"/>
              </a:spcBef>
              <a:buClr>
                <a:srgbClr val="FFFFFF"/>
              </a:buClr>
              <a:buFont typeface="Arial"/>
              <a:tabLst>
                <a:tab pos="393700" algn="l"/>
                <a:tab pos="939800" algn="l"/>
              </a:tabLst>
              <a:defRPr sz="1800"/>
            </a:pPr>
            <a:r>
              <a:rPr sz="2000" b="1" spc="-39" dirty="0">
                <a:solidFill>
                  <a:srgbClr val="FFFFFF"/>
                </a:solidFill>
                <a:uFill>
                  <a:solidFill>
                    <a:srgbClr val="FFFFFF"/>
                  </a:solidFill>
                </a:uFill>
                <a:latin typeface="Arial"/>
                <a:ea typeface="Arial"/>
                <a:cs typeface="Arial"/>
                <a:sym typeface="Arial"/>
              </a:rPr>
              <a:t>2. </a:t>
            </a:r>
            <a:r>
              <a:rPr sz="2000" b="1" spc="-39" dirty="0" err="1">
                <a:solidFill>
                  <a:srgbClr val="FFFFFF"/>
                </a:solidFill>
                <a:uFill>
                  <a:solidFill>
                    <a:srgbClr val="FFFFFF"/>
                  </a:solidFill>
                </a:uFill>
                <a:latin typeface="Arial"/>
                <a:ea typeface="Arial"/>
                <a:cs typeface="Arial"/>
                <a:sym typeface="Arial"/>
              </a:rPr>
              <a:t>Movin</a:t>
            </a:r>
            <a:r>
              <a:rPr sz="2000" b="1" spc="-39" dirty="0">
                <a:solidFill>
                  <a:srgbClr val="FFFFFF"/>
                </a:solidFill>
                <a:uFill>
                  <a:solidFill>
                    <a:srgbClr val="FFFFFF"/>
                  </a:solidFill>
                </a:uFill>
                <a:latin typeface="Arial"/>
                <a:ea typeface="Arial"/>
                <a:cs typeface="Arial"/>
                <a:sym typeface="Arial"/>
              </a:rPr>
              <a:t>’ to the City</a:t>
            </a:r>
          </a:p>
          <a:p>
            <a:pPr marL="322574" marR="40639" lvl="1" indent="20325" algn="l" defTabSz="914400">
              <a:lnSpc>
                <a:spcPct val="100000"/>
              </a:lnSpc>
              <a:spcBef>
                <a:spcPts val="500"/>
              </a:spcBef>
              <a:buClr>
                <a:srgbClr val="FFFFFF"/>
              </a:buClr>
              <a:buFont typeface="Arial"/>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a. Rural - Urban Split</a:t>
            </a:r>
          </a:p>
          <a:p>
            <a:pPr marL="322574" marR="40639" lvl="1" indent="20325" algn="l" defTabSz="914400">
              <a:lnSpc>
                <a:spcPct val="100000"/>
              </a:lnSpc>
              <a:spcBef>
                <a:spcPts val="500"/>
              </a:spcBef>
              <a:buClr>
                <a:srgbClr val="FFFFFF"/>
              </a:buClr>
              <a:buFont typeface="Arial"/>
              <a:tabLst>
                <a:tab pos="511175" algn="l"/>
                <a:tab pos="939800" algn="l"/>
              </a:tabLst>
              <a:defRPr sz="1800"/>
            </a:pPr>
            <a:r>
              <a:rPr sz="2000" dirty="0">
                <a:solidFill>
                  <a:srgbClr val="FFFFFF"/>
                </a:solidFill>
                <a:uFill>
                  <a:solidFill>
                    <a:srgbClr val="FFFFFF"/>
                  </a:solidFill>
                </a:uFill>
                <a:latin typeface="Arial"/>
                <a:ea typeface="Arial"/>
                <a:cs typeface="Arial"/>
                <a:sym typeface="Arial"/>
              </a:rPr>
              <a:t>- agricultural products prices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fell </a:t>
            </a:r>
            <a:r>
              <a:rPr sz="2000" dirty="0">
                <a:solidFill>
                  <a:srgbClr val="FFFFFF"/>
                </a:solidFill>
                <a:uFill>
                  <a:solidFill>
                    <a:srgbClr val="FFFFFF"/>
                  </a:solidFill>
                </a:uFill>
                <a:latin typeface="Arial"/>
                <a:ea typeface="Arial"/>
                <a:cs typeface="Arial"/>
                <a:sym typeface="Arial"/>
              </a:rPr>
              <a:t>&amp; 6 mil moved to city for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jobs</a:t>
            </a:r>
            <a:r>
              <a:rPr sz="2000" dirty="0">
                <a:solidFill>
                  <a:srgbClr val="FFFFFF"/>
                </a:solidFill>
                <a:uFill>
                  <a:solidFill>
                    <a:srgbClr val="FFFFFF"/>
                  </a:solidFill>
                </a:uFill>
                <a:latin typeface="Arial"/>
                <a:ea typeface="Arial"/>
                <a:cs typeface="Arial"/>
                <a:sym typeface="Arial"/>
              </a:rPr>
              <a:t>.</a:t>
            </a:r>
          </a:p>
          <a:p>
            <a:pPr marL="322574" marR="40639" lvl="1" indent="20325" algn="l" defTabSz="914400">
              <a:lnSpc>
                <a:spcPct val="100000"/>
              </a:lnSpc>
              <a:spcBef>
                <a:spcPts val="500"/>
              </a:spcBef>
              <a:buClr>
                <a:srgbClr val="FFFFFF"/>
              </a:buClr>
              <a:buFont typeface="Arial"/>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Effects</a:t>
            </a:r>
          </a:p>
          <a:p>
            <a:pPr marL="322574" marR="40639" lvl="2" indent="363225" algn="l" defTabSz="914400">
              <a:lnSpc>
                <a:spcPct val="100000"/>
              </a:lnSpc>
              <a:spcBef>
                <a:spcPts val="500"/>
              </a:spcBef>
              <a:buClr>
                <a:srgbClr val="FFFFFF"/>
              </a:buClr>
              <a:buFont typeface="Arial"/>
              <a:tabLst>
                <a:tab pos="573088" algn="l"/>
                <a:tab pos="852488" algn="l"/>
              </a:tabLst>
              <a:defRPr sz="1800"/>
            </a:pPr>
            <a:r>
              <a:rPr sz="2000" dirty="0">
                <a:solidFill>
                  <a:srgbClr val="FFFFFF"/>
                </a:solidFill>
                <a:uFill>
                  <a:solidFill>
                    <a:srgbClr val="FFFFFF"/>
                  </a:solidFill>
                </a:uFill>
                <a:latin typeface="Arial"/>
                <a:ea typeface="Arial"/>
                <a:cs typeface="Arial"/>
                <a:sym typeface="Arial"/>
              </a:rPr>
              <a:t>- High School attendance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shot </a:t>
            </a:r>
            <a:r>
              <a:rPr sz="2000" dirty="0">
                <a:solidFill>
                  <a:srgbClr val="FFFFFF"/>
                </a:solidFill>
                <a:uFill>
                  <a:solidFill>
                    <a:srgbClr val="FFFFFF"/>
                  </a:solidFill>
                </a:uFill>
                <a:latin typeface="Arial"/>
                <a:ea typeface="Arial"/>
                <a:cs typeface="Arial"/>
                <a:sym typeface="Arial"/>
              </a:rPr>
              <a:t>up</a:t>
            </a:r>
          </a:p>
          <a:p>
            <a:pPr marL="322574" marR="40639" lvl="2" indent="363225" algn="l" defTabSz="914400">
              <a:lnSpc>
                <a:spcPct val="100000"/>
              </a:lnSpc>
              <a:spcBef>
                <a:spcPts val="500"/>
              </a:spcBef>
              <a:buClr>
                <a:srgbClr val="FFFFFF"/>
              </a:buClr>
              <a:buFont typeface="Arial"/>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rural fear of dying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traditional </a:t>
            </a:r>
            <a:r>
              <a:rPr sz="2000" dirty="0">
                <a:solidFill>
                  <a:srgbClr val="FFFFFF"/>
                </a:solidFill>
                <a:uFill>
                  <a:solidFill>
                    <a:srgbClr val="FFFFFF"/>
                  </a:solidFill>
                </a:uFill>
                <a:latin typeface="Arial"/>
                <a:ea typeface="Arial"/>
                <a:cs typeface="Arial"/>
                <a:sym typeface="Arial"/>
              </a:rPr>
              <a:t>values</a:t>
            </a:r>
          </a:p>
        </p:txBody>
      </p:sp>
      <p:sp>
        <p:nvSpPr>
          <p:cNvPr id="46" name="Shape 46"/>
          <p:cNvSpPr/>
          <p:nvPr/>
        </p:nvSpPr>
        <p:spPr>
          <a:xfrm>
            <a:off x="241300" y="1905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ma14="http://schemas.microsoft.com/office/mac/drawingml/2011/main" xmlns=""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 Society</a:t>
            </a:r>
          </a:p>
        </p:txBody>
      </p:sp>
      <p:sp>
        <p:nvSpPr>
          <p:cNvPr id="47" name="Shape 47"/>
          <p:cNvSpPr/>
          <p:nvPr/>
        </p:nvSpPr>
        <p:spPr>
          <a:xfrm>
            <a:off x="241300" y="1905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ma14="http://schemas.microsoft.com/office/mac/drawingml/2011/main" xmlns=""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 Society</a:t>
            </a:r>
          </a:p>
        </p:txBody>
      </p:sp>
      <p:sp>
        <p:nvSpPr>
          <p:cNvPr id="48" name="Shape 48"/>
          <p:cNvSpPr/>
          <p:nvPr/>
        </p:nvSpPr>
        <p:spPr>
          <a:xfrm>
            <a:off x="5130800" y="127000"/>
            <a:ext cx="3898900" cy="22987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49" name="Shape 49"/>
          <p:cNvSpPr/>
          <p:nvPr/>
        </p:nvSpPr>
        <p:spPr>
          <a:xfrm>
            <a:off x="5207000" y="165100"/>
            <a:ext cx="3695700" cy="194412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lvl1pPr marL="322574" marR="40639" indent="-322574" algn="l" defTabSz="914400">
              <a:lnSpc>
                <a:spcPct val="90000"/>
              </a:lnSpc>
              <a:spcBef>
                <a:spcPts val="500"/>
              </a:spcBef>
              <a:buClr>
                <a:srgbClr val="FFFFFF"/>
              </a:buClr>
              <a:buFont typeface="Arial"/>
              <a:tabLst>
                <a:tab pos="393700" algn="l"/>
                <a:tab pos="939800" algn="l"/>
              </a:tabLst>
              <a:defRPr sz="2000" b="1" spc="-39">
                <a:solidFill>
                  <a:srgbClr val="FFFFFF"/>
                </a:solidFill>
                <a:uFill>
                  <a:solidFill>
                    <a:srgbClr val="FFFFFF"/>
                  </a:solidFill>
                </a:uFill>
                <a:latin typeface="Arial"/>
                <a:ea typeface="Arial"/>
                <a:cs typeface="Arial"/>
                <a:sym typeface="Arial"/>
              </a:defRPr>
            </a:lvl1pPr>
            <a:lvl2pPr marL="322574" marR="40639" indent="20325" algn="l" defTabSz="914400">
              <a:lnSpc>
                <a:spcPct val="100000"/>
              </a:lnSpc>
              <a:spcBef>
                <a:spcPts val="500"/>
              </a:spcBef>
              <a:buClr>
                <a:srgbClr val="FFFFFF"/>
              </a:buClr>
              <a:buFont typeface="Arial"/>
              <a:tabLst>
                <a:tab pos="393700" algn="l"/>
                <a:tab pos="939800" algn="l"/>
              </a:tabLst>
              <a:defRPr sz="2000">
                <a:solidFill>
                  <a:srgbClr val="FFFFFF"/>
                </a:solidFill>
                <a:uFill>
                  <a:solidFill>
                    <a:srgbClr val="FFFFFF"/>
                  </a:solidFill>
                </a:uFill>
                <a:latin typeface="Arial"/>
                <a:ea typeface="Arial"/>
                <a:cs typeface="Arial"/>
                <a:sym typeface="Arial"/>
              </a:defRPr>
            </a:lvl2pPr>
            <a:lvl3pPr marL="322574" marR="40639" indent="363225" algn="l" defTabSz="914400">
              <a:lnSpc>
                <a:spcPct val="100000"/>
              </a:lnSpc>
              <a:spcBef>
                <a:spcPts val="500"/>
              </a:spcBef>
              <a:buClr>
                <a:srgbClr val="FFFFFF"/>
              </a:buClr>
              <a:buFont typeface="Arial"/>
              <a:tabLst>
                <a:tab pos="393700" algn="l"/>
                <a:tab pos="939800" algn="l"/>
              </a:tabLst>
              <a:defRPr sz="2000">
                <a:solidFill>
                  <a:srgbClr val="FFFFFF"/>
                </a:solidFill>
                <a:uFill>
                  <a:solidFill>
                    <a:srgbClr val="FFFFFF"/>
                  </a:solidFill>
                </a:uFill>
                <a:latin typeface="Arial"/>
                <a:ea typeface="Arial"/>
                <a:cs typeface="Arial"/>
                <a:sym typeface="Arial"/>
              </a:defRPr>
            </a:lvl3pPr>
          </a:lstStyle>
          <a:p>
            <a:pPr lvl="0">
              <a:defRPr sz="1800" b="0" spc="0">
                <a:solidFill>
                  <a:srgbClr val="000000"/>
                </a:solidFill>
                <a:uFillTx/>
              </a:defRPr>
            </a:pPr>
            <a:r>
              <a:rPr sz="2000" b="1" spc="-39" dirty="0">
                <a:solidFill>
                  <a:srgbClr val="FFFFFF"/>
                </a:solidFill>
                <a:uFill>
                  <a:solidFill>
                    <a:srgbClr val="FFFFFF"/>
                  </a:solidFill>
                </a:uFill>
              </a:rPr>
              <a:t>3. Escape to the Suburbs</a:t>
            </a:r>
          </a:p>
          <a:p>
            <a:pPr lvl="1">
              <a:defRPr sz="1800">
                <a:solidFill>
                  <a:srgbClr val="000000"/>
                </a:solidFill>
                <a:uFillTx/>
              </a:defRPr>
            </a:pPr>
            <a:r>
              <a:rPr sz="2000" dirty="0">
                <a:solidFill>
                  <a:srgbClr val="FFFFFF"/>
                </a:solidFill>
                <a:uFill>
                  <a:solidFill>
                    <a:srgbClr val="FFFFFF"/>
                  </a:solidFill>
                </a:uFill>
              </a:rPr>
              <a:t>a. Cities built </a:t>
            </a:r>
            <a:r>
              <a:rPr sz="2000" dirty="0" smtClean="0">
                <a:solidFill>
                  <a:srgbClr val="FFFFFF"/>
                </a:solidFill>
                <a:uFill>
                  <a:solidFill>
                    <a:srgbClr val="FFFFFF"/>
                  </a:solidFill>
                </a:uFill>
              </a:rPr>
              <a:t>transportation</a:t>
            </a:r>
            <a:endParaRPr lang="en-US" sz="2000" dirty="0" smtClean="0">
              <a:solidFill>
                <a:srgbClr val="FFFFFF"/>
              </a:solidFill>
              <a:uFill>
                <a:solidFill>
                  <a:srgbClr val="FFFFFF"/>
                </a:solidFill>
              </a:uFill>
            </a:endParaRPr>
          </a:p>
          <a:p>
            <a:pPr lvl="1">
              <a:tabLst>
                <a:tab pos="682625" algn="l"/>
                <a:tab pos="939800" algn="l"/>
              </a:tabLst>
              <a:defRPr sz="1800">
                <a:solidFill>
                  <a:srgbClr val="000000"/>
                </a:solidFill>
                <a:uFillTx/>
              </a:defRPr>
            </a:pPr>
            <a:r>
              <a:rPr lang="en-US" dirty="0"/>
              <a:t> </a:t>
            </a:r>
            <a:r>
              <a:rPr lang="en-US" dirty="0" smtClean="0"/>
              <a:t>  </a:t>
            </a:r>
            <a:r>
              <a:rPr sz="2000" dirty="0" smtClean="0">
                <a:solidFill>
                  <a:srgbClr val="FFFFFF"/>
                </a:solidFill>
                <a:uFill>
                  <a:solidFill>
                    <a:srgbClr val="FFFFFF"/>
                  </a:solidFill>
                </a:uFill>
              </a:rPr>
              <a:t>- </a:t>
            </a:r>
            <a:r>
              <a:rPr sz="2000" dirty="0">
                <a:solidFill>
                  <a:srgbClr val="FFFFFF"/>
                </a:solidFill>
                <a:uFill>
                  <a:solidFill>
                    <a:srgbClr val="FFFFFF"/>
                  </a:solidFill>
                </a:uFill>
              </a:rPr>
              <a:t>electric trolleys then </a:t>
            </a:r>
            <a:r>
              <a:rPr lang="en-US" sz="2000" dirty="0" smtClean="0">
                <a:solidFill>
                  <a:srgbClr val="FFFFFF"/>
                </a:solidFill>
                <a:uFill>
                  <a:solidFill>
                    <a:srgbClr val="FFFFFF"/>
                  </a:solidFill>
                </a:uFill>
              </a:rPr>
              <a:t>	</a:t>
            </a:r>
            <a:r>
              <a:rPr sz="2000" dirty="0" smtClean="0">
                <a:solidFill>
                  <a:srgbClr val="FFFFFF"/>
                </a:solidFill>
                <a:uFill>
                  <a:solidFill>
                    <a:srgbClr val="FFFFFF"/>
                  </a:solidFill>
                </a:uFill>
              </a:rPr>
              <a:t>busses </a:t>
            </a:r>
            <a:r>
              <a:rPr sz="2000" dirty="0">
                <a:solidFill>
                  <a:srgbClr val="FFFFFF"/>
                </a:solidFill>
                <a:uFill>
                  <a:solidFill>
                    <a:srgbClr val="FFFFFF"/>
                  </a:solidFill>
                </a:uFill>
              </a:rPr>
              <a:t>allowed people to </a:t>
            </a:r>
            <a:r>
              <a:rPr lang="en-US" sz="2000" dirty="0" smtClean="0">
                <a:solidFill>
                  <a:srgbClr val="FFFFFF"/>
                </a:solidFill>
                <a:uFill>
                  <a:solidFill>
                    <a:srgbClr val="FFFFFF"/>
                  </a:solidFill>
                </a:uFill>
              </a:rPr>
              <a:t>	</a:t>
            </a:r>
            <a:r>
              <a:rPr sz="2000" dirty="0" smtClean="0">
                <a:solidFill>
                  <a:srgbClr val="FFFFFF"/>
                </a:solidFill>
                <a:uFill>
                  <a:solidFill>
                    <a:srgbClr val="FFFFFF"/>
                  </a:solidFill>
                </a:uFill>
              </a:rPr>
              <a:t>get </a:t>
            </a:r>
            <a:r>
              <a:rPr sz="2000" dirty="0">
                <a:solidFill>
                  <a:srgbClr val="FFFFFF"/>
                </a:solidFill>
                <a:uFill>
                  <a:solidFill>
                    <a:srgbClr val="FFFFFF"/>
                  </a:solidFill>
                </a:uFill>
              </a:rPr>
              <a:t>from homes to </a:t>
            </a:r>
            <a:r>
              <a:rPr lang="en-US" sz="2000" dirty="0" smtClean="0">
                <a:solidFill>
                  <a:srgbClr val="FFFFFF"/>
                </a:solidFill>
                <a:uFill>
                  <a:solidFill>
                    <a:srgbClr val="FFFFFF"/>
                  </a:solidFill>
                </a:uFill>
              </a:rPr>
              <a:t>	</a:t>
            </a:r>
            <a:r>
              <a:rPr sz="2000" dirty="0" smtClean="0">
                <a:solidFill>
                  <a:srgbClr val="FFFFFF"/>
                </a:solidFill>
                <a:uFill>
                  <a:solidFill>
                    <a:srgbClr val="FFFFFF"/>
                  </a:solidFill>
                </a:uFill>
              </a:rPr>
              <a:t>suburbs </a:t>
            </a:r>
            <a:r>
              <a:rPr sz="2000" dirty="0">
                <a:solidFill>
                  <a:srgbClr val="FFFFFF"/>
                </a:solidFill>
                <a:uFill>
                  <a:solidFill>
                    <a:srgbClr val="FFFFFF"/>
                  </a:solidFill>
                </a:uFill>
              </a:rPr>
              <a:t>for work in cities</a:t>
            </a:r>
          </a:p>
        </p:txBody>
      </p:sp>
      <p:sp>
        <p:nvSpPr>
          <p:cNvPr id="50" name="Shape 50"/>
          <p:cNvSpPr/>
          <p:nvPr/>
        </p:nvSpPr>
        <p:spPr>
          <a:xfrm>
            <a:off x="12700" y="4838700"/>
            <a:ext cx="3848100" cy="1603003"/>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marL="322574" marR="40639" lvl="0" indent="-322574" algn="l" defTabSz="914400">
              <a:lnSpc>
                <a:spcPct val="100000"/>
              </a:lnSpc>
              <a:spcBef>
                <a:spcPts val="500"/>
              </a:spcBef>
              <a:buClr>
                <a:srgbClr val="FFFFFF"/>
              </a:buClr>
              <a:buFont typeface="Arial"/>
              <a:tabLst>
                <a:tab pos="393700" algn="l"/>
                <a:tab pos="939800" algn="l"/>
              </a:tabLst>
              <a:defRPr sz="1800"/>
            </a:pPr>
            <a:r>
              <a:rPr sz="2000" b="1" dirty="0">
                <a:solidFill>
                  <a:srgbClr val="FFFFFF"/>
                </a:solidFill>
                <a:uFill>
                  <a:solidFill>
                    <a:srgbClr val="FFFFFF"/>
                  </a:solidFill>
                </a:uFill>
                <a:latin typeface="Arial"/>
                <a:ea typeface="Arial"/>
                <a:cs typeface="Arial"/>
                <a:sym typeface="Arial"/>
              </a:rPr>
              <a:t>    </a:t>
            </a:r>
            <a:r>
              <a:rPr sz="2000" dirty="0">
                <a:solidFill>
                  <a:srgbClr val="FFFFFF"/>
                </a:solidFill>
                <a:uFill>
                  <a:solidFill>
                    <a:srgbClr val="FFFFFF"/>
                  </a:solidFill>
                </a:uFill>
                <a:latin typeface="Arial"/>
                <a:ea typeface="Arial"/>
                <a:cs typeface="Arial"/>
                <a:sym typeface="Arial"/>
              </a:rPr>
              <a:t>b. African Americans</a:t>
            </a:r>
          </a:p>
          <a:p>
            <a:pPr marL="322574" marR="40639" lvl="1" indent="20325" algn="l" defTabSz="914400">
              <a:lnSpc>
                <a:spcPct val="100000"/>
              </a:lnSpc>
              <a:spcBef>
                <a:spcPts val="500"/>
              </a:spcBef>
              <a:tabLst>
                <a:tab pos="511175" algn="l"/>
                <a:tab pos="939800" algn="l"/>
              </a:tabLst>
              <a:defRPr sz="1800"/>
            </a:pPr>
            <a:r>
              <a:rPr sz="2000" dirty="0">
                <a:solidFill>
                  <a:srgbClr val="FFFFFF"/>
                </a:solidFill>
                <a:uFill>
                  <a:solidFill>
                    <a:srgbClr val="FFFFFF"/>
                  </a:solidFill>
                </a:uFill>
                <a:latin typeface="Arial"/>
                <a:ea typeface="Arial"/>
                <a:cs typeface="Arial"/>
                <a:sym typeface="Arial"/>
              </a:rPr>
              <a:t>- T</a:t>
            </a:r>
            <a:r>
              <a:rPr sz="2000" u="sng" dirty="0">
                <a:solidFill>
                  <a:srgbClr val="FFFFFF"/>
                </a:solidFill>
                <a:uFill>
                  <a:solidFill>
                    <a:srgbClr val="FFFFFF"/>
                  </a:solidFill>
                </a:uFill>
                <a:latin typeface="Arial"/>
                <a:ea typeface="Arial"/>
                <a:cs typeface="Arial"/>
                <a:sym typeface="Arial"/>
              </a:rPr>
              <a:t>he Great Migration</a:t>
            </a:r>
            <a:r>
              <a:rPr sz="2000" dirty="0">
                <a:solidFill>
                  <a:srgbClr val="FFFFFF"/>
                </a:solidFill>
                <a:uFill>
                  <a:solidFill>
                    <a:srgbClr val="FFFFFF"/>
                  </a:solidFill>
                </a:uFill>
                <a:latin typeface="Arial"/>
                <a:ea typeface="Arial"/>
                <a:cs typeface="Arial"/>
                <a:sym typeface="Arial"/>
              </a:rPr>
              <a:t> -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movement </a:t>
            </a:r>
            <a:r>
              <a:rPr sz="2000" dirty="0">
                <a:solidFill>
                  <a:srgbClr val="FFFFFF"/>
                </a:solidFill>
                <a:uFill>
                  <a:solidFill>
                    <a:srgbClr val="FFFFFF"/>
                  </a:solidFill>
                </a:uFill>
                <a:latin typeface="Arial"/>
                <a:ea typeface="Arial"/>
                <a:cs typeface="Arial"/>
                <a:sym typeface="Arial"/>
              </a:rPr>
              <a:t>of 4.1 mil. blacks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to </a:t>
            </a:r>
            <a:r>
              <a:rPr sz="2000" dirty="0">
                <a:solidFill>
                  <a:srgbClr val="FFFFFF"/>
                </a:solidFill>
                <a:uFill>
                  <a:solidFill>
                    <a:srgbClr val="FFFFFF"/>
                  </a:solidFill>
                </a:uFill>
                <a:latin typeface="Arial"/>
                <a:ea typeface="Arial"/>
                <a:cs typeface="Arial"/>
                <a:sym typeface="Arial"/>
              </a:rPr>
              <a:t>the north because of Jim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Crow </a:t>
            </a:r>
            <a:r>
              <a:rPr sz="2000" dirty="0">
                <a:solidFill>
                  <a:srgbClr val="FFFFFF"/>
                </a:solidFill>
                <a:uFill>
                  <a:solidFill>
                    <a:srgbClr val="FFFFFF"/>
                  </a:solidFill>
                </a:uFill>
                <a:latin typeface="Arial"/>
                <a:ea typeface="Arial"/>
                <a:cs typeface="Arial"/>
                <a:sym typeface="Arial"/>
              </a:rPr>
              <a:t>&amp; Jobs </a:t>
            </a: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xmlns:p14="http://schemas.microsoft.com/office/powerpoint/2010/mai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afterEffect">
                                  <p:stCondLst>
                                    <p:cond delay="0"/>
                                  </p:stCondLst>
                                  <p:iterate type="lt">
                                    <p:tmAbs val="0"/>
                                  </p:iterate>
                                  <p:childTnLst>
                                    <p:set>
                                      <p:cBhvr>
                                        <p:cTn id="6" fill="hold"/>
                                        <p:tgtEl>
                                          <p:spTgt spid="46"/>
                                        </p:tgtEl>
                                        <p:attrNameLst>
                                          <p:attrName>style.visibility</p:attrName>
                                        </p:attrNameLst>
                                      </p:cBhvr>
                                      <p:to>
                                        <p:strVal val="visible"/>
                                      </p:to>
                                    </p:set>
                                    <p:animEffect transition="in" filter="dissolve">
                                      <p:cBhvr>
                                        <p:cTn id="7" dur="1500"/>
                                        <p:tgtEl>
                                          <p:spTgt spid="46"/>
                                        </p:tgtEl>
                                      </p:cBhvr>
                                    </p:animEffect>
                                  </p:childTnLst>
                                </p:cTn>
                              </p:par>
                            </p:childTnLst>
                          </p:cTn>
                        </p:par>
                        <p:par>
                          <p:cTn id="8" fill="hold">
                            <p:stCondLst>
                              <p:cond delay="1500"/>
                            </p:stCondLst>
                            <p:childTnLst>
                              <p:par>
                                <p:cTn id="9" presetID="9" presetClass="entr" presetSubtype="0" fill="hold" grpId="2" nodeType="afterEffect">
                                  <p:stCondLst>
                                    <p:cond delay="0"/>
                                  </p:stCondLst>
                                  <p:iterate type="lt">
                                    <p:tmAbs val="0"/>
                                  </p:iterate>
                                  <p:childTnLst>
                                    <p:set>
                                      <p:cBhvr>
                                        <p:cTn id="10" fill="hold"/>
                                        <p:tgtEl>
                                          <p:spTgt spid="47"/>
                                        </p:tgtEl>
                                        <p:attrNameLst>
                                          <p:attrName>style.visibility</p:attrName>
                                        </p:attrNameLst>
                                      </p:cBhvr>
                                      <p:to>
                                        <p:strVal val="visible"/>
                                      </p:to>
                                    </p:set>
                                    <p:animEffect transition="in" filter="dissolve">
                                      <p:cBhvr>
                                        <p:cTn id="11" dur="1500"/>
                                        <p:tgtEl>
                                          <p:spTgt spid="4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xit" presetSubtype="1" fill="hold" grpId="3" nodeType="clickEffect">
                                  <p:stCondLst>
                                    <p:cond delay="0"/>
                                  </p:stCondLst>
                                  <p:iterate>
                                    <p:tmAbs val="0"/>
                                  </p:iterate>
                                  <p:childTnLst>
                                    <p:animEffect transition="out" filter="wipe(up)">
                                      <p:cBhvr>
                                        <p:cTn id="15" dur="1000" fill="hold"/>
                                        <p:tgtEl>
                                          <p:spTgt spid="45"/>
                                        </p:tgtEl>
                                      </p:cBhvr>
                                    </p:animEffect>
                                    <p:set>
                                      <p:cBhvr>
                                        <p:cTn id="16" fill="hold">
                                          <p:stCondLst>
                                            <p:cond delay="999"/>
                                          </p:stCondLst>
                                        </p:cTn>
                                        <p:tgtEl>
                                          <p:spTgt spid="45"/>
                                        </p:tgtEl>
                                        <p:attrNameLst>
                                          <p:attrName>style.visibility</p:attrName>
                                        </p:attrNameLst>
                                      </p:cBhvr>
                                      <p:to>
                                        <p:strVal val="hidden"/>
                                      </p:to>
                                    </p:set>
                                  </p:childTnLst>
                                </p:cTn>
                              </p:par>
                            </p:childTnLst>
                          </p:cTn>
                        </p:par>
                        <p:par>
                          <p:cTn id="17" fill="hold">
                            <p:stCondLst>
                              <p:cond delay="1000"/>
                            </p:stCondLst>
                            <p:childTnLst>
                              <p:par>
                                <p:cTn id="18" presetID="22" presetClass="exit" presetSubtype="1" fill="hold" grpId="4" nodeType="afterEffect">
                                  <p:stCondLst>
                                    <p:cond delay="0"/>
                                  </p:stCondLst>
                                  <p:iterate>
                                    <p:tmAbs val="0"/>
                                  </p:iterate>
                                  <p:childTnLst>
                                    <p:animEffect transition="out" filter="wipe(up)">
                                      <p:cBhvr>
                                        <p:cTn id="19" dur="1500" fill="hold"/>
                                        <p:tgtEl>
                                          <p:spTgt spid="44"/>
                                        </p:tgtEl>
                                      </p:cBhvr>
                                    </p:animEffect>
                                    <p:set>
                                      <p:cBhvr>
                                        <p:cTn id="20" fill="hold">
                                          <p:stCondLst>
                                            <p:cond delay="1499"/>
                                          </p:stCondLst>
                                        </p:cTn>
                                        <p:tgtEl>
                                          <p:spTgt spid="44"/>
                                        </p:tgtEl>
                                        <p:attrNameLst>
                                          <p:attrName>style.visibility</p:attrName>
                                        </p:attrNameLst>
                                      </p:cBhvr>
                                      <p:to>
                                        <p:strVal val="hidden"/>
                                      </p:to>
                                    </p:set>
                                  </p:childTnLst>
                                </p:cTn>
                              </p:par>
                            </p:childTnLst>
                          </p:cTn>
                        </p:par>
                        <p:par>
                          <p:cTn id="21" fill="hold">
                            <p:stCondLst>
                              <p:cond delay="2500"/>
                            </p:stCondLst>
                            <p:childTnLst>
                              <p:par>
                                <p:cTn id="22" presetID="22" presetClass="entr" presetSubtype="1" fill="hold" grpId="5"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wipe(up)">
                                      <p:cBhvr>
                                        <p:cTn id="24" dur="1000"/>
                                        <p:tgtEl>
                                          <p:spTgt spid="48"/>
                                        </p:tgtEl>
                                      </p:cBhvr>
                                    </p:animEffect>
                                  </p:childTnLst>
                                </p:cTn>
                              </p:par>
                            </p:childTnLst>
                          </p:cTn>
                        </p:par>
                        <p:par>
                          <p:cTn id="25" fill="hold">
                            <p:stCondLst>
                              <p:cond delay="3500"/>
                            </p:stCondLst>
                            <p:childTnLst>
                              <p:par>
                                <p:cTn id="26" presetID="22" presetClass="entr" presetSubtype="1" fill="hold" grpId="6"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ipe(up)">
                                      <p:cBhvr>
                                        <p:cTn id="28" dur="1000"/>
                                        <p:tgtEl>
                                          <p:spTgt spid="49"/>
                                        </p:tgtEl>
                                      </p:cBhvr>
                                    </p:animEffect>
                                  </p:childTnLst>
                                </p:cTn>
                              </p:par>
                            </p:childTnLst>
                          </p:cTn>
                        </p:par>
                        <p:par>
                          <p:cTn id="29" fill="hold">
                            <p:stCondLst>
                              <p:cond delay="4500"/>
                            </p:stCondLst>
                            <p:childTnLst>
                              <p:par>
                                <p:cTn id="30" presetID="10" presetClass="exit" presetSubtype="0" fill="hold" grpId="7" nodeType="afterEffect">
                                  <p:stCondLst>
                                    <p:cond delay="0"/>
                                  </p:stCondLst>
                                  <p:iterate>
                                    <p:tmAbs val="0"/>
                                  </p:iterate>
                                  <p:childTnLst>
                                    <p:animEffect transition="out" filter="fade">
                                      <p:cBhvr>
                                        <p:cTn id="31" dur="1000" fill="hold"/>
                                        <p:tgtEl>
                                          <p:spTgt spid="41"/>
                                        </p:tgtEl>
                                      </p:cBhvr>
                                    </p:animEffect>
                                    <p:set>
                                      <p:cBhvr>
                                        <p:cTn id="32" fill="hold">
                                          <p:stCondLst>
                                            <p:cond delay="999"/>
                                          </p:stCondLst>
                                        </p:cTn>
                                        <p:tgtEl>
                                          <p:spTgt spid="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7" animBg="1" advAuto="0"/>
      <p:bldP spid="44" grpId="4" animBg="1" advAuto="0"/>
      <p:bldP spid="45" grpId="3" animBg="1" advAuto="0"/>
      <p:bldP spid="46" grpId="1" animBg="1" advAuto="0"/>
      <p:bldP spid="47" grpId="2" animBg="1" advAuto="0"/>
      <p:bldP spid="48" grpId="5" animBg="1" advAuto="0"/>
      <p:bldP spid="49" grpId="6"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54"/>
          <p:cNvSpPr/>
          <p:nvPr/>
        </p:nvSpPr>
        <p:spPr>
          <a:xfrm>
            <a:off x="-15875" y="-482600"/>
            <a:ext cx="9182100" cy="7620000"/>
          </a:xfrm>
          <a:prstGeom prst="rect">
            <a:avLst/>
          </a:prstGeom>
          <a:solidFill>
            <a:srgbClr val="020202"/>
          </a:solidFill>
          <a:ln w="12700">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pic>
        <p:nvPicPr>
          <p:cNvPr id="55" name="charles_lindbergh.jpg"/>
          <p:cNvPicPr/>
          <p:nvPr/>
        </p:nvPicPr>
        <p:blipFill>
          <a:blip r:embed="rId5">
            <a:extLst/>
          </a:blip>
          <a:stretch>
            <a:fillRect/>
          </a:stretch>
        </p:blipFill>
        <p:spPr>
          <a:xfrm>
            <a:off x="-38100" y="-25400"/>
            <a:ext cx="9186548" cy="7239000"/>
          </a:xfrm>
          <a:prstGeom prst="rect">
            <a:avLst/>
          </a:prstGeom>
          <a:ln w="12700">
            <a:miter lim="400000"/>
          </a:ln>
        </p:spPr>
      </p:pic>
      <p:sp>
        <p:nvSpPr>
          <p:cNvPr id="56" name="Shape 56"/>
          <p:cNvSpPr/>
          <p:nvPr/>
        </p:nvSpPr>
        <p:spPr>
          <a:xfrm>
            <a:off x="241300" y="1905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ma14="http://schemas.microsoft.com/office/mac/drawingml/2011/main" xmlns=""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 Society</a:t>
            </a:r>
          </a:p>
        </p:txBody>
      </p:sp>
      <p:sp>
        <p:nvSpPr>
          <p:cNvPr id="57" name="Shape 57"/>
          <p:cNvSpPr/>
          <p:nvPr/>
        </p:nvSpPr>
        <p:spPr>
          <a:xfrm>
            <a:off x="241300" y="1905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ma14="http://schemas.microsoft.com/office/mac/drawingml/2011/main" xmlns=""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 Society</a:t>
            </a:r>
          </a:p>
        </p:txBody>
      </p:sp>
      <p:sp>
        <p:nvSpPr>
          <p:cNvPr id="58" name="Shape 58"/>
          <p:cNvSpPr/>
          <p:nvPr/>
        </p:nvSpPr>
        <p:spPr>
          <a:xfrm>
            <a:off x="139700" y="901700"/>
            <a:ext cx="3898900" cy="58166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59" name="Shape 59"/>
          <p:cNvSpPr/>
          <p:nvPr/>
        </p:nvSpPr>
        <p:spPr>
          <a:xfrm>
            <a:off x="152400" y="1117600"/>
            <a:ext cx="3695700" cy="3925712"/>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marL="322574" marR="40639" lvl="0" indent="-322574" algn="l" defTabSz="914400">
              <a:lnSpc>
                <a:spcPct val="90000"/>
              </a:lnSpc>
              <a:spcBef>
                <a:spcPts val="500"/>
              </a:spcBef>
              <a:buClr>
                <a:srgbClr val="FFFFFF"/>
              </a:buClr>
              <a:buFont typeface="Arial"/>
              <a:tabLst>
                <a:tab pos="393700" algn="l"/>
                <a:tab pos="939800" algn="l"/>
              </a:tabLst>
              <a:defRPr sz="1800"/>
            </a:pPr>
            <a:r>
              <a:rPr sz="2000" b="1" spc="-39" dirty="0">
                <a:solidFill>
                  <a:srgbClr val="FFFFFF"/>
                </a:solidFill>
                <a:uFill>
                  <a:solidFill>
                    <a:srgbClr val="FFFFFF"/>
                  </a:solidFill>
                </a:uFill>
                <a:latin typeface="Arial"/>
                <a:ea typeface="Arial"/>
                <a:cs typeface="Arial"/>
                <a:sym typeface="Arial"/>
              </a:rPr>
              <a:t>3. American Heroes</a:t>
            </a:r>
          </a:p>
          <a:p>
            <a:pPr marL="322574" marR="40639" lvl="1" indent="20325" algn="l" defTabSz="914400">
              <a:lnSpc>
                <a:spcPct val="100000"/>
              </a:lnSpc>
              <a:spcBef>
                <a:spcPts val="500"/>
              </a:spcBef>
              <a:buClr>
                <a:srgbClr val="FFFFFF"/>
              </a:buClr>
              <a:buFont typeface="Arial"/>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a. Charles Lindbergh - 1st nonstop flight from NY to Paris</a:t>
            </a:r>
          </a:p>
          <a:p>
            <a:pPr marL="322574" marR="40639" lvl="2" indent="363225" algn="l" defTabSz="914400">
              <a:lnSpc>
                <a:spcPct val="100000"/>
              </a:lnSpc>
              <a:spcBef>
                <a:spcPts val="500"/>
              </a:spcBef>
              <a:buClr>
                <a:srgbClr val="FFFFFF"/>
              </a:buClr>
              <a:buFont typeface="Arial"/>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proved worth of solid moral values in rural America </a:t>
            </a:r>
          </a:p>
          <a:p>
            <a:pPr marL="322574" marR="40639" lvl="0" indent="-322574" algn="l" defTabSz="914400">
              <a:lnSpc>
                <a:spcPct val="100000"/>
              </a:lnSpc>
              <a:spcBef>
                <a:spcPts val="500"/>
              </a:spcBef>
              <a:buClr>
                <a:srgbClr val="FFFFFF"/>
              </a:buClr>
              <a:buFont typeface="Arial"/>
              <a:tabLst>
                <a:tab pos="393700" algn="l"/>
                <a:tab pos="939800" algn="l"/>
              </a:tabLst>
              <a:defRPr sz="1800"/>
            </a:pPr>
            <a:r>
              <a:rPr sz="2000" b="1" dirty="0">
                <a:solidFill>
                  <a:srgbClr val="FFFFFF"/>
                </a:solidFill>
                <a:uFill>
                  <a:solidFill>
                    <a:srgbClr val="FFFFFF"/>
                  </a:solidFill>
                </a:uFill>
                <a:latin typeface="Arial"/>
                <a:ea typeface="Arial"/>
                <a:cs typeface="Arial"/>
                <a:sym typeface="Arial"/>
              </a:rPr>
              <a:t>    </a:t>
            </a:r>
            <a:r>
              <a:rPr sz="2000" dirty="0">
                <a:solidFill>
                  <a:srgbClr val="FFFFFF"/>
                </a:solidFill>
                <a:uFill>
                  <a:solidFill>
                    <a:srgbClr val="FFFFFF"/>
                  </a:solidFill>
                </a:uFill>
                <a:latin typeface="Arial"/>
                <a:ea typeface="Arial"/>
                <a:cs typeface="Arial"/>
                <a:sym typeface="Arial"/>
              </a:rPr>
              <a:t>b. Amelia Earhart</a:t>
            </a:r>
          </a:p>
          <a:p>
            <a:pPr marL="322574" marR="40639" lvl="1" indent="20325"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- 1st woman to fly the Atlantic </a:t>
            </a:r>
          </a:p>
          <a:p>
            <a:pPr marL="322574" marR="40639" lvl="1" indent="20325"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opened aviation to women</a:t>
            </a:r>
          </a:p>
        </p:txBody>
      </p:sp>
      <p:sp>
        <p:nvSpPr>
          <p:cNvPr id="60" name="Shape 60"/>
          <p:cNvSpPr/>
          <p:nvPr/>
        </p:nvSpPr>
        <p:spPr>
          <a:xfrm>
            <a:off x="241300" y="1905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ma14="http://schemas.microsoft.com/office/mac/drawingml/2011/main" xmlns=""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 Society</a:t>
            </a:r>
          </a:p>
        </p:txBody>
      </p:sp>
      <p:sp>
        <p:nvSpPr>
          <p:cNvPr id="61" name="Shape 61"/>
          <p:cNvSpPr/>
          <p:nvPr/>
        </p:nvSpPr>
        <p:spPr>
          <a:xfrm>
            <a:off x="190500" y="5067300"/>
            <a:ext cx="3693815" cy="14750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marL="322574" marR="40639" lvl="1" indent="20325" algn="l" defTabSz="914400">
              <a:lnSpc>
                <a:spcPct val="100000"/>
              </a:lnSpc>
              <a:spcBef>
                <a:spcPts val="500"/>
              </a:spcBef>
              <a:tabLst>
                <a:tab pos="393700" algn="l"/>
                <a:tab pos="939800" algn="l"/>
              </a:tabLst>
              <a:defRPr sz="1800"/>
            </a:pPr>
            <a:r>
              <a:rPr sz="2000">
                <a:solidFill>
                  <a:srgbClr val="FFFFFF"/>
                </a:solidFill>
                <a:uFill>
                  <a:solidFill>
                    <a:srgbClr val="FFFFFF"/>
                  </a:solidFill>
                </a:uFill>
                <a:latin typeface="Arial"/>
                <a:ea typeface="Arial"/>
                <a:cs typeface="Arial"/>
                <a:sym typeface="Arial"/>
              </a:rPr>
              <a:t>c. Sports Heroes</a:t>
            </a:r>
          </a:p>
          <a:p>
            <a:pPr marL="322574" marR="40639" lvl="1" indent="20325" algn="l" defTabSz="914400">
              <a:lnSpc>
                <a:spcPct val="100000"/>
              </a:lnSpc>
              <a:spcBef>
                <a:spcPts val="500"/>
              </a:spcBef>
              <a:tabLst>
                <a:tab pos="393700" algn="l"/>
                <a:tab pos="939800" algn="l"/>
              </a:tabLst>
              <a:defRPr sz="1800"/>
            </a:pPr>
            <a:r>
              <a:rPr sz="2000">
                <a:solidFill>
                  <a:srgbClr val="FFFFFF"/>
                </a:solidFill>
                <a:uFill>
                  <a:solidFill>
                    <a:srgbClr val="FFFFFF"/>
                  </a:solidFill>
                </a:uFill>
                <a:latin typeface="Arial"/>
                <a:ea typeface="Arial"/>
                <a:cs typeface="Arial"/>
                <a:sym typeface="Arial"/>
              </a:rPr>
              <a:t>- Jim Thorpe - Ftball</a:t>
            </a:r>
          </a:p>
          <a:p>
            <a:pPr marL="322574" marR="40639" lvl="1" indent="20325" algn="l" defTabSz="914400">
              <a:lnSpc>
                <a:spcPct val="100000"/>
              </a:lnSpc>
              <a:spcBef>
                <a:spcPts val="500"/>
              </a:spcBef>
              <a:tabLst>
                <a:tab pos="393700" algn="l"/>
                <a:tab pos="939800" algn="l"/>
              </a:tabLst>
              <a:defRPr sz="1800"/>
            </a:pPr>
            <a:r>
              <a:rPr sz="2000">
                <a:solidFill>
                  <a:srgbClr val="FFFFFF"/>
                </a:solidFill>
                <a:uFill>
                  <a:solidFill>
                    <a:srgbClr val="FFFFFF"/>
                  </a:solidFill>
                </a:uFill>
                <a:latin typeface="Arial"/>
                <a:ea typeface="Arial"/>
                <a:cs typeface="Arial"/>
                <a:sym typeface="Arial"/>
              </a:rPr>
              <a:t>- Jack Dempsey - Boxing</a:t>
            </a:r>
          </a:p>
          <a:p>
            <a:pPr marL="322574" marR="40639" lvl="1" indent="20325" algn="l" defTabSz="914400">
              <a:lnSpc>
                <a:spcPct val="100000"/>
              </a:lnSpc>
              <a:spcBef>
                <a:spcPts val="500"/>
              </a:spcBef>
              <a:tabLst>
                <a:tab pos="393700" algn="l"/>
                <a:tab pos="939800" algn="l"/>
              </a:tabLst>
              <a:defRPr sz="1800"/>
            </a:pPr>
            <a:r>
              <a:rPr sz="2000">
                <a:solidFill>
                  <a:srgbClr val="FFFFFF"/>
                </a:solidFill>
                <a:uFill>
                  <a:solidFill>
                    <a:srgbClr val="FFFFFF"/>
                  </a:solidFill>
                </a:uFill>
                <a:latin typeface="Arial"/>
                <a:ea typeface="Arial"/>
                <a:cs typeface="Arial"/>
                <a:sym typeface="Arial"/>
              </a:rPr>
              <a:t>- Babe Ruth - Baseball</a:t>
            </a:r>
          </a:p>
        </p:txBody>
      </p:sp>
      <p:sp>
        <p:nvSpPr>
          <p:cNvPr id="62" name="Shape 62"/>
          <p:cNvSpPr/>
          <p:nvPr/>
        </p:nvSpPr>
        <p:spPr>
          <a:xfrm>
            <a:off x="3827148" y="572912"/>
            <a:ext cx="5321300" cy="4197208"/>
          </a:xfrm>
          <a:prstGeom prst="roundRect">
            <a:avLst>
              <a:gd name="adj" fmla="val 4688"/>
            </a:avLst>
          </a:prstGeom>
          <a:solidFill>
            <a:srgbClr val="FCFFFC">
              <a:alpha val="16000"/>
            </a:srgbClr>
          </a:solidFill>
          <a:ln w="25400">
            <a:solidFill>
              <a:srgbClr val="FFFFFF"/>
            </a:solidFill>
            <a:round/>
          </a:ln>
          <a:effectLst>
            <a:outerShdw blurRad="63500" dir="2700000" rotWithShape="0">
              <a:srgbClr val="000000"/>
            </a:outerShdw>
          </a:effectLst>
        </p:spPr>
        <p:txBody>
          <a:bodyPr lIns="50800" tIns="50800" rIns="50800" bIns="50800" anchor="ctr"/>
          <a:lstStyle/>
          <a:p>
            <a:pPr marL="40639" marR="40639" lvl="0" algn="l" defTabSz="914400">
              <a:lnSpc>
                <a:spcPct val="100000"/>
              </a:lnSpc>
              <a:tabLst/>
              <a:defRPr sz="2400">
                <a:solidFill>
                  <a:srgbClr val="FFFFFF"/>
                </a:solidFill>
                <a:uFill>
                  <a:solidFill>
                    <a:srgbClr val="FFFFFF"/>
                  </a:solidFill>
                </a:uFill>
                <a:latin typeface="Verdana"/>
                <a:ea typeface="Verdana"/>
                <a:cs typeface="Verdana"/>
                <a:sym typeface="Verdana"/>
              </a:defRPr>
            </a:pPr>
            <a:endParaRPr/>
          </a:p>
        </p:txBody>
      </p:sp>
      <p:sp>
        <p:nvSpPr>
          <p:cNvPr id="63" name="Shape 63">
            <a:hlinkClick r:id="rId6"/>
          </p:cNvPr>
          <p:cNvSpPr/>
          <p:nvPr/>
        </p:nvSpPr>
        <p:spPr>
          <a:xfrm>
            <a:off x="300674" y="6542351"/>
            <a:ext cx="388244" cy="4081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a:effectLst>
            <a:outerShdw blurRad="294790" dir="2700000" rotWithShape="0">
              <a:srgbClr val="FFFFFF"/>
            </a:outerShdw>
            <a:reflection stA="50000" endPos="40000" dir="5400000" sy="-100000" algn="bl" rotWithShape="0"/>
          </a:effectLst>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Tree>
    <p:controls>
      <mc:AlternateContent xmlns:mc="http://schemas.openxmlformats.org/markup-compatibility/2006">
        <mc:Choice xmlns:v="urn:schemas-microsoft-com:vml" Requires="v">
          <p:control spid="1028" name="ShockwaveFlash1" r:id="rId2" imgW="5121100" imgH="3673275"/>
        </mc:Choice>
        <mc:Fallback>
          <p:control name="ShockwaveFlash1" r:id="rId2" imgW="5121100" imgH="3673275">
            <p:pic>
              <p:nvPicPr>
                <p:cNvPr id="0" name="ShockwaveFlash1"/>
                <p:cNvPicPr preferRelativeResize="0">
                  <a:picLocks noChangeArrowheads="1" noChangeShapeType="1"/>
                </p:cNvPicPr>
                <p:nvPr/>
              </p:nvPicPr>
              <p:blipFill>
                <a:blip r:embed="rId7">
                  <a:extLst>
                    <a:ext uri="{28A0092B-C50C-407E-A947-70E740481C1C}">
                      <a14:useLocalDpi xmlns:a14="http://schemas.microsoft.com/office/drawing/2010/main" val="0"/>
                    </a:ext>
                  </a:extLst>
                </a:blip>
                <a:srcRect/>
                <a:stretch>
                  <a:fillRect/>
                </a:stretch>
              </p:blipFill>
              <p:spPr bwMode="auto">
                <a:xfrm>
                  <a:off x="4022725" y="804863"/>
                  <a:ext cx="5121275" cy="3673475"/>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slow">
    <p:wipe/>
  </p:transition>
  <p:timing>
    <p:tnLst>
      <p:par>
        <p:cTn id="1" dur="indefinite" restart="never" fill="hold"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Shape 67"/>
          <p:cNvSpPr/>
          <p:nvPr/>
        </p:nvSpPr>
        <p:spPr>
          <a:xfrm>
            <a:off x="-15875" y="-482600"/>
            <a:ext cx="9182100" cy="7620000"/>
          </a:xfrm>
          <a:prstGeom prst="rect">
            <a:avLst/>
          </a:prstGeom>
          <a:solidFill>
            <a:srgbClr val="020202"/>
          </a:solidFill>
          <a:ln w="12700">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pic>
        <p:nvPicPr>
          <p:cNvPr id="68" name="charles_lindbergh.jpg"/>
          <p:cNvPicPr/>
          <p:nvPr/>
        </p:nvPicPr>
        <p:blipFill>
          <a:blip r:embed="rId3">
            <a:extLst/>
          </a:blip>
          <a:stretch>
            <a:fillRect/>
          </a:stretch>
        </p:blipFill>
        <p:spPr>
          <a:xfrm>
            <a:off x="-38100" y="-25400"/>
            <a:ext cx="9186548" cy="7239000"/>
          </a:xfrm>
          <a:prstGeom prst="rect">
            <a:avLst/>
          </a:prstGeom>
          <a:ln w="12700">
            <a:miter lim="400000"/>
          </a:ln>
        </p:spPr>
      </p:pic>
      <p:sp>
        <p:nvSpPr>
          <p:cNvPr id="70" name="Shape 70"/>
          <p:cNvSpPr/>
          <p:nvPr/>
        </p:nvSpPr>
        <p:spPr>
          <a:xfrm>
            <a:off x="3797300" y="444500"/>
            <a:ext cx="5321300" cy="4064000"/>
          </a:xfrm>
          <a:prstGeom prst="roundRect">
            <a:avLst>
              <a:gd name="adj" fmla="val 4688"/>
            </a:avLst>
          </a:prstGeom>
          <a:solidFill>
            <a:srgbClr val="FCFFFC">
              <a:alpha val="16000"/>
            </a:srgbClr>
          </a:solidFill>
          <a:ln w="25400">
            <a:solidFill>
              <a:srgbClr val="FFFFFF"/>
            </a:solidFill>
            <a:round/>
          </a:ln>
          <a:effectLst>
            <a:outerShdw blurRad="63500" dir="2700000" rotWithShape="0">
              <a:srgbClr val="000000"/>
            </a:outerShdw>
          </a:effectLst>
        </p:spPr>
        <p:txBody>
          <a:bodyPr lIns="50800" tIns="50800" rIns="50800" bIns="50800" anchor="ctr"/>
          <a:lstStyle/>
          <a:p>
            <a:pPr marL="40639" marR="40639" lvl="0" algn="l" defTabSz="914400">
              <a:lnSpc>
                <a:spcPct val="100000"/>
              </a:lnSpc>
              <a:tabLst/>
              <a:defRPr sz="2400">
                <a:solidFill>
                  <a:srgbClr val="FFFFFF"/>
                </a:solidFill>
                <a:uFill>
                  <a:solidFill>
                    <a:srgbClr val="FFFFFF"/>
                  </a:solidFill>
                </a:uFill>
                <a:latin typeface="Verdana"/>
                <a:ea typeface="Verdana"/>
                <a:cs typeface="Verdana"/>
                <a:sym typeface="Verdana"/>
              </a:defRPr>
            </a:pPr>
            <a:endParaRPr/>
          </a:p>
        </p:txBody>
      </p:sp>
      <p:grpSp>
        <p:nvGrpSpPr>
          <p:cNvPr id="73" name="Group 73"/>
          <p:cNvGrpSpPr/>
          <p:nvPr/>
        </p:nvGrpSpPr>
        <p:grpSpPr>
          <a:xfrm>
            <a:off x="3797300" y="444500"/>
            <a:ext cx="5321300" cy="4064000"/>
            <a:chOff x="0" y="0"/>
            <a:chExt cx="5321300" cy="4064000"/>
          </a:xfrm>
        </p:grpSpPr>
        <p:sp>
          <p:nvSpPr>
            <p:cNvPr id="71" name="Shape 71"/>
            <p:cNvSpPr/>
            <p:nvPr/>
          </p:nvSpPr>
          <p:spPr>
            <a:xfrm>
              <a:off x="0" y="0"/>
              <a:ext cx="5321300" cy="4064000"/>
            </a:xfrm>
            <a:prstGeom prst="roundRect">
              <a:avLst>
                <a:gd name="adj" fmla="val 4688"/>
              </a:avLst>
            </a:prstGeom>
            <a:solidFill>
              <a:srgbClr val="FCFFFC">
                <a:alpha val="16000"/>
              </a:srgbClr>
            </a:solidFill>
            <a:ln w="25400" cap="flat">
              <a:solidFill>
                <a:srgbClr val="FFFFFF"/>
              </a:solidFill>
              <a:prstDash val="solid"/>
              <a:round/>
            </a:ln>
            <a:effectLst>
              <a:outerShdw blurRad="63500" dir="2700000" rotWithShape="0">
                <a:srgbClr val="000000"/>
              </a:outerShdw>
            </a:effectLst>
          </p:spPr>
          <p:txBody>
            <a:bodyPr wrap="square" lIns="50800" tIns="50800" rIns="50800" bIns="50800" numCol="1" anchor="ctr">
              <a:noAutofit/>
            </a:bodyPr>
            <a:lstStyle/>
            <a:p>
              <a:pPr marL="40639" marR="40639" lvl="0" algn="l" defTabSz="914400">
                <a:lnSpc>
                  <a:spcPct val="100000"/>
                </a:lnSpc>
                <a:tabLst/>
                <a:defRPr sz="2400">
                  <a:solidFill>
                    <a:srgbClr val="FFFFFF"/>
                  </a:solidFill>
                  <a:uFill>
                    <a:solidFill>
                      <a:srgbClr val="FFFFFF"/>
                    </a:solidFill>
                  </a:uFill>
                  <a:latin typeface="Verdana"/>
                  <a:ea typeface="Verdana"/>
                  <a:cs typeface="Verdana"/>
                  <a:sym typeface="Verdana"/>
                </a:defRPr>
              </a:pPr>
              <a:endParaRPr/>
            </a:p>
          </p:txBody>
        </p:sp>
        <p:pic>
          <p:nvPicPr>
            <p:cNvPr id="72" name="Amelia_Earhart.jpg"/>
            <p:cNvPicPr/>
            <p:nvPr/>
          </p:nvPicPr>
          <p:blipFill>
            <a:blip r:embed="rId4">
              <a:extLst/>
            </a:blip>
            <a:stretch>
              <a:fillRect/>
            </a:stretch>
          </p:blipFill>
          <p:spPr>
            <a:xfrm>
              <a:off x="266700" y="115728"/>
              <a:ext cx="4838700" cy="3823918"/>
            </a:xfrm>
            <a:prstGeom prst="rect">
              <a:avLst/>
            </a:prstGeom>
            <a:ln w="12700" cap="flat">
              <a:noFill/>
              <a:miter lim="400000"/>
            </a:ln>
            <a:effectLst>
              <a:outerShdw blurRad="63500" dir="2700000" rotWithShape="0">
                <a:srgbClr val="FFFFFF"/>
              </a:outerShdw>
            </a:effectLst>
          </p:spPr>
        </p:pic>
      </p:grpSp>
      <p:pic>
        <p:nvPicPr>
          <p:cNvPr id="74" name="jim-thorpe.jpg"/>
          <p:cNvPicPr/>
          <p:nvPr/>
        </p:nvPicPr>
        <p:blipFill>
          <a:blip r:embed="rId5">
            <a:extLst/>
          </a:blip>
          <a:srcRect r="13509"/>
          <a:stretch>
            <a:fillRect/>
          </a:stretch>
        </p:blipFill>
        <p:spPr>
          <a:xfrm>
            <a:off x="3999703" y="535573"/>
            <a:ext cx="2362997" cy="3873501"/>
          </a:xfrm>
          <a:prstGeom prst="rect">
            <a:avLst/>
          </a:prstGeom>
          <a:ln w="12700">
            <a:miter lim="400000"/>
          </a:ln>
        </p:spPr>
      </p:pic>
      <p:pic>
        <p:nvPicPr>
          <p:cNvPr id="75" name="jack_dempsey-filtered.jpg"/>
          <p:cNvPicPr/>
          <p:nvPr/>
        </p:nvPicPr>
        <p:blipFill>
          <a:blip r:embed="rId6">
            <a:extLst/>
          </a:blip>
          <a:srcRect l="12447" t="3995" r="7552" b="1771"/>
          <a:stretch>
            <a:fillRect/>
          </a:stretch>
        </p:blipFill>
        <p:spPr>
          <a:xfrm>
            <a:off x="6369050" y="551841"/>
            <a:ext cx="2552700" cy="3842630"/>
          </a:xfrm>
          <a:prstGeom prst="rect">
            <a:avLst/>
          </a:prstGeom>
          <a:ln w="12700">
            <a:miter lim="400000"/>
          </a:ln>
        </p:spPr>
      </p:pic>
      <p:pic>
        <p:nvPicPr>
          <p:cNvPr id="76" name="Babe-Ruth-at-Bat-filtered.jpg"/>
          <p:cNvPicPr/>
          <p:nvPr/>
        </p:nvPicPr>
        <p:blipFill>
          <a:blip r:embed="rId7">
            <a:extLst/>
          </a:blip>
          <a:srcRect l="11169" t="5471" r="11055" b="3584"/>
          <a:stretch>
            <a:fillRect/>
          </a:stretch>
        </p:blipFill>
        <p:spPr>
          <a:xfrm>
            <a:off x="4004716" y="520700"/>
            <a:ext cx="2540001" cy="3886200"/>
          </a:xfrm>
          <a:prstGeom prst="rect">
            <a:avLst/>
          </a:prstGeom>
          <a:ln w="12700">
            <a:miter lim="400000"/>
          </a:ln>
        </p:spPr>
      </p:pic>
      <p:sp>
        <p:nvSpPr>
          <p:cNvPr id="77" name="Shape 77"/>
          <p:cNvSpPr/>
          <p:nvPr/>
        </p:nvSpPr>
        <p:spPr>
          <a:xfrm>
            <a:off x="241300" y="1905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ma14="http://schemas.microsoft.com/office/mac/drawingml/2011/main" xmlns=""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 Society</a:t>
            </a:r>
          </a:p>
        </p:txBody>
      </p:sp>
      <p:sp>
        <p:nvSpPr>
          <p:cNvPr id="78" name="Shape 78"/>
          <p:cNvSpPr/>
          <p:nvPr/>
        </p:nvSpPr>
        <p:spPr>
          <a:xfrm>
            <a:off x="241300" y="1905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ma14="http://schemas.microsoft.com/office/mac/drawingml/2011/main" xmlns=""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 Society</a:t>
            </a:r>
          </a:p>
        </p:txBody>
      </p:sp>
      <p:sp>
        <p:nvSpPr>
          <p:cNvPr id="79" name="Shape 79"/>
          <p:cNvSpPr/>
          <p:nvPr/>
        </p:nvSpPr>
        <p:spPr>
          <a:xfrm>
            <a:off x="241300" y="1905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ma14="http://schemas.microsoft.com/office/mac/drawingml/2011/main" xmlns=""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 Society</a:t>
            </a:r>
          </a:p>
        </p:txBody>
      </p:sp>
      <p:sp>
        <p:nvSpPr>
          <p:cNvPr id="81" name="Shape 81"/>
          <p:cNvSpPr/>
          <p:nvPr/>
        </p:nvSpPr>
        <p:spPr>
          <a:xfrm>
            <a:off x="190500" y="5067300"/>
            <a:ext cx="3693815" cy="14750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marL="322574" marR="40639" lvl="1" indent="20325"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c. Sports Heroes</a:t>
            </a:r>
          </a:p>
          <a:p>
            <a:pPr marL="322574" marR="40639" lvl="1" indent="20325"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Jim Thorpe - </a:t>
            </a:r>
            <a:r>
              <a:rPr sz="2000" dirty="0" err="1">
                <a:solidFill>
                  <a:srgbClr val="FFFFFF"/>
                </a:solidFill>
                <a:uFill>
                  <a:solidFill>
                    <a:srgbClr val="FFFFFF"/>
                  </a:solidFill>
                </a:uFill>
                <a:latin typeface="Arial"/>
                <a:ea typeface="Arial"/>
                <a:cs typeface="Arial"/>
                <a:sym typeface="Arial"/>
              </a:rPr>
              <a:t>Ftball</a:t>
            </a:r>
            <a:endParaRPr sz="2000" dirty="0">
              <a:solidFill>
                <a:srgbClr val="FFFFFF"/>
              </a:solidFill>
              <a:uFill>
                <a:solidFill>
                  <a:srgbClr val="FFFFFF"/>
                </a:solidFill>
              </a:uFill>
              <a:latin typeface="Arial"/>
              <a:ea typeface="Arial"/>
              <a:cs typeface="Arial"/>
              <a:sym typeface="Arial"/>
            </a:endParaRPr>
          </a:p>
          <a:p>
            <a:pPr marL="322574" marR="40639" lvl="1" indent="20325"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Jack Dempsey - Boxing</a:t>
            </a:r>
          </a:p>
          <a:p>
            <a:pPr marL="322574" marR="40639" lvl="1" indent="20325"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Babe Ruth - Baseball</a:t>
            </a:r>
          </a:p>
        </p:txBody>
      </p:sp>
      <p:sp>
        <p:nvSpPr>
          <p:cNvPr id="17" name="Shape 69"/>
          <p:cNvSpPr/>
          <p:nvPr/>
        </p:nvSpPr>
        <p:spPr>
          <a:xfrm>
            <a:off x="292100" y="1691640"/>
            <a:ext cx="3898900" cy="517906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18" name="Shape 80"/>
          <p:cNvSpPr/>
          <p:nvPr/>
        </p:nvSpPr>
        <p:spPr>
          <a:xfrm>
            <a:off x="304800" y="1857605"/>
            <a:ext cx="3695700" cy="324439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marL="322574" marR="40639" lvl="0" indent="-322574" algn="l" defTabSz="914400">
              <a:lnSpc>
                <a:spcPct val="90000"/>
              </a:lnSpc>
              <a:spcBef>
                <a:spcPts val="500"/>
              </a:spcBef>
              <a:buClr>
                <a:srgbClr val="FFFFFF"/>
              </a:buClr>
              <a:buFont typeface="Arial"/>
              <a:tabLst>
                <a:tab pos="393700" algn="l"/>
                <a:tab pos="939800" algn="l"/>
              </a:tabLst>
              <a:defRPr sz="1800"/>
            </a:pPr>
            <a:r>
              <a:rPr sz="2000" b="1" spc="-39" dirty="0">
                <a:solidFill>
                  <a:srgbClr val="FFFFFF"/>
                </a:solidFill>
                <a:uFill>
                  <a:solidFill>
                    <a:srgbClr val="FFFFFF"/>
                  </a:solidFill>
                </a:uFill>
                <a:latin typeface="Arial"/>
                <a:ea typeface="Arial"/>
                <a:cs typeface="Arial"/>
                <a:sym typeface="Arial"/>
              </a:rPr>
              <a:t>3. American Heroes</a:t>
            </a:r>
          </a:p>
          <a:p>
            <a:pPr marL="322574" marR="40639" lvl="1" indent="20325" algn="l" defTabSz="914400">
              <a:lnSpc>
                <a:spcPct val="100000"/>
              </a:lnSpc>
              <a:spcBef>
                <a:spcPts val="500"/>
              </a:spcBef>
              <a:buClr>
                <a:srgbClr val="FFFFFF"/>
              </a:buClr>
              <a:buFont typeface="Arial"/>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a. Charles Lindbergh - 1st nonstop flight from NY to Paris</a:t>
            </a:r>
          </a:p>
          <a:p>
            <a:pPr marL="322574" marR="40639" lvl="2" indent="363225" algn="l" defTabSz="914400">
              <a:lnSpc>
                <a:spcPct val="100000"/>
              </a:lnSpc>
              <a:spcBef>
                <a:spcPts val="500"/>
              </a:spcBef>
              <a:buClr>
                <a:srgbClr val="FFFFFF"/>
              </a:buClr>
              <a:buFont typeface="Arial"/>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proved worth of solid moral values in rural America </a:t>
            </a:r>
          </a:p>
          <a:p>
            <a:pPr marL="322574" marR="40639" lvl="0" indent="-322574" algn="l" defTabSz="914400">
              <a:lnSpc>
                <a:spcPct val="100000"/>
              </a:lnSpc>
              <a:spcBef>
                <a:spcPts val="500"/>
              </a:spcBef>
              <a:buClr>
                <a:srgbClr val="FFFFFF"/>
              </a:buClr>
              <a:buFont typeface="Arial"/>
              <a:tabLst>
                <a:tab pos="393700" algn="l"/>
                <a:tab pos="939800" algn="l"/>
              </a:tabLst>
              <a:defRPr sz="1800"/>
            </a:pPr>
            <a:r>
              <a:rPr sz="2000" b="1" dirty="0">
                <a:solidFill>
                  <a:srgbClr val="FFFFFF"/>
                </a:solidFill>
                <a:uFill>
                  <a:solidFill>
                    <a:srgbClr val="FFFFFF"/>
                  </a:solidFill>
                </a:uFill>
                <a:latin typeface="Arial"/>
                <a:ea typeface="Arial"/>
                <a:cs typeface="Arial"/>
                <a:sym typeface="Arial"/>
              </a:rPr>
              <a:t>    </a:t>
            </a:r>
            <a:r>
              <a:rPr sz="2000" dirty="0">
                <a:solidFill>
                  <a:srgbClr val="FFFFFF"/>
                </a:solidFill>
                <a:uFill>
                  <a:solidFill>
                    <a:srgbClr val="FFFFFF"/>
                  </a:solidFill>
                </a:uFill>
                <a:latin typeface="Arial"/>
                <a:ea typeface="Arial"/>
                <a:cs typeface="Arial"/>
                <a:sym typeface="Arial"/>
              </a:rPr>
              <a:t>b. Amelia Earhart</a:t>
            </a:r>
          </a:p>
          <a:p>
            <a:pPr marL="322574" marR="40639" lvl="1" indent="20325"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- 1st woman to fly the Atlantic </a:t>
            </a:r>
          </a:p>
          <a:p>
            <a:pPr marL="322574" marR="40639" lvl="1" indent="20325"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opened aviation to women</a:t>
            </a:r>
          </a:p>
        </p:txBody>
      </p:sp>
      <p:sp>
        <p:nvSpPr>
          <p:cNvPr id="19" name="Shape 81"/>
          <p:cNvSpPr/>
          <p:nvPr/>
        </p:nvSpPr>
        <p:spPr>
          <a:xfrm>
            <a:off x="342900" y="5219700"/>
            <a:ext cx="3693815" cy="1475051"/>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marL="322574" marR="40639" lvl="1" indent="20325"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c. Sports Heroes</a:t>
            </a:r>
          </a:p>
          <a:p>
            <a:pPr marL="322574" marR="40639" lvl="1" indent="20325"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Jim Thorpe - </a:t>
            </a:r>
            <a:r>
              <a:rPr sz="2000" dirty="0" err="1">
                <a:solidFill>
                  <a:srgbClr val="FFFFFF"/>
                </a:solidFill>
                <a:uFill>
                  <a:solidFill>
                    <a:srgbClr val="FFFFFF"/>
                  </a:solidFill>
                </a:uFill>
                <a:latin typeface="Arial"/>
                <a:ea typeface="Arial"/>
                <a:cs typeface="Arial"/>
                <a:sym typeface="Arial"/>
              </a:rPr>
              <a:t>Ftball</a:t>
            </a:r>
            <a:endParaRPr sz="2000" dirty="0">
              <a:solidFill>
                <a:srgbClr val="FFFFFF"/>
              </a:solidFill>
              <a:uFill>
                <a:solidFill>
                  <a:srgbClr val="FFFFFF"/>
                </a:solidFill>
              </a:uFill>
              <a:latin typeface="Arial"/>
              <a:ea typeface="Arial"/>
              <a:cs typeface="Arial"/>
              <a:sym typeface="Arial"/>
            </a:endParaRPr>
          </a:p>
          <a:p>
            <a:pPr marL="322574" marR="40639" lvl="1" indent="20325"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Jack Dempsey - Boxing</a:t>
            </a:r>
          </a:p>
          <a:p>
            <a:pPr marL="322574" marR="40639" lvl="1" indent="20325"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Babe Ruth - Baseball</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1" nodeType="after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checkerboard(across)">
                                      <p:cBhvr>
                                        <p:cTn id="7" dur="500"/>
                                        <p:tgtEl>
                                          <p:spTgt spid="78"/>
                                        </p:tgtEl>
                                      </p:cBhvr>
                                    </p:animEffect>
                                  </p:childTnLst>
                                </p:cTn>
                              </p:par>
                            </p:childTnLst>
                          </p:cTn>
                        </p:par>
                        <p:par>
                          <p:cTn id="8" fill="hold">
                            <p:stCondLst>
                              <p:cond delay="500"/>
                            </p:stCondLst>
                            <p:childTnLst>
                              <p:par>
                                <p:cTn id="9" presetID="1" presetClass="exit" presetSubtype="2" fill="hold" grpId="2" nodeType="afterEffect">
                                  <p:stCondLst>
                                    <p:cond delay="0"/>
                                  </p:stCondLst>
                                  <p:iterate>
                                    <p:tmAbs val="0"/>
                                  </p:iterate>
                                  <p:childTnLst>
                                    <p:animEffect transition="out" filter="(null)(left)">
                                      <p:cBhvr>
                                        <p:cTn id="10" dur="1000" fill="hold"/>
                                        <p:tgtEl>
                                          <p:spTgt spid="70"/>
                                        </p:tgtEl>
                                      </p:cBhvr>
                                    </p:animEffect>
                                    <p:set>
                                      <p:cBhvr>
                                        <p:cTn id="11" fill="hold">
                                          <p:stCondLst>
                                            <p:cond delay="999"/>
                                          </p:stCondLst>
                                        </p:cTn>
                                        <p:tgtEl>
                                          <p:spTgt spid="70"/>
                                        </p:tgtEl>
                                        <p:attrNameLst>
                                          <p:attrName>style.visibility</p:attrName>
                                        </p:attrNameLst>
                                      </p:cBhvr>
                                      <p:to>
                                        <p:strVal val="hidden"/>
                                      </p:to>
                                    </p:set>
                                  </p:childTnLst>
                                </p:cTn>
                              </p:par>
                            </p:childTnLst>
                          </p:cTn>
                        </p:par>
                        <p:par>
                          <p:cTn id="12" fill="hold">
                            <p:stCondLst>
                              <p:cond delay="1500"/>
                            </p:stCondLst>
                            <p:childTnLst>
                              <p:par>
                                <p:cTn id="13" presetID="19" presetClass="entr" presetSubtype="10" fill="hold" grpId="3" nodeType="afterEffect">
                                  <p:stCondLst>
                                    <p:cond delay="0"/>
                                  </p:stCondLst>
                                  <p:childTnLst>
                                    <p:set>
                                      <p:cBhvr>
                                        <p:cTn id="14" dur="1" fill="hold">
                                          <p:stCondLst>
                                            <p:cond delay="0"/>
                                          </p:stCondLst>
                                        </p:cTn>
                                        <p:tgtEl>
                                          <p:spTgt spid="73"/>
                                        </p:tgtEl>
                                        <p:attrNameLst>
                                          <p:attrName>style.visibility</p:attrName>
                                        </p:attrNameLst>
                                      </p:cBhvr>
                                      <p:to>
                                        <p:strVal val="visible"/>
                                      </p:to>
                                    </p:set>
                                    <p:anim calcmode="lin" valueType="num">
                                      <p:cBhvr>
                                        <p:cTn id="15" dur="5000" fill="hold"/>
                                        <p:tgtEl>
                                          <p:spTgt spid="73"/>
                                        </p:tgtEl>
                                        <p:attrNameLst>
                                          <p:attrName>ppt_w</p:attrName>
                                        </p:attrNameLst>
                                      </p:cBhvr>
                                      <p:tavLst>
                                        <p:tav tm="0" fmla="#ppt_w*sin(2.5*pi*$)">
                                          <p:val>
                                            <p:fltVal val="0"/>
                                          </p:val>
                                        </p:tav>
                                        <p:tav tm="100000">
                                          <p:val>
                                            <p:fltVal val="1"/>
                                          </p:val>
                                        </p:tav>
                                      </p:tavLst>
                                    </p:anim>
                                    <p:anim calcmode="lin" valueType="num">
                                      <p:cBhvr>
                                        <p:cTn id="16" dur="5000" fill="hold"/>
                                        <p:tgtEl>
                                          <p:spTgt spid="73"/>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4" nodeType="clickEffect">
                                  <p:stCondLst>
                                    <p:cond delay="0"/>
                                  </p:stCondLst>
                                  <p:iterate>
                                    <p:tmAbs val="0"/>
                                  </p:iterate>
                                  <p:childTnLst>
                                    <p:set>
                                      <p:cBhvr>
                                        <p:cTn id="20" fill="hold"/>
                                        <p:tgtEl>
                                          <p:spTgt spid="74"/>
                                        </p:tgtEl>
                                        <p:attrNameLst>
                                          <p:attrName>style.visibility</p:attrName>
                                        </p:attrNameLst>
                                      </p:cBhvr>
                                      <p:to>
                                        <p:strVal val="visible"/>
                                      </p:to>
                                    </p:set>
                                    <p:animEffect transition="in" filter="fade">
                                      <p:cBhvr>
                                        <p:cTn id="21" dur="1500"/>
                                        <p:tgtEl>
                                          <p:spTgt spid="74"/>
                                        </p:tgtEl>
                                      </p:cBhvr>
                                    </p:animEffect>
                                  </p:childTnLst>
                                </p:cTn>
                              </p:par>
                            </p:childTnLst>
                          </p:cTn>
                        </p:par>
                        <p:par>
                          <p:cTn id="22" fill="hold">
                            <p:stCondLst>
                              <p:cond delay="1500"/>
                            </p:stCondLst>
                            <p:childTnLst>
                              <p:par>
                                <p:cTn id="23" presetID="10" presetClass="entr" presetSubtype="0" fill="hold" grpId="5" nodeType="afterEffect">
                                  <p:stCondLst>
                                    <p:cond delay="500"/>
                                  </p:stCondLst>
                                  <p:iterate>
                                    <p:tmAbs val="0"/>
                                  </p:iterate>
                                  <p:childTnLst>
                                    <p:set>
                                      <p:cBhvr>
                                        <p:cTn id="24" fill="hold"/>
                                        <p:tgtEl>
                                          <p:spTgt spid="75"/>
                                        </p:tgtEl>
                                        <p:attrNameLst>
                                          <p:attrName>style.visibility</p:attrName>
                                        </p:attrNameLst>
                                      </p:cBhvr>
                                      <p:to>
                                        <p:strVal val="visible"/>
                                      </p:to>
                                    </p:set>
                                    <p:animEffect transition="in" filter="fade">
                                      <p:cBhvr>
                                        <p:cTn id="25" dur="1500"/>
                                        <p:tgtEl>
                                          <p:spTgt spid="7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6" nodeType="clickEffect">
                                  <p:stCondLst>
                                    <p:cond delay="0"/>
                                  </p:stCondLst>
                                  <p:iterate>
                                    <p:tmAbs val="0"/>
                                  </p:iterate>
                                  <p:childTnLst>
                                    <p:set>
                                      <p:cBhvr>
                                        <p:cTn id="29" fill="hold"/>
                                        <p:tgtEl>
                                          <p:spTgt spid="76"/>
                                        </p:tgtEl>
                                        <p:attrNameLst>
                                          <p:attrName>style.visibility</p:attrName>
                                        </p:attrNameLst>
                                      </p:cBhvr>
                                      <p:to>
                                        <p:strVal val="visible"/>
                                      </p:to>
                                    </p:set>
                                    <p:animEffect transition="in" filter="fade">
                                      <p:cBhvr>
                                        <p:cTn id="30" dur="1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2" animBg="1" advAuto="0"/>
      <p:bldP spid="73" grpId="3" animBg="1" advAuto="0"/>
      <p:bldP spid="74" grpId="4" animBg="1" advAuto="0"/>
      <p:bldP spid="75" grpId="5" animBg="1" advAuto="0"/>
      <p:bldP spid="76" grpId="6" animBg="1" advAuto="0"/>
      <p:bldP spid="78" grpId="1" animBg="1" advAuto="0"/>
    </p:bldLst>
  </p:timing>
</p:sld>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Times"/>
        <a:ea typeface="Times"/>
        <a:cs typeface="Times"/>
      </a:majorFont>
      <a:minorFont>
        <a:latin typeface="Times"/>
        <a:ea typeface="Times"/>
        <a:cs typeface="Time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6E6E9"/>
        </a:solidFill>
        <a:ln w="12700" cap="flat">
          <a:solidFill>
            <a:srgbClr val="000000"/>
          </a:solidFill>
          <a:prstDash val="solid"/>
          <a:miter lim="400000"/>
        </a:ln>
        <a:effectLst/>
      </a:spPr>
      <a:bodyPr rot="0" spcFirstLastPara="1" vertOverflow="overflow" horzOverflow="overflow" vert="horz" wrap="square" lIns="38100" tIns="38100" rIns="38100" bIns="38100" numCol="1" spcCol="38100" rtlCol="0" anchor="ctr">
        <a:spAutoFit/>
      </a:bodyPr>
      <a:lstStyle>
        <a:defPPr marL="0" marR="0" indent="0" algn="ctr" defTabSz="457200" rtl="0" fontAlgn="auto" latinLnBrk="1" hangingPunct="0">
          <a:lnSpc>
            <a:spcPts val="1400"/>
          </a:lnSpc>
          <a:spcBef>
            <a:spcPts val="0"/>
          </a:spcBef>
          <a:spcAft>
            <a:spcPts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sz="1200" b="0" i="0" u="none" strike="noStrike" cap="none" spc="0" normalizeH="0" baseline="0">
            <a:ln>
              <a:noFill/>
            </a:ln>
            <a:solidFill>
              <a:srgbClr val="000000"/>
            </a:solidFill>
            <a:effectLst>
              <a:outerShdw blurRad="38100" dist="12700" dir="5400000" rotWithShape="0">
                <a:srgbClr val="000000">
                  <a:alpha val="50000"/>
                </a:srgbClr>
              </a:outerShdw>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457200" rtl="0" fontAlgn="auto" latinLnBrk="1" hangingPunct="0">
          <a:lnSpc>
            <a:spcPts val="1400"/>
          </a:lnSpc>
          <a:spcBef>
            <a:spcPts val="0"/>
          </a:spcBef>
          <a:spcAft>
            <a:spcPts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sz="1200" b="0" i="0" u="none" strike="noStrike" cap="none" spc="0" normalizeH="0" baseline="0">
            <a:ln>
              <a:noFill/>
            </a:ln>
            <a:solidFill>
              <a:srgbClr val="000000"/>
            </a:solidFill>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Times"/>
        <a:ea typeface="Times"/>
        <a:cs typeface="Times"/>
      </a:majorFont>
      <a:minorFont>
        <a:latin typeface="Times"/>
        <a:ea typeface="Times"/>
        <a:cs typeface="Time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6E6E9"/>
        </a:solidFill>
        <a:ln w="12700" cap="flat">
          <a:solidFill>
            <a:srgbClr val="000000"/>
          </a:solidFill>
          <a:prstDash val="solid"/>
          <a:miter lim="400000"/>
        </a:ln>
        <a:effectLst/>
      </a:spPr>
      <a:bodyPr rot="0" spcFirstLastPara="1" vertOverflow="overflow" horzOverflow="overflow" vert="horz" wrap="square" lIns="38100" tIns="38100" rIns="38100" bIns="38100" numCol="1" spcCol="38100" rtlCol="0" anchor="ctr">
        <a:spAutoFit/>
      </a:bodyPr>
      <a:lstStyle>
        <a:defPPr marL="0" marR="0" indent="0" algn="ctr" defTabSz="457200" rtl="0" fontAlgn="auto" latinLnBrk="1" hangingPunct="0">
          <a:lnSpc>
            <a:spcPts val="1400"/>
          </a:lnSpc>
          <a:spcBef>
            <a:spcPts val="0"/>
          </a:spcBef>
          <a:spcAft>
            <a:spcPts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sz="1200" b="0" i="0" u="none" strike="noStrike" cap="none" spc="0" normalizeH="0" baseline="0">
            <a:ln>
              <a:noFill/>
            </a:ln>
            <a:solidFill>
              <a:srgbClr val="000000"/>
            </a:solidFill>
            <a:effectLst>
              <a:outerShdw blurRad="38100" dist="12700" dir="5400000" rotWithShape="0">
                <a:srgbClr val="000000">
                  <a:alpha val="50000"/>
                </a:srgbClr>
              </a:outerShdw>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457200" rtl="0" fontAlgn="auto" latinLnBrk="1" hangingPunct="0">
          <a:lnSpc>
            <a:spcPts val="1400"/>
          </a:lnSpc>
          <a:spcBef>
            <a:spcPts val="0"/>
          </a:spcBef>
          <a:spcAft>
            <a:spcPts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sz="1200" b="0" i="0" u="none" strike="noStrike" cap="none" spc="0" normalizeH="0" baseline="0">
            <a:ln>
              <a:noFill/>
            </a:ln>
            <a:solidFill>
              <a:srgbClr val="000000"/>
            </a:solidFill>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28</TotalTime>
  <Words>1468</Words>
  <Application>Microsoft Office PowerPoint</Application>
  <PresentationFormat>On-screen Show (4:3)</PresentationFormat>
  <Paragraphs>124</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White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Beattie, William R.</dc:creator>
  <cp:lastModifiedBy>LocalAdmin</cp:lastModifiedBy>
  <cp:revision>18</cp:revision>
  <dcterms:modified xsi:type="dcterms:W3CDTF">2015-02-24T04:55:27Z</dcterms:modified>
</cp:coreProperties>
</file>