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matic SC"/>
      <p:regular r:id="rId16"/>
      <p:bold r:id="rId17"/>
    </p:embeddedFont>
    <p:embeddedFont>
      <p:font typeface="Source Code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SourceCodePr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notesMaster" Target="notesMasters/notesMaster1.xml"/><Relationship Id="rId19" Type="http://schemas.openxmlformats.org/officeDocument/2006/relationships/font" Target="fonts/SourceCodePro-bold.fntdata"/><Relationship Id="rId6" Type="http://schemas.openxmlformats.org/officeDocument/2006/relationships/slide" Target="slides/slide1.xml"/><Relationship Id="rId18" Type="http://schemas.openxmlformats.org/officeDocument/2006/relationships/font" Target="fonts/SourceCodePr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SLIDES_API87837279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SLIDES_API87837279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ff72acb11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ff72acb11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SLIDES_API87837279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SLIDES_API87837279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e5115521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e5115521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ff72acb11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ff72acb11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e5115521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e5115521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f68713a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ff68713a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fe5115521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fe5115521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fe51155213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fe51155213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BBo-TYCltr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youtube.com/watch?v=TI93YHILSgk" TargetMode="Externa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Glory of War in Shakespeare's Henry V</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 to 'Once More Unto the Breach'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WRITTEN RESPONSE:</a:t>
            </a:r>
            <a:endParaRPr/>
          </a:p>
        </p:txBody>
      </p:sp>
      <p:sp>
        <p:nvSpPr>
          <p:cNvPr id="128" name="Google Shape;128;p22"/>
          <p:cNvSpPr txBox="1"/>
          <p:nvPr>
            <p:ph idx="1" type="body"/>
          </p:nvPr>
        </p:nvSpPr>
        <p:spPr>
          <a:xfrm>
            <a:off x="311700" y="1228675"/>
            <a:ext cx="8520600" cy="12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does Shakespeare make war seem glorious in this speech and what rhetorical techniques does King Henry use to motivate his soldiers?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2802750" y="802500"/>
            <a:ext cx="3538500" cy="35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‘How is war presented as glorious?’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'Once More Unto the Breach'</a:t>
            </a:r>
            <a:endParaRPr/>
          </a:p>
        </p:txBody>
      </p:sp>
      <p:sp>
        <p:nvSpPr>
          <p:cNvPr id="68" name="Google Shape;68;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Famous speech from Shakespeare's play "Henry V"</a:t>
            </a:r>
            <a:endParaRPr/>
          </a:p>
          <a:p>
            <a:pPr indent="-342900" lvl="0" marL="457200" rtl="0" algn="l">
              <a:spcBef>
                <a:spcPts val="0"/>
              </a:spcBef>
              <a:spcAft>
                <a:spcPts val="0"/>
              </a:spcAft>
              <a:buSzPts val="1800"/>
              <a:buChar char="●"/>
            </a:pPr>
            <a:r>
              <a:rPr lang="en"/>
              <a:t>Delivered by King Henry V to motivate his troops</a:t>
            </a:r>
            <a:endParaRPr/>
          </a:p>
          <a:p>
            <a:pPr indent="-342900" lvl="0" marL="457200" rtl="0" algn="l">
              <a:spcBef>
                <a:spcPts val="0"/>
              </a:spcBef>
              <a:spcAft>
                <a:spcPts val="0"/>
              </a:spcAft>
              <a:buSzPts val="1800"/>
              <a:buChar char="●"/>
            </a:pPr>
            <a:r>
              <a:rPr lang="en"/>
              <a:t>Set during the Siege of Harfleur in 1415</a:t>
            </a:r>
            <a:endParaRPr/>
          </a:p>
          <a:p>
            <a:pPr indent="-342900" lvl="0" marL="457200" rtl="0" algn="l">
              <a:spcBef>
                <a:spcPts val="0"/>
              </a:spcBef>
              <a:spcAft>
                <a:spcPts val="0"/>
              </a:spcAft>
              <a:buSzPts val="1800"/>
              <a:buChar char="●"/>
            </a:pPr>
            <a:r>
              <a:rPr lang="en"/>
              <a:t>Part of the Hundred Years' War between England and France</a:t>
            </a:r>
            <a:endParaRPr/>
          </a:p>
          <a:p>
            <a:pPr indent="-368300" lvl="0" marL="457200" rtl="0" algn="l">
              <a:spcBef>
                <a:spcPts val="0"/>
              </a:spcBef>
              <a:spcAft>
                <a:spcPts val="0"/>
              </a:spcAft>
              <a:buSzPts val="2200"/>
              <a:buChar char="●"/>
            </a:pPr>
            <a:r>
              <a:rPr lang="en" sz="2200"/>
              <a:t>Explores themes of courage, patriotism, and the nature of war</a:t>
            </a:r>
            <a:endParaRPr sz="2200"/>
          </a:p>
          <a:p>
            <a:pPr indent="-368300" lvl="0" marL="457200" rtl="0" algn="l">
              <a:spcBef>
                <a:spcPts val="0"/>
              </a:spcBef>
              <a:spcAft>
                <a:spcPts val="0"/>
              </a:spcAft>
              <a:buSzPts val="2200"/>
              <a:buChar char="●"/>
            </a:pPr>
            <a:r>
              <a:rPr lang="en" sz="1750">
                <a:solidFill>
                  <a:srgbClr val="333333"/>
                </a:solidFill>
                <a:highlight>
                  <a:srgbClr val="FFFFFF"/>
                </a:highlight>
              </a:rPr>
              <a:t>This speech occurs at the peak of action in act three where King Henry’s army weakens the walls of the French city, Harfleur, and the king asks them to make a little more effort to be victorious. </a:t>
            </a:r>
            <a:endParaRPr sz="2200"/>
          </a:p>
          <a:p>
            <a:pPr indent="0" lvl="0" marL="457200" rtl="0" algn="l">
              <a:spcBef>
                <a:spcPts val="120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7600925" y="151625"/>
            <a:ext cx="1388750" cy="1492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descr="Kit Harington plays the title role in Shakespeare's epic story of nationalism, war, and the intricate dance of power in Henry V.&#10;&#10;In a modern setting rife with gunfire and explosive bomb blasts, the young monarch must rise to the challenge of leading his beloved Englishmen to victory while proving himself worthy of the throne. Immerse yourself in this gripping live capture, filmed from the Donmar Warehouse in London.&#10;&#10;Watch the full production: https://marquee.tv/videos/donmar-henry-v&#10;&#10;#KitHarington #HenryV #Shakespeare #MarqueeTV&#10;-- &#10;Subscribe on YouTube: @MarqueeTV &#10;Marquee TV Facebook:  / marqueetv  &#10;Marquee TV Instagram:  / marqueeartstv   &#10;Marquee TV Twitter:  / marqueeartstv   &#10;Marquee TV TikTok:  / marqueeartstv  &#10;-- &#10;With Marquee TV you can stream the world's best opera, dance, theatre and music on demand: https://welcome.marquee.tv/" id="74" name="Google Shape;74;p16" title="Kit Harrington Performs Act III, Scene I of Henry V | Marquee TV">
            <a:hlinkClick r:id="rId3"/>
          </p:cNvPr>
          <p:cNvPicPr preferRelativeResize="0"/>
          <p:nvPr/>
        </p:nvPicPr>
        <p:blipFill>
          <a:blip r:embed="rId4">
            <a:alphaModFix/>
          </a:blip>
          <a:stretch>
            <a:fillRect/>
          </a:stretch>
        </p:blipFill>
        <p:spPr>
          <a:xfrm>
            <a:off x="1078050" y="433500"/>
            <a:ext cx="6111100" cy="3437475"/>
          </a:xfrm>
          <a:prstGeom prst="rect">
            <a:avLst/>
          </a:prstGeom>
          <a:noFill/>
          <a:ln>
            <a:noFill/>
          </a:ln>
        </p:spPr>
      </p:pic>
      <p:sp>
        <p:nvSpPr>
          <p:cNvPr id="75" name="Google Shape;75;p16"/>
          <p:cNvSpPr txBox="1"/>
          <p:nvPr/>
        </p:nvSpPr>
        <p:spPr>
          <a:xfrm>
            <a:off x="142850" y="4045975"/>
            <a:ext cx="9585900" cy="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Kit Harrington (Game of Thrones) - Let’s critique this version - What do we notice?</a:t>
            </a:r>
            <a:endParaRPr sz="1800">
              <a:solidFill>
                <a:schemeClr val="dk2"/>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6500"/>
              <a:t>Now let’s look at HOW King Henry uses </a:t>
            </a:r>
            <a:r>
              <a:rPr lang="en" sz="6500"/>
              <a:t>persuasive</a:t>
            </a:r>
            <a:r>
              <a:rPr lang="en" sz="6500"/>
              <a:t> techniques to mobilise his war weary troops…</a:t>
            </a:r>
            <a:endParaRPr sz="6500"/>
          </a:p>
        </p:txBody>
      </p:sp>
      <p:sp>
        <p:nvSpPr>
          <p:cNvPr id="81" name="Google Shape;81;p17"/>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HIGHLIGHT AND ANNOTATE AS WE GO…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nvSpPr>
        <p:spPr>
          <a:xfrm>
            <a:off x="2076050" y="128250"/>
            <a:ext cx="5388300" cy="4726500"/>
          </a:xfrm>
          <a:prstGeom prst="rect">
            <a:avLst/>
          </a:prstGeom>
          <a:solidFill>
            <a:srgbClr val="FFF2CC"/>
          </a:solidFill>
          <a:ln>
            <a:noFill/>
          </a:ln>
        </p:spPr>
        <p:txBody>
          <a:bodyPr anchorCtr="0" anchor="t" bIns="91425" lIns="91425" spcFirstLastPara="1" rIns="91425" wrap="square" tIns="91425">
            <a:spAutoFit/>
          </a:bodyPr>
          <a:lstStyle/>
          <a:p>
            <a:pPr indent="-203200" lvl="0" marL="215900" rtl="0" algn="l">
              <a:lnSpc>
                <a:spcPct val="115000"/>
              </a:lnSpc>
              <a:spcBef>
                <a:spcPts val="0"/>
              </a:spcBef>
              <a:spcAft>
                <a:spcPts val="0"/>
              </a:spcAft>
              <a:buNone/>
            </a:pPr>
            <a:r>
              <a:rPr b="1" lang="en" sz="1850">
                <a:latin typeface="Times New Roman"/>
                <a:ea typeface="Times New Roman"/>
                <a:cs typeface="Times New Roman"/>
                <a:sym typeface="Times New Roman"/>
              </a:rPr>
              <a:t>Once</a:t>
            </a:r>
            <a:r>
              <a:rPr lang="en" sz="1850">
                <a:latin typeface="Times New Roman"/>
                <a:ea typeface="Times New Roman"/>
                <a:cs typeface="Times New Roman"/>
                <a:sym typeface="Times New Roman"/>
              </a:rPr>
              <a:t> </a:t>
            </a:r>
            <a:r>
              <a:rPr b="1" lang="en" sz="1850">
                <a:latin typeface="Times New Roman"/>
                <a:ea typeface="Times New Roman"/>
                <a:cs typeface="Times New Roman"/>
                <a:sym typeface="Times New Roman"/>
              </a:rPr>
              <a:t>more</a:t>
            </a:r>
            <a:r>
              <a:rPr lang="en" sz="1850">
                <a:latin typeface="Times New Roman"/>
                <a:ea typeface="Times New Roman"/>
                <a:cs typeface="Times New Roman"/>
                <a:sym typeface="Times New Roman"/>
              </a:rPr>
              <a:t> unto the breach, </a:t>
            </a:r>
            <a:r>
              <a:rPr b="1" lang="en" sz="1850">
                <a:latin typeface="Times New Roman"/>
                <a:ea typeface="Times New Roman"/>
                <a:cs typeface="Times New Roman"/>
                <a:sym typeface="Times New Roman"/>
              </a:rPr>
              <a:t>dear friends</a:t>
            </a:r>
            <a:r>
              <a:rPr lang="en" sz="1850">
                <a:latin typeface="Times New Roman"/>
                <a:ea typeface="Times New Roman"/>
                <a:cs typeface="Times New Roman"/>
                <a:sym typeface="Times New Roman"/>
              </a:rPr>
              <a:t>, </a:t>
            </a:r>
            <a:r>
              <a:rPr b="1" lang="en" sz="1850">
                <a:latin typeface="Times New Roman"/>
                <a:ea typeface="Times New Roman"/>
                <a:cs typeface="Times New Roman"/>
                <a:sym typeface="Times New Roman"/>
              </a:rPr>
              <a:t>once more</a:t>
            </a:r>
            <a:r>
              <a:rPr lang="en" sz="1850">
                <a:latin typeface="Times New Roman"/>
                <a:ea typeface="Times New Roman"/>
                <a:cs typeface="Times New Roman"/>
                <a:sym typeface="Times New Roman"/>
              </a:rPr>
              <a:t>;</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O</a:t>
            </a:r>
            <a:r>
              <a:rPr b="1" lang="en" sz="1850">
                <a:latin typeface="Times New Roman"/>
                <a:ea typeface="Times New Roman"/>
                <a:cs typeface="Times New Roman"/>
                <a:sym typeface="Times New Roman"/>
              </a:rPr>
              <a:t>r close the wall up with our English dead</a:t>
            </a:r>
            <a:r>
              <a:rPr lang="en" sz="1850">
                <a:latin typeface="Times New Roman"/>
                <a:ea typeface="Times New Roman"/>
                <a:cs typeface="Times New Roman"/>
                <a:sym typeface="Times New Roman"/>
              </a:rPr>
              <a:t>.</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In peace there's nothing so becomes a man</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As modest stillness and humility:</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But when the blast of war blows in our ears,</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Then imitate the action of the tiger;</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Stiffen the sinews, summon up the blood,</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Disguise fair nature with hard-favour'd rage;</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Then lend the eye a terrible aspect;</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Let pry through the portage of the head</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Like the brass cannon; let the brow o'erwhelm it</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As fearfully as doth a galled rock</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O'erhang and jutty his confounded base,</a:t>
            </a:r>
            <a:endParaRPr sz="18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1850">
                <a:latin typeface="Times New Roman"/>
                <a:ea typeface="Times New Roman"/>
                <a:cs typeface="Times New Roman"/>
                <a:sym typeface="Times New Roman"/>
              </a:rPr>
              <a:t>Swill'd with the wild and wasteful ocean.</a:t>
            </a:r>
            <a:endParaRPr sz="1850">
              <a:latin typeface="Times New Roman"/>
              <a:ea typeface="Times New Roman"/>
              <a:cs typeface="Times New Roman"/>
              <a:sym typeface="Times New Roman"/>
            </a:endParaRPr>
          </a:p>
        </p:txBody>
      </p:sp>
      <p:sp>
        <p:nvSpPr>
          <p:cNvPr id="87" name="Google Shape;87;p18"/>
          <p:cNvSpPr txBox="1"/>
          <p:nvPr/>
        </p:nvSpPr>
        <p:spPr>
          <a:xfrm>
            <a:off x="259775" y="227300"/>
            <a:ext cx="954600" cy="10326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Code Pro"/>
                <a:ea typeface="Source Code Pro"/>
                <a:cs typeface="Source Code Pro"/>
                <a:sym typeface="Source Code Pro"/>
              </a:rPr>
              <a:t>Only 1 more - anyone can do 1 more of anything…</a:t>
            </a:r>
            <a:endParaRPr sz="1000">
              <a:solidFill>
                <a:schemeClr val="dk2"/>
              </a:solidFill>
              <a:latin typeface="Source Code Pro"/>
              <a:ea typeface="Source Code Pro"/>
              <a:cs typeface="Source Code Pro"/>
              <a:sym typeface="Source Code Pro"/>
            </a:endParaRPr>
          </a:p>
        </p:txBody>
      </p:sp>
      <p:cxnSp>
        <p:nvCxnSpPr>
          <p:cNvPr id="88" name="Google Shape;88;p18"/>
          <p:cNvCxnSpPr/>
          <p:nvPr/>
        </p:nvCxnSpPr>
        <p:spPr>
          <a:xfrm flipH="1" rot="10800000">
            <a:off x="1409275" y="422250"/>
            <a:ext cx="642900" cy="545400"/>
          </a:xfrm>
          <a:prstGeom prst="straightConnector1">
            <a:avLst/>
          </a:prstGeom>
          <a:noFill/>
          <a:ln cap="flat" cmpd="sng" w="9525">
            <a:solidFill>
              <a:schemeClr val="dk2"/>
            </a:solidFill>
            <a:prstDash val="solid"/>
            <a:round/>
            <a:headEnd len="med" w="med" type="none"/>
            <a:tailEnd len="med" w="med" type="triangle"/>
          </a:ln>
        </p:spPr>
      </p:cxnSp>
      <p:cxnSp>
        <p:nvCxnSpPr>
          <p:cNvPr id="89" name="Google Shape;89;p18"/>
          <p:cNvCxnSpPr/>
          <p:nvPr/>
        </p:nvCxnSpPr>
        <p:spPr>
          <a:xfrm>
            <a:off x="5715000" y="441625"/>
            <a:ext cx="2279400" cy="642900"/>
          </a:xfrm>
          <a:prstGeom prst="straightConnector1">
            <a:avLst/>
          </a:prstGeom>
          <a:noFill/>
          <a:ln cap="flat" cmpd="sng" w="9525">
            <a:solidFill>
              <a:schemeClr val="dk2"/>
            </a:solidFill>
            <a:prstDash val="solid"/>
            <a:round/>
            <a:headEnd len="med" w="med" type="none"/>
            <a:tailEnd len="med" w="med" type="triangle"/>
          </a:ln>
        </p:spPr>
      </p:cxnSp>
      <p:sp>
        <p:nvSpPr>
          <p:cNvPr id="90" name="Google Shape;90;p18"/>
          <p:cNvSpPr txBox="1"/>
          <p:nvPr/>
        </p:nvSpPr>
        <p:spPr>
          <a:xfrm>
            <a:off x="8169850" y="772700"/>
            <a:ext cx="779400" cy="720900"/>
          </a:xfrm>
          <a:prstGeom prst="rect">
            <a:avLst/>
          </a:prstGeom>
          <a:solidFill>
            <a:srgbClr val="FCE5C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Source Code Pro"/>
                <a:ea typeface="Source Code Pro"/>
                <a:cs typeface="Source Code Pro"/>
                <a:sym typeface="Source Code Pro"/>
              </a:rPr>
              <a:t>Term of endearment and they’re his friends! He’s a KING!!!</a:t>
            </a:r>
            <a:endParaRPr sz="700">
              <a:solidFill>
                <a:schemeClr val="dk2"/>
              </a:solidFill>
              <a:latin typeface="Source Code Pro"/>
              <a:ea typeface="Source Code Pro"/>
              <a:cs typeface="Source Code Pro"/>
              <a:sym typeface="Source Code Pro"/>
            </a:endParaRPr>
          </a:p>
        </p:txBody>
      </p:sp>
      <p:sp>
        <p:nvSpPr>
          <p:cNvPr id="91" name="Google Shape;91;p18"/>
          <p:cNvSpPr txBox="1"/>
          <p:nvPr/>
        </p:nvSpPr>
        <p:spPr>
          <a:xfrm>
            <a:off x="240300" y="1532650"/>
            <a:ext cx="954600" cy="8379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latin typeface="Source Code Pro"/>
                <a:ea typeface="Source Code Pro"/>
                <a:cs typeface="Source Code Pro"/>
                <a:sym typeface="Source Code Pro"/>
              </a:rPr>
              <a:t>Lays out the consequences of NOT doing anything in v graphic detail</a:t>
            </a:r>
            <a:endParaRPr sz="700">
              <a:solidFill>
                <a:schemeClr val="dk2"/>
              </a:solidFill>
              <a:latin typeface="Source Code Pro"/>
              <a:ea typeface="Source Code Pro"/>
              <a:cs typeface="Source Code Pro"/>
              <a:sym typeface="Source Code Pro"/>
            </a:endParaRPr>
          </a:p>
        </p:txBody>
      </p:sp>
      <p:sp>
        <p:nvSpPr>
          <p:cNvPr id="92" name="Google Shape;92;p18"/>
          <p:cNvSpPr txBox="1"/>
          <p:nvPr/>
        </p:nvSpPr>
        <p:spPr>
          <a:xfrm>
            <a:off x="298750" y="2818525"/>
            <a:ext cx="1500300" cy="2325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How does he want his men to look and why? (see Haka on next slide)</a:t>
            </a:r>
            <a:endParaRPr sz="1800">
              <a:solidFill>
                <a:schemeClr val="dk2"/>
              </a:solidFill>
              <a:latin typeface="Source Code Pro"/>
              <a:ea typeface="Source Code Pro"/>
              <a:cs typeface="Source Code Pro"/>
              <a:sym typeface="Source Code Pro"/>
            </a:endParaRPr>
          </a:p>
        </p:txBody>
      </p:sp>
      <p:sp>
        <p:nvSpPr>
          <p:cNvPr id="93" name="Google Shape;93;p18"/>
          <p:cNvSpPr txBox="1"/>
          <p:nvPr/>
        </p:nvSpPr>
        <p:spPr>
          <a:xfrm>
            <a:off x="7760700" y="3149750"/>
            <a:ext cx="1188600" cy="12858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Source Code Pro"/>
                <a:ea typeface="Source Code Pro"/>
                <a:cs typeface="Source Code Pro"/>
                <a:sym typeface="Source Code Pro"/>
              </a:rPr>
              <a:t>Metaphors in this section - why are they good?</a:t>
            </a:r>
            <a:endParaRPr sz="1300">
              <a:solidFill>
                <a:schemeClr val="dk2"/>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The Māori All Blacks perform their haka Te Tīmatanga in tribute to the late Sean Wainui ahead of their clash against Ireland in Hamilton.&#10;&#10;CREDIT: @skysportnz  &#10;&#10;FOLLOW US ON SOCIAL: &#10;http://www.facebook.com/allblacks &#10;http://www.twitter.com/allblacks &#10;http://www.instagram.com/allblacks" id="98" name="Google Shape;98;p19" title="Māori All Blacks perform their haka against Ireland">
            <a:hlinkClick r:id="rId3"/>
          </p:cNvPr>
          <p:cNvPicPr preferRelativeResize="0"/>
          <p:nvPr/>
        </p:nvPicPr>
        <p:blipFill>
          <a:blip r:embed="rId4">
            <a:alphaModFix/>
          </a:blip>
          <a:stretch>
            <a:fillRect/>
          </a:stretch>
        </p:blipFill>
        <p:spPr>
          <a:xfrm>
            <a:off x="1462675" y="542050"/>
            <a:ext cx="5971750" cy="3359100"/>
          </a:xfrm>
          <a:prstGeom prst="rect">
            <a:avLst/>
          </a:prstGeom>
          <a:noFill/>
          <a:ln>
            <a:noFill/>
          </a:ln>
        </p:spPr>
      </p:pic>
      <p:sp>
        <p:nvSpPr>
          <p:cNvPr id="99" name="Google Shape;99;p19"/>
          <p:cNvSpPr txBox="1"/>
          <p:nvPr/>
        </p:nvSpPr>
        <p:spPr>
          <a:xfrm>
            <a:off x="363750" y="4162850"/>
            <a:ext cx="8416500" cy="5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Is this how Henry V wanted his soldiers to look? Why and how is this intimidating? (Haka: Wiki https://en.wikipedia.org/wiki/Haka)</a:t>
            </a:r>
            <a:endParaRPr sz="1800">
              <a:solidFill>
                <a:schemeClr val="dk2"/>
              </a:solidFill>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nvSpPr>
        <p:spPr>
          <a:xfrm>
            <a:off x="968050" y="758100"/>
            <a:ext cx="7534500" cy="3704400"/>
          </a:xfrm>
          <a:prstGeom prst="rect">
            <a:avLst/>
          </a:prstGeom>
          <a:solidFill>
            <a:srgbClr val="FFF2CC"/>
          </a:solidFill>
          <a:ln>
            <a:noFill/>
          </a:ln>
        </p:spPr>
        <p:txBody>
          <a:bodyPr anchorCtr="0" anchor="t" bIns="91425" lIns="91425" spcFirstLastPara="1" rIns="91425" wrap="square" tIns="91425">
            <a:spAutoFit/>
          </a:bodyPr>
          <a:lstStyle/>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Now s</a:t>
            </a:r>
            <a:r>
              <a:rPr b="1" lang="en" sz="2050">
                <a:latin typeface="Times New Roman"/>
                <a:ea typeface="Times New Roman"/>
                <a:cs typeface="Times New Roman"/>
                <a:sym typeface="Times New Roman"/>
              </a:rPr>
              <a:t>et the teeth and stretch the nostril wide</a:t>
            </a:r>
            <a:r>
              <a:rPr lang="en" sz="2050">
                <a:latin typeface="Times New Roman"/>
                <a:ea typeface="Times New Roman"/>
                <a:cs typeface="Times New Roman"/>
                <a:sym typeface="Times New Roman"/>
              </a:rPr>
              <a: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Hold hard the breath and bend up every spirit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To his full height. On, on, you </a:t>
            </a:r>
            <a:r>
              <a:rPr b="1" lang="en" sz="2050">
                <a:latin typeface="Times New Roman"/>
                <a:ea typeface="Times New Roman"/>
                <a:cs typeface="Times New Roman"/>
                <a:sym typeface="Times New Roman"/>
              </a:rPr>
              <a:t>noblest English</a:t>
            </a:r>
            <a:r>
              <a:rPr lang="en" sz="2050">
                <a:latin typeface="Times New Roman"/>
                <a:ea typeface="Times New Roman"/>
                <a:cs typeface="Times New Roman"/>
                <a:sym typeface="Times New Roman"/>
              </a:rPr>
              <a: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Whose blood is</a:t>
            </a:r>
            <a:r>
              <a:rPr b="1" lang="en" sz="2050">
                <a:latin typeface="Times New Roman"/>
                <a:ea typeface="Times New Roman"/>
                <a:cs typeface="Times New Roman"/>
                <a:sym typeface="Times New Roman"/>
              </a:rPr>
              <a:t> fet from fathers of war-proof</a:t>
            </a:r>
            <a:r>
              <a:rPr lang="en" sz="2050">
                <a:latin typeface="Times New Roman"/>
                <a:ea typeface="Times New Roman"/>
                <a:cs typeface="Times New Roman"/>
                <a:sym typeface="Times New Roman"/>
              </a:rPr>
              <a: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Fathers that, like so many Alexanders,</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Have in these parts from morn till even fought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And sheathed their swords for lack of argument: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Dishonour not your mothers; now attest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That those whom you call'd fathers did beget you</a:t>
            </a:r>
            <a:r>
              <a:rPr lang="en" sz="1650">
                <a:latin typeface="Times New Roman"/>
                <a:ea typeface="Times New Roman"/>
                <a:cs typeface="Times New Roman"/>
                <a:sym typeface="Times New Roman"/>
              </a:rPr>
              <a:t>.</a:t>
            </a:r>
            <a:endParaRPr sz="1650">
              <a:latin typeface="Times New Roman"/>
              <a:ea typeface="Times New Roman"/>
              <a:cs typeface="Times New Roman"/>
              <a:sym typeface="Times New Roman"/>
            </a:endParaRPr>
          </a:p>
          <a:p>
            <a:pPr indent="0" lvl="0" marL="12700" rtl="0" algn="l">
              <a:lnSpc>
                <a:spcPct val="115000"/>
              </a:lnSpc>
              <a:spcBef>
                <a:spcPts val="0"/>
              </a:spcBef>
              <a:spcAft>
                <a:spcPts val="0"/>
              </a:spcAft>
              <a:buNone/>
            </a:pPr>
            <a:r>
              <a:t/>
            </a:r>
            <a:endParaRPr sz="1650">
              <a:latin typeface="Times New Roman"/>
              <a:ea typeface="Times New Roman"/>
              <a:cs typeface="Times New Roman"/>
              <a:sym typeface="Times New Roman"/>
            </a:endParaRPr>
          </a:p>
        </p:txBody>
      </p:sp>
      <p:sp>
        <p:nvSpPr>
          <p:cNvPr id="105" name="Google Shape;105;p20"/>
          <p:cNvSpPr txBox="1"/>
          <p:nvPr/>
        </p:nvSpPr>
        <p:spPr>
          <a:xfrm>
            <a:off x="6396900" y="578000"/>
            <a:ext cx="1461300" cy="1831500"/>
          </a:xfrm>
          <a:prstGeom prst="rect">
            <a:avLst/>
          </a:prstGeom>
          <a:solidFill>
            <a:srgbClr val="D0E0E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How will this make the men appear to the enemy?</a:t>
            </a:r>
            <a:endParaRPr sz="1800">
              <a:solidFill>
                <a:schemeClr val="dk2"/>
              </a:solidFill>
              <a:latin typeface="Source Code Pro"/>
              <a:ea typeface="Source Code Pro"/>
              <a:cs typeface="Source Code Pro"/>
              <a:sym typeface="Source Code Pro"/>
            </a:endParaRPr>
          </a:p>
        </p:txBody>
      </p:sp>
      <p:cxnSp>
        <p:nvCxnSpPr>
          <p:cNvPr id="106" name="Google Shape;106;p20"/>
          <p:cNvCxnSpPr/>
          <p:nvPr/>
        </p:nvCxnSpPr>
        <p:spPr>
          <a:xfrm>
            <a:off x="5987750" y="967650"/>
            <a:ext cx="487200" cy="78000"/>
          </a:xfrm>
          <a:prstGeom prst="straightConnector1">
            <a:avLst/>
          </a:prstGeom>
          <a:noFill/>
          <a:ln cap="flat" cmpd="sng" w="9525">
            <a:solidFill>
              <a:schemeClr val="dk2"/>
            </a:solidFill>
            <a:prstDash val="solid"/>
            <a:round/>
            <a:headEnd len="med" w="med" type="none"/>
            <a:tailEnd len="med" w="med" type="triangle"/>
          </a:ln>
        </p:spPr>
      </p:cxnSp>
      <p:cxnSp>
        <p:nvCxnSpPr>
          <p:cNvPr id="107" name="Google Shape;107;p20"/>
          <p:cNvCxnSpPr/>
          <p:nvPr/>
        </p:nvCxnSpPr>
        <p:spPr>
          <a:xfrm>
            <a:off x="5851375" y="1688525"/>
            <a:ext cx="896100" cy="1402800"/>
          </a:xfrm>
          <a:prstGeom prst="straightConnector1">
            <a:avLst/>
          </a:prstGeom>
          <a:noFill/>
          <a:ln cap="flat" cmpd="sng" w="9525">
            <a:solidFill>
              <a:schemeClr val="dk2"/>
            </a:solidFill>
            <a:prstDash val="solid"/>
            <a:round/>
            <a:headEnd len="med" w="med" type="none"/>
            <a:tailEnd len="med" w="med" type="triangle"/>
          </a:ln>
        </p:spPr>
      </p:cxnSp>
      <p:sp>
        <p:nvSpPr>
          <p:cNvPr id="108" name="Google Shape;108;p20"/>
          <p:cNvSpPr txBox="1"/>
          <p:nvPr/>
        </p:nvSpPr>
        <p:spPr>
          <a:xfrm>
            <a:off x="6825525" y="2760075"/>
            <a:ext cx="1285800" cy="16170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Source Code Pro"/>
                <a:ea typeface="Source Code Pro"/>
                <a:cs typeface="Source Code Pro"/>
                <a:sym typeface="Source Code Pro"/>
              </a:rPr>
              <a:t>Ultimate flattery - they’re now being referred to as noble - suffix ‘est’ adds to it why?</a:t>
            </a:r>
            <a:endParaRPr sz="1100">
              <a:solidFill>
                <a:schemeClr val="dk2"/>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nvSpPr>
        <p:spPr>
          <a:xfrm>
            <a:off x="1516200" y="454850"/>
            <a:ext cx="6111600" cy="4128900"/>
          </a:xfrm>
          <a:prstGeom prst="rect">
            <a:avLst/>
          </a:prstGeom>
          <a:solidFill>
            <a:srgbClr val="FFF2CC"/>
          </a:solidFill>
          <a:ln>
            <a:noFill/>
          </a:ln>
        </p:spPr>
        <p:txBody>
          <a:bodyPr anchorCtr="0" anchor="t" bIns="91425" lIns="91425" spcFirstLastPara="1" rIns="91425" wrap="square" tIns="91425">
            <a:spAutoFit/>
          </a:bodyPr>
          <a:lstStyle/>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Be copy now to men of </a:t>
            </a:r>
            <a:r>
              <a:rPr b="1" lang="en" sz="2050">
                <a:latin typeface="Times New Roman"/>
                <a:ea typeface="Times New Roman"/>
                <a:cs typeface="Times New Roman"/>
                <a:sym typeface="Times New Roman"/>
              </a:rPr>
              <a:t>grosser </a:t>
            </a:r>
            <a:r>
              <a:rPr lang="en" sz="2050">
                <a:latin typeface="Times New Roman"/>
                <a:ea typeface="Times New Roman"/>
                <a:cs typeface="Times New Roman"/>
                <a:sym typeface="Times New Roman"/>
              </a:rPr>
              <a:t>blood,</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And t</a:t>
            </a:r>
            <a:r>
              <a:rPr b="1" lang="en" sz="2050">
                <a:latin typeface="Times New Roman"/>
                <a:ea typeface="Times New Roman"/>
                <a:cs typeface="Times New Roman"/>
                <a:sym typeface="Times New Roman"/>
              </a:rPr>
              <a:t>each them</a:t>
            </a:r>
            <a:r>
              <a:rPr lang="en" sz="2050">
                <a:latin typeface="Times New Roman"/>
                <a:ea typeface="Times New Roman"/>
                <a:cs typeface="Times New Roman"/>
                <a:sym typeface="Times New Roman"/>
              </a:rPr>
              <a:t> how to war. And you, </a:t>
            </a:r>
            <a:r>
              <a:rPr b="1" lang="en" sz="2050">
                <a:latin typeface="Times New Roman"/>
                <a:ea typeface="Times New Roman"/>
                <a:cs typeface="Times New Roman"/>
                <a:sym typeface="Times New Roman"/>
              </a:rPr>
              <a:t>good yeoman</a:t>
            </a:r>
            <a:r>
              <a:rPr lang="en" sz="2050">
                <a:latin typeface="Times New Roman"/>
                <a:ea typeface="Times New Roman"/>
                <a:cs typeface="Times New Roman"/>
                <a:sym typeface="Times New Roman"/>
              </a:rPr>
              <a: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Whose limbs were </a:t>
            </a:r>
            <a:r>
              <a:rPr b="1" lang="en" sz="2050">
                <a:latin typeface="Times New Roman"/>
                <a:ea typeface="Times New Roman"/>
                <a:cs typeface="Times New Roman"/>
                <a:sym typeface="Times New Roman"/>
              </a:rPr>
              <a:t>made in England</a:t>
            </a:r>
            <a:r>
              <a:rPr lang="en" sz="2050">
                <a:latin typeface="Times New Roman"/>
                <a:ea typeface="Times New Roman"/>
                <a:cs typeface="Times New Roman"/>
                <a:sym typeface="Times New Roman"/>
              </a:rPr>
              <a:t>, show </a:t>
            </a:r>
            <a:r>
              <a:rPr b="1" lang="en" sz="2050">
                <a:latin typeface="Times New Roman"/>
                <a:ea typeface="Times New Roman"/>
                <a:cs typeface="Times New Roman"/>
                <a:sym typeface="Times New Roman"/>
              </a:rPr>
              <a:t>us</a:t>
            </a:r>
            <a:r>
              <a:rPr lang="en" sz="2050">
                <a:latin typeface="Times New Roman"/>
                <a:ea typeface="Times New Roman"/>
                <a:cs typeface="Times New Roman"/>
                <a:sym typeface="Times New Roman"/>
              </a:rPr>
              <a:t> here</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The </a:t>
            </a:r>
            <a:r>
              <a:rPr b="1" lang="en" sz="2050">
                <a:latin typeface="Times New Roman"/>
                <a:ea typeface="Times New Roman"/>
                <a:cs typeface="Times New Roman"/>
                <a:sym typeface="Times New Roman"/>
              </a:rPr>
              <a:t>mettle of your pasture</a:t>
            </a:r>
            <a:r>
              <a:rPr lang="en" sz="2050">
                <a:latin typeface="Times New Roman"/>
                <a:ea typeface="Times New Roman"/>
                <a:cs typeface="Times New Roman"/>
                <a:sym typeface="Times New Roman"/>
              </a:rPr>
              <a:t>; let us </a:t>
            </a:r>
            <a:r>
              <a:rPr b="1" lang="en" sz="2050">
                <a:latin typeface="Times New Roman"/>
                <a:ea typeface="Times New Roman"/>
                <a:cs typeface="Times New Roman"/>
                <a:sym typeface="Times New Roman"/>
              </a:rPr>
              <a:t>swear</a:t>
            </a:r>
            <a:endParaRPr b="1"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That you are </a:t>
            </a:r>
            <a:r>
              <a:rPr b="1" lang="en" sz="2050">
                <a:latin typeface="Times New Roman"/>
                <a:ea typeface="Times New Roman"/>
                <a:cs typeface="Times New Roman"/>
                <a:sym typeface="Times New Roman"/>
              </a:rPr>
              <a:t>worth </a:t>
            </a:r>
            <a:r>
              <a:rPr lang="en" sz="2050">
                <a:latin typeface="Times New Roman"/>
                <a:ea typeface="Times New Roman"/>
                <a:cs typeface="Times New Roman"/>
                <a:sym typeface="Times New Roman"/>
              </a:rPr>
              <a:t>your breeding; w</a:t>
            </a:r>
            <a:r>
              <a:rPr b="1" lang="en" sz="2050">
                <a:latin typeface="Times New Roman"/>
                <a:ea typeface="Times New Roman"/>
                <a:cs typeface="Times New Roman"/>
                <a:sym typeface="Times New Roman"/>
              </a:rPr>
              <a:t>hich I doubt not</a:t>
            </a:r>
            <a:r>
              <a:rPr lang="en" sz="2050">
                <a:latin typeface="Times New Roman"/>
                <a:ea typeface="Times New Roman"/>
                <a:cs typeface="Times New Roman"/>
                <a:sym typeface="Times New Roman"/>
              </a:rPr>
              <a:t>;</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For there is none of you so mean and base,</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That hath not noble lustre in your eyes.</a:t>
            </a:r>
            <a:endParaRPr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I see you stand </a:t>
            </a:r>
            <a:r>
              <a:rPr b="1" lang="en" sz="2050">
                <a:latin typeface="Times New Roman"/>
                <a:ea typeface="Times New Roman"/>
                <a:cs typeface="Times New Roman"/>
                <a:sym typeface="Times New Roman"/>
              </a:rPr>
              <a:t>like greyhounds in the slips,</a:t>
            </a:r>
            <a:endParaRPr b="1"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Straining upon the start. </a:t>
            </a:r>
            <a:r>
              <a:rPr b="1" lang="en" sz="2050">
                <a:latin typeface="Times New Roman"/>
                <a:ea typeface="Times New Roman"/>
                <a:cs typeface="Times New Roman"/>
                <a:sym typeface="Times New Roman"/>
              </a:rPr>
              <a:t>The game's afoot:</a:t>
            </a:r>
            <a:endParaRPr b="1"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lang="en" sz="2050">
                <a:latin typeface="Times New Roman"/>
                <a:ea typeface="Times New Roman"/>
                <a:cs typeface="Times New Roman"/>
                <a:sym typeface="Times New Roman"/>
              </a:rPr>
              <a:t>Follow your spirit, and upon this </a:t>
            </a:r>
            <a:r>
              <a:rPr b="1" lang="en" sz="2050">
                <a:latin typeface="Times New Roman"/>
                <a:ea typeface="Times New Roman"/>
                <a:cs typeface="Times New Roman"/>
                <a:sym typeface="Times New Roman"/>
              </a:rPr>
              <a:t>charge</a:t>
            </a:r>
            <a:endParaRPr b="1" sz="2050">
              <a:latin typeface="Times New Roman"/>
              <a:ea typeface="Times New Roman"/>
              <a:cs typeface="Times New Roman"/>
              <a:sym typeface="Times New Roman"/>
            </a:endParaRPr>
          </a:p>
          <a:p>
            <a:pPr indent="-203200" lvl="0" marL="215900" rtl="0" algn="l">
              <a:lnSpc>
                <a:spcPct val="115000"/>
              </a:lnSpc>
              <a:spcBef>
                <a:spcPts val="0"/>
              </a:spcBef>
              <a:spcAft>
                <a:spcPts val="0"/>
              </a:spcAft>
              <a:buNone/>
            </a:pPr>
            <a:r>
              <a:rPr b="1" lang="en" sz="2050">
                <a:latin typeface="Times New Roman"/>
                <a:ea typeface="Times New Roman"/>
                <a:cs typeface="Times New Roman"/>
                <a:sym typeface="Times New Roman"/>
              </a:rPr>
              <a:t>Cry 'God for Harry, England, and Saint George!'</a:t>
            </a:r>
            <a:endParaRPr b="1" sz="2050">
              <a:latin typeface="Times New Roman"/>
              <a:ea typeface="Times New Roman"/>
              <a:cs typeface="Times New Roman"/>
              <a:sym typeface="Times New Roman"/>
            </a:endParaRPr>
          </a:p>
        </p:txBody>
      </p:sp>
      <p:sp>
        <p:nvSpPr>
          <p:cNvPr id="114" name="Google Shape;114;p21"/>
          <p:cNvSpPr txBox="1"/>
          <p:nvPr/>
        </p:nvSpPr>
        <p:spPr>
          <a:xfrm>
            <a:off x="7389925" y="198050"/>
            <a:ext cx="1290000" cy="13242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Thick, good quality breeding</a:t>
            </a:r>
            <a:endParaRPr sz="1800">
              <a:solidFill>
                <a:schemeClr val="dk2"/>
              </a:solidFill>
              <a:latin typeface="Source Code Pro"/>
              <a:ea typeface="Source Code Pro"/>
              <a:cs typeface="Source Code Pro"/>
              <a:sym typeface="Source Code Pro"/>
            </a:endParaRPr>
          </a:p>
        </p:txBody>
      </p:sp>
      <p:sp>
        <p:nvSpPr>
          <p:cNvPr id="115" name="Google Shape;115;p21"/>
          <p:cNvSpPr txBox="1"/>
          <p:nvPr/>
        </p:nvSpPr>
        <p:spPr>
          <a:xfrm>
            <a:off x="209350" y="741250"/>
            <a:ext cx="916800" cy="8826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Source Code Pro"/>
                <a:ea typeface="Source Code Pro"/>
                <a:cs typeface="Source Code Pro"/>
                <a:sym typeface="Source Code Pro"/>
              </a:rPr>
              <a:t>Patriotism appeals to</a:t>
            </a:r>
            <a:endParaRPr sz="1000">
              <a:solidFill>
                <a:schemeClr val="dk2"/>
              </a:solidFill>
              <a:latin typeface="Source Code Pro"/>
              <a:ea typeface="Source Code Pro"/>
              <a:cs typeface="Source Code Pro"/>
              <a:sym typeface="Source Code Pro"/>
            </a:endParaRPr>
          </a:p>
        </p:txBody>
      </p:sp>
      <p:cxnSp>
        <p:nvCxnSpPr>
          <p:cNvPr id="116" name="Google Shape;116;p21"/>
          <p:cNvCxnSpPr>
            <a:stCxn id="115" idx="3"/>
          </p:cNvCxnSpPr>
          <p:nvPr/>
        </p:nvCxnSpPr>
        <p:spPr>
          <a:xfrm>
            <a:off x="1126150" y="1182550"/>
            <a:ext cx="2257500" cy="135900"/>
          </a:xfrm>
          <a:prstGeom prst="straightConnector1">
            <a:avLst/>
          </a:prstGeom>
          <a:noFill/>
          <a:ln cap="flat" cmpd="sng" w="9525">
            <a:solidFill>
              <a:schemeClr val="dk2"/>
            </a:solidFill>
            <a:prstDash val="solid"/>
            <a:round/>
            <a:headEnd len="med" w="med" type="none"/>
            <a:tailEnd len="med" w="med" type="triangle"/>
          </a:ln>
        </p:spPr>
      </p:cxnSp>
      <p:sp>
        <p:nvSpPr>
          <p:cNvPr id="117" name="Google Shape;117;p21"/>
          <p:cNvSpPr txBox="1"/>
          <p:nvPr/>
        </p:nvSpPr>
        <p:spPr>
          <a:xfrm>
            <a:off x="90525" y="1725825"/>
            <a:ext cx="1290000" cy="373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Source Code Pro"/>
                <a:ea typeface="Source Code Pro"/>
                <a:cs typeface="Source Code Pro"/>
                <a:sym typeface="Source Code Pro"/>
              </a:rPr>
              <a:t>A challenge…</a:t>
            </a:r>
            <a:endParaRPr sz="800">
              <a:solidFill>
                <a:schemeClr val="dk2"/>
              </a:solidFill>
              <a:latin typeface="Source Code Pro"/>
              <a:ea typeface="Source Code Pro"/>
              <a:cs typeface="Source Code Pro"/>
              <a:sym typeface="Source Code Pro"/>
            </a:endParaRPr>
          </a:p>
        </p:txBody>
      </p:sp>
      <p:cxnSp>
        <p:nvCxnSpPr>
          <p:cNvPr id="118" name="Google Shape;118;p21"/>
          <p:cNvCxnSpPr/>
          <p:nvPr/>
        </p:nvCxnSpPr>
        <p:spPr>
          <a:xfrm>
            <a:off x="7135250" y="2302975"/>
            <a:ext cx="1018500" cy="186600"/>
          </a:xfrm>
          <a:prstGeom prst="straightConnector1">
            <a:avLst/>
          </a:prstGeom>
          <a:noFill/>
          <a:ln cap="flat" cmpd="sng" w="9525">
            <a:solidFill>
              <a:schemeClr val="dk2"/>
            </a:solidFill>
            <a:prstDash val="solid"/>
            <a:round/>
            <a:headEnd len="med" w="med" type="none"/>
            <a:tailEnd len="med" w="med" type="triangle"/>
          </a:ln>
        </p:spPr>
      </p:cxnSp>
      <p:sp>
        <p:nvSpPr>
          <p:cNvPr id="119" name="Google Shape;119;p21"/>
          <p:cNvSpPr txBox="1"/>
          <p:nvPr/>
        </p:nvSpPr>
        <p:spPr>
          <a:xfrm>
            <a:off x="7746375" y="2642475"/>
            <a:ext cx="1188300" cy="14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Source Code Pro"/>
                <a:ea typeface="Source Code Pro"/>
                <a:cs typeface="Source Code Pro"/>
                <a:sym typeface="Source Code Pro"/>
              </a:rPr>
              <a:t>He believes in them</a:t>
            </a:r>
            <a:endParaRPr sz="1100">
              <a:solidFill>
                <a:schemeClr val="dk2"/>
              </a:solidFill>
              <a:latin typeface="Source Code Pro"/>
              <a:ea typeface="Source Code Pro"/>
              <a:cs typeface="Source Code Pro"/>
              <a:sym typeface="Source Code Pro"/>
            </a:endParaRPr>
          </a:p>
        </p:txBody>
      </p:sp>
      <p:cxnSp>
        <p:nvCxnSpPr>
          <p:cNvPr id="120" name="Google Shape;120;p21"/>
          <p:cNvCxnSpPr/>
          <p:nvPr/>
        </p:nvCxnSpPr>
        <p:spPr>
          <a:xfrm flipH="1">
            <a:off x="1075250" y="3355450"/>
            <a:ext cx="1816200" cy="390300"/>
          </a:xfrm>
          <a:prstGeom prst="straightConnector1">
            <a:avLst/>
          </a:prstGeom>
          <a:noFill/>
          <a:ln cap="flat" cmpd="sng" w="9525">
            <a:solidFill>
              <a:schemeClr val="dk2"/>
            </a:solidFill>
            <a:prstDash val="solid"/>
            <a:round/>
            <a:headEnd len="med" w="med" type="none"/>
            <a:tailEnd len="med" w="med" type="triangle"/>
          </a:ln>
        </p:spPr>
      </p:cxnSp>
      <p:sp>
        <p:nvSpPr>
          <p:cNvPr id="121" name="Google Shape;121;p21"/>
          <p:cNvSpPr txBox="1"/>
          <p:nvPr/>
        </p:nvSpPr>
        <p:spPr>
          <a:xfrm>
            <a:off x="158425" y="3762850"/>
            <a:ext cx="1357800" cy="14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Simile - explore!</a:t>
            </a:r>
            <a:endParaRPr sz="1800">
              <a:solidFill>
                <a:schemeClr val="dk2"/>
              </a:solidFill>
              <a:latin typeface="Source Code Pro"/>
              <a:ea typeface="Source Code Pro"/>
              <a:cs typeface="Source Code Pro"/>
              <a:sym typeface="Source Code Pro"/>
            </a:endParaRPr>
          </a:p>
        </p:txBody>
      </p:sp>
      <p:sp>
        <p:nvSpPr>
          <p:cNvPr id="122" name="Google Shape;122;p21"/>
          <p:cNvSpPr txBox="1"/>
          <p:nvPr/>
        </p:nvSpPr>
        <p:spPr>
          <a:xfrm>
            <a:off x="735600" y="4594625"/>
            <a:ext cx="6195900" cy="5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Source Code Pro"/>
                <a:ea typeface="Source Code Pro"/>
                <a:cs typeface="Source Code Pro"/>
                <a:sym typeface="Source Code Pro"/>
              </a:rPr>
              <a:t>Rule of 3 explore specific words!</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