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B0868-3D51-CFDA-3FA5-9DD0AF3F1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FDE77-712F-D08C-2EB1-B8F78E5CB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32C9C-4B35-E771-C12B-32B732878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EE4AD-C6EF-2001-BC46-80E8BDAB3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EFDD1-95C5-B323-08BD-1F8DED08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68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2F957-2A52-CE95-D565-154802E6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F9F69-6DFC-D4E8-ADD8-0381FD75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DE161-F6F3-D29F-E743-86EB6793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8DF15-6E9B-F835-923A-B41F2B7A0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1F887-AAED-4CA3-3003-58C0BBCE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C0EBDB-DA60-2FD1-7F1C-08D1DB768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5A37C-365D-515F-7361-57E389A45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A8061-17F1-D9F9-1BFB-EB858A31E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29355-02D5-7CA2-D954-E37FE29B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00A2A-7377-2026-0E5D-610AAA7A4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18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4341-B40F-9AB7-7780-F15D49266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BF0B-F6B9-0D0C-0E66-268D76725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55AC6-2275-11B4-829E-3CEE117E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7B06E-5921-327D-6FBA-602032926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79079-CCAE-230D-4D45-F84BED63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9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9C607-7F2C-2976-45D2-7E8BFF48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7D15D-DA48-9374-FEA8-4FC263426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28918-7F11-B7EA-8AEF-BC2684A3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1A5DB-2E09-E3CD-5D4F-C9C800EF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C430B-986E-5242-7233-95910B3D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64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FA7E8-BBF6-0F47-7334-1AF605C8A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BACD2-A9F1-558D-A4FD-4F4BADAD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51B529-F6B6-EDA8-0732-8F9C5A5D0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38895-EF4A-2E18-891E-3D5E05F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AAE5C-06BA-92B7-C25A-BAF028D4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FB164-2924-2A23-47F1-4FC1A0A3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3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A2E2-19BF-0824-353B-EA3FB5E6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8A218-1F28-8F68-E34B-93FC8948D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EBF0A-9FC4-D482-1685-86C8FF3F6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8D801-593B-F6CF-E35C-136813614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7DED10-8EC0-06F4-E18C-94435813A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9C1214-B962-80AB-D198-E877C45C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A79675-8E76-00EE-5AD9-6AB8D6502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5EB91-6754-FCD7-D40A-F547870F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A2A81-5984-4AE9-9B8F-042BFC65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0F006-3AD7-6685-B638-A341B9DC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52BC53-E313-6CB2-ED0A-4EA81885F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45AF1-04B2-4E8A-D70A-874C52BF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7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BFF3CF-E112-385A-C49D-D58EB1038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6C3DBE-1239-E3FC-2334-B4D2AB20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AC8C8-ECDA-8A79-D828-030F6AEA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26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890B9-2F35-48B2-879F-6F3968CE1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18754-629F-0AB9-383E-F8A8A35ED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52118-822A-3E94-BEC1-D3FDEA83D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0CD2F-EB81-ED1A-5C84-85B2286F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F4DCF-57E7-EFF7-5F38-6837B873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8FD7C-B6B5-9F0D-FC2E-4963F804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6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EAEC0-801E-C12E-FDFF-E47C0A29A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8BE15-EA42-6D6B-0012-227658029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08699-7E14-6549-6BD5-42E7B03F4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8CE83-B28D-9B05-28EA-935ED65EE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C196E-C9A8-8EE6-5C8B-E3E681704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D7770-A72C-3BD3-CA79-4EB400BE5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30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8D3560-431B-8D5E-0B74-FBDF21F8D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0B770-AA79-175C-EDE0-22368D6FF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121BD-28FC-CDEC-A604-5484409FC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23D2EE-3DD2-4B72-BB06-18CCB01A1B17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27F6C-6572-B0D2-5412-4B4724FFF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345CF-6E03-44E1-8A6F-B45BD4F88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520A02-AE4A-4E22-B11D-71813F70B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5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D65FF-FC8B-709E-1F18-397B108D6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60" y="258763"/>
            <a:ext cx="11552362" cy="60483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3000" b="1" dirty="0"/>
              <a:t>IGCSE English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55EC8-9127-09D0-C352-2CD6F8856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1" y="1152939"/>
            <a:ext cx="4876800" cy="555597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GB" sz="3000" b="1" dirty="0"/>
              <a:t>PAPER 1 = 60%</a:t>
            </a:r>
          </a:p>
          <a:p>
            <a:r>
              <a:rPr lang="en-GB" dirty="0"/>
              <a:t>2Hours15Mins</a:t>
            </a:r>
          </a:p>
          <a:p>
            <a:endParaRPr lang="en-GB" dirty="0"/>
          </a:p>
          <a:p>
            <a:r>
              <a:rPr lang="en-GB" b="1" dirty="0"/>
              <a:t>SECTION A (Reading)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Unseen Comprehension                          </a:t>
            </a:r>
            <a:r>
              <a:rPr lang="en-GB" sz="1900" dirty="0"/>
              <a:t>(Q1-3/11Marks)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Part 1 Anthology Extract                               </a:t>
            </a:r>
            <a:r>
              <a:rPr lang="en-GB" sz="1900" dirty="0"/>
              <a:t>(1 of the 10 Q4/12Marker)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Comparison Question                   </a:t>
            </a:r>
            <a:r>
              <a:rPr lang="en-GB" sz="1900" dirty="0"/>
              <a:t>(Q5/22Marker)</a:t>
            </a:r>
          </a:p>
          <a:p>
            <a:endParaRPr lang="en-GB" dirty="0"/>
          </a:p>
          <a:p>
            <a:r>
              <a:rPr lang="en-GB" b="1" dirty="0"/>
              <a:t>SECTION B (Writing)</a:t>
            </a:r>
          </a:p>
          <a:p>
            <a:r>
              <a:rPr lang="en-GB" dirty="0"/>
              <a:t>Transactional Writing</a:t>
            </a:r>
          </a:p>
          <a:p>
            <a:r>
              <a:rPr lang="en-GB" sz="1900" dirty="0"/>
              <a:t> (45Marks/45Mins) </a:t>
            </a:r>
          </a:p>
          <a:p>
            <a:r>
              <a:rPr lang="en-GB" dirty="0"/>
              <a:t>(1 from choice of 2 – article/letter/speech/review/guide/leaflet. Theme linked to P1 Anthology Extract. SPAG 18 marks)</a:t>
            </a:r>
          </a:p>
          <a:p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C624259-C8CC-3C40-0DA7-12445B92ED1D}"/>
              </a:ext>
            </a:extLst>
          </p:cNvPr>
          <p:cNvSpPr txBox="1">
            <a:spLocks/>
          </p:cNvSpPr>
          <p:nvPr/>
        </p:nvSpPr>
        <p:spPr>
          <a:xfrm>
            <a:off x="5814391" y="1152939"/>
            <a:ext cx="5416826" cy="5555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/>
              <a:t>PAPER 2 = 40%</a:t>
            </a:r>
          </a:p>
          <a:p>
            <a:r>
              <a:rPr lang="en-GB" dirty="0"/>
              <a:t>1Hour30Mins</a:t>
            </a:r>
          </a:p>
          <a:p>
            <a:endParaRPr lang="en-GB" dirty="0"/>
          </a:p>
          <a:p>
            <a:r>
              <a:rPr lang="en-GB" b="1" dirty="0"/>
              <a:t>SECTION A (Reading)</a:t>
            </a:r>
          </a:p>
          <a:p>
            <a:r>
              <a:rPr lang="en-GB" dirty="0"/>
              <a:t>Long essay from Part 2 Anthology     </a:t>
            </a:r>
            <a:r>
              <a:rPr lang="en-GB" sz="1600" dirty="0"/>
              <a:t>(30Marks/45Mins) (5 poems/5 stories)</a:t>
            </a:r>
          </a:p>
          <a:p>
            <a:endParaRPr lang="en-GB" dirty="0"/>
          </a:p>
          <a:p>
            <a:r>
              <a:rPr lang="en-GB" b="1" dirty="0"/>
              <a:t>SECTION B (Imaginative Writing </a:t>
            </a:r>
            <a:r>
              <a:rPr lang="en-GB" dirty="0"/>
              <a:t>linked theme with P2 Anthology)</a:t>
            </a:r>
          </a:p>
          <a:p>
            <a:r>
              <a:rPr lang="en-GB" sz="1600" dirty="0"/>
              <a:t>(30Marks/45Mins)</a:t>
            </a:r>
          </a:p>
          <a:p>
            <a:r>
              <a:rPr lang="en-GB" sz="1600" dirty="0"/>
              <a:t>Choose 1 from:</a:t>
            </a:r>
          </a:p>
          <a:p>
            <a:r>
              <a:rPr lang="en-GB" sz="1600" dirty="0"/>
              <a:t>‘Write about a time when…’</a:t>
            </a:r>
          </a:p>
          <a:p>
            <a:r>
              <a:rPr lang="en-GB" sz="1600" dirty="0"/>
              <a:t>OR</a:t>
            </a:r>
          </a:p>
          <a:p>
            <a:r>
              <a:rPr lang="en-GB" sz="1600" dirty="0"/>
              <a:t>‘Write a story with the title…’</a:t>
            </a:r>
          </a:p>
          <a:p>
            <a:r>
              <a:rPr lang="en-GB" sz="1600" dirty="0"/>
              <a:t>OR</a:t>
            </a:r>
          </a:p>
          <a:p>
            <a:r>
              <a:rPr lang="en-GB" sz="1600" dirty="0"/>
              <a:t>(Look at images) ‘Write a story that begins/ends with…’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6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06A564-A53E-E790-5D4E-C1B04C0C37D3}"/>
              </a:ext>
            </a:extLst>
          </p:cNvPr>
          <p:cNvSpPr txBox="1">
            <a:spLocks/>
          </p:cNvSpPr>
          <p:nvPr/>
        </p:nvSpPr>
        <p:spPr>
          <a:xfrm>
            <a:off x="387626" y="258762"/>
            <a:ext cx="11266336" cy="604837"/>
          </a:xfrm>
          <a:prstGeom prst="rect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000" dirty="0"/>
              <a:t>IGCSE English Literature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C68965-5F32-0FB8-959D-9DA6EB6490E6}"/>
              </a:ext>
            </a:extLst>
          </p:cNvPr>
          <p:cNvSpPr txBox="1">
            <a:spLocks/>
          </p:cNvSpPr>
          <p:nvPr/>
        </p:nvSpPr>
        <p:spPr>
          <a:xfrm>
            <a:off x="462832" y="1302026"/>
            <a:ext cx="5391316" cy="5436704"/>
          </a:xfrm>
          <a:prstGeom prst="rect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000" dirty="0"/>
          </a:p>
          <a:p>
            <a:endParaRPr lang="en-GB" sz="3000" dirty="0"/>
          </a:p>
          <a:p>
            <a:r>
              <a:rPr lang="en-GB" sz="3000" b="1" dirty="0"/>
              <a:t>PAPER 1 = 60% </a:t>
            </a:r>
          </a:p>
          <a:p>
            <a:r>
              <a:rPr lang="en-GB" sz="2400" dirty="0"/>
              <a:t>2Hours</a:t>
            </a:r>
          </a:p>
          <a:p>
            <a:endParaRPr lang="en-GB" sz="3000" b="1" dirty="0"/>
          </a:p>
          <a:p>
            <a:r>
              <a:rPr lang="en-GB" sz="3000" b="1" dirty="0"/>
              <a:t>SECTION A</a:t>
            </a:r>
          </a:p>
          <a:p>
            <a:r>
              <a:rPr lang="en-GB" sz="3000" dirty="0"/>
              <a:t>Unseen Poem (35mins/20marks)</a:t>
            </a:r>
          </a:p>
          <a:p>
            <a:endParaRPr lang="en-GB" sz="3000" dirty="0"/>
          </a:p>
          <a:p>
            <a:r>
              <a:rPr lang="en-GB" sz="3000" b="1" dirty="0"/>
              <a:t>SECTION B</a:t>
            </a:r>
          </a:p>
          <a:p>
            <a:r>
              <a:rPr lang="en-GB" sz="3000" dirty="0"/>
              <a:t>Comparison Poetry (40mins/30marks)</a:t>
            </a:r>
          </a:p>
          <a:p>
            <a:r>
              <a:rPr lang="en-GB" sz="3000" dirty="0"/>
              <a:t>(1 from choice of 2: two named, or one named and one of your choice, from 16 poems in Part 3 of Anthology)</a:t>
            </a:r>
          </a:p>
          <a:p>
            <a:endParaRPr lang="en-GB" sz="3000" dirty="0"/>
          </a:p>
          <a:p>
            <a:r>
              <a:rPr lang="en-GB" sz="3000" b="1" dirty="0"/>
              <a:t>SECTION C</a:t>
            </a:r>
          </a:p>
          <a:p>
            <a:r>
              <a:rPr lang="en-GB" sz="3000" dirty="0"/>
              <a:t>Of Mice and Men</a:t>
            </a:r>
          </a:p>
          <a:p>
            <a:r>
              <a:rPr lang="en-GB" sz="3000" dirty="0"/>
              <a:t>(45mins/40marks)</a:t>
            </a:r>
          </a:p>
          <a:p>
            <a:r>
              <a:rPr lang="en-GB" sz="3000" dirty="0"/>
              <a:t>NO BOOK, 50% CONTEXT &amp; QUOTES</a:t>
            </a:r>
          </a:p>
          <a:p>
            <a:endParaRPr lang="en-GB" sz="3000" dirty="0"/>
          </a:p>
          <a:p>
            <a:endParaRPr lang="en-GB" sz="30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FB4DCE9-2C2D-AC39-F2F5-5564EB14B417}"/>
              </a:ext>
            </a:extLst>
          </p:cNvPr>
          <p:cNvSpPr txBox="1">
            <a:spLocks/>
          </p:cNvSpPr>
          <p:nvPr/>
        </p:nvSpPr>
        <p:spPr>
          <a:xfrm>
            <a:off x="6129130" y="1302026"/>
            <a:ext cx="5391316" cy="5436704"/>
          </a:xfrm>
          <a:prstGeom prst="rect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000" dirty="0"/>
          </a:p>
          <a:p>
            <a:r>
              <a:rPr lang="en-GB" sz="3000" b="1" dirty="0"/>
              <a:t>PAPER 2 = 40% </a:t>
            </a:r>
          </a:p>
          <a:p>
            <a:r>
              <a:rPr lang="en-GB" sz="2400" dirty="0"/>
              <a:t>1Hour45Mins</a:t>
            </a:r>
          </a:p>
          <a:p>
            <a:endParaRPr lang="en-GB" sz="3000" b="1" dirty="0"/>
          </a:p>
          <a:p>
            <a:r>
              <a:rPr lang="en-GB" sz="3000" b="1" dirty="0"/>
              <a:t>SECTION A</a:t>
            </a:r>
          </a:p>
          <a:p>
            <a:r>
              <a:rPr lang="en-GB" sz="3000" dirty="0"/>
              <a:t>An Inspector Calls</a:t>
            </a:r>
          </a:p>
          <a:p>
            <a:r>
              <a:rPr lang="en-GB" sz="3000" dirty="0"/>
              <a:t>(45mins/30marks)</a:t>
            </a:r>
          </a:p>
          <a:p>
            <a:r>
              <a:rPr lang="en-GB" sz="2100" dirty="0"/>
              <a:t>(1 from choice of 2 usually character or theme)</a:t>
            </a:r>
          </a:p>
          <a:p>
            <a:r>
              <a:rPr lang="en-GB" sz="2100" dirty="0"/>
              <a:t>(50% Knowing the play and answering question, 50% QUOTE ANALYSIS – Lang, form, structure)</a:t>
            </a:r>
          </a:p>
          <a:p>
            <a:endParaRPr lang="en-GB" sz="3000" dirty="0"/>
          </a:p>
          <a:p>
            <a:r>
              <a:rPr lang="en-GB" sz="3000" b="1" dirty="0"/>
              <a:t>SECTION B</a:t>
            </a:r>
          </a:p>
          <a:p>
            <a:r>
              <a:rPr lang="en-GB" sz="3000" dirty="0"/>
              <a:t>Macbeth</a:t>
            </a:r>
          </a:p>
          <a:p>
            <a:r>
              <a:rPr lang="en-GB" sz="3000" dirty="0"/>
              <a:t>(45mins/30marks)</a:t>
            </a:r>
          </a:p>
          <a:p>
            <a:r>
              <a:rPr lang="en-GB" sz="2200" dirty="0"/>
              <a:t>(1 from choice of 2, usually character or theme)</a:t>
            </a:r>
          </a:p>
          <a:p>
            <a:r>
              <a:rPr lang="en-GB" sz="2200" dirty="0"/>
              <a:t>1/3</a:t>
            </a:r>
            <a:r>
              <a:rPr lang="en-GB" sz="2200" baseline="30000" dirty="0"/>
              <a:t>rd</a:t>
            </a:r>
            <a:r>
              <a:rPr lang="en-GB" sz="2200" dirty="0"/>
              <a:t> </a:t>
            </a:r>
            <a:r>
              <a:rPr lang="en-GB" sz="2200" b="1" dirty="0"/>
              <a:t>CONTEXT</a:t>
            </a:r>
            <a:r>
              <a:rPr lang="en-GB" sz="2200" dirty="0"/>
              <a:t>, 1/3</a:t>
            </a:r>
            <a:r>
              <a:rPr lang="en-GB" sz="2200" baseline="30000" dirty="0"/>
              <a:t>rd</a:t>
            </a:r>
            <a:r>
              <a:rPr lang="en-GB" sz="2200" dirty="0"/>
              <a:t> Close L/F/S analysis of Quotes, 1/3</a:t>
            </a:r>
            <a:r>
              <a:rPr lang="en-GB" sz="2200" baseline="30000" dirty="0"/>
              <a:t>rd</a:t>
            </a:r>
            <a:r>
              <a:rPr lang="en-GB" sz="2200" dirty="0"/>
              <a:t> Knowing play and answering question)</a:t>
            </a:r>
          </a:p>
          <a:p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015762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322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IGCSE English Language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Ballantyne H C</dc:creator>
  <cp:lastModifiedBy>Ballantyne H C</cp:lastModifiedBy>
  <cp:revision>1</cp:revision>
  <dcterms:created xsi:type="dcterms:W3CDTF">2025-02-05T12:40:10Z</dcterms:created>
  <dcterms:modified xsi:type="dcterms:W3CDTF">2025-02-05T15:11:25Z</dcterms:modified>
</cp:coreProperties>
</file>