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73" r:id="rId11"/>
    <p:sldId id="277" r:id="rId12"/>
    <p:sldId id="278" r:id="rId13"/>
    <p:sldId id="279" r:id="rId14"/>
    <p:sldId id="265" r:id="rId15"/>
    <p:sldId id="266" r:id="rId16"/>
    <p:sldId id="267" r:id="rId17"/>
    <p:sldId id="274" r:id="rId18"/>
    <p:sldId id="268" r:id="rId19"/>
    <p:sldId id="269" r:id="rId20"/>
    <p:sldId id="270" r:id="rId21"/>
    <p:sldId id="271" r:id="rId22"/>
    <p:sldId id="272" r:id="rId23"/>
    <p:sldId id="275"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332"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40182B4-5C04-453B-BC43-4C981EE1FDB0}" type="datetimeFigureOut">
              <a:rPr lang="en-GB" smtClean="0"/>
              <a:t>16/04/2015</a:t>
            </a:fld>
            <a:endParaRPr lang="en-GB"/>
          </a:p>
        </p:txBody>
      </p:sp>
      <p:sp>
        <p:nvSpPr>
          <p:cNvPr id="16" name="Slide Number Placeholder 15"/>
          <p:cNvSpPr>
            <a:spLocks noGrp="1"/>
          </p:cNvSpPr>
          <p:nvPr>
            <p:ph type="sldNum" sz="quarter" idx="11"/>
          </p:nvPr>
        </p:nvSpPr>
        <p:spPr/>
        <p:txBody>
          <a:bodyPr/>
          <a:lstStyle/>
          <a:p>
            <a:fld id="{5162E7FD-CE63-4A91-B2EF-21F633EE004D}"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0182B4-5C04-453B-BC43-4C981EE1FDB0}" type="datetimeFigureOut">
              <a:rPr lang="en-GB" smtClean="0"/>
              <a:t>16/04/2015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62E7FD-CE63-4A91-B2EF-21F633EE004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0182B4-5C04-453B-BC43-4C981EE1FDB0}" type="datetimeFigureOut">
              <a:rPr lang="en-GB" smtClean="0"/>
              <a:t>16/04/2015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62E7FD-CE63-4A91-B2EF-21F633EE004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40182B4-5C04-453B-BC43-4C981EE1FDB0}" type="datetimeFigureOut">
              <a:rPr lang="en-GB" smtClean="0"/>
              <a:t>16/04/2015</a:t>
            </a:fld>
            <a:endParaRPr lang="en-GB"/>
          </a:p>
        </p:txBody>
      </p:sp>
      <p:sp>
        <p:nvSpPr>
          <p:cNvPr id="15" name="Slide Number Placeholder 14"/>
          <p:cNvSpPr>
            <a:spLocks noGrp="1"/>
          </p:cNvSpPr>
          <p:nvPr>
            <p:ph type="sldNum" sz="quarter" idx="15"/>
          </p:nvPr>
        </p:nvSpPr>
        <p:spPr/>
        <p:txBody>
          <a:bodyPr/>
          <a:lstStyle>
            <a:lvl1pPr algn="ctr">
              <a:defRPr/>
            </a:lvl1pPr>
          </a:lstStyle>
          <a:p>
            <a:fld id="{5162E7FD-CE63-4A91-B2EF-21F633EE004D}" type="slidenum">
              <a:rPr lang="en-GB" smtClean="0"/>
              <a:t>‹#›</a:t>
            </a:fld>
            <a:endParaRPr lang="en-GB"/>
          </a:p>
        </p:txBody>
      </p:sp>
      <p:sp>
        <p:nvSpPr>
          <p:cNvPr id="16" name="Footer Placeholder 15"/>
          <p:cNvSpPr>
            <a:spLocks noGrp="1"/>
          </p:cNvSpPr>
          <p:nvPr>
            <p:ph type="ftr" sz="quarter" idx="16"/>
          </p:nvPr>
        </p:nvSpPr>
        <p:spPr/>
        <p:txBody>
          <a:bodyPr/>
          <a:lstStyle/>
          <a:p>
            <a:endParaRPr lang="en-GB"/>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0182B4-5C04-453B-BC43-4C981EE1FDB0}" type="datetimeFigureOut">
              <a:rPr lang="en-GB" smtClean="0"/>
              <a:t>16/04/2015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62E7FD-CE63-4A91-B2EF-21F633EE004D}" type="slidenum">
              <a:rPr lang="en-GB" smtClean="0"/>
              <a:t>‹#›</a:t>
            </a:fld>
            <a:endParaRPr lang="en-GB"/>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0182B4-5C04-453B-BC43-4C981EE1FDB0}" type="datetimeFigureOut">
              <a:rPr lang="en-GB" smtClean="0"/>
              <a:t>16/04/2015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62E7FD-CE63-4A91-B2EF-21F633EE004D}" type="slidenum">
              <a:rPr lang="en-GB" smtClean="0"/>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162E7FD-CE63-4A91-B2EF-21F633EE004D}" type="slidenum">
              <a:rPr lang="en-GB" smtClean="0"/>
              <a:t>‹#›</a:t>
            </a:fld>
            <a:endParaRPr lang="en-GB"/>
          </a:p>
        </p:txBody>
      </p:sp>
      <p:sp>
        <p:nvSpPr>
          <p:cNvPr id="8" name="Footer Placeholder 7"/>
          <p:cNvSpPr>
            <a:spLocks noGrp="1"/>
          </p:cNvSpPr>
          <p:nvPr>
            <p:ph type="ftr" sz="quarter" idx="11"/>
          </p:nvPr>
        </p:nvSpPr>
        <p:spPr/>
        <p:txBody>
          <a:bodyPr/>
          <a:lstStyle/>
          <a:p>
            <a:endParaRPr lang="en-GB"/>
          </a:p>
        </p:txBody>
      </p:sp>
      <p:sp>
        <p:nvSpPr>
          <p:cNvPr id="7" name="Date Placeholder 6"/>
          <p:cNvSpPr>
            <a:spLocks noGrp="1"/>
          </p:cNvSpPr>
          <p:nvPr>
            <p:ph type="dt" sz="half" idx="10"/>
          </p:nvPr>
        </p:nvSpPr>
        <p:spPr/>
        <p:txBody>
          <a:bodyPr/>
          <a:lstStyle/>
          <a:p>
            <a:fld id="{340182B4-5C04-453B-BC43-4C981EE1FDB0}" type="datetimeFigureOut">
              <a:rPr lang="en-GB" smtClean="0"/>
              <a:t>16/04/2015</a:t>
            </a:fld>
            <a:endParaRPr lang="en-GB"/>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0182B4-5C04-453B-BC43-4C981EE1FDB0}" type="datetimeFigureOut">
              <a:rPr lang="en-GB" smtClean="0"/>
              <a:t>16/04/2015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62E7FD-CE63-4A91-B2EF-21F633EE004D}" type="slidenum">
              <a:rPr lang="en-GB" smtClean="0"/>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182B4-5C04-453B-BC43-4C981EE1FDB0}" type="datetimeFigureOut">
              <a:rPr lang="en-GB" smtClean="0"/>
              <a:t>16/04/2015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62E7FD-CE63-4A91-B2EF-21F633EE004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40182B4-5C04-453B-BC43-4C981EE1FDB0}" type="datetimeFigureOut">
              <a:rPr lang="en-GB" smtClean="0"/>
              <a:t>16/04/2015</a:t>
            </a:fld>
            <a:endParaRPr lang="en-GB"/>
          </a:p>
        </p:txBody>
      </p:sp>
      <p:sp>
        <p:nvSpPr>
          <p:cNvPr id="9" name="Slide Number Placeholder 8"/>
          <p:cNvSpPr>
            <a:spLocks noGrp="1"/>
          </p:cNvSpPr>
          <p:nvPr>
            <p:ph type="sldNum" sz="quarter" idx="15"/>
          </p:nvPr>
        </p:nvSpPr>
        <p:spPr/>
        <p:txBody>
          <a:bodyPr/>
          <a:lstStyle/>
          <a:p>
            <a:fld id="{5162E7FD-CE63-4A91-B2EF-21F633EE004D}" type="slidenum">
              <a:rPr lang="en-GB" smtClean="0"/>
              <a:t>‹#›</a:t>
            </a:fld>
            <a:endParaRPr lang="en-GB"/>
          </a:p>
        </p:txBody>
      </p:sp>
      <p:sp>
        <p:nvSpPr>
          <p:cNvPr id="10" name="Footer Placeholder 9"/>
          <p:cNvSpPr>
            <a:spLocks noGrp="1"/>
          </p:cNvSpPr>
          <p:nvPr>
            <p:ph type="ftr" sz="quarter" idx="16"/>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40182B4-5C04-453B-BC43-4C981EE1FDB0}" type="datetimeFigureOut">
              <a:rPr lang="en-GB" smtClean="0"/>
              <a:t>16/04/2015</a:t>
            </a:fld>
            <a:endParaRPr lang="en-GB"/>
          </a:p>
        </p:txBody>
      </p:sp>
      <p:sp>
        <p:nvSpPr>
          <p:cNvPr id="9" name="Slide Number Placeholder 8"/>
          <p:cNvSpPr>
            <a:spLocks noGrp="1"/>
          </p:cNvSpPr>
          <p:nvPr>
            <p:ph type="sldNum" sz="quarter" idx="11"/>
          </p:nvPr>
        </p:nvSpPr>
        <p:spPr/>
        <p:txBody>
          <a:bodyPr/>
          <a:lstStyle/>
          <a:p>
            <a:fld id="{5162E7FD-CE63-4A91-B2EF-21F633EE004D}"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40182B4-5C04-453B-BC43-4C981EE1FDB0}" type="datetimeFigureOut">
              <a:rPr lang="en-GB" smtClean="0"/>
              <a:t>16/04/2015</a:t>
            </a:fld>
            <a:endParaRPr lang="en-GB"/>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162E7FD-CE63-4A91-B2EF-21F633EE004D}" type="slidenum">
              <a:rPr lang="en-GB" smtClean="0"/>
              <a:t>‹#›</a:t>
            </a:fld>
            <a:endParaRPr lang="en-GB"/>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sp>
        <p:nvSpPr>
          <p:cNvPr id="2" name="Title 1"/>
          <p:cNvSpPr>
            <a:spLocks noGrp="1"/>
          </p:cNvSpPr>
          <p:nvPr>
            <p:ph type="ctrTitle"/>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67"/>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270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Disabled by Wilfred Owen</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628800"/>
            <a:ext cx="2448272"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198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268760"/>
            <a:ext cx="7772400" cy="1470025"/>
          </a:xfrm>
        </p:spPr>
        <p:txBody>
          <a:bodyPr>
            <a:normAutofit fontScale="90000"/>
          </a:bodyPr>
          <a:lstStyle/>
          <a:p>
            <a:r>
              <a:rPr lang="en-US" sz="2700" b="1" dirty="0" smtClean="0"/>
              <a:t>Wilfred Owen aimed to convey ‘the pity of war’ in his poetry. How does he try to do this in “Disabled”?</a:t>
            </a:r>
            <a:r>
              <a:rPr lang="en-GB" dirty="0" smtClean="0"/>
              <a:t/>
            </a:r>
            <a:br>
              <a:rPr lang="en-GB" dirty="0" smtClean="0"/>
            </a:br>
            <a:endParaRPr lang="en-GB" dirty="0"/>
          </a:p>
        </p:txBody>
      </p:sp>
      <p:sp>
        <p:nvSpPr>
          <p:cNvPr id="3" name="Subtitle 2"/>
          <p:cNvSpPr>
            <a:spLocks noGrp="1"/>
          </p:cNvSpPr>
          <p:nvPr>
            <p:ph type="subTitle" idx="1"/>
          </p:nvPr>
        </p:nvSpPr>
        <p:spPr>
          <a:xfrm>
            <a:off x="611560" y="2924944"/>
            <a:ext cx="4968552" cy="3312368"/>
          </a:xfrm>
        </p:spPr>
        <p:txBody>
          <a:bodyPr>
            <a:normAutofit fontScale="47500" lnSpcReduction="20000"/>
          </a:bodyPr>
          <a:lstStyle/>
          <a:p>
            <a:r>
              <a:rPr lang="en-GB" sz="5100" i="1" dirty="0"/>
              <a:t>“This book is not about heroes. English poetry is not yet fit to speak of them. Nor is it about deeds, or lands, nor anything about glory, honour, might, majesty, dominion, or power, except War. Above all I am not concerned with Poetry. My subject is War, and the pity of War. The Poetry is in the pity.”</a:t>
            </a:r>
            <a:endParaRPr lang="en-GB" sz="5100" dirty="0"/>
          </a:p>
          <a:p>
            <a:r>
              <a:rPr lang="en-GB" dirty="0"/>
              <a:t> </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068960"/>
            <a:ext cx="280831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465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First draft</a:t>
            </a:r>
            <a:endParaRPr lang="en-GB" dirty="0"/>
          </a:p>
        </p:txBody>
      </p:sp>
      <p:pic>
        <p:nvPicPr>
          <p:cNvPr id="4" name="Content Placeholder 3" descr="disabled1.jpg"/>
          <p:cNvPicPr>
            <a:picLocks noGrp="1" noChangeAspect="1"/>
          </p:cNvPicPr>
          <p:nvPr>
            <p:ph idx="1"/>
          </p:nvPr>
        </p:nvPicPr>
        <p:blipFill>
          <a:blip r:embed="rId2" cstate="print"/>
          <a:stretch>
            <a:fillRect/>
          </a:stretch>
        </p:blipFill>
        <p:spPr>
          <a:xfrm>
            <a:off x="3203848" y="188640"/>
            <a:ext cx="5425029" cy="6796788"/>
          </a:xfrm>
          <a:prstGeom prst="rect">
            <a:avLst/>
          </a:prstGeom>
        </p:spPr>
      </p:pic>
    </p:spTree>
    <p:extLst>
      <p:ext uri="{BB962C8B-B14F-4D97-AF65-F5344CB8AC3E}">
        <p14:creationId xmlns:p14="http://schemas.microsoft.com/office/powerpoint/2010/main" val="1168146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r>
              <a:rPr lang="en-GB" dirty="0" smtClean="0"/>
              <a:t>Second Draft</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262" y="0"/>
            <a:ext cx="527985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247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Wilfred Owen conveys ‘the pity of war’ in “Disabled” by exploring its effects on a young soldier. Owen himself had fought in the First World War and he is regarded by historians as a leading poet during this time, known for his realistic portrayals of war.</a:t>
            </a:r>
            <a:endParaRPr lang="en-GB" dirty="0"/>
          </a:p>
          <a:p>
            <a:pPr marL="0" indent="0">
              <a:buNone/>
            </a:pPr>
            <a:endParaRPr lang="en-GB" dirty="0"/>
          </a:p>
          <a:p>
            <a:r>
              <a:rPr lang="en-US" dirty="0"/>
              <a:t>A lot of his poetry was heavily influenced by his friend - Siegfried Sassoon. Owen aims to convey ‘the pity of war’ in his poetry rather than glorify it.  </a:t>
            </a:r>
            <a:endParaRPr lang="en-US" dirty="0" smtClean="0"/>
          </a:p>
          <a:p>
            <a:endParaRPr lang="en-GB" dirty="0"/>
          </a:p>
          <a:p>
            <a:r>
              <a:rPr lang="en-US" dirty="0"/>
              <a:t>In “Disabled”, a young man goes to war as a victim of its glorification. His recurring thoughts of women make us wonder: do we feel sorry for him because the war has stripped him of his legs, or not because he joined the war to illicit female attention? </a:t>
            </a:r>
            <a:endParaRPr lang="en-GB" dirty="0"/>
          </a:p>
          <a:p>
            <a:pPr marL="0" indent="0">
              <a:buNone/>
            </a:pPr>
            <a:endParaRPr lang="en-GB" dirty="0"/>
          </a:p>
        </p:txBody>
      </p:sp>
      <p:sp>
        <p:nvSpPr>
          <p:cNvPr id="2" name="Title 1"/>
          <p:cNvSpPr>
            <a:spLocks noGrp="1"/>
          </p:cNvSpPr>
          <p:nvPr>
            <p:ph type="title"/>
          </p:nvPr>
        </p:nvSpPr>
        <p:spPr/>
        <p:txBody>
          <a:bodyPr>
            <a:normAutofit/>
          </a:bodyPr>
          <a:lstStyle/>
          <a:p>
            <a:r>
              <a:rPr lang="en-US" sz="2800" dirty="0">
                <a:effectLst/>
              </a:rPr>
              <a:t>Wilfred Owen aimed to convey ‘the pity of war’ in his poetry. How does he try to do this in “Disabled</a:t>
            </a:r>
            <a:r>
              <a:rPr lang="en-US" sz="2800" dirty="0" smtClean="0">
                <a:effectLst/>
              </a:rPr>
              <a:t>”?</a:t>
            </a:r>
            <a:endParaRPr lang="en-GB" sz="2800" dirty="0"/>
          </a:p>
        </p:txBody>
      </p:sp>
    </p:spTree>
    <p:extLst>
      <p:ext uri="{BB962C8B-B14F-4D97-AF65-F5344CB8AC3E}">
        <p14:creationId xmlns:p14="http://schemas.microsoft.com/office/powerpoint/2010/main" val="973226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“Disabled” is written in six stanzas, divided into two main sections: a view of his life before the war began and the reality of his life after the war. It is also written in iambic pentameter, which represents the slow beating of his heart and shows his life slipping away from him as a victim of the glorification of war. </a:t>
            </a:r>
            <a:endParaRPr lang="en-GB" dirty="0"/>
          </a:p>
          <a:p>
            <a:pPr marL="0" indent="0">
              <a:buNone/>
            </a:pPr>
            <a:endParaRPr lang="en-GB" dirty="0"/>
          </a:p>
        </p:txBody>
      </p:sp>
      <p:sp>
        <p:nvSpPr>
          <p:cNvPr id="3" name="Title 2"/>
          <p:cNvSpPr>
            <a:spLocks noGrp="1"/>
          </p:cNvSpPr>
          <p:nvPr>
            <p:ph type="title"/>
          </p:nvPr>
        </p:nvSpPr>
        <p:spPr/>
        <p:txBody>
          <a:bodyPr/>
          <a:lstStyle/>
          <a:p>
            <a:r>
              <a:rPr lang="en-US" dirty="0" smtClean="0"/>
              <a:t>Structure</a:t>
            </a:r>
            <a:endParaRPr lang="en-GB" dirty="0"/>
          </a:p>
        </p:txBody>
      </p:sp>
    </p:spTree>
    <p:extLst>
      <p:ext uri="{BB962C8B-B14F-4D97-AF65-F5344CB8AC3E}">
        <p14:creationId xmlns:p14="http://schemas.microsoft.com/office/powerpoint/2010/main" val="1245278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2420888"/>
            <a:ext cx="4392488" cy="2031325"/>
          </a:xfrm>
          <a:prstGeom prst="rect">
            <a:avLst/>
          </a:prstGeom>
          <a:noFill/>
        </p:spPr>
        <p:txBody>
          <a:bodyPr wrap="square" rtlCol="0">
            <a:spAutoFit/>
          </a:bodyPr>
          <a:lstStyle/>
          <a:p>
            <a:r>
              <a:rPr lang="en-GB" dirty="0">
                <a:solidFill>
                  <a:srgbClr val="FF0000"/>
                </a:solidFill>
              </a:rPr>
              <a:t>He </a:t>
            </a:r>
            <a:r>
              <a:rPr lang="en-GB" dirty="0"/>
              <a:t>sat in a </a:t>
            </a:r>
            <a:r>
              <a:rPr lang="en-GB" dirty="0">
                <a:solidFill>
                  <a:srgbClr val="0070C0"/>
                </a:solidFill>
              </a:rPr>
              <a:t>wheeled chair, waiting </a:t>
            </a:r>
            <a:r>
              <a:rPr lang="en-GB" dirty="0"/>
              <a:t>for </a:t>
            </a:r>
            <a:r>
              <a:rPr lang="en-GB" dirty="0">
                <a:solidFill>
                  <a:srgbClr val="FFFF00"/>
                </a:solidFill>
              </a:rPr>
              <a:t>dark</a:t>
            </a:r>
            <a:r>
              <a:rPr lang="en-GB" dirty="0"/>
              <a:t>, </a:t>
            </a:r>
            <a:r>
              <a:rPr lang="en-GB" dirty="0" smtClean="0"/>
              <a:t>And </a:t>
            </a:r>
            <a:r>
              <a:rPr lang="en-GB" dirty="0"/>
              <a:t>shivered in his </a:t>
            </a:r>
            <a:r>
              <a:rPr lang="en-GB" dirty="0">
                <a:solidFill>
                  <a:srgbClr val="00B0F0"/>
                </a:solidFill>
              </a:rPr>
              <a:t>gha</a:t>
            </a:r>
            <a:r>
              <a:rPr lang="en-GB" dirty="0">
                <a:solidFill>
                  <a:schemeClr val="bg1"/>
                </a:solidFill>
              </a:rPr>
              <a:t>s</a:t>
            </a:r>
            <a:r>
              <a:rPr lang="en-GB" dirty="0">
                <a:solidFill>
                  <a:srgbClr val="00B0F0"/>
                </a:solidFill>
              </a:rPr>
              <a:t>tly </a:t>
            </a:r>
            <a:r>
              <a:rPr lang="en-GB" dirty="0">
                <a:solidFill>
                  <a:schemeClr val="bg1"/>
                </a:solidFill>
              </a:rPr>
              <a:t>s</a:t>
            </a:r>
            <a:r>
              <a:rPr lang="en-GB" dirty="0">
                <a:solidFill>
                  <a:srgbClr val="00B0F0"/>
                </a:solidFill>
              </a:rPr>
              <a:t>uit </a:t>
            </a:r>
            <a:r>
              <a:rPr lang="en-GB" dirty="0" smtClean="0">
                <a:solidFill>
                  <a:srgbClr val="00B0F0"/>
                </a:solidFill>
              </a:rPr>
              <a:t>of grey</a:t>
            </a:r>
            <a:r>
              <a:rPr lang="en-GB" dirty="0">
                <a:solidFill>
                  <a:srgbClr val="00B0F0"/>
                </a:solidFill>
              </a:rPr>
              <a:t>, </a:t>
            </a:r>
            <a:r>
              <a:rPr lang="en-GB" dirty="0" smtClean="0">
                <a:solidFill>
                  <a:srgbClr val="0070C0"/>
                </a:solidFill>
              </a:rPr>
              <a:t>Legless</a:t>
            </a:r>
            <a:r>
              <a:rPr lang="en-GB" dirty="0">
                <a:solidFill>
                  <a:srgbClr val="0070C0"/>
                </a:solidFill>
              </a:rPr>
              <a:t>, </a:t>
            </a:r>
            <a:r>
              <a:rPr lang="en-GB" dirty="0"/>
              <a:t>sewn short at elbow. Through the park </a:t>
            </a:r>
            <a:r>
              <a:rPr lang="en-GB" dirty="0" smtClean="0">
                <a:solidFill>
                  <a:schemeClr val="bg1"/>
                </a:solidFill>
              </a:rPr>
              <a:t>Voices </a:t>
            </a:r>
            <a:r>
              <a:rPr lang="en-GB" dirty="0">
                <a:solidFill>
                  <a:schemeClr val="bg1"/>
                </a:solidFill>
              </a:rPr>
              <a:t>of boys rang saddening like a hymn</a:t>
            </a:r>
            <a:r>
              <a:rPr lang="en-GB" dirty="0"/>
              <a:t>, </a:t>
            </a:r>
            <a:r>
              <a:rPr lang="en-GB" dirty="0" smtClean="0"/>
              <a:t>Voices </a:t>
            </a:r>
            <a:r>
              <a:rPr lang="en-GB" dirty="0"/>
              <a:t>of play and pleasure after day, </a:t>
            </a:r>
            <a:r>
              <a:rPr lang="en-GB" dirty="0" smtClean="0"/>
              <a:t>Till </a:t>
            </a:r>
            <a:r>
              <a:rPr lang="en-GB" dirty="0"/>
              <a:t>gathering </a:t>
            </a:r>
            <a:r>
              <a:rPr lang="en-GB" dirty="0">
                <a:solidFill>
                  <a:srgbClr val="FF0000"/>
                </a:solidFill>
              </a:rPr>
              <a:t>sleep</a:t>
            </a:r>
            <a:r>
              <a:rPr lang="en-GB" dirty="0"/>
              <a:t> had </a:t>
            </a:r>
            <a:r>
              <a:rPr lang="en-GB" dirty="0">
                <a:solidFill>
                  <a:srgbClr val="002060"/>
                </a:solidFill>
              </a:rPr>
              <a:t>mothered</a:t>
            </a:r>
            <a:r>
              <a:rPr lang="en-GB" dirty="0"/>
              <a:t> them from him. </a:t>
            </a:r>
          </a:p>
        </p:txBody>
      </p:sp>
      <p:cxnSp>
        <p:nvCxnSpPr>
          <p:cNvPr id="6" name="Straight Arrow Connector 5"/>
          <p:cNvCxnSpPr/>
          <p:nvPr/>
        </p:nvCxnSpPr>
        <p:spPr>
          <a:xfrm>
            <a:off x="1835696" y="1916832"/>
            <a:ext cx="72008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7544" y="332656"/>
            <a:ext cx="2016224" cy="2062103"/>
          </a:xfrm>
          <a:prstGeom prst="rect">
            <a:avLst/>
          </a:prstGeom>
          <a:noFill/>
        </p:spPr>
        <p:txBody>
          <a:bodyPr wrap="square" rtlCol="0">
            <a:spAutoFit/>
          </a:bodyPr>
          <a:lstStyle/>
          <a:p>
            <a:r>
              <a:rPr lang="en-US" sz="1100" dirty="0"/>
              <a:t>From the beginning of the poem, the pity of war is conveyed through a personal pronoun: “he”. The persona is being vague and the use of the word “he” demonstrates that the war affected everyone, not just one specific man, as well as </a:t>
            </a:r>
            <a:r>
              <a:rPr lang="en-US" sz="1100" dirty="0" err="1"/>
              <a:t>emphasising</a:t>
            </a:r>
            <a:r>
              <a:rPr lang="en-US" sz="1100" dirty="0"/>
              <a:t> the idea of a Total War. </a:t>
            </a:r>
            <a:endParaRPr lang="en-GB" sz="1100" dirty="0"/>
          </a:p>
          <a:p>
            <a:endParaRPr lang="en-GB" dirty="0"/>
          </a:p>
        </p:txBody>
      </p:sp>
      <p:sp>
        <p:nvSpPr>
          <p:cNvPr id="8" name="TextBox 7"/>
          <p:cNvSpPr txBox="1"/>
          <p:nvPr/>
        </p:nvSpPr>
        <p:spPr>
          <a:xfrm>
            <a:off x="3059832" y="347172"/>
            <a:ext cx="3312368" cy="1569660"/>
          </a:xfrm>
          <a:prstGeom prst="rect">
            <a:avLst/>
          </a:prstGeom>
          <a:noFill/>
        </p:spPr>
        <p:txBody>
          <a:bodyPr wrap="square" rtlCol="0">
            <a:spAutoFit/>
          </a:bodyPr>
          <a:lstStyle/>
          <a:p>
            <a:r>
              <a:rPr lang="en-US" sz="1200" dirty="0"/>
              <a:t>In the same line, the words “wheeled” and “waiting” further the concept of the pity of war by use of alliteration. It </a:t>
            </a:r>
            <a:r>
              <a:rPr lang="en-US" sz="1200" dirty="0" err="1"/>
              <a:t>emphasises</a:t>
            </a:r>
            <a:r>
              <a:rPr lang="en-US" sz="1200" dirty="0"/>
              <a:t> the man’s disability - he is “Legless”. “Waiting” is a passive verb which indicates that the man doesn’t have a choice; doesn’t have freedom. His only option is to wait. </a:t>
            </a:r>
            <a:endParaRPr lang="en-GB" sz="1200" dirty="0"/>
          </a:p>
          <a:p>
            <a:endParaRPr lang="en-GB" sz="1200" dirty="0"/>
          </a:p>
        </p:txBody>
      </p:sp>
      <p:cxnSp>
        <p:nvCxnSpPr>
          <p:cNvPr id="10" name="Straight Arrow Connector 9"/>
          <p:cNvCxnSpPr/>
          <p:nvPr/>
        </p:nvCxnSpPr>
        <p:spPr>
          <a:xfrm flipH="1">
            <a:off x="4427984" y="1556792"/>
            <a:ext cx="36004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059832" y="1556792"/>
            <a:ext cx="1440160"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60232" y="620688"/>
            <a:ext cx="2016224" cy="646331"/>
          </a:xfrm>
          <a:prstGeom prst="rect">
            <a:avLst/>
          </a:prstGeom>
          <a:noFill/>
        </p:spPr>
        <p:txBody>
          <a:bodyPr wrap="square" rtlCol="0">
            <a:spAutoFit/>
          </a:bodyPr>
          <a:lstStyle/>
          <a:p>
            <a:r>
              <a:rPr lang="en-US" sz="1200" dirty="0" smtClean="0"/>
              <a:t>‘dark’ is ambiguous. Is he waiting fro nighttime or is a metaphor for death.</a:t>
            </a:r>
            <a:endParaRPr lang="en-GB" sz="1200" dirty="0"/>
          </a:p>
        </p:txBody>
      </p:sp>
      <p:cxnSp>
        <p:nvCxnSpPr>
          <p:cNvPr id="16" name="Straight Arrow Connector 15"/>
          <p:cNvCxnSpPr/>
          <p:nvPr/>
        </p:nvCxnSpPr>
        <p:spPr>
          <a:xfrm flipH="1">
            <a:off x="6516216" y="1267019"/>
            <a:ext cx="648072" cy="11538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020272" y="1916832"/>
            <a:ext cx="1728192" cy="3877985"/>
          </a:xfrm>
          <a:prstGeom prst="rect">
            <a:avLst/>
          </a:prstGeom>
          <a:noFill/>
        </p:spPr>
        <p:txBody>
          <a:bodyPr wrap="square" rtlCol="0">
            <a:spAutoFit/>
          </a:bodyPr>
          <a:lstStyle/>
          <a:p>
            <a:r>
              <a:rPr lang="en-US" sz="1200" dirty="0" smtClean="0"/>
              <a:t>The alliterative phrase </a:t>
            </a:r>
            <a:r>
              <a:rPr lang="en-US" sz="1200" dirty="0"/>
              <a:t>“ghastly suit of grey.” This implies that he’s been dressed and didn’t have a choice in what to wear. The simple routines we take for granted - such as being able to choose our own attire - have been taken from him. </a:t>
            </a:r>
            <a:endParaRPr lang="en-US" sz="1200" dirty="0" smtClean="0"/>
          </a:p>
          <a:p>
            <a:endParaRPr lang="en-US" sz="1200" dirty="0"/>
          </a:p>
          <a:p>
            <a:r>
              <a:rPr lang="en-US" sz="1200" dirty="0" smtClean="0"/>
              <a:t>Alternatively</a:t>
            </a:r>
            <a:r>
              <a:rPr lang="en-US" sz="1200" dirty="0"/>
              <a:t>, it is a metaphor for his </a:t>
            </a:r>
            <a:r>
              <a:rPr lang="en-US" sz="1200" dirty="0" err="1"/>
              <a:t>pallour</a:t>
            </a:r>
            <a:r>
              <a:rPr lang="en-US" sz="1200" dirty="0"/>
              <a:t> and suggests that all his colour and life is gone, leaving just a skeleton of the man he once was. </a:t>
            </a:r>
            <a:endParaRPr lang="en-GB" sz="1200" dirty="0"/>
          </a:p>
          <a:p>
            <a:endParaRPr lang="en-GB" dirty="0"/>
          </a:p>
        </p:txBody>
      </p:sp>
      <p:cxnSp>
        <p:nvCxnSpPr>
          <p:cNvPr id="19" name="Straight Arrow Connector 18"/>
          <p:cNvCxnSpPr/>
          <p:nvPr/>
        </p:nvCxnSpPr>
        <p:spPr>
          <a:xfrm flipH="1" flipV="1">
            <a:off x="6372200" y="2924944"/>
            <a:ext cx="64807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48064" y="4452213"/>
            <a:ext cx="1728192" cy="2215991"/>
          </a:xfrm>
          <a:prstGeom prst="rect">
            <a:avLst/>
          </a:prstGeom>
          <a:noFill/>
        </p:spPr>
        <p:txBody>
          <a:bodyPr wrap="square" rtlCol="0">
            <a:spAutoFit/>
          </a:bodyPr>
          <a:lstStyle/>
          <a:p>
            <a:r>
              <a:rPr lang="en-US" sz="1200" dirty="0"/>
              <a:t>The use of sibilance here makes reference to the temperature, which occurs a lot throughout the poem. The repeated “S” noises suggest a cold temperature and could be the sounds of shivering. </a:t>
            </a:r>
            <a:endParaRPr lang="en-GB" sz="1200" dirty="0"/>
          </a:p>
          <a:p>
            <a:endParaRPr lang="en-GB" dirty="0"/>
          </a:p>
        </p:txBody>
      </p:sp>
      <p:cxnSp>
        <p:nvCxnSpPr>
          <p:cNvPr id="24" name="Straight Arrow Connector 23"/>
          <p:cNvCxnSpPr/>
          <p:nvPr/>
        </p:nvCxnSpPr>
        <p:spPr>
          <a:xfrm flipH="1" flipV="1">
            <a:off x="4932040" y="3068960"/>
            <a:ext cx="360040" cy="13832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364088" y="2996952"/>
            <a:ext cx="72008" cy="14552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79512" y="3123273"/>
            <a:ext cx="2304256" cy="830997"/>
          </a:xfrm>
          <a:prstGeom prst="rect">
            <a:avLst/>
          </a:prstGeom>
          <a:noFill/>
        </p:spPr>
        <p:txBody>
          <a:bodyPr wrap="square" rtlCol="0">
            <a:spAutoFit/>
          </a:bodyPr>
          <a:lstStyle/>
          <a:p>
            <a:r>
              <a:rPr lang="en-US" sz="1200" dirty="0" smtClean="0"/>
              <a:t>Are these the echoes of war, the cries of his friends dying in battle. Is that all he has left to think about?</a:t>
            </a:r>
            <a:endParaRPr lang="en-GB" sz="1200" dirty="0"/>
          </a:p>
        </p:txBody>
      </p:sp>
      <p:cxnSp>
        <p:nvCxnSpPr>
          <p:cNvPr id="29" name="Straight Arrow Connector 28"/>
          <p:cNvCxnSpPr>
            <a:stCxn id="27" idx="2"/>
          </p:cNvCxnSpPr>
          <p:nvPr/>
        </p:nvCxnSpPr>
        <p:spPr>
          <a:xfrm flipV="1">
            <a:off x="1331640" y="3538771"/>
            <a:ext cx="1944216" cy="4154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5536" y="4581128"/>
            <a:ext cx="1908212" cy="1384995"/>
          </a:xfrm>
          <a:prstGeom prst="rect">
            <a:avLst/>
          </a:prstGeom>
          <a:noFill/>
        </p:spPr>
        <p:txBody>
          <a:bodyPr wrap="square" rtlCol="0">
            <a:spAutoFit/>
          </a:bodyPr>
          <a:lstStyle/>
          <a:p>
            <a:r>
              <a:rPr lang="en-US" sz="1200" dirty="0" smtClean="0"/>
              <a:t>‘Sleep’ is ambiguous. Is it a metaphor for the deaths of his friends. Or does he long for sleep as that is the only way he will find any peace from his terrible thoughts.</a:t>
            </a:r>
            <a:endParaRPr lang="en-GB" sz="1200" dirty="0"/>
          </a:p>
        </p:txBody>
      </p:sp>
      <p:cxnSp>
        <p:nvCxnSpPr>
          <p:cNvPr id="32" name="Straight Arrow Connector 31"/>
          <p:cNvCxnSpPr/>
          <p:nvPr/>
        </p:nvCxnSpPr>
        <p:spPr>
          <a:xfrm flipV="1">
            <a:off x="2411760" y="4077072"/>
            <a:ext cx="2088232"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699792" y="5013176"/>
            <a:ext cx="2088232" cy="830997"/>
          </a:xfrm>
          <a:prstGeom prst="rect">
            <a:avLst/>
          </a:prstGeom>
          <a:noFill/>
        </p:spPr>
        <p:txBody>
          <a:bodyPr wrap="square" rtlCol="0">
            <a:spAutoFit/>
          </a:bodyPr>
          <a:lstStyle/>
          <a:p>
            <a:r>
              <a:rPr lang="en-US" sz="1200" dirty="0" smtClean="0"/>
              <a:t>‘Mothered’ </a:t>
            </a:r>
            <a:r>
              <a:rPr lang="en-US" sz="1200" dirty="0" err="1" smtClean="0"/>
              <a:t>infantilises</a:t>
            </a:r>
            <a:r>
              <a:rPr lang="en-US" sz="1200" dirty="0" smtClean="0"/>
              <a:t> him. He is like a child, he needs to be cared for as he cannot look after himself.</a:t>
            </a:r>
            <a:endParaRPr lang="en-GB" sz="1200" dirty="0"/>
          </a:p>
        </p:txBody>
      </p:sp>
      <p:cxnSp>
        <p:nvCxnSpPr>
          <p:cNvPr id="35" name="Straight Arrow Connector 34"/>
          <p:cNvCxnSpPr/>
          <p:nvPr/>
        </p:nvCxnSpPr>
        <p:spPr>
          <a:xfrm flipV="1">
            <a:off x="4139952" y="414908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4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7" grpId="0"/>
      <p:bldP spid="22" grpId="0"/>
      <p:bldP spid="27" grpId="0"/>
      <p:bldP spid="30"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a:t>
            </a:r>
            <a:r>
              <a:rPr lang="en-US" dirty="0" smtClean="0"/>
              <a:t>Throughout </a:t>
            </a:r>
            <a:r>
              <a:rPr lang="en-US" dirty="0"/>
              <a:t>the poem, Owen constantly jumps between the past and present, making comparisons between the “youth[</a:t>
            </a:r>
            <a:r>
              <a:rPr lang="en-US" dirty="0" err="1"/>
              <a:t>ful</a:t>
            </a:r>
            <a:r>
              <a:rPr lang="en-US" dirty="0"/>
              <a:t>]” young man and the “old” disabled one. The setting in the first and last stanza of the poem is the present, with the stanzas in between them jumping back and forth in time. The juxtaposition of these different ideas contribute to Owen’s conveyance of ‘the pity of war’ by demonstrating how the war affected the man and stripped him of his freedom of choice.</a:t>
            </a:r>
            <a:endParaRPr lang="en-GB" dirty="0"/>
          </a:p>
          <a:p>
            <a:pPr marL="0" indent="0">
              <a:buNone/>
            </a:pPr>
            <a:endParaRPr lang="en-GB" dirty="0"/>
          </a:p>
        </p:txBody>
      </p:sp>
    </p:spTree>
    <p:extLst>
      <p:ext uri="{BB962C8B-B14F-4D97-AF65-F5344CB8AC3E}">
        <p14:creationId xmlns:p14="http://schemas.microsoft.com/office/powerpoint/2010/main" val="910717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5696" y="2272579"/>
            <a:ext cx="5400600" cy="2031325"/>
          </a:xfrm>
          <a:prstGeom prst="rect">
            <a:avLst/>
          </a:prstGeom>
          <a:noFill/>
        </p:spPr>
        <p:txBody>
          <a:bodyPr wrap="square" rtlCol="0">
            <a:spAutoFit/>
          </a:bodyPr>
          <a:lstStyle/>
          <a:p>
            <a:r>
              <a:rPr lang="en-GB" dirty="0"/>
              <a:t>About this time </a:t>
            </a:r>
            <a:r>
              <a:rPr lang="en-GB" dirty="0">
                <a:solidFill>
                  <a:srgbClr val="002060"/>
                </a:solidFill>
              </a:rPr>
              <a:t>Town used to swing so gay </a:t>
            </a:r>
            <a:endParaRPr lang="en-GB" dirty="0" smtClean="0">
              <a:solidFill>
                <a:srgbClr val="002060"/>
              </a:solidFill>
            </a:endParaRPr>
          </a:p>
          <a:p>
            <a:r>
              <a:rPr lang="en-GB" dirty="0" smtClean="0">
                <a:solidFill>
                  <a:schemeClr val="tx2">
                    <a:lumMod val="75000"/>
                  </a:schemeClr>
                </a:solidFill>
              </a:rPr>
              <a:t>When </a:t>
            </a:r>
            <a:r>
              <a:rPr lang="en-GB" u="sng" dirty="0">
                <a:solidFill>
                  <a:schemeClr val="tx2">
                    <a:lumMod val="75000"/>
                  </a:schemeClr>
                </a:solidFill>
              </a:rPr>
              <a:t>g</a:t>
            </a:r>
            <a:r>
              <a:rPr lang="en-GB" dirty="0">
                <a:solidFill>
                  <a:schemeClr val="tx2">
                    <a:lumMod val="75000"/>
                  </a:schemeClr>
                </a:solidFill>
              </a:rPr>
              <a:t>low-lamps budded in the light blue trees, </a:t>
            </a:r>
            <a:r>
              <a:rPr lang="en-GB" dirty="0" smtClean="0">
                <a:solidFill>
                  <a:schemeClr val="tx2">
                    <a:lumMod val="75000"/>
                  </a:schemeClr>
                </a:solidFill>
              </a:rPr>
              <a:t>And </a:t>
            </a:r>
            <a:r>
              <a:rPr lang="en-GB" u="sng" dirty="0">
                <a:solidFill>
                  <a:schemeClr val="tx2">
                    <a:lumMod val="75000"/>
                  </a:schemeClr>
                </a:solidFill>
              </a:rPr>
              <a:t>g</a:t>
            </a:r>
            <a:r>
              <a:rPr lang="en-GB" dirty="0">
                <a:solidFill>
                  <a:schemeClr val="tx2">
                    <a:lumMod val="75000"/>
                  </a:schemeClr>
                </a:solidFill>
              </a:rPr>
              <a:t>irls </a:t>
            </a:r>
            <a:r>
              <a:rPr lang="en-GB" u="sng" dirty="0">
                <a:solidFill>
                  <a:schemeClr val="tx2">
                    <a:lumMod val="75000"/>
                  </a:schemeClr>
                </a:solidFill>
              </a:rPr>
              <a:t>g</a:t>
            </a:r>
            <a:r>
              <a:rPr lang="en-GB" dirty="0">
                <a:solidFill>
                  <a:schemeClr val="tx2">
                    <a:lumMod val="75000"/>
                  </a:schemeClr>
                </a:solidFill>
              </a:rPr>
              <a:t>lanced lovelier as the air grew dim </a:t>
            </a:r>
            <a:r>
              <a:rPr lang="en-GB" dirty="0" smtClean="0"/>
              <a:t>– </a:t>
            </a:r>
          </a:p>
          <a:p>
            <a:r>
              <a:rPr lang="en-GB" dirty="0" smtClean="0"/>
              <a:t>In </a:t>
            </a:r>
            <a:r>
              <a:rPr lang="en-GB" dirty="0"/>
              <a:t>the old times, </a:t>
            </a:r>
            <a:r>
              <a:rPr lang="en-GB" dirty="0">
                <a:solidFill>
                  <a:srgbClr val="FF0000"/>
                </a:solidFill>
              </a:rPr>
              <a:t>before he threw away his knees. </a:t>
            </a:r>
            <a:r>
              <a:rPr lang="en-GB" dirty="0" smtClean="0">
                <a:solidFill>
                  <a:schemeClr val="accent5">
                    <a:lumMod val="75000"/>
                  </a:schemeClr>
                </a:solidFill>
              </a:rPr>
              <a:t>Now </a:t>
            </a:r>
            <a:r>
              <a:rPr lang="en-GB" dirty="0">
                <a:solidFill>
                  <a:schemeClr val="accent5">
                    <a:lumMod val="75000"/>
                  </a:schemeClr>
                </a:solidFill>
              </a:rPr>
              <a:t>he will never feel again how slim </a:t>
            </a:r>
            <a:r>
              <a:rPr lang="en-GB" dirty="0" smtClean="0">
                <a:solidFill>
                  <a:schemeClr val="accent5">
                    <a:lumMod val="75000"/>
                  </a:schemeClr>
                </a:solidFill>
              </a:rPr>
              <a:t>Girls</a:t>
            </a:r>
            <a:r>
              <a:rPr lang="en-GB" dirty="0">
                <a:solidFill>
                  <a:schemeClr val="accent5">
                    <a:lumMod val="75000"/>
                  </a:schemeClr>
                </a:solidFill>
              </a:rPr>
              <a:t>' waists are, or how warm their subtle hands; </a:t>
            </a:r>
            <a:endParaRPr lang="en-GB" dirty="0" smtClean="0">
              <a:solidFill>
                <a:schemeClr val="accent5">
                  <a:lumMod val="75000"/>
                </a:schemeClr>
              </a:solidFill>
            </a:endParaRPr>
          </a:p>
          <a:p>
            <a:r>
              <a:rPr lang="en-GB" dirty="0" smtClean="0"/>
              <a:t>All </a:t>
            </a:r>
            <a:r>
              <a:rPr lang="en-GB" dirty="0"/>
              <a:t>of them touch him like some </a:t>
            </a:r>
            <a:r>
              <a:rPr lang="en-GB" dirty="0">
                <a:solidFill>
                  <a:srgbClr val="002060"/>
                </a:solidFill>
              </a:rPr>
              <a:t>queer disease</a:t>
            </a:r>
            <a:r>
              <a:rPr lang="en-GB" dirty="0"/>
              <a:t>. </a:t>
            </a:r>
          </a:p>
        </p:txBody>
      </p:sp>
      <p:sp>
        <p:nvSpPr>
          <p:cNvPr id="5" name="Rectangle 4"/>
          <p:cNvSpPr/>
          <p:nvPr/>
        </p:nvSpPr>
        <p:spPr>
          <a:xfrm>
            <a:off x="3923928" y="692696"/>
            <a:ext cx="4572000" cy="830997"/>
          </a:xfrm>
          <a:prstGeom prst="rect">
            <a:avLst/>
          </a:prstGeom>
        </p:spPr>
        <p:txBody>
          <a:bodyPr>
            <a:spAutoFit/>
          </a:bodyPr>
          <a:lstStyle/>
          <a:p>
            <a:pPr lvl="0"/>
            <a:r>
              <a:rPr lang="en-GB" sz="1200" dirty="0" smtClean="0"/>
              <a:t>Disabled </a:t>
            </a:r>
            <a:r>
              <a:rPr lang="en-GB" sz="1200" dirty="0"/>
              <a:t>and decrepit</a:t>
            </a:r>
            <a:r>
              <a:rPr lang="en-GB" sz="1200" dirty="0" smtClean="0"/>
              <a:t>, the soldier imagines </a:t>
            </a:r>
            <a:r>
              <a:rPr lang="en-GB" sz="1200" dirty="0"/>
              <a:t>the sound and warmth that once rang through its walls</a:t>
            </a:r>
            <a:r>
              <a:rPr lang="en-GB" sz="1200" dirty="0" smtClean="0"/>
              <a:t>. It also has connotations of homosexuality as he is no longer attractive to women. Link this to the words ‘queer disease’ on the last line.</a:t>
            </a:r>
            <a:endParaRPr lang="en-GB" sz="1200" dirty="0"/>
          </a:p>
        </p:txBody>
      </p:sp>
      <p:cxnSp>
        <p:nvCxnSpPr>
          <p:cNvPr id="7" name="Straight Arrow Connector 6"/>
          <p:cNvCxnSpPr/>
          <p:nvPr/>
        </p:nvCxnSpPr>
        <p:spPr>
          <a:xfrm flipH="1">
            <a:off x="5292080" y="1523693"/>
            <a:ext cx="504056" cy="7488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300192" y="1523693"/>
            <a:ext cx="720080" cy="2409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20272" y="1737139"/>
            <a:ext cx="1872208" cy="2862322"/>
          </a:xfrm>
          <a:prstGeom prst="rect">
            <a:avLst/>
          </a:prstGeom>
          <a:noFill/>
        </p:spPr>
        <p:txBody>
          <a:bodyPr wrap="square" rtlCol="0">
            <a:spAutoFit/>
          </a:bodyPr>
          <a:lstStyle/>
          <a:p>
            <a:pPr lvl="0"/>
            <a:r>
              <a:rPr lang="en-US" sz="1200" dirty="0" smtClean="0"/>
              <a:t>Now that he is disabled, he </a:t>
            </a:r>
            <a:r>
              <a:rPr lang="en-US" sz="1200" dirty="0" err="1" smtClean="0"/>
              <a:t>realises</a:t>
            </a:r>
            <a:r>
              <a:rPr lang="en-US" sz="1200" dirty="0" smtClean="0"/>
              <a:t> how rash he was to rush to go to war just to make girls find him more attractive. </a:t>
            </a:r>
            <a:r>
              <a:rPr lang="en-GB" sz="1200" dirty="0"/>
              <a:t>The implication that this was a needless loss (sacrifice) is reinforced by where the wounded soldier fails to remember why he joined up, pointing only to a distant sense of duty, and euphoria after the football match</a:t>
            </a:r>
          </a:p>
          <a:p>
            <a:r>
              <a:rPr lang="en-US" sz="1200" dirty="0" smtClean="0"/>
              <a:t>  </a:t>
            </a:r>
            <a:endParaRPr lang="en-GB" sz="1200" dirty="0"/>
          </a:p>
        </p:txBody>
      </p:sp>
      <p:cxnSp>
        <p:nvCxnSpPr>
          <p:cNvPr id="12" name="Straight Arrow Connector 11"/>
          <p:cNvCxnSpPr/>
          <p:nvPr/>
        </p:nvCxnSpPr>
        <p:spPr>
          <a:xfrm flipH="1">
            <a:off x="6660232" y="2924944"/>
            <a:ext cx="360040" cy="3632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5079" y="518253"/>
            <a:ext cx="1800200" cy="1754326"/>
          </a:xfrm>
          <a:prstGeom prst="rect">
            <a:avLst/>
          </a:prstGeom>
          <a:noFill/>
        </p:spPr>
        <p:txBody>
          <a:bodyPr wrap="square" rtlCol="0">
            <a:spAutoFit/>
          </a:bodyPr>
          <a:lstStyle/>
          <a:p>
            <a:r>
              <a:rPr lang="en-US" sz="1200" dirty="0" smtClean="0"/>
              <a:t>The alliteration on ‘g’ </a:t>
            </a:r>
            <a:r>
              <a:rPr lang="en-US" sz="1200" dirty="0" err="1" smtClean="0"/>
              <a:t>emphasises</a:t>
            </a:r>
            <a:r>
              <a:rPr lang="en-US" sz="1200" dirty="0" smtClean="0"/>
              <a:t> hoe romantic the town seems at night. Something that he is now excluded from as he is disabled and considered like a ‘queer disease’</a:t>
            </a:r>
            <a:endParaRPr lang="en-GB" sz="1200" dirty="0"/>
          </a:p>
        </p:txBody>
      </p:sp>
      <p:cxnSp>
        <p:nvCxnSpPr>
          <p:cNvPr id="18" name="Straight Arrow Connector 17"/>
          <p:cNvCxnSpPr>
            <a:stCxn id="16" idx="2"/>
          </p:cNvCxnSpPr>
          <p:nvPr/>
        </p:nvCxnSpPr>
        <p:spPr>
          <a:xfrm>
            <a:off x="1295179" y="2272579"/>
            <a:ext cx="612525" cy="5803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9552" y="4581128"/>
            <a:ext cx="5328592" cy="523220"/>
          </a:xfrm>
          <a:prstGeom prst="rect">
            <a:avLst/>
          </a:prstGeom>
          <a:noFill/>
        </p:spPr>
        <p:txBody>
          <a:bodyPr wrap="square" rtlCol="0">
            <a:spAutoFit/>
          </a:bodyPr>
          <a:lstStyle/>
          <a:p>
            <a:r>
              <a:rPr lang="en-US" sz="1400" dirty="0" smtClean="0"/>
              <a:t>The soldier has a sudden </a:t>
            </a:r>
            <a:r>
              <a:rPr lang="en-US" sz="1400" dirty="0" err="1" smtClean="0"/>
              <a:t>realisation</a:t>
            </a:r>
            <a:r>
              <a:rPr lang="en-US" sz="1400" dirty="0" smtClean="0"/>
              <a:t> that he went to war to attract women, but due to his injuries he will never feel a woman again.</a:t>
            </a:r>
            <a:endParaRPr lang="en-GB" sz="1400" dirty="0"/>
          </a:p>
        </p:txBody>
      </p:sp>
      <p:cxnSp>
        <p:nvCxnSpPr>
          <p:cNvPr id="21" name="Straight Arrow Connector 20"/>
          <p:cNvCxnSpPr/>
          <p:nvPr/>
        </p:nvCxnSpPr>
        <p:spPr>
          <a:xfrm flipV="1">
            <a:off x="1043608" y="3657123"/>
            <a:ext cx="792088" cy="6467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300192" y="4688849"/>
            <a:ext cx="2304256" cy="830997"/>
          </a:xfrm>
          <a:prstGeom prst="rect">
            <a:avLst/>
          </a:prstGeom>
          <a:noFill/>
        </p:spPr>
        <p:txBody>
          <a:bodyPr wrap="square" rtlCol="0">
            <a:spAutoFit/>
          </a:bodyPr>
          <a:lstStyle/>
          <a:p>
            <a:r>
              <a:rPr lang="en-US" sz="1200" dirty="0" smtClean="0"/>
              <a:t>Having lost his leg there is probably chance that he is now impotent and unable to have sexual relations with a woman.</a:t>
            </a:r>
            <a:endParaRPr lang="en-GB" sz="1200" dirty="0"/>
          </a:p>
        </p:txBody>
      </p:sp>
      <p:cxnSp>
        <p:nvCxnSpPr>
          <p:cNvPr id="24" name="Straight Arrow Connector 23"/>
          <p:cNvCxnSpPr/>
          <p:nvPr/>
        </p:nvCxnSpPr>
        <p:spPr>
          <a:xfrm flipH="1" flipV="1">
            <a:off x="5940152" y="4303904"/>
            <a:ext cx="504056" cy="493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76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6"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2276872"/>
            <a:ext cx="5040560" cy="2308324"/>
          </a:xfrm>
          <a:prstGeom prst="rect">
            <a:avLst/>
          </a:prstGeom>
          <a:noFill/>
        </p:spPr>
        <p:txBody>
          <a:bodyPr wrap="square" rtlCol="0">
            <a:spAutoFit/>
          </a:bodyPr>
          <a:lstStyle/>
          <a:p>
            <a:r>
              <a:rPr lang="en-GB" dirty="0">
                <a:solidFill>
                  <a:schemeClr val="accent5">
                    <a:lumMod val="75000"/>
                  </a:schemeClr>
                </a:solidFill>
              </a:rPr>
              <a:t>There was an artist silly for his face, </a:t>
            </a:r>
            <a:br>
              <a:rPr lang="en-GB" dirty="0">
                <a:solidFill>
                  <a:schemeClr val="accent5">
                    <a:lumMod val="75000"/>
                  </a:schemeClr>
                </a:solidFill>
              </a:rPr>
            </a:br>
            <a:r>
              <a:rPr lang="en-GB" dirty="0">
                <a:solidFill>
                  <a:schemeClr val="accent5">
                    <a:lumMod val="75000"/>
                  </a:schemeClr>
                </a:solidFill>
              </a:rPr>
              <a:t>For it was </a:t>
            </a:r>
            <a:r>
              <a:rPr lang="en-GB" u="sng" dirty="0">
                <a:solidFill>
                  <a:schemeClr val="accent5">
                    <a:lumMod val="75000"/>
                  </a:schemeClr>
                </a:solidFill>
              </a:rPr>
              <a:t>younger</a:t>
            </a:r>
            <a:r>
              <a:rPr lang="en-GB" dirty="0">
                <a:solidFill>
                  <a:schemeClr val="accent5">
                    <a:lumMod val="75000"/>
                  </a:schemeClr>
                </a:solidFill>
              </a:rPr>
              <a:t> than his </a:t>
            </a:r>
            <a:r>
              <a:rPr lang="en-GB" u="sng" dirty="0">
                <a:solidFill>
                  <a:schemeClr val="accent5">
                    <a:lumMod val="75000"/>
                  </a:schemeClr>
                </a:solidFill>
              </a:rPr>
              <a:t>youth</a:t>
            </a:r>
            <a:r>
              <a:rPr lang="en-GB" dirty="0"/>
              <a:t>, </a:t>
            </a:r>
            <a:r>
              <a:rPr lang="en-GB" dirty="0">
                <a:solidFill>
                  <a:schemeClr val="bg1"/>
                </a:solidFill>
              </a:rPr>
              <a:t>last year</a:t>
            </a:r>
            <a:r>
              <a:rPr lang="en-GB" dirty="0"/>
              <a:t>. </a:t>
            </a:r>
            <a:r>
              <a:rPr lang="en-GB" dirty="0" smtClean="0">
                <a:solidFill>
                  <a:schemeClr val="bg1"/>
                </a:solidFill>
              </a:rPr>
              <a:t>Now</a:t>
            </a:r>
            <a:r>
              <a:rPr lang="en-GB" dirty="0">
                <a:solidFill>
                  <a:schemeClr val="bg1"/>
                </a:solidFill>
              </a:rPr>
              <a:t>, he is old</a:t>
            </a:r>
            <a:r>
              <a:rPr lang="en-GB" dirty="0"/>
              <a:t>; </a:t>
            </a:r>
            <a:r>
              <a:rPr lang="en-GB" dirty="0">
                <a:solidFill>
                  <a:srgbClr val="FFFF00"/>
                </a:solidFill>
              </a:rPr>
              <a:t>his back will never brace</a:t>
            </a:r>
            <a:r>
              <a:rPr lang="en-GB" dirty="0"/>
              <a:t>; </a:t>
            </a:r>
            <a:endParaRPr lang="en-GB" dirty="0" smtClean="0"/>
          </a:p>
          <a:p>
            <a:r>
              <a:rPr lang="en-GB" dirty="0" smtClean="0">
                <a:solidFill>
                  <a:srgbClr val="FF0000"/>
                </a:solidFill>
              </a:rPr>
              <a:t>He's </a:t>
            </a:r>
            <a:r>
              <a:rPr lang="en-GB" dirty="0">
                <a:solidFill>
                  <a:srgbClr val="FF0000"/>
                </a:solidFill>
              </a:rPr>
              <a:t>lost his colour </a:t>
            </a:r>
            <a:r>
              <a:rPr lang="en-GB" dirty="0" smtClean="0">
                <a:solidFill>
                  <a:srgbClr val="FF0000"/>
                </a:solidFill>
              </a:rPr>
              <a:t> </a:t>
            </a:r>
            <a:r>
              <a:rPr lang="en-GB" dirty="0" smtClean="0">
                <a:solidFill>
                  <a:srgbClr val="002060"/>
                </a:solidFill>
              </a:rPr>
              <a:t>very </a:t>
            </a:r>
            <a:r>
              <a:rPr lang="en-GB" dirty="0">
                <a:solidFill>
                  <a:srgbClr val="002060"/>
                </a:solidFill>
              </a:rPr>
              <a:t>far from here</a:t>
            </a:r>
            <a:r>
              <a:rPr lang="en-GB" dirty="0"/>
              <a:t>, </a:t>
            </a:r>
            <a:endParaRPr lang="en-GB" dirty="0" smtClean="0"/>
          </a:p>
          <a:p>
            <a:r>
              <a:rPr lang="en-GB" dirty="0" smtClean="0">
                <a:solidFill>
                  <a:schemeClr val="bg2"/>
                </a:solidFill>
              </a:rPr>
              <a:t>Poured</a:t>
            </a:r>
            <a:r>
              <a:rPr lang="en-GB" dirty="0" smtClean="0">
                <a:solidFill>
                  <a:srgbClr val="92D050"/>
                </a:solidFill>
              </a:rPr>
              <a:t> </a:t>
            </a:r>
            <a:r>
              <a:rPr lang="en-GB" dirty="0">
                <a:solidFill>
                  <a:srgbClr val="92D050"/>
                </a:solidFill>
              </a:rPr>
              <a:t>it down shell-holes till the veins ran dry, </a:t>
            </a:r>
            <a:endParaRPr lang="en-GB" dirty="0" smtClean="0">
              <a:solidFill>
                <a:srgbClr val="92D050"/>
              </a:solidFill>
            </a:endParaRPr>
          </a:p>
          <a:p>
            <a:r>
              <a:rPr lang="en-GB" dirty="0" smtClean="0"/>
              <a:t>And </a:t>
            </a:r>
            <a:r>
              <a:rPr lang="en-GB" dirty="0">
                <a:solidFill>
                  <a:schemeClr val="tx2">
                    <a:lumMod val="50000"/>
                  </a:schemeClr>
                </a:solidFill>
              </a:rPr>
              <a:t>half his lifetime lapsed in the hot </a:t>
            </a:r>
            <a:r>
              <a:rPr lang="en-GB" dirty="0" smtClean="0"/>
              <a:t>race,</a:t>
            </a:r>
          </a:p>
          <a:p>
            <a:r>
              <a:rPr lang="en-GB" dirty="0" smtClean="0">
                <a:solidFill>
                  <a:srgbClr val="7030A0"/>
                </a:solidFill>
              </a:rPr>
              <a:t>And </a:t>
            </a:r>
            <a:r>
              <a:rPr lang="en-GB" dirty="0">
                <a:solidFill>
                  <a:srgbClr val="7030A0"/>
                </a:solidFill>
              </a:rPr>
              <a:t>leap of purple spurted from his thigh</a:t>
            </a:r>
            <a:r>
              <a:rPr lang="en-GB" dirty="0"/>
              <a:t>. </a:t>
            </a:r>
            <a:br>
              <a:rPr lang="en-GB" dirty="0"/>
            </a:br>
            <a:endParaRPr lang="en-GB" dirty="0"/>
          </a:p>
        </p:txBody>
      </p:sp>
      <p:sp>
        <p:nvSpPr>
          <p:cNvPr id="5" name="TextBox 4"/>
          <p:cNvSpPr txBox="1"/>
          <p:nvPr/>
        </p:nvSpPr>
        <p:spPr>
          <a:xfrm>
            <a:off x="323528" y="323567"/>
            <a:ext cx="3312368" cy="1754326"/>
          </a:xfrm>
          <a:prstGeom prst="rect">
            <a:avLst/>
          </a:prstGeom>
          <a:noFill/>
        </p:spPr>
        <p:txBody>
          <a:bodyPr wrap="square" rtlCol="0">
            <a:spAutoFit/>
          </a:bodyPr>
          <a:lstStyle/>
          <a:p>
            <a:r>
              <a:rPr lang="en-US" sz="1200" dirty="0" smtClean="0"/>
              <a:t>Ambiguous:</a:t>
            </a:r>
          </a:p>
          <a:p>
            <a:endParaRPr lang="en-US" sz="1200" dirty="0"/>
          </a:p>
          <a:p>
            <a:r>
              <a:rPr lang="en-US" sz="1200" dirty="0" smtClean="0"/>
              <a:t>The soldier was such a handsome teenager an artist wanted to desperately paint him. This </a:t>
            </a:r>
            <a:r>
              <a:rPr lang="en-US" sz="1200" dirty="0" err="1" smtClean="0"/>
              <a:t>emphasised</a:t>
            </a:r>
            <a:r>
              <a:rPr lang="en-US" sz="1200" dirty="0" smtClean="0"/>
              <a:t> with the alliteration on ‘younger’ and ‘youth’.</a:t>
            </a:r>
          </a:p>
          <a:p>
            <a:endParaRPr lang="en-US" sz="1200" dirty="0"/>
          </a:p>
          <a:p>
            <a:r>
              <a:rPr lang="en-US" sz="1200" dirty="0" smtClean="0"/>
              <a:t>Or is ‘artist’ a metaphor for a young girl who fancied him and was ‘silly’ for him.</a:t>
            </a:r>
            <a:endParaRPr lang="en-GB" sz="1200" dirty="0"/>
          </a:p>
        </p:txBody>
      </p:sp>
      <p:cxnSp>
        <p:nvCxnSpPr>
          <p:cNvPr id="7" name="Straight Arrow Connector 6"/>
          <p:cNvCxnSpPr/>
          <p:nvPr/>
        </p:nvCxnSpPr>
        <p:spPr>
          <a:xfrm>
            <a:off x="611560" y="2132856"/>
            <a:ext cx="144016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211960" y="1137857"/>
            <a:ext cx="4176464" cy="646331"/>
          </a:xfrm>
          <a:prstGeom prst="rect">
            <a:avLst/>
          </a:prstGeom>
          <a:noFill/>
        </p:spPr>
        <p:txBody>
          <a:bodyPr wrap="square" rtlCol="0">
            <a:spAutoFit/>
          </a:bodyPr>
          <a:lstStyle/>
          <a:p>
            <a:r>
              <a:rPr lang="en-US" sz="1200" dirty="0" smtClean="0"/>
              <a:t>The caesura after ‘last year’ </a:t>
            </a:r>
            <a:r>
              <a:rPr lang="en-US" sz="1200" dirty="0" err="1" smtClean="0"/>
              <a:t>emphasises</a:t>
            </a:r>
            <a:r>
              <a:rPr lang="en-US" sz="1200" dirty="0" smtClean="0"/>
              <a:t> how one year at war has changed him. ‘Now he is old’ Think about how this relates to the pity of war? What does war do to young men?</a:t>
            </a:r>
            <a:endParaRPr lang="en-GB" sz="1200" dirty="0"/>
          </a:p>
        </p:txBody>
      </p:sp>
      <p:cxnSp>
        <p:nvCxnSpPr>
          <p:cNvPr id="10" name="Straight Arrow Connector 9"/>
          <p:cNvCxnSpPr/>
          <p:nvPr/>
        </p:nvCxnSpPr>
        <p:spPr>
          <a:xfrm>
            <a:off x="6300192" y="1784188"/>
            <a:ext cx="0" cy="924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020272" y="2564904"/>
            <a:ext cx="1728192" cy="1384995"/>
          </a:xfrm>
          <a:prstGeom prst="rect">
            <a:avLst/>
          </a:prstGeom>
          <a:noFill/>
        </p:spPr>
        <p:txBody>
          <a:bodyPr wrap="square" rtlCol="0">
            <a:spAutoFit/>
          </a:bodyPr>
          <a:lstStyle/>
          <a:p>
            <a:r>
              <a:rPr lang="en-US" sz="1200" dirty="0" smtClean="0"/>
              <a:t>Like an old man bent double, he will never be able to stand up right. This is </a:t>
            </a:r>
            <a:r>
              <a:rPr lang="en-US" sz="1200" dirty="0" err="1" smtClean="0"/>
              <a:t>emphasised</a:t>
            </a:r>
            <a:r>
              <a:rPr lang="en-US" sz="1200" dirty="0" smtClean="0"/>
              <a:t> by the alliteration ‘back and ‘brace’</a:t>
            </a:r>
            <a:endParaRPr lang="en-GB" sz="1200" dirty="0"/>
          </a:p>
        </p:txBody>
      </p:sp>
      <p:cxnSp>
        <p:nvCxnSpPr>
          <p:cNvPr id="13" name="Straight Arrow Connector 12"/>
          <p:cNvCxnSpPr/>
          <p:nvPr/>
        </p:nvCxnSpPr>
        <p:spPr>
          <a:xfrm flipH="1">
            <a:off x="5652120" y="3068960"/>
            <a:ext cx="12961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3528" y="2564904"/>
            <a:ext cx="1584176" cy="1754326"/>
          </a:xfrm>
          <a:prstGeom prst="rect">
            <a:avLst/>
          </a:prstGeom>
          <a:noFill/>
        </p:spPr>
        <p:txBody>
          <a:bodyPr wrap="square" rtlCol="0">
            <a:spAutoFit/>
          </a:bodyPr>
          <a:lstStyle/>
          <a:p>
            <a:r>
              <a:rPr lang="en-US" sz="1200" dirty="0" smtClean="0"/>
              <a:t>Metaphor for losing his youth but also could be interpreted as his face draining of colour as he loses blood while he is left on the battlefield waiting to be rescued.</a:t>
            </a:r>
            <a:endParaRPr lang="en-GB" sz="1200" dirty="0"/>
          </a:p>
        </p:txBody>
      </p:sp>
      <p:cxnSp>
        <p:nvCxnSpPr>
          <p:cNvPr id="16" name="Straight Arrow Connector 15"/>
          <p:cNvCxnSpPr/>
          <p:nvPr/>
        </p:nvCxnSpPr>
        <p:spPr>
          <a:xfrm flipV="1">
            <a:off x="1475656" y="3257402"/>
            <a:ext cx="648072" cy="819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04248" y="4077142"/>
            <a:ext cx="1944216" cy="1200329"/>
          </a:xfrm>
          <a:prstGeom prst="rect">
            <a:avLst/>
          </a:prstGeom>
          <a:noFill/>
        </p:spPr>
        <p:txBody>
          <a:bodyPr wrap="square" rtlCol="0">
            <a:spAutoFit/>
          </a:bodyPr>
          <a:lstStyle/>
          <a:p>
            <a:r>
              <a:rPr lang="en-US" sz="1200" dirty="0" smtClean="0"/>
              <a:t>The thought of foreign travel was one of the many attractions that drew men to go to war, thinking it would all be over by Christmas. </a:t>
            </a:r>
            <a:endParaRPr lang="en-GB" sz="1200" dirty="0"/>
          </a:p>
        </p:txBody>
      </p:sp>
      <p:cxnSp>
        <p:nvCxnSpPr>
          <p:cNvPr id="20" name="Straight Arrow Connector 19"/>
          <p:cNvCxnSpPr/>
          <p:nvPr/>
        </p:nvCxnSpPr>
        <p:spPr>
          <a:xfrm flipH="1" flipV="1">
            <a:off x="5724128" y="3431034"/>
            <a:ext cx="936104" cy="7900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3528" y="4437112"/>
            <a:ext cx="1476164" cy="1200329"/>
          </a:xfrm>
          <a:prstGeom prst="rect">
            <a:avLst/>
          </a:prstGeom>
          <a:noFill/>
        </p:spPr>
        <p:txBody>
          <a:bodyPr wrap="square" rtlCol="0">
            <a:spAutoFit/>
          </a:bodyPr>
          <a:lstStyle/>
          <a:p>
            <a:r>
              <a:rPr lang="en-US" sz="1200" dirty="0" smtClean="0"/>
              <a:t>The use of the verb ‘poured’ indicates that the young man wasted his life by simply ‘pouring’ it away.</a:t>
            </a:r>
            <a:endParaRPr lang="en-GB" sz="1200" dirty="0"/>
          </a:p>
        </p:txBody>
      </p:sp>
      <p:cxnSp>
        <p:nvCxnSpPr>
          <p:cNvPr id="23" name="Straight Arrow Connector 22"/>
          <p:cNvCxnSpPr/>
          <p:nvPr/>
        </p:nvCxnSpPr>
        <p:spPr>
          <a:xfrm flipV="1">
            <a:off x="1691680" y="3667237"/>
            <a:ext cx="432048" cy="769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20072" y="4332124"/>
            <a:ext cx="1440160" cy="830997"/>
          </a:xfrm>
          <a:prstGeom prst="rect">
            <a:avLst/>
          </a:prstGeom>
          <a:noFill/>
        </p:spPr>
        <p:txBody>
          <a:bodyPr wrap="square" rtlCol="0">
            <a:spAutoFit/>
          </a:bodyPr>
          <a:lstStyle/>
          <a:p>
            <a:r>
              <a:rPr lang="en-US" sz="1200" dirty="0" smtClean="0"/>
              <a:t>A shocking image of a him left bleeding out on the battle field.</a:t>
            </a:r>
            <a:endParaRPr lang="en-GB" sz="1200" dirty="0"/>
          </a:p>
        </p:txBody>
      </p:sp>
      <p:cxnSp>
        <p:nvCxnSpPr>
          <p:cNvPr id="26" name="Straight Arrow Connector 25"/>
          <p:cNvCxnSpPr/>
          <p:nvPr/>
        </p:nvCxnSpPr>
        <p:spPr>
          <a:xfrm flipH="1" flipV="1">
            <a:off x="5652120" y="3667238"/>
            <a:ext cx="288032" cy="553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051720" y="4437112"/>
            <a:ext cx="1728192" cy="1754326"/>
          </a:xfrm>
          <a:prstGeom prst="rect">
            <a:avLst/>
          </a:prstGeom>
          <a:noFill/>
        </p:spPr>
        <p:txBody>
          <a:bodyPr wrap="square" rtlCol="0">
            <a:spAutoFit/>
          </a:bodyPr>
          <a:lstStyle/>
          <a:p>
            <a:r>
              <a:rPr lang="en-US" sz="1200" dirty="0" smtClean="0"/>
              <a:t>The alliteration on ‘h’ and ‘l’ </a:t>
            </a:r>
            <a:r>
              <a:rPr lang="en-US" sz="1200" dirty="0" err="1" smtClean="0"/>
              <a:t>emphasises</a:t>
            </a:r>
            <a:r>
              <a:rPr lang="en-US" sz="1200" dirty="0" smtClean="0"/>
              <a:t> the excitement that war initially brought to him. This extends the idea that war is pitiful as it fools the young in to believing it is something it is not.</a:t>
            </a:r>
            <a:endParaRPr lang="en-GB" sz="1200" dirty="0"/>
          </a:p>
        </p:txBody>
      </p:sp>
      <p:cxnSp>
        <p:nvCxnSpPr>
          <p:cNvPr id="29" name="Straight Arrow Connector 28"/>
          <p:cNvCxnSpPr/>
          <p:nvPr/>
        </p:nvCxnSpPr>
        <p:spPr>
          <a:xfrm flipV="1">
            <a:off x="3563888" y="3949899"/>
            <a:ext cx="504056" cy="4872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932630" y="5277471"/>
            <a:ext cx="4959850" cy="461665"/>
          </a:xfrm>
          <a:prstGeom prst="rect">
            <a:avLst/>
          </a:prstGeom>
          <a:noFill/>
        </p:spPr>
        <p:txBody>
          <a:bodyPr wrap="square" rtlCol="0">
            <a:spAutoFit/>
          </a:bodyPr>
          <a:lstStyle/>
          <a:p>
            <a:pPr lvl="0"/>
            <a:r>
              <a:rPr lang="en-US" sz="1200" dirty="0" smtClean="0"/>
              <a:t>A graphic image of his injury. The artery severed sprayed blood out where his leg had been blown off</a:t>
            </a:r>
            <a:r>
              <a:rPr lang="en-US" sz="1200" smtClean="0"/>
              <a:t>. </a:t>
            </a:r>
            <a:endParaRPr lang="en-GB" sz="1200" dirty="0"/>
          </a:p>
        </p:txBody>
      </p:sp>
      <p:cxnSp>
        <p:nvCxnSpPr>
          <p:cNvPr id="34" name="Straight Arrow Connector 33"/>
          <p:cNvCxnSpPr/>
          <p:nvPr/>
        </p:nvCxnSpPr>
        <p:spPr>
          <a:xfrm flipH="1" flipV="1">
            <a:off x="4644008" y="4319230"/>
            <a:ext cx="72008" cy="995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31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8" grpId="0"/>
      <p:bldP spid="24" grpId="0"/>
      <p:bldP spid="27"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984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5696" y="2204864"/>
            <a:ext cx="4968552" cy="2308324"/>
          </a:xfrm>
          <a:prstGeom prst="rect">
            <a:avLst/>
          </a:prstGeom>
          <a:noFill/>
        </p:spPr>
        <p:txBody>
          <a:bodyPr wrap="square" rtlCol="0">
            <a:spAutoFit/>
          </a:bodyPr>
          <a:lstStyle/>
          <a:p>
            <a:r>
              <a:rPr lang="en-GB" dirty="0">
                <a:solidFill>
                  <a:srgbClr val="7030A0"/>
                </a:solidFill>
              </a:rPr>
              <a:t>One time he liked a blood-smear down his leg, </a:t>
            </a:r>
            <a:br>
              <a:rPr lang="en-GB" dirty="0">
                <a:solidFill>
                  <a:srgbClr val="7030A0"/>
                </a:solidFill>
              </a:rPr>
            </a:br>
            <a:r>
              <a:rPr lang="en-GB" dirty="0"/>
              <a:t>After the matches, carried shoulder-high. </a:t>
            </a:r>
            <a:br>
              <a:rPr lang="en-GB" dirty="0"/>
            </a:br>
            <a:r>
              <a:rPr lang="en-GB" dirty="0"/>
              <a:t>It was after football, when he'd drunk a peg, </a:t>
            </a:r>
            <a:br>
              <a:rPr lang="en-GB" dirty="0"/>
            </a:br>
            <a:r>
              <a:rPr lang="en-GB" dirty="0"/>
              <a:t>He thought he'd better join. - He wonders why. </a:t>
            </a:r>
            <a:br>
              <a:rPr lang="en-GB" dirty="0"/>
            </a:br>
            <a:r>
              <a:rPr lang="en-GB" dirty="0">
                <a:solidFill>
                  <a:srgbClr val="FF0000"/>
                </a:solidFill>
              </a:rPr>
              <a:t>Someone had said he'd look a god in kilts, </a:t>
            </a:r>
            <a:r>
              <a:rPr lang="en-GB" dirty="0"/>
              <a:t/>
            </a:r>
            <a:br>
              <a:rPr lang="en-GB" dirty="0"/>
            </a:br>
            <a:r>
              <a:rPr lang="en-GB" dirty="0"/>
              <a:t>That's why; and maybe, </a:t>
            </a:r>
            <a:r>
              <a:rPr lang="en-GB" dirty="0">
                <a:solidFill>
                  <a:srgbClr val="FF0000"/>
                </a:solidFill>
              </a:rPr>
              <a:t>too, to please his Meg; </a:t>
            </a:r>
            <a:r>
              <a:rPr lang="en-GB" dirty="0"/>
              <a:t/>
            </a:r>
            <a:br>
              <a:rPr lang="en-GB" dirty="0"/>
            </a:br>
            <a:r>
              <a:rPr lang="en-GB" dirty="0"/>
              <a:t>Aye, that was it, to please </a:t>
            </a:r>
            <a:r>
              <a:rPr lang="en-GB" dirty="0">
                <a:solidFill>
                  <a:srgbClr val="FFFF00"/>
                </a:solidFill>
              </a:rPr>
              <a:t>the giddy jilts </a:t>
            </a:r>
            <a:r>
              <a:rPr lang="en-GB" dirty="0"/>
              <a:t/>
            </a:r>
            <a:br>
              <a:rPr lang="en-GB" dirty="0"/>
            </a:br>
            <a:r>
              <a:rPr lang="en-GB" dirty="0"/>
              <a:t>He asked to join. He didn't have to beg; </a:t>
            </a:r>
          </a:p>
        </p:txBody>
      </p:sp>
      <p:sp>
        <p:nvSpPr>
          <p:cNvPr id="5" name="TextBox 4"/>
          <p:cNvSpPr txBox="1"/>
          <p:nvPr/>
        </p:nvSpPr>
        <p:spPr>
          <a:xfrm>
            <a:off x="251520" y="188640"/>
            <a:ext cx="1656184" cy="5170646"/>
          </a:xfrm>
          <a:prstGeom prst="rect">
            <a:avLst/>
          </a:prstGeom>
          <a:noFill/>
        </p:spPr>
        <p:txBody>
          <a:bodyPr wrap="square" rtlCol="0">
            <a:spAutoFit/>
          </a:bodyPr>
          <a:lstStyle/>
          <a:p>
            <a:r>
              <a:rPr lang="en-US" sz="1200" dirty="0"/>
              <a:t>Owen’s portrayal of the man in his youth helps convey the ‘pity of war’. He “liked a blood-smear down his leg”. </a:t>
            </a:r>
            <a:r>
              <a:rPr lang="en-GB" sz="1200" dirty="0" smtClean="0"/>
              <a:t>Owen </a:t>
            </a:r>
            <a:r>
              <a:rPr lang="en-GB" sz="1200" dirty="0"/>
              <a:t>uses irony effectively here. We are already aware that the soldier has lost an arm and his legs, yet here we are told that before the War he felt proud to have an injury (albeit obtained on the football field), and to be carried shoulder-high (for reasons of celebration as opposed to helplessness). The concept of reversal is again used: sporting hero to cripple, handsome to 'queer disease' </a:t>
            </a:r>
            <a:r>
              <a:rPr lang="en-GB" sz="1200" dirty="0" smtClean="0"/>
              <a:t>, </a:t>
            </a:r>
            <a:r>
              <a:rPr lang="en-GB" sz="1200" dirty="0"/>
              <a:t>colour to dark, warmth to cold.</a:t>
            </a:r>
          </a:p>
          <a:p>
            <a:endParaRPr lang="en-GB" dirty="0"/>
          </a:p>
        </p:txBody>
      </p:sp>
      <p:cxnSp>
        <p:nvCxnSpPr>
          <p:cNvPr id="7" name="Straight Arrow Connector 6"/>
          <p:cNvCxnSpPr/>
          <p:nvPr/>
        </p:nvCxnSpPr>
        <p:spPr>
          <a:xfrm>
            <a:off x="1907704" y="1340768"/>
            <a:ext cx="72008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948264" y="1916832"/>
            <a:ext cx="1800200" cy="1384995"/>
          </a:xfrm>
          <a:prstGeom prst="rect">
            <a:avLst/>
          </a:prstGeom>
          <a:noFill/>
        </p:spPr>
        <p:txBody>
          <a:bodyPr wrap="square" rtlCol="0">
            <a:spAutoFit/>
          </a:bodyPr>
          <a:lstStyle/>
          <a:p>
            <a:r>
              <a:rPr lang="en-GB" sz="1200" dirty="0"/>
              <a:t>An indication that the soldier was a member of one of the Scottish </a:t>
            </a:r>
            <a:r>
              <a:rPr lang="en-GB" sz="1200" dirty="0" smtClean="0"/>
              <a:t>regiments. </a:t>
            </a:r>
            <a:r>
              <a:rPr lang="en-GB" sz="1200" dirty="0"/>
              <a:t>This also implies that the soldier joined up for reasons of vanity.</a:t>
            </a:r>
          </a:p>
        </p:txBody>
      </p:sp>
      <p:cxnSp>
        <p:nvCxnSpPr>
          <p:cNvPr id="10" name="Straight Arrow Connector 9"/>
          <p:cNvCxnSpPr/>
          <p:nvPr/>
        </p:nvCxnSpPr>
        <p:spPr>
          <a:xfrm flipH="1">
            <a:off x="6156176" y="2852936"/>
            <a:ext cx="648072"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80212" y="3933056"/>
            <a:ext cx="2448272" cy="461665"/>
          </a:xfrm>
          <a:prstGeom prst="rect">
            <a:avLst/>
          </a:prstGeom>
          <a:noFill/>
        </p:spPr>
        <p:txBody>
          <a:bodyPr wrap="square" rtlCol="0">
            <a:spAutoFit/>
          </a:bodyPr>
          <a:lstStyle/>
          <a:p>
            <a:r>
              <a:rPr lang="en-GB" sz="1200" dirty="0"/>
              <a:t>A Scottish term for a young </a:t>
            </a:r>
            <a:r>
              <a:rPr lang="en-GB" sz="1200" dirty="0" smtClean="0"/>
              <a:t>woman.</a:t>
            </a:r>
            <a:endParaRPr lang="en-GB" sz="1200" dirty="0"/>
          </a:p>
        </p:txBody>
      </p:sp>
      <p:cxnSp>
        <p:nvCxnSpPr>
          <p:cNvPr id="13" name="Straight Arrow Connector 12"/>
          <p:cNvCxnSpPr/>
          <p:nvPr/>
        </p:nvCxnSpPr>
        <p:spPr>
          <a:xfrm flipH="1" flipV="1">
            <a:off x="5868144" y="4077072"/>
            <a:ext cx="612068" cy="86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22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2276872"/>
            <a:ext cx="6480720" cy="2308324"/>
          </a:xfrm>
          <a:prstGeom prst="rect">
            <a:avLst/>
          </a:prstGeom>
          <a:noFill/>
        </p:spPr>
        <p:txBody>
          <a:bodyPr wrap="square" rtlCol="0">
            <a:spAutoFit/>
          </a:bodyPr>
          <a:lstStyle/>
          <a:p>
            <a:r>
              <a:rPr lang="en-GB" dirty="0">
                <a:solidFill>
                  <a:srgbClr val="FF0000"/>
                </a:solidFill>
              </a:rPr>
              <a:t>Smiling they wrote his lie: aged nineteen years. </a:t>
            </a:r>
            <a:r>
              <a:rPr lang="en-GB" dirty="0"/>
              <a:t/>
            </a:r>
            <a:br>
              <a:rPr lang="en-GB" dirty="0"/>
            </a:br>
            <a:r>
              <a:rPr lang="en-GB" dirty="0">
                <a:solidFill>
                  <a:srgbClr val="FFFF00"/>
                </a:solidFill>
              </a:rPr>
              <a:t>Germans he scarcely thought of; all their guilt, </a:t>
            </a:r>
            <a:br>
              <a:rPr lang="en-GB" dirty="0">
                <a:solidFill>
                  <a:srgbClr val="FFFF00"/>
                </a:solidFill>
              </a:rPr>
            </a:br>
            <a:r>
              <a:rPr lang="en-GB" dirty="0">
                <a:solidFill>
                  <a:srgbClr val="FFFF00"/>
                </a:solidFill>
              </a:rPr>
              <a:t>And Austria's, did not move him. </a:t>
            </a:r>
            <a:r>
              <a:rPr lang="en-GB" dirty="0">
                <a:solidFill>
                  <a:srgbClr val="0070C0"/>
                </a:solidFill>
              </a:rPr>
              <a:t>And no fears </a:t>
            </a:r>
            <a:br>
              <a:rPr lang="en-GB" dirty="0">
                <a:solidFill>
                  <a:srgbClr val="0070C0"/>
                </a:solidFill>
              </a:rPr>
            </a:br>
            <a:r>
              <a:rPr lang="en-GB" dirty="0">
                <a:solidFill>
                  <a:srgbClr val="0070C0"/>
                </a:solidFill>
              </a:rPr>
              <a:t>Of Fear came yet.</a:t>
            </a:r>
            <a:r>
              <a:rPr lang="en-GB" dirty="0"/>
              <a:t> </a:t>
            </a:r>
            <a:r>
              <a:rPr lang="en-GB" dirty="0">
                <a:solidFill>
                  <a:srgbClr val="0070C0"/>
                </a:solidFill>
              </a:rPr>
              <a:t>He drought of jewelled hilts </a:t>
            </a:r>
            <a:br>
              <a:rPr lang="en-GB" dirty="0">
                <a:solidFill>
                  <a:srgbClr val="0070C0"/>
                </a:solidFill>
              </a:rPr>
            </a:br>
            <a:r>
              <a:rPr lang="en-GB" dirty="0">
                <a:solidFill>
                  <a:srgbClr val="0070C0"/>
                </a:solidFill>
              </a:rPr>
              <a:t>For daggers in plaid socks; of smart salutes; </a:t>
            </a:r>
            <a:br>
              <a:rPr lang="en-GB" dirty="0">
                <a:solidFill>
                  <a:srgbClr val="0070C0"/>
                </a:solidFill>
              </a:rPr>
            </a:br>
            <a:r>
              <a:rPr lang="en-GB" dirty="0">
                <a:solidFill>
                  <a:srgbClr val="0070C0"/>
                </a:solidFill>
              </a:rPr>
              <a:t>And care of arms; and leave; and pay arrears; </a:t>
            </a:r>
            <a:br>
              <a:rPr lang="en-GB" dirty="0">
                <a:solidFill>
                  <a:srgbClr val="0070C0"/>
                </a:solidFill>
              </a:rPr>
            </a:br>
            <a:r>
              <a:rPr lang="en-GB" i="1" dirty="0">
                <a:solidFill>
                  <a:srgbClr val="0070C0"/>
                </a:solidFill>
              </a:rPr>
              <a:t>Esprit de corps</a:t>
            </a:r>
            <a:r>
              <a:rPr lang="en-GB" dirty="0">
                <a:solidFill>
                  <a:srgbClr val="0070C0"/>
                </a:solidFill>
              </a:rPr>
              <a:t>; and hints for young recruits. </a:t>
            </a:r>
            <a:r>
              <a:rPr lang="en-GB" dirty="0"/>
              <a:t/>
            </a:r>
            <a:br>
              <a:rPr lang="en-GB" dirty="0"/>
            </a:br>
            <a:r>
              <a:rPr lang="en-GB" dirty="0">
                <a:solidFill>
                  <a:schemeClr val="bg1"/>
                </a:solidFill>
              </a:rPr>
              <a:t>And soon, he was drafted out with </a:t>
            </a:r>
            <a:r>
              <a:rPr lang="en-GB" u="sng" dirty="0">
                <a:solidFill>
                  <a:schemeClr val="bg1"/>
                </a:solidFill>
              </a:rPr>
              <a:t>drums</a:t>
            </a:r>
            <a:r>
              <a:rPr lang="en-GB" dirty="0">
                <a:solidFill>
                  <a:schemeClr val="bg1"/>
                </a:solidFill>
              </a:rPr>
              <a:t> and </a:t>
            </a:r>
            <a:r>
              <a:rPr lang="en-GB" u="sng" dirty="0">
                <a:solidFill>
                  <a:schemeClr val="bg1"/>
                </a:solidFill>
              </a:rPr>
              <a:t>cheers</a:t>
            </a:r>
            <a:r>
              <a:rPr lang="en-GB" dirty="0">
                <a:solidFill>
                  <a:schemeClr val="bg1"/>
                </a:solidFill>
              </a:rPr>
              <a:t>. </a:t>
            </a:r>
          </a:p>
        </p:txBody>
      </p:sp>
      <p:sp>
        <p:nvSpPr>
          <p:cNvPr id="5" name="TextBox 4"/>
          <p:cNvSpPr txBox="1"/>
          <p:nvPr/>
        </p:nvSpPr>
        <p:spPr>
          <a:xfrm>
            <a:off x="539552" y="548680"/>
            <a:ext cx="1944216" cy="1200329"/>
          </a:xfrm>
          <a:prstGeom prst="rect">
            <a:avLst/>
          </a:prstGeom>
          <a:noFill/>
        </p:spPr>
        <p:txBody>
          <a:bodyPr wrap="square" rtlCol="0">
            <a:spAutoFit/>
          </a:bodyPr>
          <a:lstStyle/>
          <a:p>
            <a:r>
              <a:rPr lang="en-GB" sz="1200" dirty="0"/>
              <a:t>The sadness of the soldier's plight is heightened. Clearly he was under-aged when he enlisted and therefore is still young.</a:t>
            </a:r>
          </a:p>
        </p:txBody>
      </p:sp>
      <p:cxnSp>
        <p:nvCxnSpPr>
          <p:cNvPr id="7" name="Straight Arrow Connector 6"/>
          <p:cNvCxnSpPr/>
          <p:nvPr/>
        </p:nvCxnSpPr>
        <p:spPr>
          <a:xfrm>
            <a:off x="1547664" y="1628800"/>
            <a:ext cx="50405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88224" y="1148844"/>
            <a:ext cx="2016224" cy="1200329"/>
          </a:xfrm>
          <a:prstGeom prst="rect">
            <a:avLst/>
          </a:prstGeom>
          <a:noFill/>
        </p:spPr>
        <p:txBody>
          <a:bodyPr wrap="square" rtlCol="0">
            <a:spAutoFit/>
          </a:bodyPr>
          <a:lstStyle/>
          <a:p>
            <a:r>
              <a:rPr lang="en-US" sz="1200" dirty="0" smtClean="0"/>
              <a:t>Chances are he had no real understanding of the politics of the war. Just that it would be good to sign up after having had ‘drunk a peg’.</a:t>
            </a:r>
            <a:endParaRPr lang="en-GB" sz="1200" dirty="0"/>
          </a:p>
        </p:txBody>
      </p:sp>
      <p:cxnSp>
        <p:nvCxnSpPr>
          <p:cNvPr id="10" name="Straight Arrow Connector 9"/>
          <p:cNvCxnSpPr/>
          <p:nvPr/>
        </p:nvCxnSpPr>
        <p:spPr>
          <a:xfrm flipH="1">
            <a:off x="6228184" y="2276872"/>
            <a:ext cx="93610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1520" y="2492896"/>
            <a:ext cx="1080120" cy="2308324"/>
          </a:xfrm>
          <a:prstGeom prst="rect">
            <a:avLst/>
          </a:prstGeom>
          <a:noFill/>
        </p:spPr>
        <p:txBody>
          <a:bodyPr wrap="square" rtlCol="0">
            <a:spAutoFit/>
          </a:bodyPr>
          <a:lstStyle/>
          <a:p>
            <a:r>
              <a:rPr lang="en-US" sz="1200" dirty="0" smtClean="0"/>
              <a:t>Repetition of the word ‘fear’ suggests the feeling of invincibility of the young. No real idea of the consequences of injury or death.</a:t>
            </a:r>
            <a:endParaRPr lang="en-GB" sz="1200" dirty="0"/>
          </a:p>
        </p:txBody>
      </p:sp>
      <p:cxnSp>
        <p:nvCxnSpPr>
          <p:cNvPr id="15" name="Straight Arrow Connector 14"/>
          <p:cNvCxnSpPr/>
          <p:nvPr/>
        </p:nvCxnSpPr>
        <p:spPr>
          <a:xfrm flipV="1">
            <a:off x="1187624" y="3284984"/>
            <a:ext cx="360040" cy="146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13696" y="2356331"/>
            <a:ext cx="1532526" cy="4339650"/>
          </a:xfrm>
          <a:prstGeom prst="rect">
            <a:avLst/>
          </a:prstGeom>
          <a:noFill/>
        </p:spPr>
        <p:txBody>
          <a:bodyPr wrap="square" rtlCol="0">
            <a:spAutoFit/>
          </a:bodyPr>
          <a:lstStyle/>
          <a:p>
            <a:r>
              <a:rPr lang="en-US" sz="1200" dirty="0" smtClean="0"/>
              <a:t>To a working class boy the draw of a new uniform, and comradery with your friends (Esprit de corps) sounds like an adventure from the ordinary and mundane life they would normally lead. A life in the army was clearly romanticized in his head.</a:t>
            </a:r>
            <a:r>
              <a:rPr lang="en-US" sz="1200" dirty="0"/>
              <a:t> . The glorification of war sucks young men into thinking that they are truly doing an amazing and </a:t>
            </a:r>
            <a:r>
              <a:rPr lang="en-US" sz="1200" dirty="0" err="1"/>
              <a:t>honourable</a:t>
            </a:r>
            <a:r>
              <a:rPr lang="en-US" sz="1200" dirty="0"/>
              <a:t> thing for themselves and for their country. </a:t>
            </a:r>
            <a:endParaRPr lang="en-GB" sz="1200" dirty="0"/>
          </a:p>
          <a:p>
            <a:endParaRPr lang="en-GB" sz="1200" dirty="0"/>
          </a:p>
        </p:txBody>
      </p:sp>
      <p:cxnSp>
        <p:nvCxnSpPr>
          <p:cNvPr id="18" name="Straight Arrow Connector 17"/>
          <p:cNvCxnSpPr/>
          <p:nvPr/>
        </p:nvCxnSpPr>
        <p:spPr>
          <a:xfrm flipH="1">
            <a:off x="6084168" y="3358009"/>
            <a:ext cx="1080120" cy="289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81003" y="5157192"/>
            <a:ext cx="5328592" cy="646331"/>
          </a:xfrm>
          <a:prstGeom prst="rect">
            <a:avLst/>
          </a:prstGeom>
          <a:noFill/>
        </p:spPr>
        <p:txBody>
          <a:bodyPr wrap="square" rtlCol="0">
            <a:spAutoFit/>
          </a:bodyPr>
          <a:lstStyle/>
          <a:p>
            <a:r>
              <a:rPr lang="en-US" sz="1200" dirty="0" smtClean="0"/>
              <a:t>Think carefully about this last line. Compare how he is treated when he leaves for war and when he returns from war. This is the pity of war how shallow people were to the returning heroes. How quickly their attitudes changed.</a:t>
            </a:r>
            <a:endParaRPr lang="en-GB" sz="1200" dirty="0"/>
          </a:p>
        </p:txBody>
      </p:sp>
      <p:cxnSp>
        <p:nvCxnSpPr>
          <p:cNvPr id="21" name="Straight Arrow Connector 20"/>
          <p:cNvCxnSpPr/>
          <p:nvPr/>
        </p:nvCxnSpPr>
        <p:spPr>
          <a:xfrm flipV="1">
            <a:off x="3707904" y="4509120"/>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1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6"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2204864"/>
            <a:ext cx="5832648" cy="3139321"/>
          </a:xfrm>
          <a:prstGeom prst="rect">
            <a:avLst/>
          </a:prstGeom>
          <a:noFill/>
        </p:spPr>
        <p:txBody>
          <a:bodyPr wrap="square" rtlCol="0">
            <a:spAutoFit/>
          </a:bodyPr>
          <a:lstStyle/>
          <a:p>
            <a:r>
              <a:rPr lang="en-GB" dirty="0">
                <a:solidFill>
                  <a:srgbClr val="FF0000"/>
                </a:solidFill>
              </a:rPr>
              <a:t>Some cheered him home, but not as crowds cheer Goal. </a:t>
            </a:r>
            <a:r>
              <a:rPr lang="en-GB" dirty="0"/>
              <a:t/>
            </a:r>
            <a:br>
              <a:rPr lang="en-GB" dirty="0"/>
            </a:br>
            <a:r>
              <a:rPr lang="en-GB" dirty="0">
                <a:solidFill>
                  <a:schemeClr val="bg1"/>
                </a:solidFill>
              </a:rPr>
              <a:t>Only a solemn man who brought him fruits </a:t>
            </a:r>
            <a:br>
              <a:rPr lang="en-GB" dirty="0">
                <a:solidFill>
                  <a:schemeClr val="bg1"/>
                </a:solidFill>
              </a:rPr>
            </a:br>
            <a:r>
              <a:rPr lang="en-GB" i="1" dirty="0">
                <a:solidFill>
                  <a:schemeClr val="bg1"/>
                </a:solidFill>
              </a:rPr>
              <a:t>Thanked</a:t>
            </a:r>
            <a:r>
              <a:rPr lang="en-GB" dirty="0">
                <a:solidFill>
                  <a:schemeClr val="bg1"/>
                </a:solidFill>
              </a:rPr>
              <a:t> him; and then enquired about his soul. </a:t>
            </a:r>
            <a:r>
              <a:rPr lang="en-GB" dirty="0"/>
              <a:t/>
            </a:r>
            <a:br>
              <a:rPr lang="en-GB" dirty="0"/>
            </a:br>
            <a:r>
              <a:rPr lang="en-GB" dirty="0"/>
              <a:t/>
            </a:r>
            <a:br>
              <a:rPr lang="en-GB" dirty="0"/>
            </a:br>
            <a:r>
              <a:rPr lang="en-GB" dirty="0"/>
              <a:t>Now, he will spend a few sick years in institutes, </a:t>
            </a:r>
            <a:br>
              <a:rPr lang="en-GB" dirty="0"/>
            </a:br>
            <a:r>
              <a:rPr lang="en-GB" dirty="0"/>
              <a:t>And </a:t>
            </a:r>
            <a:r>
              <a:rPr lang="en-GB" dirty="0">
                <a:solidFill>
                  <a:srgbClr val="0070C0"/>
                </a:solidFill>
              </a:rPr>
              <a:t>do what things the rules consider wise, </a:t>
            </a:r>
            <a:r>
              <a:rPr lang="en-GB" dirty="0"/>
              <a:t/>
            </a:r>
            <a:br>
              <a:rPr lang="en-GB" dirty="0"/>
            </a:br>
            <a:r>
              <a:rPr lang="en-GB" dirty="0"/>
              <a:t>And take whatever pity they may dole. </a:t>
            </a:r>
            <a:br>
              <a:rPr lang="en-GB" dirty="0"/>
            </a:br>
            <a:r>
              <a:rPr lang="en-GB" dirty="0">
                <a:solidFill>
                  <a:srgbClr val="FFC000"/>
                </a:solidFill>
              </a:rPr>
              <a:t>Tonight he noticed how the women's eyes </a:t>
            </a:r>
            <a:br>
              <a:rPr lang="en-GB" dirty="0">
                <a:solidFill>
                  <a:srgbClr val="FFC000"/>
                </a:solidFill>
              </a:rPr>
            </a:br>
            <a:r>
              <a:rPr lang="en-GB" dirty="0">
                <a:solidFill>
                  <a:srgbClr val="FFC000"/>
                </a:solidFill>
              </a:rPr>
              <a:t>Passed from him to the strong men that were whole</a:t>
            </a:r>
            <a:r>
              <a:rPr lang="en-GB" dirty="0"/>
              <a:t>. </a:t>
            </a:r>
            <a:br>
              <a:rPr lang="en-GB" dirty="0"/>
            </a:br>
            <a:r>
              <a:rPr lang="en-GB" dirty="0"/>
              <a:t>How cold and late it is! </a:t>
            </a:r>
            <a:r>
              <a:rPr lang="en-GB" dirty="0">
                <a:solidFill>
                  <a:srgbClr val="00B050"/>
                </a:solidFill>
              </a:rPr>
              <a:t>Why don't they come </a:t>
            </a:r>
            <a:r>
              <a:rPr lang="en-GB" dirty="0"/>
              <a:t/>
            </a:r>
            <a:br>
              <a:rPr lang="en-GB" dirty="0"/>
            </a:br>
            <a:r>
              <a:rPr lang="en-GB" dirty="0"/>
              <a:t>And put him into bed? </a:t>
            </a:r>
            <a:r>
              <a:rPr lang="en-GB" dirty="0">
                <a:solidFill>
                  <a:srgbClr val="00B050"/>
                </a:solidFill>
              </a:rPr>
              <a:t>Why don't they come</a:t>
            </a:r>
            <a:r>
              <a:rPr lang="en-GB" dirty="0"/>
              <a:t>? </a:t>
            </a:r>
          </a:p>
        </p:txBody>
      </p:sp>
      <p:sp>
        <p:nvSpPr>
          <p:cNvPr id="5" name="TextBox 4"/>
          <p:cNvSpPr txBox="1"/>
          <p:nvPr/>
        </p:nvSpPr>
        <p:spPr>
          <a:xfrm>
            <a:off x="323528" y="188640"/>
            <a:ext cx="2376264" cy="1938992"/>
          </a:xfrm>
          <a:prstGeom prst="rect">
            <a:avLst/>
          </a:prstGeom>
          <a:noFill/>
        </p:spPr>
        <p:txBody>
          <a:bodyPr wrap="square" rtlCol="0">
            <a:spAutoFit/>
          </a:bodyPr>
          <a:lstStyle/>
          <a:p>
            <a:r>
              <a:rPr lang="en-GB" sz="1200" dirty="0"/>
              <a:t>Recalls the image of the football match </a:t>
            </a:r>
            <a:r>
              <a:rPr lang="en-GB" sz="1200" dirty="0" smtClean="0"/>
              <a:t>earlier. </a:t>
            </a:r>
            <a:r>
              <a:rPr lang="en-GB" sz="1200" dirty="0"/>
              <a:t>I</a:t>
            </a:r>
            <a:r>
              <a:rPr lang="en-GB" sz="1200" dirty="0" smtClean="0"/>
              <a:t>mplies </a:t>
            </a:r>
            <a:r>
              <a:rPr lang="en-GB" sz="1200" dirty="0"/>
              <a:t>that he was carried from the field shoulder-high, possibly as the result of scoring the winning goal. Here, despite having achieved far more, for far greater a loss than a 'blood- smeared leg', the crowd's reception is more hollow.</a:t>
            </a:r>
          </a:p>
        </p:txBody>
      </p:sp>
      <p:cxnSp>
        <p:nvCxnSpPr>
          <p:cNvPr id="7" name="Straight Arrow Connector 6"/>
          <p:cNvCxnSpPr/>
          <p:nvPr/>
        </p:nvCxnSpPr>
        <p:spPr>
          <a:xfrm>
            <a:off x="1043608" y="1916832"/>
            <a:ext cx="79208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75856" y="188640"/>
            <a:ext cx="5472608" cy="1938992"/>
          </a:xfrm>
          <a:prstGeom prst="rect">
            <a:avLst/>
          </a:prstGeom>
          <a:noFill/>
        </p:spPr>
        <p:txBody>
          <a:bodyPr wrap="square" rtlCol="0">
            <a:spAutoFit/>
          </a:bodyPr>
          <a:lstStyle/>
          <a:p>
            <a:r>
              <a:rPr lang="en-US" sz="1200" dirty="0"/>
              <a:t>As the persona’s narrative returns to the present, we start to question our thoughts of the young man. At the beginning, we tend to feel sorry for him because he’s been portrayed as an old, sad man who has been stripped of his freedom and left disabled after the war, though as the poem travels to the past we discover that he had no real conviction to join the war. He wanted the glory. As he returns from the war, he didn’t get the greeting he expected. “Only” one man “Thanked him; and then inquired about his soul”. The use of the word “soul” </a:t>
            </a:r>
            <a:r>
              <a:rPr lang="en-US" sz="1200" dirty="0" err="1"/>
              <a:t>emphasises</a:t>
            </a:r>
            <a:r>
              <a:rPr lang="en-US" sz="1200" dirty="0"/>
              <a:t> both a physical and mental disability. It gives us the idea that his experiences at war had imprinted such horror into his mind that it would scar him mentally, while consequently resulting in his disability</a:t>
            </a:r>
            <a:endParaRPr lang="en-GB" sz="1200" dirty="0"/>
          </a:p>
        </p:txBody>
      </p:sp>
      <p:cxnSp>
        <p:nvCxnSpPr>
          <p:cNvPr id="11" name="Straight Arrow Connector 10"/>
          <p:cNvCxnSpPr/>
          <p:nvPr/>
        </p:nvCxnSpPr>
        <p:spPr>
          <a:xfrm flipH="1">
            <a:off x="6660232" y="1916832"/>
            <a:ext cx="1656184"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74013" y="2929314"/>
            <a:ext cx="1944216" cy="3508653"/>
          </a:xfrm>
          <a:prstGeom prst="rect">
            <a:avLst/>
          </a:prstGeom>
          <a:noFill/>
        </p:spPr>
        <p:txBody>
          <a:bodyPr wrap="square" rtlCol="0">
            <a:spAutoFit/>
          </a:bodyPr>
          <a:lstStyle/>
          <a:p>
            <a:r>
              <a:rPr lang="en-GB" sz="1200" dirty="0"/>
              <a:t>The soldier's passivity is complete. The fine young athlete has been reduced to a state of dependency on others and helplessness (heightened by the pitiful closing repetition of 'Why don't they come?'). The stanza has him waiting for others to do things for him, he 'spends a few sick years', 'takes whatever pity' others choose to offer him; he is passed over by the women's attentions, as he bemoans the cold and hopes that someone will put him to bed</a:t>
            </a:r>
            <a:r>
              <a:rPr lang="en-GB" dirty="0"/>
              <a:t>.</a:t>
            </a:r>
          </a:p>
        </p:txBody>
      </p:sp>
      <p:cxnSp>
        <p:nvCxnSpPr>
          <p:cNvPr id="15" name="Straight Arrow Connector 14"/>
          <p:cNvCxnSpPr/>
          <p:nvPr/>
        </p:nvCxnSpPr>
        <p:spPr>
          <a:xfrm flipH="1" flipV="1">
            <a:off x="6156176" y="3861048"/>
            <a:ext cx="81783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1520" y="2564904"/>
            <a:ext cx="1368152" cy="3785652"/>
          </a:xfrm>
          <a:prstGeom prst="rect">
            <a:avLst/>
          </a:prstGeom>
          <a:noFill/>
        </p:spPr>
        <p:txBody>
          <a:bodyPr wrap="square" rtlCol="0">
            <a:spAutoFit/>
          </a:bodyPr>
          <a:lstStyle/>
          <a:p>
            <a:r>
              <a:rPr lang="en-GB" sz="1200" dirty="0"/>
              <a:t>Repeating again the loss of the soldier, this time in his attractiveness to the opposite sex. 'Whole' implying that he is incomplete, less than a man. Ironically he is now dependent on young women to put him to bed, in contrast with his </a:t>
            </a:r>
            <a:r>
              <a:rPr lang="en-GB" sz="1200" dirty="0" err="1"/>
              <a:t>prewar</a:t>
            </a:r>
            <a:r>
              <a:rPr lang="en-GB" sz="1200" dirty="0"/>
              <a:t> virile manhood when he could expect to take women to bed. </a:t>
            </a:r>
          </a:p>
        </p:txBody>
      </p:sp>
      <p:cxnSp>
        <p:nvCxnSpPr>
          <p:cNvPr id="20" name="Straight Arrow Connector 19"/>
          <p:cNvCxnSpPr/>
          <p:nvPr/>
        </p:nvCxnSpPr>
        <p:spPr>
          <a:xfrm>
            <a:off x="1331640" y="4457730"/>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39752" y="5888891"/>
            <a:ext cx="3960440" cy="461665"/>
          </a:xfrm>
          <a:prstGeom prst="rect">
            <a:avLst/>
          </a:prstGeom>
          <a:noFill/>
        </p:spPr>
        <p:txBody>
          <a:bodyPr wrap="square" rtlCol="0">
            <a:spAutoFit/>
          </a:bodyPr>
          <a:lstStyle/>
          <a:p>
            <a:r>
              <a:rPr lang="en-US" sz="1200" dirty="0" smtClean="0"/>
              <a:t>An anaphora: Who is he talking about? The nurses or the young women.</a:t>
            </a:r>
            <a:endParaRPr lang="en-GB" sz="1200" dirty="0"/>
          </a:p>
        </p:txBody>
      </p:sp>
      <p:cxnSp>
        <p:nvCxnSpPr>
          <p:cNvPr id="23" name="Straight Arrow Connector 22"/>
          <p:cNvCxnSpPr/>
          <p:nvPr/>
        </p:nvCxnSpPr>
        <p:spPr>
          <a:xfrm flipV="1">
            <a:off x="5004048" y="5229200"/>
            <a:ext cx="72008" cy="6596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32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3" grpId="0"/>
      <p:bldP spid="18"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The ‘pity of war’ comes from the idea that the man, once a young and foolish teenager, made a mistake and paid a price. Now, society is rejecting him. This contributes to an overall underlying sadness provided by the poem. </a:t>
            </a:r>
            <a:endParaRPr lang="en-US" dirty="0" smtClean="0"/>
          </a:p>
          <a:p>
            <a:r>
              <a:rPr lang="en-US" dirty="0"/>
              <a:t>The present society is judging him for a decision he made when he was young and didn’t know any better: he thought that his decision would benefit both himself and his country in the sense that he would be more attractive to women and he would be helping his country fight. In reality, he has been shunned and that is the pity of war. </a:t>
            </a:r>
            <a:endParaRPr lang="en-GB" dirty="0"/>
          </a:p>
        </p:txBody>
      </p:sp>
      <p:sp>
        <p:nvSpPr>
          <p:cNvPr id="3" name="Title 2"/>
          <p:cNvSpPr>
            <a:spLocks noGrp="1"/>
          </p:cNvSpPr>
          <p:nvPr>
            <p:ph type="title"/>
          </p:nvPr>
        </p:nvSpPr>
        <p:spPr/>
        <p:txBody>
          <a:bodyPr/>
          <a:lstStyle/>
          <a:p>
            <a:r>
              <a:rPr lang="en-US" dirty="0" smtClean="0"/>
              <a:t>Conclusion</a:t>
            </a:r>
            <a:endParaRPr lang="en-GB" dirty="0"/>
          </a:p>
        </p:txBody>
      </p:sp>
    </p:spTree>
    <p:extLst>
      <p:ext uri="{BB962C8B-B14F-4D97-AF65-F5344CB8AC3E}">
        <p14:creationId xmlns:p14="http://schemas.microsoft.com/office/powerpoint/2010/main" val="114087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Review whether you have learnt the learning objectives – if not, get a partner to teach you!</a:t>
            </a:r>
          </a:p>
          <a:p>
            <a:r>
              <a:rPr lang="en-GB" dirty="0"/>
              <a:t>Teach the poem to the person sitting next to you;</a:t>
            </a:r>
          </a:p>
          <a:p>
            <a:r>
              <a:rPr lang="en-GB" dirty="0"/>
              <a:t>Summarise the poem in ONE sentence.</a:t>
            </a:r>
          </a:p>
          <a:p>
            <a:r>
              <a:rPr lang="en-GB" dirty="0"/>
              <a:t>If the poem was an object/person/animal, what it be and why?</a:t>
            </a:r>
          </a:p>
          <a:p>
            <a:endParaRPr lang="en-GB" dirty="0"/>
          </a:p>
        </p:txBody>
      </p:sp>
      <p:sp>
        <p:nvSpPr>
          <p:cNvPr id="3" name="Title 2"/>
          <p:cNvSpPr>
            <a:spLocks noGrp="1"/>
          </p:cNvSpPr>
          <p:nvPr>
            <p:ph type="title"/>
          </p:nvPr>
        </p:nvSpPr>
        <p:spPr/>
        <p:txBody>
          <a:bodyPr/>
          <a:lstStyle/>
          <a:p>
            <a:r>
              <a:rPr lang="en-GB" smtClean="0"/>
              <a:t>Plenary</a:t>
            </a:r>
            <a:endParaRPr lang="en-GB" dirty="0"/>
          </a:p>
        </p:txBody>
      </p:sp>
    </p:spTree>
    <p:extLst>
      <p:ext uri="{BB962C8B-B14F-4D97-AF65-F5344CB8AC3E}">
        <p14:creationId xmlns:p14="http://schemas.microsoft.com/office/powerpoint/2010/main" val="344851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5229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1701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398"/>
            <a:ext cx="9160531" cy="6870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684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lstStyle/>
          <a:p>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013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lstStyle/>
          <a:p>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347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lstStyle/>
          <a:p>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699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lstStyle/>
          <a:p>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00024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155</TotalTime>
  <Words>2188</Words>
  <Application>Microsoft Office PowerPoint</Application>
  <PresentationFormat>On-screen Show (4:3)</PresentationFormat>
  <Paragraphs>78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Disabled by Wilfred Owen</vt:lpstr>
      <vt:lpstr>Wilfred Owen aimed to convey ‘the pity of war’ in his poetry. How does he try to do this in “Disabled”? </vt:lpstr>
      <vt:lpstr>First draft</vt:lpstr>
      <vt:lpstr>Second Draft</vt:lpstr>
      <vt:lpstr>Wilfred Owen aimed to convey ‘the pity of war’ in his poetry. How does he try to do this in “Disabled”?</vt:lpstr>
      <vt:lpstr>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Plenary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NAEIP</dc:creator>
  <cp:lastModifiedBy>Jung F</cp:lastModifiedBy>
  <cp:revision>19</cp:revision>
  <dcterms:created xsi:type="dcterms:W3CDTF">2014-11-27T02:16:59Z</dcterms:created>
  <dcterms:modified xsi:type="dcterms:W3CDTF">2015-04-16T09:16:41Z</dcterms:modified>
</cp:coreProperties>
</file>