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3"/>
  </p:notesMasterIdLst>
  <p:sldIdLst>
    <p:sldId id="340" r:id="rId2"/>
    <p:sldId id="341" r:id="rId3"/>
    <p:sldId id="342" r:id="rId4"/>
    <p:sldId id="343" r:id="rId5"/>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 id="359" r:id="rId21"/>
    <p:sldId id="360" r:id="rId22"/>
    <p:sldId id="361" r:id="rId23"/>
    <p:sldId id="362" r:id="rId24"/>
    <p:sldId id="363" r:id="rId25"/>
    <p:sldId id="364" r:id="rId26"/>
    <p:sldId id="257" r:id="rId27"/>
    <p:sldId id="258" r:id="rId28"/>
    <p:sldId id="259" r:id="rId29"/>
    <p:sldId id="260" r:id="rId30"/>
    <p:sldId id="261" r:id="rId31"/>
    <p:sldId id="365" r:id="rId32"/>
    <p:sldId id="366" r:id="rId33"/>
    <p:sldId id="367" r:id="rId34"/>
    <p:sldId id="368" r:id="rId35"/>
    <p:sldId id="369" r:id="rId36"/>
    <p:sldId id="370" r:id="rId37"/>
    <p:sldId id="371" r:id="rId38"/>
    <p:sldId id="372" r:id="rId39"/>
    <p:sldId id="373" r:id="rId40"/>
    <p:sldId id="374" r:id="rId41"/>
    <p:sldId id="375" r:id="rId42"/>
    <p:sldId id="376" r:id="rId43"/>
    <p:sldId id="377" r:id="rId44"/>
    <p:sldId id="378" r:id="rId45"/>
    <p:sldId id="379" r:id="rId46"/>
    <p:sldId id="380" r:id="rId47"/>
    <p:sldId id="381" r:id="rId48"/>
    <p:sldId id="382" r:id="rId49"/>
    <p:sldId id="383" r:id="rId50"/>
    <p:sldId id="384" r:id="rId51"/>
    <p:sldId id="385" r:id="rId52"/>
    <p:sldId id="386" r:id="rId53"/>
    <p:sldId id="387" r:id="rId54"/>
    <p:sldId id="388" r:id="rId55"/>
    <p:sldId id="389" r:id="rId56"/>
    <p:sldId id="390" r:id="rId57"/>
    <p:sldId id="391" r:id="rId58"/>
    <p:sldId id="262" r:id="rId59"/>
    <p:sldId id="264" r:id="rId60"/>
    <p:sldId id="265" r:id="rId61"/>
    <p:sldId id="263" r:id="rId62"/>
    <p:sldId id="266" r:id="rId63"/>
    <p:sldId id="317" r:id="rId64"/>
    <p:sldId id="318" r:id="rId65"/>
    <p:sldId id="319" r:id="rId66"/>
    <p:sldId id="320" r:id="rId67"/>
    <p:sldId id="335" r:id="rId68"/>
    <p:sldId id="325" r:id="rId69"/>
    <p:sldId id="326" r:id="rId70"/>
    <p:sldId id="327" r:id="rId71"/>
    <p:sldId id="328" r:id="rId72"/>
    <p:sldId id="337" r:id="rId73"/>
    <p:sldId id="392" r:id="rId74"/>
    <p:sldId id="393" r:id="rId75"/>
    <p:sldId id="394" r:id="rId76"/>
    <p:sldId id="395" r:id="rId77"/>
    <p:sldId id="396" r:id="rId78"/>
    <p:sldId id="397" r:id="rId79"/>
    <p:sldId id="398" r:id="rId80"/>
    <p:sldId id="399" r:id="rId81"/>
    <p:sldId id="400" r:id="rId8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96A1F1-FE3F-45A4-A911-27AE89D5C915}" type="datetimeFigureOut">
              <a:rPr lang="en-GB" smtClean="0"/>
              <a:t>18/10/2019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21D4A8-6C7F-4F61-AB01-3D29787CD725}" type="slidenum">
              <a:rPr lang="en-GB" smtClean="0"/>
              <a:t>‹#›</a:t>
            </a:fld>
            <a:endParaRPr lang="en-GB"/>
          </a:p>
        </p:txBody>
      </p:sp>
    </p:spTree>
    <p:extLst>
      <p:ext uri="{BB962C8B-B14F-4D97-AF65-F5344CB8AC3E}">
        <p14:creationId xmlns:p14="http://schemas.microsoft.com/office/powerpoint/2010/main" val="3160219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A21D4A8-6C7F-4F61-AB01-3D29787CD725}" type="slidenum">
              <a:rPr lang="en-GB" smtClean="0"/>
              <a:t>67</a:t>
            </a:fld>
            <a:endParaRPr lang="en-GB"/>
          </a:p>
        </p:txBody>
      </p:sp>
    </p:spTree>
    <p:extLst>
      <p:ext uri="{BB962C8B-B14F-4D97-AF65-F5344CB8AC3E}">
        <p14:creationId xmlns:p14="http://schemas.microsoft.com/office/powerpoint/2010/main" val="3980737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B776DD7-80E0-4360-A7C1-1BA1AFABF8FE}"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3096020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76DD7-80E0-4360-A7C1-1BA1AFABF8FE}"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3474913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76DD7-80E0-4360-A7C1-1BA1AFABF8FE}"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1471522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B776DD7-80E0-4360-A7C1-1BA1AFABF8FE}"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147510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776DD7-80E0-4360-A7C1-1BA1AFABF8FE}" type="datetimeFigureOut">
              <a:rPr lang="en-GB" smtClean="0"/>
              <a:t>18/10/2019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3173874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B776DD7-80E0-4360-A7C1-1BA1AFABF8FE}"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2573058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B776DD7-80E0-4360-A7C1-1BA1AFABF8FE}" type="datetimeFigureOut">
              <a:rPr lang="en-GB" smtClean="0"/>
              <a:t>18/10/2019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85057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B776DD7-80E0-4360-A7C1-1BA1AFABF8FE}" type="datetimeFigureOut">
              <a:rPr lang="en-GB" smtClean="0"/>
              <a:t>18/10/2019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4025859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776DD7-80E0-4360-A7C1-1BA1AFABF8FE}" type="datetimeFigureOut">
              <a:rPr lang="en-GB" smtClean="0"/>
              <a:t>18/10/2019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1551263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776DD7-80E0-4360-A7C1-1BA1AFABF8FE}"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379659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776DD7-80E0-4360-A7C1-1BA1AFABF8FE}" type="datetimeFigureOut">
              <a:rPr lang="en-GB" smtClean="0"/>
              <a:t>18/10/2019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AAEDC8-B3E0-4022-BFFC-549B5CFB596C}" type="slidenum">
              <a:rPr lang="en-GB" smtClean="0"/>
              <a:t>‹#›</a:t>
            </a:fld>
            <a:endParaRPr lang="en-GB"/>
          </a:p>
        </p:txBody>
      </p:sp>
    </p:spTree>
    <p:extLst>
      <p:ext uri="{BB962C8B-B14F-4D97-AF65-F5344CB8AC3E}">
        <p14:creationId xmlns:p14="http://schemas.microsoft.com/office/powerpoint/2010/main" val="1862121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776DD7-80E0-4360-A7C1-1BA1AFABF8FE}" type="datetimeFigureOut">
              <a:rPr lang="en-GB" smtClean="0"/>
              <a:t>18/10/2019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AEDC8-B3E0-4022-BFFC-549B5CFB596C}" type="slidenum">
              <a:rPr lang="en-GB" smtClean="0"/>
              <a:t>‹#›</a:t>
            </a:fld>
            <a:endParaRPr lang="en-GB"/>
          </a:p>
        </p:txBody>
      </p:sp>
    </p:spTree>
    <p:extLst>
      <p:ext uri="{BB962C8B-B14F-4D97-AF65-F5344CB8AC3E}">
        <p14:creationId xmlns:p14="http://schemas.microsoft.com/office/powerpoint/2010/main" val="2338192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lstStyle/>
          <a:p>
            <a:r>
              <a:rPr lang="en-GB" b="1" u="sng" dirty="0" smtClean="0">
                <a:solidFill>
                  <a:schemeClr val="accent6">
                    <a:lumMod val="75000"/>
                  </a:schemeClr>
                </a:solidFill>
              </a:rPr>
              <a:t>If - </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24744"/>
            <a:ext cx="8229600" cy="5472608"/>
          </a:xfrm>
        </p:spPr>
        <p:txBody>
          <a:bodyPr>
            <a:normAutofit/>
          </a:bodyPr>
          <a:lstStyle/>
          <a:p>
            <a:pPr marL="0" indent="0">
              <a:buNone/>
            </a:pPr>
            <a:r>
              <a:rPr lang="en-GB" dirty="0" smtClean="0"/>
              <a:t>This poem by Rudyard </a:t>
            </a:r>
            <a:r>
              <a:rPr lang="en-GB" dirty="0"/>
              <a:t>Kipling is about different character traits and how you can have a wide potential to do things. There are messages about honesty, self-confidence, courage like 'if' you do these things you will gain these traits. There is discussion about keeping your head, trusting yourself, don't deal in lies, impatience, being unrealistic, unprepared, weakness, being self-</a:t>
            </a:r>
            <a:r>
              <a:rPr lang="en-GB" dirty="0" err="1"/>
              <a:t>serving,pride</a:t>
            </a:r>
            <a:r>
              <a:rPr lang="en-GB" dirty="0"/>
              <a:t> and arrogance, wasting time, quitting, worry and fear. If you can overcome all these traits than you will be successful.</a:t>
            </a:r>
          </a:p>
        </p:txBody>
      </p:sp>
    </p:spTree>
    <p:extLst>
      <p:ext uri="{BB962C8B-B14F-4D97-AF65-F5344CB8AC3E}">
        <p14:creationId xmlns:p14="http://schemas.microsoft.com/office/powerpoint/2010/main" val="204537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b="1" u="sng" dirty="0" smtClean="0">
                <a:solidFill>
                  <a:srgbClr val="00B050"/>
                </a:solidFill>
              </a:rPr>
              <a:t>Symbolism and Imagery</a:t>
            </a:r>
            <a:endParaRPr lang="en-GB" b="1" u="sng" dirty="0">
              <a:solidFill>
                <a:srgbClr val="00B050"/>
              </a:solidFill>
            </a:endParaRPr>
          </a:p>
        </p:txBody>
      </p:sp>
      <p:sp>
        <p:nvSpPr>
          <p:cNvPr id="3" name="Content Placeholder 2"/>
          <p:cNvSpPr>
            <a:spLocks noGrp="1"/>
          </p:cNvSpPr>
          <p:nvPr>
            <p:ph idx="1"/>
          </p:nvPr>
        </p:nvSpPr>
        <p:spPr>
          <a:xfrm>
            <a:off x="457200" y="1196752"/>
            <a:ext cx="8229600" cy="5256584"/>
          </a:xfrm>
        </p:spPr>
        <p:txBody>
          <a:bodyPr>
            <a:normAutofit fontScale="92500" lnSpcReduction="10000"/>
          </a:bodyPr>
          <a:lstStyle/>
          <a:p>
            <a:pPr marL="0" indent="0">
              <a:buNone/>
            </a:pPr>
            <a:r>
              <a:rPr lang="en-GB" b="1" dirty="0" smtClean="0">
                <a:solidFill>
                  <a:srgbClr val="0070C0"/>
                </a:solidFill>
              </a:rPr>
              <a:t>Repetition</a:t>
            </a:r>
            <a:r>
              <a:rPr lang="en-GB" dirty="0" smtClean="0">
                <a:solidFill>
                  <a:srgbClr val="0070C0"/>
                </a:solidFill>
              </a:rPr>
              <a:t> </a:t>
            </a:r>
            <a:r>
              <a:rPr lang="en-GB" dirty="0" smtClean="0"/>
              <a:t>– The </a:t>
            </a:r>
            <a:r>
              <a:rPr lang="en-GB" dirty="0"/>
              <a:t>high level of repetition of the structures of </a:t>
            </a:r>
            <a:r>
              <a:rPr lang="en-GB" dirty="0" smtClean="0"/>
              <a:t>sentences, and the repetition of the personal pronouns ‘I’ and ‘me’ emphasise the poem’s personal nature and the desperation of the plea.</a:t>
            </a:r>
          </a:p>
          <a:p>
            <a:pPr marL="0" indent="0">
              <a:buNone/>
            </a:pPr>
            <a:endParaRPr lang="en-GB" dirty="0"/>
          </a:p>
          <a:p>
            <a:pPr marL="0" indent="0">
              <a:buNone/>
            </a:pPr>
            <a:r>
              <a:rPr lang="en-GB" b="1" dirty="0">
                <a:solidFill>
                  <a:srgbClr val="FFC000"/>
                </a:solidFill>
              </a:rPr>
              <a:t>Simile</a:t>
            </a:r>
            <a:r>
              <a:rPr lang="en-GB" dirty="0">
                <a:solidFill>
                  <a:srgbClr val="FFC000"/>
                </a:solidFill>
              </a:rPr>
              <a:t> </a:t>
            </a:r>
            <a:r>
              <a:rPr lang="en-GB" dirty="0"/>
              <a:t>– ‘like thistledown hither.’ Something that can be blown any which way in the wind. The danger is not only to others, but also to the narrator, who could be completely destroyed as part of the machine.</a:t>
            </a:r>
          </a:p>
          <a:p>
            <a:pPr marL="0" indent="0">
              <a:buNone/>
            </a:pPr>
            <a:endParaRPr lang="en-GB" dirty="0" smtClean="0"/>
          </a:p>
          <a:p>
            <a:pPr marL="0" indent="0">
              <a:buNone/>
            </a:pPr>
            <a:endParaRPr lang="en-GB" dirty="0" smtClean="0"/>
          </a:p>
          <a:p>
            <a:pPr marL="0" indent="0">
              <a:buNone/>
            </a:pPr>
            <a:endParaRPr lang="en-GB"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288253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b="1" u="sng" dirty="0" smtClean="0">
                <a:solidFill>
                  <a:schemeClr val="accent6">
                    <a:lumMod val="75000"/>
                  </a:schemeClr>
                </a:solidFill>
              </a:rPr>
              <a:t>Piano</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052736"/>
            <a:ext cx="8229600" cy="5616624"/>
          </a:xfrm>
        </p:spPr>
        <p:txBody>
          <a:bodyPr>
            <a:normAutofit lnSpcReduction="10000"/>
          </a:bodyPr>
          <a:lstStyle/>
          <a:p>
            <a:pPr marL="0" indent="0">
              <a:buNone/>
            </a:pPr>
            <a:r>
              <a:rPr lang="en-GB" dirty="0"/>
              <a:t>D. H. Lawrence’s Piano shows a man experiencing nostalgia as he listens to a woman singing which reminds him of his childhood</a:t>
            </a:r>
            <a:r>
              <a:rPr lang="en-GB" dirty="0" smtClean="0"/>
              <a:t>.</a:t>
            </a:r>
          </a:p>
          <a:p>
            <a:pPr marL="0" indent="0">
              <a:buNone/>
            </a:pPr>
            <a:endParaRPr lang="en-GB" dirty="0"/>
          </a:p>
          <a:p>
            <a:pPr marL="0" indent="0">
              <a:buNone/>
            </a:pPr>
            <a:r>
              <a:rPr lang="en-GB" dirty="0" smtClean="0"/>
              <a:t>He reflects on his enjoyment of listening to his mother play the piano when he was younger, but as the poem progresses his thoughts become unhappy. He does not want to remember. Eventually he becomes so enveloped in his memories that he is lost from the present, and he weeps – bridging the gap between his childhood and adulthood.</a:t>
            </a:r>
            <a:endParaRPr lang="en-GB" dirty="0"/>
          </a:p>
        </p:txBody>
      </p:sp>
    </p:spTree>
    <p:extLst>
      <p:ext uri="{BB962C8B-B14F-4D97-AF65-F5344CB8AC3E}">
        <p14:creationId xmlns:p14="http://schemas.microsoft.com/office/powerpoint/2010/main" val="3415820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Themes</a:t>
            </a:r>
            <a:endParaRPr lang="en-GB" b="1" u="sng" dirty="0">
              <a:solidFill>
                <a:srgbClr val="7030A0"/>
              </a:solidFill>
            </a:endParaRPr>
          </a:p>
        </p:txBody>
      </p:sp>
      <p:sp>
        <p:nvSpPr>
          <p:cNvPr id="3" name="Content Placeholder 2"/>
          <p:cNvSpPr>
            <a:spLocks noGrp="1"/>
          </p:cNvSpPr>
          <p:nvPr>
            <p:ph idx="1"/>
          </p:nvPr>
        </p:nvSpPr>
        <p:spPr/>
        <p:txBody>
          <a:bodyPr/>
          <a:lstStyle/>
          <a:p>
            <a:pPr marL="0" indent="0">
              <a:buNone/>
            </a:pPr>
            <a:r>
              <a:rPr lang="en-GB" sz="4400" dirty="0" smtClean="0"/>
              <a:t>Nostalgia</a:t>
            </a:r>
          </a:p>
          <a:p>
            <a:pPr marL="0" indent="0">
              <a:buNone/>
            </a:pPr>
            <a:r>
              <a:rPr lang="en-GB" sz="4400" dirty="0" smtClean="0"/>
              <a:t>Childhood</a:t>
            </a:r>
          </a:p>
          <a:p>
            <a:pPr marL="0" indent="0">
              <a:buNone/>
            </a:pPr>
            <a:r>
              <a:rPr lang="en-GB" sz="4400" dirty="0" smtClean="0"/>
              <a:t>Loss</a:t>
            </a:r>
          </a:p>
          <a:p>
            <a:pPr marL="0" indent="0">
              <a:buNone/>
            </a:pPr>
            <a:endParaRPr lang="en-GB" dirty="0" smtClean="0"/>
          </a:p>
        </p:txBody>
      </p:sp>
    </p:spTree>
    <p:extLst>
      <p:ext uri="{BB962C8B-B14F-4D97-AF65-F5344CB8AC3E}">
        <p14:creationId xmlns:p14="http://schemas.microsoft.com/office/powerpoint/2010/main" val="437074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smtClean="0">
                <a:solidFill>
                  <a:srgbClr val="FF0000"/>
                </a:solidFill>
              </a:rPr>
              <a:t>Quatrains</a:t>
            </a:r>
            <a:r>
              <a:rPr lang="en-GB" dirty="0" smtClean="0">
                <a:solidFill>
                  <a:srgbClr val="FF0000"/>
                </a:solidFill>
              </a:rPr>
              <a:t> </a:t>
            </a:r>
            <a:r>
              <a:rPr lang="en-GB" dirty="0" smtClean="0"/>
              <a:t>– three stanzas of four lines. The first two stanzas focus on the past; the third looks at the present.</a:t>
            </a:r>
          </a:p>
          <a:p>
            <a:pPr marL="0" indent="0">
              <a:buNone/>
            </a:pPr>
            <a:endParaRPr lang="en-GB" dirty="0"/>
          </a:p>
          <a:p>
            <a:pPr marL="0" indent="0">
              <a:buNone/>
            </a:pPr>
            <a:r>
              <a:rPr lang="en-GB" b="1" dirty="0" smtClean="0">
                <a:solidFill>
                  <a:srgbClr val="0070C0"/>
                </a:solidFill>
              </a:rPr>
              <a:t>Rhyming Couplets </a:t>
            </a:r>
            <a:r>
              <a:rPr lang="en-GB" dirty="0" smtClean="0"/>
              <a:t>– give the poem a musical tone (handy for a poem called ‘Piano’.)</a:t>
            </a:r>
            <a:endParaRPr lang="en-GB" dirty="0"/>
          </a:p>
        </p:txBody>
      </p:sp>
    </p:spTree>
    <p:extLst>
      <p:ext uri="{BB962C8B-B14F-4D97-AF65-F5344CB8AC3E}">
        <p14:creationId xmlns:p14="http://schemas.microsoft.com/office/powerpoint/2010/main" val="189483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b="1" dirty="0" smtClean="0">
                <a:solidFill>
                  <a:srgbClr val="00B050"/>
                </a:solidFill>
              </a:rPr>
              <a:t>Sibilance</a:t>
            </a:r>
            <a:r>
              <a:rPr lang="en-GB" dirty="0" smtClean="0">
                <a:solidFill>
                  <a:srgbClr val="00B050"/>
                </a:solidFill>
              </a:rPr>
              <a:t> </a:t>
            </a:r>
            <a:r>
              <a:rPr lang="en-GB" dirty="0"/>
              <a:t>– ‘</a:t>
            </a:r>
            <a:r>
              <a:rPr lang="en-GB" dirty="0" smtClean="0"/>
              <a:t>softly/singing/see/strings/sings.’ These soft sounds suggest a gentle, pleasant tone and atmosphere.</a:t>
            </a:r>
          </a:p>
          <a:p>
            <a:pPr marL="0" indent="0">
              <a:buNone/>
            </a:pPr>
            <a:endParaRPr lang="en-GB" dirty="0"/>
          </a:p>
          <a:p>
            <a:pPr marL="0" indent="0">
              <a:buNone/>
            </a:pPr>
            <a:r>
              <a:rPr lang="en-GB" b="1" dirty="0" smtClean="0">
                <a:solidFill>
                  <a:srgbClr val="FF0000"/>
                </a:solidFill>
              </a:rPr>
              <a:t>Onomatopoeia</a:t>
            </a:r>
            <a:r>
              <a:rPr lang="en-GB" dirty="0" smtClean="0">
                <a:solidFill>
                  <a:srgbClr val="FF0000"/>
                </a:solidFill>
              </a:rPr>
              <a:t> </a:t>
            </a:r>
            <a:r>
              <a:rPr lang="en-GB" dirty="0" smtClean="0"/>
              <a:t>– ‘boom’ contrasts with the softer sounds, perhaps as an abrupt return to reality. ‘Tingling’/’tinkling’ echoes the sound of the piano as well.</a:t>
            </a:r>
            <a:endParaRPr lang="en-GB" dirty="0"/>
          </a:p>
        </p:txBody>
      </p:sp>
    </p:spTree>
    <p:extLst>
      <p:ext uri="{BB962C8B-B14F-4D97-AF65-F5344CB8AC3E}">
        <p14:creationId xmlns:p14="http://schemas.microsoft.com/office/powerpoint/2010/main" val="3991601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323528" y="1149928"/>
            <a:ext cx="8640960" cy="5708072"/>
          </a:xfrm>
        </p:spPr>
        <p:txBody>
          <a:bodyPr>
            <a:normAutofit fontScale="92500" lnSpcReduction="10000"/>
          </a:bodyPr>
          <a:lstStyle/>
          <a:p>
            <a:pPr marL="0" indent="0">
              <a:buNone/>
            </a:pPr>
            <a:r>
              <a:rPr lang="en-GB" b="1" dirty="0" smtClean="0">
                <a:solidFill>
                  <a:srgbClr val="00B050"/>
                </a:solidFill>
              </a:rPr>
              <a:t>Personification </a:t>
            </a:r>
            <a:r>
              <a:rPr lang="en-GB" dirty="0"/>
              <a:t>– ‘the insidious mastery of song betrays me </a:t>
            </a:r>
            <a:r>
              <a:rPr lang="en-GB" dirty="0" smtClean="0"/>
              <a:t>back.’ The music of the piano has become bittersweet, which is emphasised by the harsh </a:t>
            </a:r>
            <a:r>
              <a:rPr lang="en-GB" b="1" dirty="0" smtClean="0">
                <a:solidFill>
                  <a:srgbClr val="0070C0"/>
                </a:solidFill>
              </a:rPr>
              <a:t>alliteration</a:t>
            </a:r>
            <a:r>
              <a:rPr lang="en-GB" dirty="0" smtClean="0">
                <a:solidFill>
                  <a:srgbClr val="0070C0"/>
                </a:solidFill>
              </a:rPr>
              <a:t> </a:t>
            </a:r>
            <a:r>
              <a:rPr lang="en-GB" dirty="0" smtClean="0"/>
              <a:t>of ‘b’ sounds.</a:t>
            </a:r>
          </a:p>
          <a:p>
            <a:pPr marL="0" indent="0">
              <a:buNone/>
            </a:pPr>
            <a:endParaRPr lang="en-GB" dirty="0"/>
          </a:p>
          <a:p>
            <a:pPr marL="0" indent="0">
              <a:buNone/>
            </a:pPr>
            <a:r>
              <a:rPr lang="en-GB" b="1" dirty="0" smtClean="0">
                <a:solidFill>
                  <a:srgbClr val="FFC000"/>
                </a:solidFill>
              </a:rPr>
              <a:t>Metaphor</a:t>
            </a:r>
            <a:r>
              <a:rPr lang="en-GB" b="1" dirty="0" smtClean="0">
                <a:solidFill>
                  <a:srgbClr val="FF0000"/>
                </a:solidFill>
              </a:rPr>
              <a:t> </a:t>
            </a:r>
            <a:r>
              <a:rPr lang="en-GB" dirty="0"/>
              <a:t>– ‘down the flood of </a:t>
            </a:r>
            <a:r>
              <a:rPr lang="en-GB" dirty="0" smtClean="0"/>
              <a:t>remembrance.’ This is symbolic of his tears. He laments his loss of childhood innocence.</a:t>
            </a:r>
          </a:p>
          <a:p>
            <a:pPr marL="0" indent="0">
              <a:buNone/>
            </a:pPr>
            <a:endParaRPr lang="en-GB" dirty="0"/>
          </a:p>
          <a:p>
            <a:pPr marL="0" indent="0">
              <a:buNone/>
            </a:pPr>
            <a:r>
              <a:rPr lang="en-GB" b="1" dirty="0">
                <a:solidFill>
                  <a:srgbClr val="FF0000"/>
                </a:solidFill>
              </a:rPr>
              <a:t>Simile</a:t>
            </a:r>
            <a:r>
              <a:rPr lang="en-GB" dirty="0">
                <a:solidFill>
                  <a:srgbClr val="FF0000"/>
                </a:solidFill>
              </a:rPr>
              <a:t> </a:t>
            </a:r>
            <a:r>
              <a:rPr lang="en-GB" dirty="0" smtClean="0"/>
              <a:t>– He ‘weeps </a:t>
            </a:r>
            <a:r>
              <a:rPr lang="en-GB" dirty="0"/>
              <a:t>like a child’ for the past. This simile makes it clear that the act of remembering his childhood has brought him back to a child-like state. </a:t>
            </a:r>
          </a:p>
        </p:txBody>
      </p:sp>
    </p:spTree>
    <p:extLst>
      <p:ext uri="{BB962C8B-B14F-4D97-AF65-F5344CB8AC3E}">
        <p14:creationId xmlns:p14="http://schemas.microsoft.com/office/powerpoint/2010/main" val="4144699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93" y="8531"/>
            <a:ext cx="8229600" cy="1143000"/>
          </a:xfrm>
        </p:spPr>
        <p:txBody>
          <a:bodyPr/>
          <a:lstStyle/>
          <a:p>
            <a:r>
              <a:rPr lang="en-GB" b="1" u="sng" dirty="0" smtClean="0">
                <a:solidFill>
                  <a:srgbClr val="0070C0"/>
                </a:solidFill>
              </a:rPr>
              <a:t>Hide and Seek</a:t>
            </a:r>
            <a:endParaRPr lang="en-GB" b="1" u="sng" dirty="0">
              <a:solidFill>
                <a:srgbClr val="0070C0"/>
              </a:solidFill>
            </a:endParaRPr>
          </a:p>
        </p:txBody>
      </p:sp>
      <p:sp>
        <p:nvSpPr>
          <p:cNvPr id="5" name="TextBox 4"/>
          <p:cNvSpPr txBox="1"/>
          <p:nvPr/>
        </p:nvSpPr>
        <p:spPr>
          <a:xfrm>
            <a:off x="291597" y="980728"/>
            <a:ext cx="4176464" cy="5693866"/>
          </a:xfrm>
          <a:prstGeom prst="rect">
            <a:avLst/>
          </a:prstGeom>
          <a:noFill/>
        </p:spPr>
        <p:txBody>
          <a:bodyPr wrap="square" rtlCol="0">
            <a:spAutoFit/>
          </a:bodyPr>
          <a:lstStyle/>
          <a:p>
            <a:r>
              <a:rPr lang="en-GB" sz="2800" dirty="0" err="1" smtClean="0"/>
              <a:t>Scannell’s</a:t>
            </a:r>
            <a:r>
              <a:rPr lang="en-GB" sz="2800" dirty="0" smtClean="0"/>
              <a:t> poem is all about the speaker, a young boy, realising that his friends have grown apart from him and that his childhood is ending.</a:t>
            </a:r>
          </a:p>
          <a:p>
            <a:endParaRPr lang="en-GB" sz="2800" dirty="0"/>
          </a:p>
          <a:p>
            <a:r>
              <a:rPr lang="en-GB" sz="2800" dirty="0" smtClean="0"/>
              <a:t>The poem is an extended metaphor for life, and the importance of grasping the chances life presents you with, as well as enduring difficulties.</a:t>
            </a:r>
            <a:endParaRPr lang="en-GB" sz="2800"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3492698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Themes</a:t>
            </a:r>
            <a:endParaRPr lang="en-GB" b="1" u="sng" dirty="0">
              <a:solidFill>
                <a:srgbClr val="7030A0"/>
              </a:solidFill>
            </a:endParaRPr>
          </a:p>
        </p:txBody>
      </p:sp>
      <p:sp>
        <p:nvSpPr>
          <p:cNvPr id="3" name="Content Placeholder 2"/>
          <p:cNvSpPr>
            <a:spLocks noGrp="1"/>
          </p:cNvSpPr>
          <p:nvPr>
            <p:ph idx="1"/>
          </p:nvPr>
        </p:nvSpPr>
        <p:spPr/>
        <p:txBody>
          <a:bodyPr>
            <a:normAutofit/>
          </a:bodyPr>
          <a:lstStyle/>
          <a:p>
            <a:pPr marL="0" indent="0">
              <a:buNone/>
            </a:pPr>
            <a:r>
              <a:rPr lang="en-GB" sz="4400" dirty="0" smtClean="0"/>
              <a:t>Childhood</a:t>
            </a:r>
          </a:p>
          <a:p>
            <a:pPr marL="0" indent="0">
              <a:buNone/>
            </a:pPr>
            <a:r>
              <a:rPr lang="en-GB" sz="4400" dirty="0" smtClean="0"/>
              <a:t>Loneliness</a:t>
            </a:r>
          </a:p>
          <a:p>
            <a:pPr marL="0" indent="0">
              <a:buNone/>
            </a:pPr>
            <a:r>
              <a:rPr lang="en-GB" sz="4400" dirty="0" smtClean="0"/>
              <a:t>Reminiscence</a:t>
            </a:r>
          </a:p>
        </p:txBody>
      </p:sp>
    </p:spTree>
    <p:extLst>
      <p:ext uri="{BB962C8B-B14F-4D97-AF65-F5344CB8AC3E}">
        <p14:creationId xmlns:p14="http://schemas.microsoft.com/office/powerpoint/2010/main" val="10220577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FF0000"/>
                </a:solidFill>
              </a:rPr>
              <a:t>Form and Structure</a:t>
            </a:r>
            <a:endParaRPr lang="en-GB" b="1" u="sng" dirty="0">
              <a:solidFill>
                <a:srgbClr val="FF0000"/>
              </a:solidFill>
            </a:endParaRPr>
          </a:p>
        </p:txBody>
      </p:sp>
      <p:sp>
        <p:nvSpPr>
          <p:cNvPr id="3" name="Content Placeholder 2"/>
          <p:cNvSpPr>
            <a:spLocks noGrp="1"/>
          </p:cNvSpPr>
          <p:nvPr>
            <p:ph idx="1"/>
          </p:nvPr>
        </p:nvSpPr>
        <p:spPr>
          <a:xfrm>
            <a:off x="467544" y="980728"/>
            <a:ext cx="8229600" cy="5877272"/>
          </a:xfrm>
        </p:spPr>
        <p:txBody>
          <a:bodyPr>
            <a:normAutofit/>
          </a:bodyPr>
          <a:lstStyle/>
          <a:p>
            <a:pPr marL="0" indent="0">
              <a:buNone/>
            </a:pPr>
            <a:r>
              <a:rPr lang="en-GB" b="1" dirty="0" smtClean="0">
                <a:solidFill>
                  <a:srgbClr val="0070C0"/>
                </a:solidFill>
              </a:rPr>
              <a:t>Free Verse </a:t>
            </a:r>
            <a:r>
              <a:rPr lang="en-GB" dirty="0" smtClean="0"/>
              <a:t>– only one long stanza. </a:t>
            </a:r>
            <a:r>
              <a:rPr lang="en-GB" dirty="0"/>
              <a:t>The child is the narrator and throughout the poem we hear his internal voice/thoughts as he considers what he should do</a:t>
            </a:r>
            <a:r>
              <a:rPr lang="en-GB" dirty="0" smtClean="0"/>
              <a:t>.</a:t>
            </a:r>
          </a:p>
          <a:p>
            <a:pPr marL="0" indent="0">
              <a:buNone/>
            </a:pPr>
            <a:endParaRPr lang="en-GB" dirty="0"/>
          </a:p>
          <a:p>
            <a:pPr marL="0" indent="0">
              <a:buNone/>
            </a:pPr>
            <a:r>
              <a:rPr lang="en-GB" b="1" dirty="0">
                <a:solidFill>
                  <a:srgbClr val="00B050"/>
                </a:solidFill>
              </a:rPr>
              <a:t>Direct Speech </a:t>
            </a:r>
            <a:r>
              <a:rPr lang="en-GB" dirty="0"/>
              <a:t>– used in the line ‘I’m ready! Come and find me</a:t>
            </a:r>
            <a:r>
              <a:rPr lang="en-GB" dirty="0" smtClean="0"/>
              <a:t>!’ and towards the end of the poem. The narrator’s voice reaches out to the reader, allowing the reader to empathise with his predicament and perhaps reflect on their own childhood difficulties.</a:t>
            </a:r>
            <a:endParaRPr lang="en-GB" dirty="0"/>
          </a:p>
        </p:txBody>
      </p:sp>
    </p:spTree>
    <p:extLst>
      <p:ext uri="{BB962C8B-B14F-4D97-AF65-F5344CB8AC3E}">
        <p14:creationId xmlns:p14="http://schemas.microsoft.com/office/powerpoint/2010/main" val="30982684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00B050"/>
                </a:solidFill>
              </a:rPr>
              <a:t>Symbolism and Imagery</a:t>
            </a:r>
            <a:endParaRPr lang="en-GB" b="1" u="sng" dirty="0">
              <a:solidFill>
                <a:srgbClr val="00B050"/>
              </a:solidFill>
            </a:endParaRPr>
          </a:p>
        </p:txBody>
      </p:sp>
      <p:sp>
        <p:nvSpPr>
          <p:cNvPr id="3" name="Content Placeholder 2"/>
          <p:cNvSpPr>
            <a:spLocks noGrp="1"/>
          </p:cNvSpPr>
          <p:nvPr>
            <p:ph idx="1"/>
          </p:nvPr>
        </p:nvSpPr>
        <p:spPr>
          <a:xfrm>
            <a:off x="457200" y="1124744"/>
            <a:ext cx="8229600" cy="5616624"/>
          </a:xfrm>
        </p:spPr>
        <p:txBody>
          <a:bodyPr>
            <a:normAutofit lnSpcReduction="10000"/>
          </a:bodyPr>
          <a:lstStyle/>
          <a:p>
            <a:pPr marL="0" indent="0">
              <a:buNone/>
            </a:pPr>
            <a:r>
              <a:rPr lang="en-GB" b="1" dirty="0" smtClean="0">
                <a:solidFill>
                  <a:srgbClr val="FFC000"/>
                </a:solidFill>
              </a:rPr>
              <a:t>Rhyming Couplets </a:t>
            </a:r>
            <a:r>
              <a:rPr lang="en-GB" dirty="0" smtClean="0"/>
              <a:t>– </a:t>
            </a:r>
            <a:r>
              <a:rPr lang="en-GB" dirty="0"/>
              <a:t>out/shout and these lines convey his anxious feelings about hiding/being found. </a:t>
            </a:r>
            <a:endParaRPr lang="en-GB" dirty="0" smtClean="0"/>
          </a:p>
          <a:p>
            <a:pPr marL="0" indent="0">
              <a:buNone/>
            </a:pPr>
            <a:endParaRPr lang="en-GB" dirty="0"/>
          </a:p>
          <a:p>
            <a:pPr marL="0" indent="0">
              <a:buNone/>
            </a:pPr>
            <a:r>
              <a:rPr lang="en-GB" b="1" dirty="0" smtClean="0">
                <a:solidFill>
                  <a:srgbClr val="FF0000"/>
                </a:solidFill>
              </a:rPr>
              <a:t>Sibilance</a:t>
            </a:r>
            <a:r>
              <a:rPr lang="en-GB" b="1" dirty="0" smtClean="0">
                <a:solidFill>
                  <a:srgbClr val="0070C0"/>
                </a:solidFill>
              </a:rPr>
              <a:t> </a:t>
            </a:r>
            <a:r>
              <a:rPr lang="en-GB" dirty="0" smtClean="0"/>
              <a:t>– </a:t>
            </a:r>
            <a:r>
              <a:rPr lang="en-GB" dirty="0"/>
              <a:t>sacks/seaside/salty/shout, the repeated ‘s’ sound being like the sound of the sea</a:t>
            </a:r>
            <a:r>
              <a:rPr lang="en-GB" dirty="0" smtClean="0"/>
              <a:t>. Reminder of childhood innocence.</a:t>
            </a:r>
          </a:p>
          <a:p>
            <a:pPr marL="0" indent="0">
              <a:buNone/>
            </a:pPr>
            <a:endParaRPr lang="en-GB" dirty="0"/>
          </a:p>
          <a:p>
            <a:pPr marL="0" indent="0">
              <a:buNone/>
            </a:pPr>
            <a:r>
              <a:rPr lang="en-GB" b="1" dirty="0" smtClean="0">
                <a:solidFill>
                  <a:srgbClr val="7030A0"/>
                </a:solidFill>
              </a:rPr>
              <a:t>Assonance </a:t>
            </a:r>
            <a:r>
              <a:rPr lang="en-GB" dirty="0" smtClean="0"/>
              <a:t>– stumbles/mutters/scuffle. Linking </a:t>
            </a:r>
            <a:r>
              <a:rPr lang="en-GB" dirty="0"/>
              <a:t>together the actions and noise the others </a:t>
            </a:r>
            <a:r>
              <a:rPr lang="en-GB" dirty="0" smtClean="0"/>
              <a:t>make and emphasising his anxiety.</a:t>
            </a:r>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2212717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Themes</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dirty="0" smtClean="0"/>
              <a:t>Possibilities</a:t>
            </a:r>
          </a:p>
          <a:p>
            <a:pPr marL="0" indent="0">
              <a:buNone/>
            </a:pPr>
            <a:r>
              <a:rPr lang="en-GB" dirty="0" smtClean="0"/>
              <a:t>Determination</a:t>
            </a:r>
          </a:p>
          <a:p>
            <a:pPr marL="0" indent="0">
              <a:buNone/>
            </a:pPr>
            <a:r>
              <a:rPr lang="en-GB" dirty="0" smtClean="0"/>
              <a:t>Growing Up</a:t>
            </a:r>
            <a:endParaRPr lang="en-GB" dirty="0"/>
          </a:p>
        </p:txBody>
      </p:sp>
    </p:spTree>
    <p:extLst>
      <p:ext uri="{BB962C8B-B14F-4D97-AF65-F5344CB8AC3E}">
        <p14:creationId xmlns:p14="http://schemas.microsoft.com/office/powerpoint/2010/main" val="9800876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b="1" dirty="0" smtClean="0">
                <a:solidFill>
                  <a:srgbClr val="00B050"/>
                </a:solidFill>
              </a:rPr>
              <a:t>Verbs </a:t>
            </a:r>
            <a:r>
              <a:rPr lang="en-GB" dirty="0" smtClean="0"/>
              <a:t>– ‘prowling’ makes the other children sound predatory. Builds tension within the poem.</a:t>
            </a:r>
          </a:p>
          <a:p>
            <a:pPr marL="0" indent="0">
              <a:buNone/>
            </a:pPr>
            <a:endParaRPr lang="en-GB" dirty="0"/>
          </a:p>
          <a:p>
            <a:pPr marL="0" indent="0">
              <a:buNone/>
            </a:pPr>
            <a:r>
              <a:rPr lang="en-GB" b="1" dirty="0">
                <a:solidFill>
                  <a:schemeClr val="accent6">
                    <a:lumMod val="75000"/>
                  </a:schemeClr>
                </a:solidFill>
              </a:rPr>
              <a:t>Personification</a:t>
            </a:r>
            <a:r>
              <a:rPr lang="en-GB" dirty="0">
                <a:solidFill>
                  <a:schemeClr val="accent6">
                    <a:lumMod val="75000"/>
                  </a:schemeClr>
                </a:solidFill>
              </a:rPr>
              <a:t> </a:t>
            </a:r>
            <a:r>
              <a:rPr lang="en-GB" dirty="0"/>
              <a:t>- ‘the cold bites through your </a:t>
            </a:r>
            <a:r>
              <a:rPr lang="en-GB" dirty="0" smtClean="0"/>
              <a:t>coat.’ Tension is built further and the discomfort and fear of the narrator are emphasised.</a:t>
            </a:r>
            <a:endParaRPr lang="en-GB" dirty="0"/>
          </a:p>
        </p:txBody>
      </p:sp>
    </p:spTree>
    <p:extLst>
      <p:ext uri="{BB962C8B-B14F-4D97-AF65-F5344CB8AC3E}">
        <p14:creationId xmlns:p14="http://schemas.microsoft.com/office/powerpoint/2010/main" val="37345496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lstStyle/>
          <a:p>
            <a:r>
              <a:rPr lang="en-GB" b="1" u="sng" dirty="0" smtClean="0">
                <a:solidFill>
                  <a:srgbClr val="7030A0"/>
                </a:solidFill>
              </a:rPr>
              <a:t>Sonnet 116</a:t>
            </a:r>
            <a:endParaRPr lang="en-GB" b="1" u="sng" dirty="0">
              <a:solidFill>
                <a:srgbClr val="7030A0"/>
              </a:solidFill>
            </a:endParaRPr>
          </a:p>
        </p:txBody>
      </p:sp>
      <p:sp>
        <p:nvSpPr>
          <p:cNvPr id="6" name="TextBox 5"/>
          <p:cNvSpPr txBox="1"/>
          <p:nvPr/>
        </p:nvSpPr>
        <p:spPr>
          <a:xfrm>
            <a:off x="4716016" y="1340768"/>
            <a:ext cx="4176464" cy="4832092"/>
          </a:xfrm>
          <a:prstGeom prst="rect">
            <a:avLst/>
          </a:prstGeom>
          <a:noFill/>
        </p:spPr>
        <p:txBody>
          <a:bodyPr wrap="square" rtlCol="0">
            <a:spAutoFit/>
          </a:bodyPr>
          <a:lstStyle/>
          <a:p>
            <a:r>
              <a:rPr lang="en-GB" sz="2800" dirty="0"/>
              <a:t>This sonnet attempts to </a:t>
            </a:r>
            <a:r>
              <a:rPr lang="en-GB" sz="2800" b="1" dirty="0">
                <a:solidFill>
                  <a:schemeClr val="accent6">
                    <a:lumMod val="75000"/>
                  </a:schemeClr>
                </a:solidFill>
              </a:rPr>
              <a:t>define love</a:t>
            </a:r>
            <a:r>
              <a:rPr lang="en-GB" sz="2800" dirty="0"/>
              <a:t>, by telling both what it is and is not. In the first quatrain, the speaker says that love—”the marriage of true minds”—is perfect and unchanging; it does not “admit impediments,” and it does not change when it find changes in the loved one.</a:t>
            </a:r>
          </a:p>
        </p:txBody>
      </p:sp>
    </p:spTree>
    <p:extLst>
      <p:ext uri="{BB962C8B-B14F-4D97-AF65-F5344CB8AC3E}">
        <p14:creationId xmlns:p14="http://schemas.microsoft.com/office/powerpoint/2010/main" val="674252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Themes</a:t>
            </a:r>
            <a:endParaRPr lang="en-GB" b="1" u="sng" dirty="0">
              <a:solidFill>
                <a:srgbClr val="00B050"/>
              </a:solidFill>
            </a:endParaRPr>
          </a:p>
        </p:txBody>
      </p:sp>
      <p:sp>
        <p:nvSpPr>
          <p:cNvPr id="3" name="Content Placeholder 2"/>
          <p:cNvSpPr>
            <a:spLocks noGrp="1"/>
          </p:cNvSpPr>
          <p:nvPr>
            <p:ph idx="1"/>
          </p:nvPr>
        </p:nvSpPr>
        <p:spPr>
          <a:xfrm>
            <a:off x="683568" y="1665772"/>
            <a:ext cx="2808490" cy="4525963"/>
          </a:xfrm>
        </p:spPr>
        <p:txBody>
          <a:bodyPr>
            <a:normAutofit/>
          </a:bodyPr>
          <a:lstStyle/>
          <a:p>
            <a:pPr marL="0" indent="0">
              <a:buNone/>
            </a:pPr>
            <a:r>
              <a:rPr lang="en-GB" sz="4800" dirty="0" smtClean="0"/>
              <a:t>Love</a:t>
            </a:r>
          </a:p>
          <a:p>
            <a:pPr marL="0" indent="0">
              <a:buNone/>
            </a:pPr>
            <a:r>
              <a:rPr lang="en-GB" sz="4800" dirty="0" smtClean="0"/>
              <a:t>Loyalty</a:t>
            </a:r>
          </a:p>
          <a:p>
            <a:pPr marL="0" indent="0">
              <a:buNone/>
            </a:pPr>
            <a:r>
              <a:rPr lang="en-GB" sz="4800" dirty="0" smtClean="0"/>
              <a:t>Morality</a:t>
            </a:r>
            <a:endParaRPr lang="en-GB" sz="4800" dirty="0"/>
          </a:p>
        </p:txBody>
      </p:sp>
    </p:spTree>
    <p:extLst>
      <p:ext uri="{BB962C8B-B14F-4D97-AF65-F5344CB8AC3E}">
        <p14:creationId xmlns:p14="http://schemas.microsoft.com/office/powerpoint/2010/main" val="2750380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b="1" u="sng" dirty="0" smtClean="0">
                <a:solidFill>
                  <a:srgbClr val="FF0000"/>
                </a:solidFill>
              </a:rPr>
              <a:t>Form and Structure</a:t>
            </a:r>
            <a:endParaRPr lang="en-GB" b="1" u="sng" dirty="0">
              <a:solidFill>
                <a:srgbClr val="FF0000"/>
              </a:solidFill>
            </a:endParaRPr>
          </a:p>
        </p:txBody>
      </p:sp>
      <p:sp>
        <p:nvSpPr>
          <p:cNvPr id="3" name="Content Placeholder 2"/>
          <p:cNvSpPr>
            <a:spLocks noGrp="1"/>
          </p:cNvSpPr>
          <p:nvPr>
            <p:ph idx="1"/>
          </p:nvPr>
        </p:nvSpPr>
        <p:spPr>
          <a:xfrm>
            <a:off x="457200" y="1124744"/>
            <a:ext cx="8229600" cy="5616624"/>
          </a:xfrm>
        </p:spPr>
        <p:txBody>
          <a:bodyPr>
            <a:normAutofit/>
          </a:bodyPr>
          <a:lstStyle/>
          <a:p>
            <a:pPr marL="0" indent="0">
              <a:buNone/>
            </a:pPr>
            <a:r>
              <a:rPr lang="en-GB" b="1" dirty="0" smtClean="0">
                <a:solidFill>
                  <a:schemeClr val="accent6">
                    <a:lumMod val="75000"/>
                  </a:schemeClr>
                </a:solidFill>
              </a:rPr>
              <a:t>Sonnet</a:t>
            </a:r>
            <a:r>
              <a:rPr lang="en-GB" dirty="0" smtClean="0"/>
              <a:t> – A poem of 14 lines written in iambic pentameter.</a:t>
            </a:r>
          </a:p>
          <a:p>
            <a:pPr marL="0" indent="0">
              <a:buNone/>
            </a:pPr>
            <a:endParaRPr lang="en-GB" dirty="0"/>
          </a:p>
          <a:p>
            <a:pPr marL="0" indent="0">
              <a:buNone/>
            </a:pPr>
            <a:r>
              <a:rPr lang="en-GB" b="1" dirty="0" smtClean="0">
                <a:solidFill>
                  <a:srgbClr val="7030A0"/>
                </a:solidFill>
              </a:rPr>
              <a:t>Quatrain</a:t>
            </a:r>
            <a:r>
              <a:rPr lang="en-GB" dirty="0">
                <a:solidFill>
                  <a:srgbClr val="7030A0"/>
                </a:solidFill>
              </a:rPr>
              <a:t> </a:t>
            </a:r>
            <a:r>
              <a:rPr lang="en-GB" dirty="0" smtClean="0"/>
              <a:t>– Four lines linked together. There are three quatrains in this sonnet.</a:t>
            </a:r>
          </a:p>
          <a:p>
            <a:pPr marL="0" indent="0">
              <a:buNone/>
            </a:pPr>
            <a:endParaRPr lang="en-GB" dirty="0"/>
          </a:p>
          <a:p>
            <a:pPr marL="0" indent="0">
              <a:buNone/>
            </a:pPr>
            <a:r>
              <a:rPr lang="en-GB" b="1" dirty="0" smtClean="0">
                <a:solidFill>
                  <a:srgbClr val="0070C0"/>
                </a:solidFill>
              </a:rPr>
              <a:t>Volta</a:t>
            </a:r>
            <a:r>
              <a:rPr lang="en-GB" dirty="0" smtClean="0">
                <a:solidFill>
                  <a:srgbClr val="0070C0"/>
                </a:solidFill>
              </a:rPr>
              <a:t> </a:t>
            </a:r>
            <a:r>
              <a:rPr lang="en-GB" dirty="0" smtClean="0"/>
              <a:t>– The turn or change in a </a:t>
            </a:r>
            <a:r>
              <a:rPr lang="en-GB" dirty="0"/>
              <a:t>sonnet. The final statement which states that if </a:t>
            </a:r>
            <a:r>
              <a:rPr lang="en-GB" dirty="0" smtClean="0"/>
              <a:t>the poet’s observations about love are not </a:t>
            </a:r>
            <a:r>
              <a:rPr lang="en-GB" dirty="0"/>
              <a:t>true then ‘I never writ, nor no man ever loved’.</a:t>
            </a:r>
          </a:p>
        </p:txBody>
      </p:sp>
    </p:spTree>
    <p:extLst>
      <p:ext uri="{BB962C8B-B14F-4D97-AF65-F5344CB8AC3E}">
        <p14:creationId xmlns:p14="http://schemas.microsoft.com/office/powerpoint/2010/main" val="381522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b="1" dirty="0" smtClean="0">
                <a:solidFill>
                  <a:srgbClr val="00B050"/>
                </a:solidFill>
              </a:rPr>
              <a:t>Alliteration</a:t>
            </a:r>
            <a:r>
              <a:rPr lang="en-GB" dirty="0" smtClean="0"/>
              <a:t> </a:t>
            </a:r>
            <a:r>
              <a:rPr lang="en-GB" dirty="0"/>
              <a:t>– </a:t>
            </a:r>
            <a:r>
              <a:rPr lang="en-GB" dirty="0" smtClean="0"/>
              <a:t>‘</a:t>
            </a:r>
            <a:r>
              <a:rPr lang="en-GB" dirty="0"/>
              <a:t>love is not love which alters when it alteration finds</a:t>
            </a:r>
            <a:r>
              <a:rPr lang="en-GB" dirty="0" smtClean="0"/>
              <a:t>.’ A play on words – love never changes.</a:t>
            </a:r>
          </a:p>
          <a:p>
            <a:pPr marL="0" indent="0">
              <a:buNone/>
            </a:pPr>
            <a:endParaRPr lang="en-GB" dirty="0"/>
          </a:p>
          <a:p>
            <a:pPr marL="0" indent="0">
              <a:buNone/>
            </a:pPr>
            <a:r>
              <a:rPr lang="en-GB" b="1" dirty="0" smtClean="0">
                <a:solidFill>
                  <a:schemeClr val="accent6">
                    <a:lumMod val="75000"/>
                  </a:schemeClr>
                </a:solidFill>
              </a:rPr>
              <a:t>Personification</a:t>
            </a:r>
            <a:r>
              <a:rPr lang="en-GB" dirty="0" smtClean="0">
                <a:solidFill>
                  <a:schemeClr val="accent6">
                    <a:lumMod val="75000"/>
                  </a:schemeClr>
                </a:solidFill>
              </a:rPr>
              <a:t> </a:t>
            </a:r>
            <a:r>
              <a:rPr lang="en-GB" dirty="0" smtClean="0"/>
              <a:t>– love ‘looks </a:t>
            </a:r>
            <a:r>
              <a:rPr lang="en-GB" dirty="0"/>
              <a:t>on tempests and is never shaken’ and ‘It is the star to every wandering </a:t>
            </a:r>
            <a:r>
              <a:rPr lang="en-GB" dirty="0" smtClean="0"/>
              <a:t>bark.’ (Bark = ship). Love is a powerful, almost godlike force.</a:t>
            </a:r>
            <a:endParaRPr lang="en-GB" dirty="0"/>
          </a:p>
          <a:p>
            <a:pPr marL="0" indent="0">
              <a:buNone/>
            </a:pPr>
            <a:endParaRPr lang="en-GB" dirty="0"/>
          </a:p>
        </p:txBody>
      </p:sp>
    </p:spTree>
    <p:extLst>
      <p:ext uri="{BB962C8B-B14F-4D97-AF65-F5344CB8AC3E}">
        <p14:creationId xmlns:p14="http://schemas.microsoft.com/office/powerpoint/2010/main" val="867653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457200" y="1052736"/>
            <a:ext cx="8229600" cy="5472608"/>
          </a:xfrm>
        </p:spPr>
        <p:txBody>
          <a:bodyPr/>
          <a:lstStyle/>
          <a:p>
            <a:pPr marL="0" indent="0">
              <a:buNone/>
            </a:pPr>
            <a:r>
              <a:rPr lang="en-GB" b="1" dirty="0" smtClean="0">
                <a:solidFill>
                  <a:srgbClr val="FF0000"/>
                </a:solidFill>
              </a:rPr>
              <a:t>Time/Age/Death </a:t>
            </a:r>
            <a:r>
              <a:rPr lang="en-GB" dirty="0"/>
              <a:t>– ‘Love’s not Time’s fool…with his bending sickle’s compass come</a:t>
            </a:r>
            <a:r>
              <a:rPr lang="en-GB" dirty="0" smtClean="0"/>
              <a:t>.’ ‘Time’ here is the Grim Reaper. </a:t>
            </a:r>
            <a:r>
              <a:rPr lang="en-GB" dirty="0"/>
              <a:t>Love is the one thing that can resist the power of death</a:t>
            </a:r>
            <a:r>
              <a:rPr lang="en-GB" dirty="0" smtClean="0"/>
              <a:t>.</a:t>
            </a:r>
          </a:p>
          <a:p>
            <a:pPr marL="0" indent="0">
              <a:buNone/>
            </a:pPr>
            <a:endParaRPr lang="en-GB" dirty="0"/>
          </a:p>
          <a:p>
            <a:pPr marL="0" indent="0">
              <a:buNone/>
            </a:pPr>
            <a:r>
              <a:rPr lang="en-GB" b="1" dirty="0" smtClean="0">
                <a:solidFill>
                  <a:srgbClr val="00B050"/>
                </a:solidFill>
              </a:rPr>
              <a:t>Navigation</a:t>
            </a:r>
            <a:r>
              <a:rPr lang="en-GB" b="1" dirty="0" smtClean="0">
                <a:solidFill>
                  <a:schemeClr val="accent6">
                    <a:lumMod val="75000"/>
                  </a:schemeClr>
                </a:solidFill>
              </a:rPr>
              <a:t> </a:t>
            </a:r>
            <a:r>
              <a:rPr lang="en-GB" dirty="0"/>
              <a:t>– </a:t>
            </a:r>
            <a:r>
              <a:rPr lang="en-GB" dirty="0" smtClean="0"/>
              <a:t>Love </a:t>
            </a:r>
            <a:r>
              <a:rPr lang="en-GB" dirty="0"/>
              <a:t>is "an ever-fixed mark" introduces this </a:t>
            </a:r>
            <a:r>
              <a:rPr lang="en-GB" b="1" dirty="0">
                <a:solidFill>
                  <a:schemeClr val="accent6">
                    <a:lumMod val="75000"/>
                  </a:schemeClr>
                </a:solidFill>
              </a:rPr>
              <a:t>extended metaphor </a:t>
            </a:r>
            <a:r>
              <a:rPr lang="en-GB" dirty="0"/>
              <a:t>of love as a star to which we all look</a:t>
            </a:r>
            <a:r>
              <a:rPr lang="en-GB" dirty="0" smtClean="0"/>
              <a:t>. Just like the stars are seen as eternal and </a:t>
            </a:r>
            <a:r>
              <a:rPr lang="en-GB" dirty="0"/>
              <a:t>u</a:t>
            </a:r>
            <a:r>
              <a:rPr lang="en-GB" dirty="0" smtClean="0"/>
              <a:t>nchanging, so is love. Love also guides us through life.</a:t>
            </a:r>
            <a:endParaRPr lang="en-GB" dirty="0"/>
          </a:p>
        </p:txBody>
      </p:sp>
    </p:spTree>
    <p:extLst>
      <p:ext uri="{BB962C8B-B14F-4D97-AF65-F5344CB8AC3E}">
        <p14:creationId xmlns:p14="http://schemas.microsoft.com/office/powerpoint/2010/main" val="31061137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La Belle Dame sans </a:t>
            </a:r>
            <a:r>
              <a:rPr lang="en-GB" b="1" u="sng" dirty="0" err="1" smtClean="0">
                <a:solidFill>
                  <a:srgbClr val="7030A0"/>
                </a:solidFill>
              </a:rPr>
              <a:t>Merci</a:t>
            </a:r>
            <a:endParaRPr lang="en-GB" b="1" u="sng" dirty="0">
              <a:solidFill>
                <a:srgbClr val="7030A0"/>
              </a:solidFill>
            </a:endParaRPr>
          </a:p>
        </p:txBody>
      </p:sp>
      <p:sp>
        <p:nvSpPr>
          <p:cNvPr id="5" name="TextBox 4"/>
          <p:cNvSpPr txBox="1"/>
          <p:nvPr/>
        </p:nvSpPr>
        <p:spPr>
          <a:xfrm>
            <a:off x="391313" y="1124744"/>
            <a:ext cx="8424936" cy="2554545"/>
          </a:xfrm>
          <a:prstGeom prst="rect">
            <a:avLst/>
          </a:prstGeom>
          <a:noFill/>
        </p:spPr>
        <p:txBody>
          <a:bodyPr wrap="square" rtlCol="0">
            <a:spAutoFit/>
          </a:bodyPr>
          <a:lstStyle/>
          <a:p>
            <a:r>
              <a:rPr lang="en-GB" sz="3200" b="1" u="sng" dirty="0" smtClean="0"/>
              <a:t>THE TITLE</a:t>
            </a:r>
          </a:p>
          <a:p>
            <a:r>
              <a:rPr lang="en-GB" sz="3200" dirty="0" smtClean="0"/>
              <a:t>It's in French and it translates to "The beautiful lady without mercy." But why is the title in French? Why couldn't Keats just write the title in English?</a:t>
            </a:r>
            <a:endParaRPr lang="en-GB" sz="3200" dirty="0"/>
          </a:p>
        </p:txBody>
      </p:sp>
      <p:sp>
        <p:nvSpPr>
          <p:cNvPr id="6" name="Rectangle 5"/>
          <p:cNvSpPr/>
          <p:nvPr/>
        </p:nvSpPr>
        <p:spPr>
          <a:xfrm>
            <a:off x="611558" y="3861048"/>
            <a:ext cx="3992221" cy="22467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gn="ctr"/>
            <a:r>
              <a:rPr lang="en-GB" sz="2800" dirty="0" smtClean="0"/>
              <a:t>The original ‘La Belle Dame sans </a:t>
            </a:r>
            <a:r>
              <a:rPr lang="en-GB" sz="2800" dirty="0" err="1" smtClean="0"/>
              <a:t>Merci</a:t>
            </a:r>
            <a:r>
              <a:rPr lang="en-GB" sz="2800" dirty="0" smtClean="0"/>
              <a:t>’ is a French poem on courtly love written by Alain </a:t>
            </a:r>
            <a:r>
              <a:rPr lang="en-GB" sz="2800" dirty="0" err="1" smtClean="0"/>
              <a:t>Chartier</a:t>
            </a:r>
            <a:r>
              <a:rPr lang="en-GB" sz="2800" dirty="0" smtClean="0"/>
              <a:t> in 1424.</a:t>
            </a:r>
            <a:endParaRPr lang="en-GB" sz="2800"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3600379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What’s this poem about then?</a:t>
            </a:r>
            <a:endParaRPr lang="en-GB" b="1" u="sng" dirty="0">
              <a:solidFill>
                <a:srgbClr val="0070C0"/>
              </a:solidFill>
            </a:endParaRPr>
          </a:p>
        </p:txBody>
      </p:sp>
      <p:sp>
        <p:nvSpPr>
          <p:cNvPr id="3" name="Content Placeholder 2"/>
          <p:cNvSpPr>
            <a:spLocks noGrp="1"/>
          </p:cNvSpPr>
          <p:nvPr>
            <p:ph idx="1"/>
          </p:nvPr>
        </p:nvSpPr>
        <p:spPr>
          <a:xfrm>
            <a:off x="457200" y="1268760"/>
            <a:ext cx="8229600" cy="5328592"/>
          </a:xfrm>
        </p:spPr>
        <p:txBody>
          <a:bodyPr>
            <a:normAutofit fontScale="92500" lnSpcReduction="10000"/>
          </a:bodyPr>
          <a:lstStyle/>
          <a:p>
            <a:pPr marL="0" indent="0">
              <a:buNone/>
            </a:pPr>
            <a:r>
              <a:rPr lang="en-GB" dirty="0" smtClean="0"/>
              <a:t>A knight falls in love with a beautiful fairy lady, gets ditched, and is moping about it. But the language is old-fashioned, </a:t>
            </a:r>
            <a:r>
              <a:rPr lang="en-GB" b="1" dirty="0" smtClean="0">
                <a:solidFill>
                  <a:srgbClr val="FF0000"/>
                </a:solidFill>
              </a:rPr>
              <a:t>in imitation of medieval romances</a:t>
            </a:r>
            <a:r>
              <a:rPr lang="en-GB" dirty="0" smtClean="0"/>
              <a:t>, and some of the hard vocabulary words can trip up the unwary reader.</a:t>
            </a:r>
          </a:p>
          <a:p>
            <a:pPr marL="0" indent="0">
              <a:buNone/>
            </a:pPr>
            <a:endParaRPr lang="en-GB" dirty="0"/>
          </a:p>
          <a:p>
            <a:pPr marL="0" indent="0">
              <a:buNone/>
            </a:pPr>
            <a:r>
              <a:rPr lang="en-GB" dirty="0" smtClean="0"/>
              <a:t>Like the knight in "La Belle Dame Sans </a:t>
            </a:r>
            <a:r>
              <a:rPr lang="en-GB" dirty="0" err="1" smtClean="0"/>
              <a:t>Merci</a:t>
            </a:r>
            <a:r>
              <a:rPr lang="en-GB" dirty="0" smtClean="0"/>
              <a:t>," Keats suffered from some </a:t>
            </a:r>
            <a:r>
              <a:rPr lang="en-GB" b="1" dirty="0" smtClean="0">
                <a:solidFill>
                  <a:srgbClr val="FF0000"/>
                </a:solidFill>
              </a:rPr>
              <a:t>serious love problems</a:t>
            </a:r>
            <a:r>
              <a:rPr lang="en-GB" dirty="0" smtClean="0"/>
              <a:t>. Keats was engaged to be married, but they were kept apart first because of Keats’s financial problems, and then because of his terminal illness: </a:t>
            </a:r>
            <a:r>
              <a:rPr lang="en-GB" b="1" dirty="0" smtClean="0">
                <a:solidFill>
                  <a:srgbClr val="FF0000"/>
                </a:solidFill>
              </a:rPr>
              <a:t>tuberculosis</a:t>
            </a:r>
            <a:r>
              <a:rPr lang="en-GB" dirty="0" smtClean="0"/>
              <a:t>.</a:t>
            </a:r>
            <a:endParaRPr lang="en-GB" dirty="0"/>
          </a:p>
        </p:txBody>
      </p:sp>
    </p:spTree>
    <p:extLst>
      <p:ext uri="{BB962C8B-B14F-4D97-AF65-F5344CB8AC3E}">
        <p14:creationId xmlns:p14="http://schemas.microsoft.com/office/powerpoint/2010/main" val="18582609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0000"/>
                </a:solidFill>
              </a:rPr>
              <a:t>Themes</a:t>
            </a:r>
            <a:endParaRPr lang="en-GB" b="1" u="sng" dirty="0">
              <a:solidFill>
                <a:srgbClr val="FF0000"/>
              </a:solidFill>
            </a:endParaRPr>
          </a:p>
        </p:txBody>
      </p:sp>
      <p:sp>
        <p:nvSpPr>
          <p:cNvPr id="3" name="Content Placeholder 2"/>
          <p:cNvSpPr>
            <a:spLocks noGrp="1"/>
          </p:cNvSpPr>
          <p:nvPr>
            <p:ph idx="1"/>
          </p:nvPr>
        </p:nvSpPr>
        <p:spPr>
          <a:xfrm>
            <a:off x="457200" y="1340768"/>
            <a:ext cx="8229600" cy="5328592"/>
          </a:xfrm>
        </p:spPr>
        <p:txBody>
          <a:bodyPr>
            <a:normAutofit/>
          </a:bodyPr>
          <a:lstStyle/>
          <a:p>
            <a:pPr marL="0" indent="0" algn="r">
              <a:buNone/>
            </a:pPr>
            <a:r>
              <a:rPr lang="en-GB" sz="4000" dirty="0" smtClean="0"/>
              <a:t>Love</a:t>
            </a:r>
            <a:endParaRPr lang="en-GB" sz="4000" dirty="0"/>
          </a:p>
          <a:p>
            <a:pPr marL="0" indent="0" algn="r">
              <a:buNone/>
            </a:pPr>
            <a:r>
              <a:rPr lang="en-GB" sz="4000" dirty="0" smtClean="0"/>
              <a:t>Women/Fertility</a:t>
            </a:r>
            <a:endParaRPr lang="en-GB" sz="4000" dirty="0"/>
          </a:p>
          <a:p>
            <a:pPr marL="0" indent="0" algn="r">
              <a:buNone/>
            </a:pPr>
            <a:r>
              <a:rPr lang="en-GB" sz="4000" dirty="0" smtClean="0"/>
              <a:t>The Supernatural</a:t>
            </a:r>
            <a:endParaRPr lang="en-GB" sz="4000" dirty="0"/>
          </a:p>
          <a:p>
            <a:pPr marL="0" indent="0" algn="r">
              <a:buNone/>
            </a:pPr>
            <a:r>
              <a:rPr lang="en-GB" sz="4000" dirty="0" smtClean="0"/>
              <a:t>Reality</a:t>
            </a:r>
            <a:endParaRPr lang="en-GB" sz="4000" dirty="0"/>
          </a:p>
          <a:p>
            <a:pPr marL="0" indent="0" algn="r">
              <a:buNone/>
            </a:pPr>
            <a:r>
              <a:rPr lang="en-GB" sz="4000" dirty="0" smtClean="0"/>
              <a:t>Abandonment</a:t>
            </a:r>
            <a:endParaRPr lang="en-GB" sz="4000" dirty="0"/>
          </a:p>
        </p:txBody>
      </p:sp>
    </p:spTree>
    <p:extLst>
      <p:ext uri="{BB962C8B-B14F-4D97-AF65-F5344CB8AC3E}">
        <p14:creationId xmlns:p14="http://schemas.microsoft.com/office/powerpoint/2010/main" val="29227580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smtClean="0">
                <a:solidFill>
                  <a:srgbClr val="0070C0"/>
                </a:solidFill>
              </a:rPr>
              <a:t>Iambic tetrameter </a:t>
            </a:r>
            <a:r>
              <a:rPr lang="en-GB" dirty="0" smtClean="0"/>
              <a:t>– four unstressed and four stressed syllables in a line</a:t>
            </a:r>
          </a:p>
          <a:p>
            <a:pPr marL="0" indent="0">
              <a:buNone/>
            </a:pPr>
            <a:r>
              <a:rPr lang="en-GB" b="1" dirty="0" smtClean="0">
                <a:solidFill>
                  <a:schemeClr val="accent6">
                    <a:lumMod val="75000"/>
                  </a:schemeClr>
                </a:solidFill>
              </a:rPr>
              <a:t>Ballad</a:t>
            </a:r>
            <a:r>
              <a:rPr lang="en-GB" dirty="0" smtClean="0"/>
              <a:t> – </a:t>
            </a:r>
            <a:r>
              <a:rPr lang="en-GB" dirty="0"/>
              <a:t>f</a:t>
            </a:r>
            <a:r>
              <a:rPr lang="en-GB" dirty="0" smtClean="0"/>
              <a:t>olk (or traditional) ballads usually recount tragic, comic, or heroic stories with emphasis on a central dramatic event.</a:t>
            </a:r>
          </a:p>
          <a:p>
            <a:pPr marL="0" indent="0">
              <a:buNone/>
            </a:pPr>
            <a:r>
              <a:rPr lang="en-GB" b="1" dirty="0" smtClean="0">
                <a:solidFill>
                  <a:srgbClr val="7030A0"/>
                </a:solidFill>
              </a:rPr>
              <a:t>Rhyme Scheme </a:t>
            </a:r>
            <a:r>
              <a:rPr lang="en-GB" dirty="0" smtClean="0"/>
              <a:t>– ABCB (the traditional rhyme scheme for a ballad).</a:t>
            </a:r>
            <a:endParaRPr lang="en-GB" dirty="0"/>
          </a:p>
        </p:txBody>
      </p:sp>
    </p:spTree>
    <p:extLst>
      <p:ext uri="{BB962C8B-B14F-4D97-AF65-F5344CB8AC3E}">
        <p14:creationId xmlns:p14="http://schemas.microsoft.com/office/powerpoint/2010/main" val="101485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smtClean="0">
                <a:solidFill>
                  <a:srgbClr val="0070C0"/>
                </a:solidFill>
              </a:rPr>
              <a:t>Rhyme Scheme</a:t>
            </a:r>
            <a:r>
              <a:rPr lang="en-GB" dirty="0" smtClean="0"/>
              <a:t> – follows an ABABCDCD etc. structure.</a:t>
            </a:r>
          </a:p>
          <a:p>
            <a:pPr marL="0" indent="0">
              <a:buNone/>
            </a:pPr>
            <a:endParaRPr lang="en-GB" dirty="0"/>
          </a:p>
          <a:p>
            <a:pPr marL="0" indent="0">
              <a:buNone/>
            </a:pPr>
            <a:r>
              <a:rPr lang="en-GB" b="1" dirty="0" err="1" smtClean="0">
                <a:solidFill>
                  <a:srgbClr val="FFC000"/>
                </a:solidFill>
              </a:rPr>
              <a:t>Diadactic</a:t>
            </a:r>
            <a:r>
              <a:rPr lang="en-GB" b="1" dirty="0" smtClean="0">
                <a:solidFill>
                  <a:srgbClr val="FFC000"/>
                </a:solidFill>
              </a:rPr>
              <a:t> Poem </a:t>
            </a:r>
            <a:r>
              <a:rPr lang="en-GB" dirty="0" smtClean="0"/>
              <a:t>– a poem designed to give instructions.</a:t>
            </a:r>
            <a:endParaRPr lang="en-GB" dirty="0"/>
          </a:p>
        </p:txBody>
      </p:sp>
    </p:spTree>
    <p:extLst>
      <p:ext uri="{BB962C8B-B14F-4D97-AF65-F5344CB8AC3E}">
        <p14:creationId xmlns:p14="http://schemas.microsoft.com/office/powerpoint/2010/main" val="6796215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chemeClr val="accent6">
                    <a:lumMod val="75000"/>
                  </a:schemeClr>
                </a:solidFill>
              </a:rPr>
              <a:t>Symbolism and Imagery</a:t>
            </a:r>
            <a:endParaRPr lang="en-GB" b="1" u="sng" dirty="0">
              <a:solidFill>
                <a:schemeClr val="accent6">
                  <a:lumMod val="75000"/>
                </a:schemeClr>
              </a:solidFill>
            </a:endParaRPr>
          </a:p>
        </p:txBody>
      </p:sp>
      <p:sp>
        <p:nvSpPr>
          <p:cNvPr id="3" name="Content Placeholder 2"/>
          <p:cNvSpPr>
            <a:spLocks noGrp="1"/>
          </p:cNvSpPr>
          <p:nvPr>
            <p:ph idx="1"/>
          </p:nvPr>
        </p:nvSpPr>
        <p:spPr>
          <a:xfrm>
            <a:off x="457200" y="908720"/>
            <a:ext cx="8229600" cy="5949280"/>
          </a:xfrm>
        </p:spPr>
        <p:txBody>
          <a:bodyPr>
            <a:normAutofit fontScale="25000" lnSpcReduction="20000"/>
          </a:bodyPr>
          <a:lstStyle/>
          <a:p>
            <a:pPr marL="0" indent="0">
              <a:buNone/>
            </a:pPr>
            <a:r>
              <a:rPr lang="en-GB" sz="9800" b="1" dirty="0" smtClean="0">
                <a:solidFill>
                  <a:srgbClr val="0070C0"/>
                </a:solidFill>
              </a:rPr>
              <a:t>Flowers</a:t>
            </a:r>
          </a:p>
          <a:p>
            <a:pPr marL="0" indent="0">
              <a:buNone/>
            </a:pPr>
            <a:r>
              <a:rPr lang="en-GB" sz="9800" dirty="0" smtClean="0"/>
              <a:t>“see a lily on thy brow.”</a:t>
            </a:r>
          </a:p>
          <a:p>
            <a:pPr marL="0" indent="0">
              <a:buNone/>
            </a:pPr>
            <a:r>
              <a:rPr lang="en-GB" sz="9800" dirty="0" smtClean="0"/>
              <a:t>“a fading rose”</a:t>
            </a:r>
          </a:p>
          <a:p>
            <a:pPr marL="0" indent="0">
              <a:buNone/>
            </a:pPr>
            <a:r>
              <a:rPr lang="en-GB" sz="9800" dirty="0" smtClean="0"/>
              <a:t>“garland” and “bracelet”</a:t>
            </a:r>
            <a:endParaRPr lang="en-GB" sz="9800" dirty="0"/>
          </a:p>
          <a:p>
            <a:pPr marL="0" indent="0">
              <a:buNone/>
            </a:pPr>
            <a:endParaRPr lang="en-GB" sz="9800" dirty="0" smtClean="0"/>
          </a:p>
          <a:p>
            <a:pPr marL="0" indent="0">
              <a:buNone/>
            </a:pPr>
            <a:r>
              <a:rPr lang="en-GB" sz="9800" b="1" dirty="0" smtClean="0">
                <a:solidFill>
                  <a:srgbClr val="7030A0"/>
                </a:solidFill>
              </a:rPr>
              <a:t>Dreams and Sleep</a:t>
            </a:r>
          </a:p>
          <a:p>
            <a:pPr marL="0" indent="0">
              <a:buNone/>
            </a:pPr>
            <a:r>
              <a:rPr lang="en-GB" sz="9800" dirty="0" smtClean="0"/>
              <a:t>Line 33: The word "lulled" is such a sleepy-sounding word that it's almost </a:t>
            </a:r>
            <a:r>
              <a:rPr lang="en-GB" sz="9800" b="1" dirty="0" smtClean="0"/>
              <a:t>onomatopoeia</a:t>
            </a:r>
            <a:r>
              <a:rPr lang="en-GB" sz="9800" dirty="0" smtClean="0"/>
              <a:t>: it sounds like what it's supposed to mean.</a:t>
            </a:r>
          </a:p>
          <a:p>
            <a:pPr marL="0" indent="0">
              <a:buNone/>
            </a:pPr>
            <a:r>
              <a:rPr lang="en-GB" sz="9800" dirty="0" smtClean="0"/>
              <a:t>Lines 34-5: The word "dream" gets repeated three times in two lines. This can't be an accident. Is the knight wanting to insist that the vision he saw was, in fact, a dream, and not a real event?</a:t>
            </a:r>
          </a:p>
          <a:p>
            <a:pPr marL="0" indent="0">
              <a:buNone/>
            </a:pPr>
            <a:r>
              <a:rPr lang="en-GB" sz="9800" dirty="0" smtClean="0"/>
              <a:t>Line 40: The </a:t>
            </a:r>
            <a:r>
              <a:rPr lang="en-GB" sz="9800" b="1" dirty="0" smtClean="0"/>
              <a:t>consonance</a:t>
            </a:r>
            <a:r>
              <a:rPr lang="en-GB" sz="9800" dirty="0" smtClean="0"/>
              <a:t> of "Hath thee in thrall!" is what ends the knight's dream. In the next stanza, he sees their mouths open after having "cried" their "warning," and then he wakes up.</a:t>
            </a:r>
          </a:p>
          <a:p>
            <a:pPr marL="0" indent="0">
              <a:buNone/>
            </a:pPr>
            <a:endParaRPr lang="en-GB" dirty="0" smtClean="0"/>
          </a:p>
        </p:txBody>
      </p:sp>
      <p:sp>
        <p:nvSpPr>
          <p:cNvPr id="4" name="Right Brace 3"/>
          <p:cNvSpPr/>
          <p:nvPr/>
        </p:nvSpPr>
        <p:spPr>
          <a:xfrm>
            <a:off x="3995936" y="1033201"/>
            <a:ext cx="648072" cy="115212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 name="TextBox 4"/>
          <p:cNvSpPr txBox="1"/>
          <p:nvPr/>
        </p:nvSpPr>
        <p:spPr>
          <a:xfrm>
            <a:off x="4932040" y="916767"/>
            <a:ext cx="2952328" cy="1384995"/>
          </a:xfrm>
          <a:prstGeom prst="rect">
            <a:avLst/>
          </a:prstGeom>
          <a:noFill/>
        </p:spPr>
        <p:txBody>
          <a:bodyPr wrap="square" rtlCol="0">
            <a:spAutoFit/>
          </a:bodyPr>
          <a:lstStyle/>
          <a:p>
            <a:pPr algn="ctr"/>
            <a:r>
              <a:rPr lang="en-GB" sz="2800" b="1" dirty="0" smtClean="0">
                <a:solidFill>
                  <a:srgbClr val="FF0000"/>
                </a:solidFill>
              </a:rPr>
              <a:t>Metaphors</a:t>
            </a:r>
          </a:p>
          <a:p>
            <a:pPr algn="ctr"/>
            <a:r>
              <a:rPr lang="en-GB" sz="2800" dirty="0" smtClean="0"/>
              <a:t>Links to theme of love</a:t>
            </a:r>
            <a:endParaRPr lang="en-GB" sz="2800" dirty="0"/>
          </a:p>
        </p:txBody>
      </p:sp>
    </p:spTree>
    <p:extLst>
      <p:ext uri="{BB962C8B-B14F-4D97-AF65-F5344CB8AC3E}">
        <p14:creationId xmlns:p14="http://schemas.microsoft.com/office/powerpoint/2010/main" val="18682062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856"/>
            <a:ext cx="8229600" cy="1143000"/>
          </a:xfrm>
        </p:spPr>
        <p:txBody>
          <a:bodyPr/>
          <a:lstStyle/>
          <a:p>
            <a:r>
              <a:rPr lang="en-GB" b="1" u="sng" dirty="0" smtClean="0">
                <a:solidFill>
                  <a:srgbClr val="FF0000"/>
                </a:solidFill>
              </a:rPr>
              <a:t>Poem at Thirty Nine</a:t>
            </a:r>
            <a:endParaRPr lang="en-GB" b="1" u="sng" dirty="0">
              <a:solidFill>
                <a:srgbClr val="FF0000"/>
              </a:solidFill>
            </a:endParaRPr>
          </a:p>
        </p:txBody>
      </p:sp>
      <p:sp>
        <p:nvSpPr>
          <p:cNvPr id="3" name="Content Placeholder 2"/>
          <p:cNvSpPr>
            <a:spLocks noGrp="1"/>
          </p:cNvSpPr>
          <p:nvPr>
            <p:ph idx="1"/>
          </p:nvPr>
        </p:nvSpPr>
        <p:spPr>
          <a:xfrm>
            <a:off x="457200" y="908720"/>
            <a:ext cx="8229600" cy="5688632"/>
          </a:xfrm>
        </p:spPr>
        <p:txBody>
          <a:bodyPr>
            <a:noAutofit/>
          </a:bodyPr>
          <a:lstStyle/>
          <a:p>
            <a:pPr marL="0" indent="0">
              <a:buNone/>
            </a:pPr>
            <a:r>
              <a:rPr lang="en-GB" sz="2800" dirty="0"/>
              <a:t>The title of this poem refers to Walker’s age when she wrote it. This age is significant to her because she has realized something about her father and the poem is an expression of this realization. </a:t>
            </a:r>
            <a:br>
              <a:rPr lang="en-GB" sz="2800" dirty="0"/>
            </a:br>
            <a:r>
              <a:rPr lang="en-GB" sz="2800" dirty="0"/>
              <a:t/>
            </a:r>
            <a:br>
              <a:rPr lang="en-GB" sz="2800" dirty="0"/>
            </a:br>
            <a:r>
              <a:rPr lang="en-GB" sz="2800" dirty="0"/>
              <a:t>The poem focuses on the relationship between a father and daughter. From the first line, “how I miss my father”, it is already clear that Walker loves her father and wishes to be with him, but he is absent. When she was born, her father was “so tired”. </a:t>
            </a:r>
            <a:r>
              <a:rPr lang="en-GB" sz="2800" dirty="0" smtClean="0"/>
              <a:t>She </a:t>
            </a:r>
            <a:r>
              <a:rPr lang="en-GB" sz="2800" dirty="0"/>
              <a:t>wishes that he had not been as tired as he was, showing that she cares about him and possibly feels guilty for adding to his cost of living. </a:t>
            </a:r>
            <a:endParaRPr lang="en-GB" sz="2800" dirty="0" smtClean="0"/>
          </a:p>
          <a:p>
            <a:pPr marL="0" indent="0">
              <a:buNone/>
            </a:pPr>
            <a:endParaRPr lang="en-GB" sz="2800" dirty="0"/>
          </a:p>
        </p:txBody>
      </p:sp>
    </p:spTree>
    <p:extLst>
      <p:ext uri="{BB962C8B-B14F-4D97-AF65-F5344CB8AC3E}">
        <p14:creationId xmlns:p14="http://schemas.microsoft.com/office/powerpoint/2010/main" val="1520417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904656"/>
          </a:xfrm>
        </p:spPr>
        <p:txBody>
          <a:bodyPr>
            <a:noAutofit/>
          </a:bodyPr>
          <a:lstStyle/>
          <a:p>
            <a:pPr marL="0" indent="0">
              <a:buNone/>
            </a:pPr>
            <a:r>
              <a:rPr lang="en-GB" altLang="en-US" dirty="0" smtClean="0">
                <a:latin typeface="+mj-lt"/>
              </a:rPr>
              <a:t>Walker was </a:t>
            </a:r>
            <a:r>
              <a:rPr lang="en-GB" altLang="en-US" dirty="0">
                <a:latin typeface="+mj-lt"/>
              </a:rPr>
              <a:t>divorced before she was forty and some critics think that the poem is partially thinking about the need for a father for her daughter</a:t>
            </a:r>
            <a:r>
              <a:rPr lang="en-GB" altLang="en-US" dirty="0" smtClean="0">
                <a:latin typeface="+mj-lt"/>
              </a:rPr>
              <a:t>.</a:t>
            </a:r>
          </a:p>
          <a:p>
            <a:pPr marL="0" indent="0">
              <a:buNone/>
            </a:pPr>
            <a:endParaRPr lang="en-GB" altLang="en-US" dirty="0">
              <a:latin typeface="+mj-lt"/>
            </a:endParaRPr>
          </a:p>
          <a:p>
            <a:pPr marL="0" indent="0">
              <a:buNone/>
            </a:pPr>
            <a:r>
              <a:rPr lang="en-GB" altLang="en-US" dirty="0">
                <a:latin typeface="+mj-lt"/>
              </a:rPr>
              <a:t>Her father was a sharecropper and dairy farmer who earned a very small amount of money every year</a:t>
            </a:r>
            <a:r>
              <a:rPr lang="en-GB" altLang="en-US" dirty="0" smtClean="0">
                <a:latin typeface="+mj-lt"/>
              </a:rPr>
              <a:t>.</a:t>
            </a:r>
          </a:p>
          <a:p>
            <a:pPr marL="0" indent="0">
              <a:buNone/>
            </a:pPr>
            <a:endParaRPr lang="en-GB" altLang="en-US" dirty="0">
              <a:latin typeface="+mj-lt"/>
            </a:endParaRPr>
          </a:p>
          <a:p>
            <a:pPr marL="0" indent="0">
              <a:buNone/>
            </a:pPr>
            <a:r>
              <a:rPr lang="en-GB" altLang="en-US" dirty="0">
                <a:latin typeface="+mj-lt"/>
              </a:rPr>
              <a:t>Walker is a political liberal and wishes to emphasise the power and achievements of women.</a:t>
            </a:r>
          </a:p>
          <a:p>
            <a:pPr marL="0" indent="0">
              <a:buNone/>
            </a:pPr>
            <a:endParaRPr lang="en-GB" dirty="0">
              <a:latin typeface="+mj-lt"/>
            </a:endParaRPr>
          </a:p>
        </p:txBody>
      </p:sp>
    </p:spTree>
    <p:extLst>
      <p:ext uri="{BB962C8B-B14F-4D97-AF65-F5344CB8AC3E}">
        <p14:creationId xmlns:p14="http://schemas.microsoft.com/office/powerpoint/2010/main" val="343104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C000"/>
                </a:solidFill>
              </a:rPr>
              <a:t>Themes</a:t>
            </a:r>
            <a:endParaRPr lang="en-GB" b="1" u="sng" dirty="0">
              <a:solidFill>
                <a:srgbClr val="FFC000"/>
              </a:solidFill>
            </a:endParaRPr>
          </a:p>
        </p:txBody>
      </p:sp>
      <p:sp>
        <p:nvSpPr>
          <p:cNvPr id="5" name="TextBox 4"/>
          <p:cNvSpPr txBox="1"/>
          <p:nvPr/>
        </p:nvSpPr>
        <p:spPr>
          <a:xfrm>
            <a:off x="539553" y="1988840"/>
            <a:ext cx="3744416" cy="2123658"/>
          </a:xfrm>
          <a:prstGeom prst="rect">
            <a:avLst/>
          </a:prstGeom>
          <a:noFill/>
        </p:spPr>
        <p:txBody>
          <a:bodyPr wrap="square" rtlCol="0">
            <a:spAutoFit/>
          </a:bodyPr>
          <a:lstStyle/>
          <a:p>
            <a:r>
              <a:rPr lang="en-GB" sz="4400" dirty="0" smtClean="0"/>
              <a:t>Loss</a:t>
            </a:r>
          </a:p>
          <a:p>
            <a:r>
              <a:rPr lang="en-GB" sz="4400" dirty="0" smtClean="0"/>
              <a:t>Love</a:t>
            </a:r>
          </a:p>
          <a:p>
            <a:r>
              <a:rPr lang="en-GB" sz="4400" dirty="0" smtClean="0"/>
              <a:t>Memories</a:t>
            </a:r>
            <a:endParaRPr lang="en-GB" sz="4400"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2630897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Form and Structure</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b="1" dirty="0" smtClean="0">
                <a:solidFill>
                  <a:srgbClr val="7030A0"/>
                </a:solidFill>
              </a:rPr>
              <a:t>Free Verse </a:t>
            </a:r>
            <a:r>
              <a:rPr lang="en-GB" dirty="0" smtClean="0"/>
              <a:t>- The </a:t>
            </a:r>
            <a:r>
              <a:rPr lang="en-GB" dirty="0"/>
              <a:t>intuitive leaps between verses and the informal tone make it sound like a stream of </a:t>
            </a:r>
            <a:r>
              <a:rPr lang="en-GB" dirty="0" smtClean="0"/>
              <a:t>thought.</a:t>
            </a:r>
          </a:p>
          <a:p>
            <a:pPr marL="0" indent="0">
              <a:buNone/>
            </a:pPr>
            <a:endParaRPr lang="en-GB" dirty="0" smtClean="0"/>
          </a:p>
          <a:p>
            <a:pPr marL="0" indent="0">
              <a:buNone/>
            </a:pPr>
            <a:r>
              <a:rPr lang="en-GB" b="1" dirty="0" smtClean="0">
                <a:solidFill>
                  <a:srgbClr val="00B050"/>
                </a:solidFill>
              </a:rPr>
              <a:t>Enjambment</a:t>
            </a:r>
            <a:r>
              <a:rPr lang="en-GB" dirty="0" smtClean="0">
                <a:solidFill>
                  <a:srgbClr val="00B050"/>
                </a:solidFill>
              </a:rPr>
              <a:t> </a:t>
            </a:r>
            <a:r>
              <a:rPr lang="en-GB" dirty="0" smtClean="0"/>
              <a:t>– The lines appear to be irregularly chopped, which represents how the speaker of the poem is trying to deal with very difficult issues.</a:t>
            </a:r>
            <a:endParaRPr lang="en-GB" dirty="0"/>
          </a:p>
        </p:txBody>
      </p:sp>
    </p:spTree>
    <p:extLst>
      <p:ext uri="{BB962C8B-B14F-4D97-AF65-F5344CB8AC3E}">
        <p14:creationId xmlns:p14="http://schemas.microsoft.com/office/powerpoint/2010/main" val="14234975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FFC000"/>
                </a:solidFill>
              </a:rPr>
              <a:t>Symbolism and Imagery</a:t>
            </a:r>
            <a:endParaRPr lang="en-GB" b="1" u="sng" dirty="0">
              <a:solidFill>
                <a:srgbClr val="FFC000"/>
              </a:solidFill>
            </a:endParaRPr>
          </a:p>
        </p:txBody>
      </p:sp>
      <p:sp>
        <p:nvSpPr>
          <p:cNvPr id="3" name="Content Placeholder 2"/>
          <p:cNvSpPr>
            <a:spLocks noGrp="1"/>
          </p:cNvSpPr>
          <p:nvPr>
            <p:ph idx="1"/>
          </p:nvPr>
        </p:nvSpPr>
        <p:spPr>
          <a:xfrm>
            <a:off x="457200" y="980728"/>
            <a:ext cx="8229600" cy="5688632"/>
          </a:xfrm>
        </p:spPr>
        <p:txBody>
          <a:bodyPr>
            <a:normAutofit/>
          </a:bodyPr>
          <a:lstStyle/>
          <a:p>
            <a:pPr marL="0" indent="0">
              <a:buNone/>
            </a:pPr>
            <a:r>
              <a:rPr lang="en-GB" b="1" dirty="0">
                <a:solidFill>
                  <a:srgbClr val="FF0000"/>
                </a:solidFill>
              </a:rPr>
              <a:t>Personal Pronoun </a:t>
            </a:r>
            <a:r>
              <a:rPr lang="en-GB" dirty="0"/>
              <a:t>‘I’ - makes this very personal and the nostalgic atmosphere makes it clear that she is recalling happy times from the past that she has spent with her father</a:t>
            </a:r>
            <a:r>
              <a:rPr lang="en-GB" dirty="0" smtClean="0"/>
              <a:t>.</a:t>
            </a:r>
          </a:p>
          <a:p>
            <a:pPr marL="0" indent="0">
              <a:buNone/>
            </a:pPr>
            <a:endParaRPr lang="en-GB" dirty="0"/>
          </a:p>
          <a:p>
            <a:pPr marL="0" indent="0">
              <a:buNone/>
            </a:pPr>
            <a:r>
              <a:rPr lang="en-GB" b="1" dirty="0" smtClean="0">
                <a:solidFill>
                  <a:srgbClr val="7030A0"/>
                </a:solidFill>
              </a:rPr>
              <a:t>Juxtaposition </a:t>
            </a:r>
            <a:r>
              <a:rPr lang="en-GB" dirty="0" smtClean="0"/>
              <a:t>– “beating” brings in a hint of danger. Why did her father beat her? What did the speaker do? What were her </a:t>
            </a:r>
            <a:r>
              <a:rPr lang="en-GB" b="1" dirty="0" smtClean="0">
                <a:solidFill>
                  <a:srgbClr val="7030A0"/>
                </a:solidFill>
              </a:rPr>
              <a:t>“truths”</a:t>
            </a:r>
            <a:r>
              <a:rPr lang="en-GB" dirty="0" smtClean="0"/>
              <a:t>? However, this is in contrast with </a:t>
            </a:r>
            <a:r>
              <a:rPr lang="en-GB" b="1" dirty="0" smtClean="0">
                <a:solidFill>
                  <a:srgbClr val="7030A0"/>
                </a:solidFill>
              </a:rPr>
              <a:t>“dancing”</a:t>
            </a:r>
            <a:r>
              <a:rPr lang="en-GB" dirty="0" smtClean="0"/>
              <a:t> in the following stanza.</a:t>
            </a:r>
            <a:endParaRPr lang="en-GB" dirty="0"/>
          </a:p>
          <a:p>
            <a:pPr marL="0" indent="0">
              <a:buNone/>
            </a:pPr>
            <a:endParaRPr lang="en-GB" dirty="0"/>
          </a:p>
        </p:txBody>
      </p:sp>
    </p:spTree>
    <p:extLst>
      <p:ext uri="{BB962C8B-B14F-4D97-AF65-F5344CB8AC3E}">
        <p14:creationId xmlns:p14="http://schemas.microsoft.com/office/powerpoint/2010/main" val="13675862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lstStyle/>
          <a:p>
            <a:pPr marL="0" indent="0">
              <a:buNone/>
            </a:pPr>
            <a:r>
              <a:rPr lang="en-GB" b="1" dirty="0" smtClean="0">
                <a:solidFill>
                  <a:srgbClr val="0070C0"/>
                </a:solidFill>
              </a:rPr>
              <a:t>Exclamation Mark </a:t>
            </a:r>
            <a:r>
              <a:rPr lang="en-GB" dirty="0" smtClean="0"/>
              <a:t>– “How I miss my father!” The first line is repeated with an exclamation mark to emphasise the difficult emotions that Walker is trying to deal with.</a:t>
            </a:r>
          </a:p>
          <a:p>
            <a:pPr marL="0" indent="0">
              <a:buNone/>
            </a:pPr>
            <a:endParaRPr lang="en-GB" dirty="0"/>
          </a:p>
          <a:p>
            <a:pPr marL="0" indent="0">
              <a:buNone/>
            </a:pPr>
            <a:r>
              <a:rPr lang="en-GB" b="1" dirty="0" smtClean="0">
                <a:solidFill>
                  <a:srgbClr val="00B050"/>
                </a:solidFill>
              </a:rPr>
              <a:t>Metaphor  </a:t>
            </a:r>
            <a:r>
              <a:rPr lang="en-GB" dirty="0" smtClean="0"/>
              <a:t>- “happy to feed / whoever strays my way.” Walker tries to live her life in the way her father taught her. We get a sense that she is happier with her life now.</a:t>
            </a:r>
            <a:endParaRPr lang="en-GB" dirty="0"/>
          </a:p>
        </p:txBody>
      </p:sp>
    </p:spTree>
    <p:extLst>
      <p:ext uri="{BB962C8B-B14F-4D97-AF65-F5344CB8AC3E}">
        <p14:creationId xmlns:p14="http://schemas.microsoft.com/office/powerpoint/2010/main" val="36154419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Telephone Conversation</a:t>
            </a:r>
            <a:endParaRPr lang="en-GB" b="1" u="sng" dirty="0">
              <a:solidFill>
                <a:srgbClr val="0070C0"/>
              </a:solidFill>
            </a:endParaRPr>
          </a:p>
        </p:txBody>
      </p:sp>
      <p:sp>
        <p:nvSpPr>
          <p:cNvPr id="3" name="Content Placeholder 2"/>
          <p:cNvSpPr>
            <a:spLocks noGrp="1"/>
          </p:cNvSpPr>
          <p:nvPr>
            <p:ph idx="1"/>
          </p:nvPr>
        </p:nvSpPr>
        <p:spPr/>
        <p:txBody>
          <a:bodyPr>
            <a:normAutofit fontScale="92500"/>
          </a:bodyPr>
          <a:lstStyle/>
          <a:p>
            <a:pPr marL="0" indent="0">
              <a:buNone/>
            </a:pPr>
            <a:r>
              <a:rPr lang="en-GB" dirty="0"/>
              <a:t>"Telephone Conversation" is actually a biting </a:t>
            </a:r>
            <a:r>
              <a:rPr lang="en-GB" b="1" dirty="0">
                <a:solidFill>
                  <a:srgbClr val="00B050"/>
                </a:solidFill>
              </a:rPr>
              <a:t>satire</a:t>
            </a:r>
            <a:r>
              <a:rPr lang="en-GB" dirty="0">
                <a:solidFill>
                  <a:srgbClr val="00B050"/>
                </a:solidFill>
              </a:rPr>
              <a:t> </a:t>
            </a:r>
            <a:r>
              <a:rPr lang="en-GB" dirty="0"/>
              <a:t>against the racist attitudes of whites in the 20th </a:t>
            </a:r>
            <a:r>
              <a:rPr lang="en-GB" dirty="0" smtClean="0"/>
              <a:t>century </a:t>
            </a:r>
            <a:r>
              <a:rPr lang="en-GB" dirty="0"/>
              <a:t>that </a:t>
            </a:r>
            <a:r>
              <a:rPr lang="en-GB" dirty="0" smtClean="0"/>
              <a:t>attacks. It ridicules </a:t>
            </a:r>
            <a:r>
              <a:rPr lang="en-GB" dirty="0"/>
              <a:t>the social evil and human weakness of </a:t>
            </a:r>
            <a:r>
              <a:rPr lang="en-GB" b="1" dirty="0">
                <a:solidFill>
                  <a:schemeClr val="accent6"/>
                </a:solidFill>
              </a:rPr>
              <a:t>racial prejudice</a:t>
            </a:r>
            <a:r>
              <a:rPr lang="en-GB" dirty="0"/>
              <a:t>. </a:t>
            </a:r>
          </a:p>
          <a:p>
            <a:pPr marL="0" indent="0">
              <a:buNone/>
            </a:pPr>
            <a:endParaRPr lang="en-GB" dirty="0"/>
          </a:p>
          <a:p>
            <a:pPr marL="0" indent="0">
              <a:buNone/>
            </a:pPr>
            <a:r>
              <a:rPr lang="en-GB" dirty="0" smtClean="0"/>
              <a:t>Overtly</a:t>
            </a:r>
            <a:r>
              <a:rPr lang="en-GB" dirty="0"/>
              <a:t>, the poem deals with a black, educated man who is ringing up a white landlady about renting an apartment and, we assume, is not allowed to rent the apartment because of the colour of his skin. </a:t>
            </a:r>
          </a:p>
        </p:txBody>
      </p:sp>
    </p:spTree>
    <p:extLst>
      <p:ext uri="{BB962C8B-B14F-4D97-AF65-F5344CB8AC3E}">
        <p14:creationId xmlns:p14="http://schemas.microsoft.com/office/powerpoint/2010/main" val="8049518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Themes</a:t>
            </a:r>
            <a:endParaRPr lang="en-GB" b="1" u="sng" dirty="0">
              <a:solidFill>
                <a:srgbClr val="7030A0"/>
              </a:solidFill>
            </a:endParaRPr>
          </a:p>
        </p:txBody>
      </p:sp>
      <p:sp>
        <p:nvSpPr>
          <p:cNvPr id="3" name="Content Placeholder 2"/>
          <p:cNvSpPr>
            <a:spLocks noGrp="1"/>
          </p:cNvSpPr>
          <p:nvPr>
            <p:ph idx="1"/>
          </p:nvPr>
        </p:nvSpPr>
        <p:spPr/>
        <p:txBody>
          <a:bodyPr>
            <a:normAutofit/>
          </a:bodyPr>
          <a:lstStyle/>
          <a:p>
            <a:pPr marL="0" indent="0">
              <a:buNone/>
            </a:pPr>
            <a:r>
              <a:rPr lang="en-GB" sz="4800" dirty="0" smtClean="0"/>
              <a:t>Racism</a:t>
            </a:r>
          </a:p>
          <a:p>
            <a:pPr marL="0" indent="0">
              <a:buNone/>
            </a:pPr>
            <a:r>
              <a:rPr lang="en-GB" sz="4800" dirty="0" smtClean="0"/>
              <a:t>Ignorance</a:t>
            </a:r>
          </a:p>
        </p:txBody>
      </p:sp>
    </p:spTree>
    <p:extLst>
      <p:ext uri="{BB962C8B-B14F-4D97-AF65-F5344CB8AC3E}">
        <p14:creationId xmlns:p14="http://schemas.microsoft.com/office/powerpoint/2010/main" val="10886848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chemeClr val="accent6">
                    <a:lumMod val="75000"/>
                  </a:schemeClr>
                </a:solidFill>
              </a:rPr>
              <a:t>Form and Structure</a:t>
            </a:r>
            <a:endParaRPr lang="en-GB" b="1" u="sng" dirty="0">
              <a:solidFill>
                <a:schemeClr val="accent6">
                  <a:lumMod val="75000"/>
                </a:schemeClr>
              </a:solidFill>
            </a:endParaRPr>
          </a:p>
        </p:txBody>
      </p:sp>
      <p:sp>
        <p:nvSpPr>
          <p:cNvPr id="3" name="Content Placeholder 2"/>
          <p:cNvSpPr>
            <a:spLocks noGrp="1"/>
          </p:cNvSpPr>
          <p:nvPr>
            <p:ph idx="1"/>
          </p:nvPr>
        </p:nvSpPr>
        <p:spPr>
          <a:xfrm>
            <a:off x="467544" y="1124744"/>
            <a:ext cx="8229600" cy="5616624"/>
          </a:xfrm>
        </p:spPr>
        <p:txBody>
          <a:bodyPr>
            <a:normAutofit/>
          </a:bodyPr>
          <a:lstStyle/>
          <a:p>
            <a:pPr marL="0" indent="0">
              <a:buNone/>
            </a:pPr>
            <a:r>
              <a:rPr lang="en-GB" b="1" dirty="0" smtClean="0">
                <a:solidFill>
                  <a:srgbClr val="00B050"/>
                </a:solidFill>
              </a:rPr>
              <a:t>Lyric poem</a:t>
            </a:r>
            <a:r>
              <a:rPr lang="en-GB" dirty="0" smtClean="0"/>
              <a:t> – a poem recounting a personal event, usually in the present tense.</a:t>
            </a:r>
            <a:endParaRPr lang="en-GB" b="1" dirty="0" smtClean="0"/>
          </a:p>
          <a:p>
            <a:pPr marL="0" indent="0">
              <a:buNone/>
            </a:pPr>
            <a:endParaRPr lang="en-GB" b="1" dirty="0">
              <a:solidFill>
                <a:srgbClr val="00B050"/>
              </a:solidFill>
            </a:endParaRPr>
          </a:p>
          <a:p>
            <a:pPr marL="0" indent="0">
              <a:buNone/>
            </a:pPr>
            <a:r>
              <a:rPr lang="en-GB" b="1" dirty="0">
                <a:solidFill>
                  <a:srgbClr val="0070C0"/>
                </a:solidFill>
              </a:rPr>
              <a:t>F</a:t>
            </a:r>
            <a:r>
              <a:rPr lang="en-GB" b="1" dirty="0" smtClean="0">
                <a:solidFill>
                  <a:srgbClr val="0070C0"/>
                </a:solidFill>
              </a:rPr>
              <a:t>ree verse </a:t>
            </a:r>
            <a:r>
              <a:rPr lang="en-GB" dirty="0" smtClean="0"/>
              <a:t>– the lack of structure represents the spontaneity and </a:t>
            </a:r>
            <a:r>
              <a:rPr lang="en-GB" b="1" dirty="0" smtClean="0">
                <a:solidFill>
                  <a:srgbClr val="7030A0"/>
                </a:solidFill>
              </a:rPr>
              <a:t>realism</a:t>
            </a:r>
            <a:r>
              <a:rPr lang="en-GB" dirty="0" smtClean="0">
                <a:solidFill>
                  <a:srgbClr val="7030A0"/>
                </a:solidFill>
              </a:rPr>
              <a:t> </a:t>
            </a:r>
            <a:r>
              <a:rPr lang="en-GB" dirty="0" smtClean="0"/>
              <a:t>of the conversation, as well as the lack of </a:t>
            </a:r>
            <a:r>
              <a:rPr lang="en-GB" b="1" dirty="0" smtClean="0">
                <a:solidFill>
                  <a:srgbClr val="FF0000"/>
                </a:solidFill>
              </a:rPr>
              <a:t>rhyme</a:t>
            </a:r>
            <a:r>
              <a:rPr lang="en-GB" dirty="0" smtClean="0"/>
              <a:t>.</a:t>
            </a:r>
          </a:p>
          <a:p>
            <a:pPr marL="0" indent="0">
              <a:buNone/>
            </a:pPr>
            <a:endParaRPr lang="en-GB" dirty="0"/>
          </a:p>
          <a:p>
            <a:pPr marL="0" indent="0">
              <a:buNone/>
            </a:pPr>
            <a:r>
              <a:rPr lang="en-GB" b="1" dirty="0" smtClean="0">
                <a:solidFill>
                  <a:srgbClr val="FFC000"/>
                </a:solidFill>
              </a:rPr>
              <a:t>Caesura</a:t>
            </a:r>
            <a:r>
              <a:rPr lang="en-GB" dirty="0" smtClean="0">
                <a:solidFill>
                  <a:srgbClr val="FFC000"/>
                </a:solidFill>
              </a:rPr>
              <a:t> </a:t>
            </a:r>
            <a:r>
              <a:rPr lang="en-GB" dirty="0" smtClean="0"/>
              <a:t>– Abrupt stops representing the disgust of the speaker or drawing attention to how horrible the woman’s racism is.</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17048315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chemeClr val="accent6">
                    <a:lumMod val="75000"/>
                  </a:schemeClr>
                </a:solidFill>
              </a:rPr>
              <a:t>Symbolism and Imagery</a:t>
            </a:r>
            <a:endParaRPr lang="en-GB" b="1" u="sng" dirty="0">
              <a:solidFill>
                <a:schemeClr val="accent6">
                  <a:lumMod val="75000"/>
                </a:schemeClr>
              </a:solidFill>
            </a:endParaRPr>
          </a:p>
        </p:txBody>
      </p:sp>
      <p:sp>
        <p:nvSpPr>
          <p:cNvPr id="3" name="Content Placeholder 2"/>
          <p:cNvSpPr>
            <a:spLocks noGrp="1"/>
          </p:cNvSpPr>
          <p:nvPr>
            <p:ph idx="1"/>
          </p:nvPr>
        </p:nvSpPr>
        <p:spPr/>
        <p:txBody>
          <a:bodyPr/>
          <a:lstStyle/>
          <a:p>
            <a:pPr marL="0" indent="0">
              <a:buNone/>
            </a:pPr>
            <a:r>
              <a:rPr lang="en-GB" b="1" dirty="0" smtClean="0">
                <a:solidFill>
                  <a:srgbClr val="FF0000"/>
                </a:solidFill>
              </a:rPr>
              <a:t>Personal Pronouns</a:t>
            </a:r>
            <a:r>
              <a:rPr lang="en-GB" dirty="0" smtClean="0">
                <a:solidFill>
                  <a:srgbClr val="FF0000"/>
                </a:solidFill>
              </a:rPr>
              <a:t> </a:t>
            </a:r>
            <a:r>
              <a:rPr lang="en-GB" dirty="0" smtClean="0"/>
              <a:t>– the use of ‘you’ and ‘your’ emphasises the didactic nature of the poem, and makes the poem more personal. The reader is put in the position of the speaker’s son.</a:t>
            </a:r>
            <a:endParaRPr lang="en-GB" b="1" dirty="0" smtClean="0">
              <a:solidFill>
                <a:srgbClr val="7030A0"/>
              </a:solidFill>
            </a:endParaRPr>
          </a:p>
          <a:p>
            <a:pPr marL="0" indent="0">
              <a:buNone/>
            </a:pPr>
            <a:endParaRPr lang="en-GB" b="1" dirty="0">
              <a:solidFill>
                <a:srgbClr val="7030A0"/>
              </a:solidFill>
            </a:endParaRPr>
          </a:p>
          <a:p>
            <a:pPr marL="0" indent="0">
              <a:buNone/>
            </a:pPr>
            <a:r>
              <a:rPr lang="en-GB" b="1" dirty="0" smtClean="0">
                <a:solidFill>
                  <a:srgbClr val="7030A0"/>
                </a:solidFill>
              </a:rPr>
              <a:t>Capitalisation</a:t>
            </a:r>
            <a:r>
              <a:rPr lang="en-GB" dirty="0" smtClean="0">
                <a:solidFill>
                  <a:srgbClr val="7030A0"/>
                </a:solidFill>
              </a:rPr>
              <a:t> </a:t>
            </a:r>
            <a:r>
              <a:rPr lang="en-GB" dirty="0" smtClean="0"/>
              <a:t>– ‘</a:t>
            </a:r>
            <a:r>
              <a:rPr lang="en-GB" dirty="0" err="1" smtClean="0"/>
              <a:t>Truimph</a:t>
            </a:r>
            <a:r>
              <a:rPr lang="en-GB" dirty="0" smtClean="0"/>
              <a:t> and Disaster.’ These two concepts are </a:t>
            </a:r>
            <a:r>
              <a:rPr lang="en-GB" b="1" dirty="0" smtClean="0">
                <a:solidFill>
                  <a:srgbClr val="00B050"/>
                </a:solidFill>
              </a:rPr>
              <a:t>personified</a:t>
            </a:r>
            <a:r>
              <a:rPr lang="en-GB" dirty="0" smtClean="0"/>
              <a:t>, which emphasises how important they are in life.</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40226515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0000"/>
                </a:solidFill>
              </a:rPr>
              <a:t>Symbolism and Imagery</a:t>
            </a:r>
            <a:endParaRPr lang="en-GB" b="1" u="sng" dirty="0">
              <a:solidFill>
                <a:srgbClr val="FF0000"/>
              </a:solidFill>
            </a:endParaRPr>
          </a:p>
        </p:txBody>
      </p:sp>
      <p:sp>
        <p:nvSpPr>
          <p:cNvPr id="3" name="Content Placeholder 2"/>
          <p:cNvSpPr>
            <a:spLocks noGrp="1"/>
          </p:cNvSpPr>
          <p:nvPr>
            <p:ph idx="1"/>
          </p:nvPr>
        </p:nvSpPr>
        <p:spPr>
          <a:xfrm>
            <a:off x="323528" y="1600200"/>
            <a:ext cx="8363272" cy="4525963"/>
          </a:xfrm>
        </p:spPr>
        <p:txBody>
          <a:bodyPr>
            <a:normAutofit fontScale="92500"/>
          </a:bodyPr>
          <a:lstStyle/>
          <a:p>
            <a:pPr marL="0" indent="0">
              <a:buNone/>
            </a:pPr>
            <a:r>
              <a:rPr lang="en-GB" b="1" dirty="0" smtClean="0">
                <a:solidFill>
                  <a:schemeClr val="accent6">
                    <a:lumMod val="75000"/>
                  </a:schemeClr>
                </a:solidFill>
              </a:rPr>
              <a:t>Colours</a:t>
            </a:r>
            <a:r>
              <a:rPr lang="en-GB" dirty="0" smtClean="0">
                <a:solidFill>
                  <a:schemeClr val="accent6">
                    <a:lumMod val="75000"/>
                  </a:schemeClr>
                </a:solidFill>
              </a:rPr>
              <a:t> </a:t>
            </a:r>
            <a:r>
              <a:rPr lang="en-GB" dirty="0" smtClean="0"/>
              <a:t>- “brunette” “peroxide blonde” “raven black” “West African sepia” “plain or milk chocolate”</a:t>
            </a:r>
          </a:p>
          <a:p>
            <a:pPr marL="0" indent="0">
              <a:buNone/>
            </a:pPr>
            <a:r>
              <a:rPr lang="en-GB" dirty="0"/>
              <a:t>"HOW DARK?... ARE YOU LIGHT OR VERY DARK</a:t>
            </a:r>
            <a:r>
              <a:rPr lang="en-GB" dirty="0" smtClean="0"/>
              <a:t>?“</a:t>
            </a:r>
          </a:p>
          <a:p>
            <a:pPr marL="0" indent="0">
              <a:buNone/>
            </a:pPr>
            <a:r>
              <a:rPr lang="en-GB" dirty="0"/>
              <a:t>“</a:t>
            </a:r>
            <a:r>
              <a:rPr lang="en-GB" b="1" dirty="0" smtClean="0">
                <a:solidFill>
                  <a:srgbClr val="FFC000"/>
                </a:solidFill>
              </a:rPr>
              <a:t>spectroscopic</a:t>
            </a:r>
            <a:r>
              <a:rPr lang="en-GB" dirty="0" smtClean="0"/>
              <a:t>” - A </a:t>
            </a:r>
            <a:r>
              <a:rPr lang="en-GB" dirty="0"/>
              <a:t>spectroscope is a device used to break down and separate the light bounced off from an </a:t>
            </a:r>
            <a:r>
              <a:rPr lang="en-GB" dirty="0" smtClean="0"/>
              <a:t>object. The </a:t>
            </a:r>
            <a:r>
              <a:rPr lang="en-GB" dirty="0"/>
              <a:t>landlady is </a:t>
            </a:r>
            <a:r>
              <a:rPr lang="en-GB" dirty="0" smtClean="0"/>
              <a:t>drawing a contrast between herself and the speaker of the poem. Their colours are separated, unable to unite.</a:t>
            </a:r>
            <a:endParaRPr lang="en-GB" dirty="0"/>
          </a:p>
        </p:txBody>
      </p:sp>
    </p:spTree>
    <p:extLst>
      <p:ext uri="{BB962C8B-B14F-4D97-AF65-F5344CB8AC3E}">
        <p14:creationId xmlns:p14="http://schemas.microsoft.com/office/powerpoint/2010/main" val="30589446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Symbolism and Imagery</a:t>
            </a:r>
            <a:endParaRPr lang="en-GB" b="1" u="sng"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GB" b="1" dirty="0" smtClean="0">
                <a:solidFill>
                  <a:srgbClr val="7030A0"/>
                </a:solidFill>
              </a:rPr>
              <a:t>Alliteration</a:t>
            </a:r>
            <a:r>
              <a:rPr lang="en-GB" dirty="0" smtClean="0">
                <a:solidFill>
                  <a:srgbClr val="7030A0"/>
                </a:solidFill>
              </a:rPr>
              <a:t> </a:t>
            </a:r>
            <a:r>
              <a:rPr lang="en-GB" dirty="0" smtClean="0"/>
              <a:t>- </a:t>
            </a:r>
            <a:r>
              <a:rPr lang="en-GB" dirty="0"/>
              <a:t>“clinical, </a:t>
            </a:r>
            <a:r>
              <a:rPr lang="en-GB" dirty="0" smtClean="0"/>
              <a:t>crushing.” The ‘</a:t>
            </a:r>
            <a:r>
              <a:rPr lang="en-GB" dirty="0"/>
              <a:t>c’ sound </a:t>
            </a:r>
            <a:r>
              <a:rPr lang="en-GB" dirty="0" smtClean="0"/>
              <a:t>heightens </a:t>
            </a:r>
            <a:r>
              <a:rPr lang="en-GB" dirty="0"/>
              <a:t>the sense of the sheer coldness of the landlady towards the </a:t>
            </a:r>
            <a:r>
              <a:rPr lang="en-GB" dirty="0" smtClean="0"/>
              <a:t>speaker.</a:t>
            </a:r>
          </a:p>
          <a:p>
            <a:pPr marL="0" indent="0">
              <a:buNone/>
            </a:pPr>
            <a:endParaRPr lang="en-GB" dirty="0"/>
          </a:p>
          <a:p>
            <a:pPr marL="0" indent="0">
              <a:buNone/>
            </a:pPr>
            <a:r>
              <a:rPr lang="en-GB" dirty="0"/>
              <a:t>“</a:t>
            </a:r>
            <a:r>
              <a:rPr lang="en-GB" b="1" dirty="0">
                <a:solidFill>
                  <a:schemeClr val="accent2">
                    <a:lumMod val="75000"/>
                  </a:schemeClr>
                </a:solidFill>
              </a:rPr>
              <a:t>long gold-rolled/Cigarette-holder</a:t>
            </a:r>
            <a:r>
              <a:rPr lang="en-GB" dirty="0"/>
              <a:t>” – </a:t>
            </a:r>
            <a:r>
              <a:rPr lang="en-GB" dirty="0" smtClean="0"/>
              <a:t>metaphor for the white landlady. It symbolises her perceived affluence and importance. </a:t>
            </a:r>
            <a:endParaRPr lang="en-GB" dirty="0"/>
          </a:p>
        </p:txBody>
      </p:sp>
    </p:spTree>
    <p:extLst>
      <p:ext uri="{BB962C8B-B14F-4D97-AF65-F5344CB8AC3E}">
        <p14:creationId xmlns:p14="http://schemas.microsoft.com/office/powerpoint/2010/main" val="16710607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chemeClr val="accent6">
                    <a:lumMod val="75000"/>
                  </a:schemeClr>
                </a:solidFill>
              </a:rPr>
              <a:t>Once Upon a Time</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24744"/>
            <a:ext cx="8229600" cy="5544616"/>
          </a:xfrm>
        </p:spPr>
        <p:txBody>
          <a:bodyPr>
            <a:normAutofit fontScale="92500" lnSpcReduction="10000"/>
          </a:bodyPr>
          <a:lstStyle/>
          <a:p>
            <a:pPr marL="0" indent="0">
              <a:buNone/>
            </a:pPr>
            <a:r>
              <a:rPr lang="en-GB" dirty="0" smtClean="0"/>
              <a:t>Gabriel </a:t>
            </a:r>
            <a:r>
              <a:rPr lang="en-GB" dirty="0" err="1" smtClean="0"/>
              <a:t>Okara</a:t>
            </a:r>
            <a:r>
              <a:rPr lang="en-GB" dirty="0" smtClean="0"/>
              <a:t> is a Nigerian poet who was </a:t>
            </a:r>
            <a:r>
              <a:rPr lang="en-GB" dirty="0"/>
              <a:t>born </a:t>
            </a:r>
            <a:r>
              <a:rPr lang="en-GB" dirty="0" smtClean="0"/>
              <a:t>in 1921</a:t>
            </a:r>
            <a:r>
              <a:rPr lang="en-GB" dirty="0"/>
              <a:t>.</a:t>
            </a:r>
            <a:br>
              <a:rPr lang="en-GB" dirty="0"/>
            </a:br>
            <a:r>
              <a:rPr lang="en-GB" dirty="0"/>
              <a:t/>
            </a:r>
            <a:br>
              <a:rPr lang="en-GB" dirty="0"/>
            </a:br>
            <a:r>
              <a:rPr lang="en-GB" dirty="0" smtClean="0"/>
              <a:t>In this </a:t>
            </a:r>
            <a:r>
              <a:rPr lang="en-GB" dirty="0"/>
              <a:t>poem a father addresses his </a:t>
            </a:r>
            <a:r>
              <a:rPr lang="en-GB" dirty="0" smtClean="0"/>
              <a:t>son. </a:t>
            </a:r>
            <a:r>
              <a:rPr lang="en-GB" dirty="0" err="1" smtClean="0"/>
              <a:t>Fairytales</a:t>
            </a:r>
            <a:r>
              <a:rPr lang="en-GB" dirty="0" smtClean="0"/>
              <a:t> </a:t>
            </a:r>
            <a:r>
              <a:rPr lang="en-GB" dirty="0"/>
              <a:t>for children often begin: ‘once upon a time’ and the father is telling his son a narrative. The father laments the lost innocence of youth. He condemns the hypocrisy of adults, hemmed in and constrained by rules and conventions</a:t>
            </a:r>
            <a:r>
              <a:rPr lang="en-GB" dirty="0" smtClean="0"/>
              <a:t>.</a:t>
            </a:r>
          </a:p>
          <a:p>
            <a:pPr marL="0" indent="0">
              <a:buNone/>
            </a:pPr>
            <a:r>
              <a:rPr lang="en-GB" dirty="0"/>
              <a:t/>
            </a:r>
            <a:br>
              <a:rPr lang="en-GB" dirty="0"/>
            </a:br>
            <a:r>
              <a:rPr lang="en-GB" dirty="0" smtClean="0"/>
              <a:t>The </a:t>
            </a:r>
            <a:r>
              <a:rPr lang="en-GB" dirty="0"/>
              <a:t>poem may also be seen as a comment on modern western culture.</a:t>
            </a:r>
          </a:p>
        </p:txBody>
      </p:sp>
    </p:spTree>
    <p:extLst>
      <p:ext uri="{BB962C8B-B14F-4D97-AF65-F5344CB8AC3E}">
        <p14:creationId xmlns:p14="http://schemas.microsoft.com/office/powerpoint/2010/main" val="41117949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Themes</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sz="4000" dirty="0" smtClean="0"/>
              <a:t>Childhood</a:t>
            </a:r>
          </a:p>
          <a:p>
            <a:pPr marL="0" indent="0">
              <a:buNone/>
            </a:pPr>
            <a:r>
              <a:rPr lang="en-GB" sz="4000" dirty="0" smtClean="0"/>
              <a:t>Reminiscence</a:t>
            </a:r>
          </a:p>
          <a:p>
            <a:pPr marL="0" indent="0">
              <a:buNone/>
            </a:pPr>
            <a:r>
              <a:rPr lang="en-GB" sz="4000" dirty="0" smtClean="0"/>
              <a:t>Lack of trust</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1450351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rgbClr val="FF0000"/>
                </a:solidFill>
              </a:rPr>
              <a:t>Form and Structure</a:t>
            </a:r>
            <a:endParaRPr lang="en-GB" b="1" u="sng" dirty="0">
              <a:solidFill>
                <a:srgbClr val="FF0000"/>
              </a:solidFill>
            </a:endParaRPr>
          </a:p>
        </p:txBody>
      </p:sp>
      <p:sp>
        <p:nvSpPr>
          <p:cNvPr id="3" name="Content Placeholder 2"/>
          <p:cNvSpPr>
            <a:spLocks noGrp="1"/>
          </p:cNvSpPr>
          <p:nvPr>
            <p:ph idx="1"/>
          </p:nvPr>
        </p:nvSpPr>
        <p:spPr>
          <a:xfrm>
            <a:off x="457200" y="1196752"/>
            <a:ext cx="8229600" cy="5256584"/>
          </a:xfrm>
        </p:spPr>
        <p:txBody>
          <a:bodyPr>
            <a:normAutofit/>
          </a:bodyPr>
          <a:lstStyle/>
          <a:p>
            <a:pPr marL="0" indent="0">
              <a:buNone/>
            </a:pPr>
            <a:r>
              <a:rPr lang="en-GB" b="1" dirty="0" smtClean="0">
                <a:solidFill>
                  <a:schemeClr val="accent6">
                    <a:lumMod val="75000"/>
                  </a:schemeClr>
                </a:solidFill>
              </a:rPr>
              <a:t>Free Verse</a:t>
            </a:r>
            <a:r>
              <a:rPr lang="en-GB" dirty="0" smtClean="0"/>
              <a:t> – stanzas vary from between four and eight lines. The last stanza is the shortest, perhaps to emphasise the earnestness of the speaker’s desire to return to his childhood innocence.</a:t>
            </a:r>
          </a:p>
          <a:p>
            <a:pPr marL="0" indent="0">
              <a:buNone/>
            </a:pPr>
            <a:endParaRPr lang="en-GB" dirty="0"/>
          </a:p>
          <a:p>
            <a:pPr marL="0" indent="0">
              <a:buNone/>
            </a:pPr>
            <a:r>
              <a:rPr lang="en-GB" dirty="0" smtClean="0"/>
              <a:t>Throughout the poem the speaker laments about how complicated and false society has become. In the final stanza he is painfully honest.</a:t>
            </a:r>
            <a:endParaRPr lang="en-GB" dirty="0"/>
          </a:p>
        </p:txBody>
      </p:sp>
    </p:spTree>
    <p:extLst>
      <p:ext uri="{BB962C8B-B14F-4D97-AF65-F5344CB8AC3E}">
        <p14:creationId xmlns:p14="http://schemas.microsoft.com/office/powerpoint/2010/main" val="35096907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a:xfrm>
            <a:off x="323528" y="1124744"/>
            <a:ext cx="8507288" cy="5472608"/>
          </a:xfrm>
        </p:spPr>
        <p:txBody>
          <a:bodyPr>
            <a:normAutofit/>
          </a:bodyPr>
          <a:lstStyle/>
          <a:p>
            <a:pPr marL="0" indent="0">
              <a:buNone/>
            </a:pPr>
            <a:r>
              <a:rPr lang="en-GB" b="1" dirty="0" smtClean="0">
                <a:solidFill>
                  <a:srgbClr val="00B050"/>
                </a:solidFill>
              </a:rPr>
              <a:t>Metaphor</a:t>
            </a:r>
            <a:r>
              <a:rPr lang="en-GB" dirty="0" smtClean="0">
                <a:solidFill>
                  <a:srgbClr val="00B050"/>
                </a:solidFill>
              </a:rPr>
              <a:t> </a:t>
            </a:r>
            <a:r>
              <a:rPr lang="en-GB" dirty="0"/>
              <a:t>– they used to laugh with their hearts</a:t>
            </a:r>
            <a:r>
              <a:rPr lang="en-GB" dirty="0" smtClean="0"/>
              <a:t>’/‘</a:t>
            </a:r>
            <a:r>
              <a:rPr lang="en-GB" dirty="0"/>
              <a:t>but now they only laugh with their </a:t>
            </a:r>
            <a:r>
              <a:rPr lang="en-GB" dirty="0" smtClean="0"/>
              <a:t>teeth.’ This shows how closed-off people have become, perhaps due to Western influence.</a:t>
            </a:r>
          </a:p>
          <a:p>
            <a:pPr marL="0" indent="0">
              <a:buNone/>
            </a:pPr>
            <a:endParaRPr lang="en-GB" b="1" dirty="0" smtClean="0">
              <a:solidFill>
                <a:srgbClr val="FFC000"/>
              </a:solidFill>
            </a:endParaRPr>
          </a:p>
          <a:p>
            <a:pPr marL="0" indent="0">
              <a:buNone/>
            </a:pPr>
            <a:r>
              <a:rPr lang="en-GB" b="1" dirty="0" smtClean="0">
                <a:solidFill>
                  <a:srgbClr val="FFC000"/>
                </a:solidFill>
              </a:rPr>
              <a:t>Repetition</a:t>
            </a:r>
            <a:r>
              <a:rPr lang="en-GB" dirty="0" smtClean="0">
                <a:solidFill>
                  <a:srgbClr val="FFC000"/>
                </a:solidFill>
              </a:rPr>
              <a:t> </a:t>
            </a:r>
            <a:r>
              <a:rPr lang="en-GB" dirty="0" smtClean="0"/>
              <a:t>– ‘They </a:t>
            </a:r>
            <a:r>
              <a:rPr lang="en-GB" dirty="0"/>
              <a:t>used to shake hands with their hearts</a:t>
            </a:r>
            <a:r>
              <a:rPr lang="en-GB" dirty="0" smtClean="0"/>
              <a:t>’/‘Now </a:t>
            </a:r>
            <a:r>
              <a:rPr lang="en-GB" dirty="0"/>
              <a:t>they shake hands without </a:t>
            </a:r>
            <a:r>
              <a:rPr lang="en-GB" dirty="0" smtClean="0"/>
              <a:t>hearts.’ The repetition of ‘laugh’ and ‘shake’ show how the actions remain the same, but the emotion and intention behind them are different.</a:t>
            </a:r>
          </a:p>
          <a:p>
            <a:pPr marL="0" indent="0">
              <a:buNone/>
            </a:pPr>
            <a:endParaRPr lang="en-GB" dirty="0"/>
          </a:p>
        </p:txBody>
      </p:sp>
    </p:spTree>
    <p:extLst>
      <p:ext uri="{BB962C8B-B14F-4D97-AF65-F5344CB8AC3E}">
        <p14:creationId xmlns:p14="http://schemas.microsoft.com/office/powerpoint/2010/main" val="15858216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02"/>
            <a:ext cx="8229600" cy="1143000"/>
          </a:xfrm>
        </p:spPr>
        <p:txBody>
          <a:bodyPr/>
          <a:lstStyle/>
          <a:p>
            <a:r>
              <a:rPr lang="en-GB" b="1" u="sng" dirty="0" smtClean="0">
                <a:solidFill>
                  <a:schemeClr val="accent6">
                    <a:lumMod val="75000"/>
                  </a:schemeClr>
                </a:solidFill>
              </a:rPr>
              <a:t>Symbolism and Imagery</a:t>
            </a:r>
            <a:endParaRPr lang="en-GB" b="1" u="sng" dirty="0">
              <a:solidFill>
                <a:schemeClr val="accent6">
                  <a:lumMod val="75000"/>
                </a:schemeClr>
              </a:solidFill>
            </a:endParaRPr>
          </a:p>
        </p:txBody>
      </p:sp>
      <p:sp>
        <p:nvSpPr>
          <p:cNvPr id="3" name="Content Placeholder 2"/>
          <p:cNvSpPr>
            <a:spLocks noGrp="1"/>
          </p:cNvSpPr>
          <p:nvPr>
            <p:ph idx="1"/>
          </p:nvPr>
        </p:nvSpPr>
        <p:spPr>
          <a:xfrm>
            <a:off x="467544" y="1052736"/>
            <a:ext cx="8229600" cy="5805264"/>
          </a:xfrm>
        </p:spPr>
        <p:txBody>
          <a:bodyPr>
            <a:normAutofit lnSpcReduction="10000"/>
          </a:bodyPr>
          <a:lstStyle/>
          <a:p>
            <a:pPr marL="0" indent="0">
              <a:buNone/>
            </a:pPr>
            <a:r>
              <a:rPr lang="en-GB" b="1" dirty="0">
                <a:solidFill>
                  <a:srgbClr val="FF0000"/>
                </a:solidFill>
              </a:rPr>
              <a:t>Direct Speech </a:t>
            </a:r>
            <a:r>
              <a:rPr lang="en-GB" dirty="0"/>
              <a:t>– </a:t>
            </a:r>
            <a:r>
              <a:rPr lang="en-GB" dirty="0" smtClean="0"/>
              <a:t>The reader of the poem is able to hear the words along with the speaker. The reader may empathise more.</a:t>
            </a:r>
            <a:endParaRPr lang="en-GB" dirty="0"/>
          </a:p>
          <a:p>
            <a:pPr marL="0" indent="0">
              <a:buNone/>
            </a:pPr>
            <a:endParaRPr lang="en-GB" dirty="0"/>
          </a:p>
          <a:p>
            <a:pPr marL="0" indent="0">
              <a:buNone/>
            </a:pPr>
            <a:r>
              <a:rPr lang="en-GB" b="1" dirty="0">
                <a:solidFill>
                  <a:srgbClr val="7030A0"/>
                </a:solidFill>
              </a:rPr>
              <a:t>Pronoun</a:t>
            </a:r>
            <a:r>
              <a:rPr lang="en-GB" dirty="0"/>
              <a:t> – </a:t>
            </a:r>
            <a:r>
              <a:rPr lang="en-GB" dirty="0" smtClean="0"/>
              <a:t>The word ‘they’ is both plural and suggests the unknown. It is as if everyone has changed, and become less familiar.</a:t>
            </a:r>
            <a:endParaRPr lang="en-GB" dirty="0"/>
          </a:p>
          <a:p>
            <a:pPr marL="0" indent="0">
              <a:buNone/>
            </a:pPr>
            <a:endParaRPr lang="en-GB" dirty="0" smtClean="0"/>
          </a:p>
          <a:p>
            <a:pPr marL="0" indent="0">
              <a:buNone/>
            </a:pPr>
            <a:r>
              <a:rPr lang="en-GB" b="1" dirty="0" smtClean="0">
                <a:solidFill>
                  <a:srgbClr val="0070C0"/>
                </a:solidFill>
              </a:rPr>
              <a:t>Simile</a:t>
            </a:r>
            <a:r>
              <a:rPr lang="en-GB" dirty="0" smtClean="0">
                <a:solidFill>
                  <a:srgbClr val="0070C0"/>
                </a:solidFill>
              </a:rPr>
              <a:t> </a:t>
            </a:r>
            <a:r>
              <a:rPr lang="en-GB" dirty="0" smtClean="0"/>
              <a:t>– ‘I </a:t>
            </a:r>
            <a:r>
              <a:rPr lang="en-GB" dirty="0"/>
              <a:t>have learned to wear many faces like </a:t>
            </a:r>
            <a:r>
              <a:rPr lang="en-GB" dirty="0" smtClean="0"/>
              <a:t>dresses.’ Even the speaker has become contaminated. Real emotion has been lost.</a:t>
            </a:r>
            <a:endParaRPr lang="en-GB" dirty="0"/>
          </a:p>
        </p:txBody>
      </p:sp>
    </p:spTree>
    <p:extLst>
      <p:ext uri="{BB962C8B-B14F-4D97-AF65-F5344CB8AC3E}">
        <p14:creationId xmlns:p14="http://schemas.microsoft.com/office/powerpoint/2010/main" val="9297292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chemeClr val="accent6">
                    <a:lumMod val="75000"/>
                  </a:schemeClr>
                </a:solidFill>
              </a:rPr>
              <a:t>War Photographer</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24744"/>
            <a:ext cx="8229600" cy="5616624"/>
          </a:xfrm>
        </p:spPr>
        <p:txBody>
          <a:bodyPr>
            <a:normAutofit lnSpcReduction="10000"/>
          </a:bodyPr>
          <a:lstStyle/>
          <a:p>
            <a:pPr marL="0" indent="0">
              <a:buNone/>
            </a:pPr>
            <a:r>
              <a:rPr lang="en-GB" dirty="0" smtClean="0"/>
              <a:t>Carol </a:t>
            </a:r>
            <a:r>
              <a:rPr lang="en-GB" dirty="0"/>
              <a:t>Ann </a:t>
            </a:r>
            <a:r>
              <a:rPr lang="en-GB" dirty="0" smtClean="0"/>
              <a:t>Duffy examines </a:t>
            </a:r>
            <a:r>
              <a:rPr lang="en-GB" dirty="0"/>
              <a:t>the life of a war photographer who takes pictures of conflicts for British newspapers.</a:t>
            </a:r>
          </a:p>
          <a:p>
            <a:pPr marL="0" indent="0">
              <a:buNone/>
            </a:pPr>
            <a:r>
              <a:rPr lang="en-GB" dirty="0"/>
              <a:t>Duffy takes us inside the man’s thoughts and work, evoking both the brutality of war and the indifference of those who live in comfort</a:t>
            </a:r>
            <a:r>
              <a:rPr lang="en-GB" dirty="0" smtClean="0"/>
              <a:t>.</a:t>
            </a:r>
          </a:p>
          <a:p>
            <a:pPr marL="0" indent="0">
              <a:buNone/>
            </a:pPr>
            <a:r>
              <a:rPr lang="en-GB" dirty="0"/>
              <a:t>The poem addresses the war photographer’s </a:t>
            </a:r>
            <a:r>
              <a:rPr lang="en-GB" b="1" dirty="0">
                <a:solidFill>
                  <a:srgbClr val="FF0000"/>
                </a:solidFill>
              </a:rPr>
              <a:t>dilemma</a:t>
            </a:r>
            <a:r>
              <a:rPr lang="en-GB" dirty="0"/>
              <a:t>: that he is seeing people injured and killed and having to step back from the situation and approach it as an observer, taking photographs.</a:t>
            </a:r>
          </a:p>
          <a:p>
            <a:pPr marL="0" indent="0">
              <a:buNone/>
            </a:pPr>
            <a:endParaRPr lang="en-GB" dirty="0"/>
          </a:p>
        </p:txBody>
      </p:sp>
    </p:spTree>
    <p:extLst>
      <p:ext uri="{BB962C8B-B14F-4D97-AF65-F5344CB8AC3E}">
        <p14:creationId xmlns:p14="http://schemas.microsoft.com/office/powerpoint/2010/main" val="11652306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0000"/>
                </a:solidFill>
              </a:rPr>
              <a:t>Themes</a:t>
            </a:r>
            <a:endParaRPr lang="en-GB" b="1" u="sng" dirty="0">
              <a:solidFill>
                <a:srgbClr val="FF0000"/>
              </a:solidFill>
            </a:endParaRPr>
          </a:p>
        </p:txBody>
      </p:sp>
      <p:sp>
        <p:nvSpPr>
          <p:cNvPr id="3" name="Content Placeholder 2"/>
          <p:cNvSpPr>
            <a:spLocks noGrp="1"/>
          </p:cNvSpPr>
          <p:nvPr>
            <p:ph idx="1"/>
          </p:nvPr>
        </p:nvSpPr>
        <p:spPr/>
        <p:txBody>
          <a:bodyPr>
            <a:normAutofit/>
          </a:bodyPr>
          <a:lstStyle/>
          <a:p>
            <a:pPr marL="0" indent="0" algn="ctr">
              <a:buNone/>
            </a:pPr>
            <a:endParaRPr lang="en-GB" sz="6000" dirty="0" smtClean="0"/>
          </a:p>
          <a:p>
            <a:pPr marL="0" indent="0" algn="ctr">
              <a:buNone/>
            </a:pPr>
            <a:r>
              <a:rPr lang="en-GB" sz="6000" dirty="0" smtClean="0"/>
              <a:t>Morality</a:t>
            </a:r>
          </a:p>
          <a:p>
            <a:pPr marL="0" indent="0" algn="ctr">
              <a:buNone/>
            </a:pPr>
            <a:r>
              <a:rPr lang="en-GB" sz="6000" dirty="0" smtClean="0"/>
              <a:t>Conflict</a:t>
            </a:r>
            <a:endParaRPr lang="en-GB" sz="6000" dirty="0"/>
          </a:p>
        </p:txBody>
      </p:sp>
    </p:spTree>
    <p:extLst>
      <p:ext uri="{BB962C8B-B14F-4D97-AF65-F5344CB8AC3E}">
        <p14:creationId xmlns:p14="http://schemas.microsoft.com/office/powerpoint/2010/main" val="35358657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a:solidFill>
                  <a:srgbClr val="0070C0"/>
                </a:solidFill>
              </a:rPr>
              <a:t>Sestets</a:t>
            </a:r>
            <a:r>
              <a:rPr lang="en-GB" dirty="0">
                <a:solidFill>
                  <a:srgbClr val="0070C0"/>
                </a:solidFill>
              </a:rPr>
              <a:t> </a:t>
            </a:r>
            <a:r>
              <a:rPr lang="en-GB" dirty="0"/>
              <a:t>- Written in regular sestets (6 </a:t>
            </a:r>
            <a:r>
              <a:rPr lang="en-GB" dirty="0" smtClean="0"/>
              <a:t>lines). The </a:t>
            </a:r>
            <a:r>
              <a:rPr lang="en-GB" b="1" dirty="0" smtClean="0">
                <a:solidFill>
                  <a:srgbClr val="7030A0"/>
                </a:solidFill>
              </a:rPr>
              <a:t>rhyme </a:t>
            </a:r>
            <a:r>
              <a:rPr lang="en-GB" b="1" dirty="0">
                <a:solidFill>
                  <a:srgbClr val="7030A0"/>
                </a:solidFill>
              </a:rPr>
              <a:t>s</a:t>
            </a:r>
            <a:r>
              <a:rPr lang="en-GB" b="1" dirty="0" smtClean="0">
                <a:solidFill>
                  <a:srgbClr val="7030A0"/>
                </a:solidFill>
              </a:rPr>
              <a:t>cheme </a:t>
            </a:r>
            <a:r>
              <a:rPr lang="en-GB" dirty="0"/>
              <a:t>is also regular: </a:t>
            </a:r>
            <a:r>
              <a:rPr lang="en-GB" dirty="0" err="1" smtClean="0"/>
              <a:t>abbcdd</a:t>
            </a:r>
            <a:r>
              <a:rPr lang="en-GB" dirty="0" smtClean="0"/>
              <a:t>.</a:t>
            </a:r>
          </a:p>
          <a:p>
            <a:pPr marL="0" indent="0">
              <a:buNone/>
            </a:pPr>
            <a:endParaRPr lang="en-GB" dirty="0"/>
          </a:p>
          <a:p>
            <a:pPr marL="0" indent="0">
              <a:buNone/>
            </a:pPr>
            <a:r>
              <a:rPr lang="en-GB" dirty="0" smtClean="0"/>
              <a:t>This </a:t>
            </a:r>
            <a:r>
              <a:rPr lang="en-GB" dirty="0"/>
              <a:t>is fitting, as the photographer is also trying to </a:t>
            </a:r>
            <a:r>
              <a:rPr lang="en-GB" b="1" dirty="0">
                <a:solidFill>
                  <a:srgbClr val="FF0000"/>
                </a:solidFill>
              </a:rPr>
              <a:t>create structure and meaning out of the chaos of </a:t>
            </a:r>
            <a:r>
              <a:rPr lang="en-GB" b="1" dirty="0" smtClean="0">
                <a:solidFill>
                  <a:srgbClr val="FF0000"/>
                </a:solidFill>
              </a:rPr>
              <a:t>war</a:t>
            </a:r>
            <a:r>
              <a:rPr lang="en-GB" dirty="0" smtClean="0"/>
              <a:t>.</a:t>
            </a:r>
            <a:endParaRPr lang="en-GB" dirty="0">
              <a:solidFill>
                <a:srgbClr val="FF0000"/>
              </a:solidFill>
            </a:endParaRPr>
          </a:p>
        </p:txBody>
      </p:sp>
    </p:spTree>
    <p:extLst>
      <p:ext uri="{BB962C8B-B14F-4D97-AF65-F5344CB8AC3E}">
        <p14:creationId xmlns:p14="http://schemas.microsoft.com/office/powerpoint/2010/main" val="2321178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5121"/>
            <a:ext cx="8229600" cy="1143000"/>
          </a:xfrm>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a:xfrm>
            <a:off x="457200" y="1052736"/>
            <a:ext cx="8229600" cy="5400600"/>
          </a:xfrm>
        </p:spPr>
        <p:txBody>
          <a:bodyPr/>
          <a:lstStyle/>
          <a:p>
            <a:pPr marL="0" indent="0">
              <a:buNone/>
            </a:pPr>
            <a:r>
              <a:rPr lang="en-GB" b="1" dirty="0" smtClean="0">
                <a:solidFill>
                  <a:schemeClr val="accent6">
                    <a:lumMod val="75000"/>
                  </a:schemeClr>
                </a:solidFill>
              </a:rPr>
              <a:t>Repetition</a:t>
            </a:r>
            <a:r>
              <a:rPr lang="en-GB" dirty="0" smtClean="0">
                <a:solidFill>
                  <a:schemeClr val="accent6">
                    <a:lumMod val="75000"/>
                  </a:schemeClr>
                </a:solidFill>
              </a:rPr>
              <a:t> </a:t>
            </a:r>
            <a:r>
              <a:rPr lang="en-GB" dirty="0" smtClean="0"/>
              <a:t>– ‘If you’ or just the word ‘if’ is repeated, as if to emphasise the unending multitude of possible situations the son may find himself in. Emphasises the unpredictability of life.</a:t>
            </a:r>
          </a:p>
          <a:p>
            <a:pPr marL="0" indent="0">
              <a:buNone/>
            </a:pPr>
            <a:endParaRPr lang="en-GB" dirty="0"/>
          </a:p>
          <a:p>
            <a:pPr marL="0" indent="0">
              <a:buNone/>
            </a:pPr>
            <a:r>
              <a:rPr lang="en-GB" b="1" dirty="0" smtClean="0">
                <a:solidFill>
                  <a:srgbClr val="00B050"/>
                </a:solidFill>
              </a:rPr>
              <a:t>Juxtaposition</a:t>
            </a:r>
            <a:r>
              <a:rPr lang="en-GB" dirty="0" smtClean="0">
                <a:solidFill>
                  <a:srgbClr val="00B050"/>
                </a:solidFill>
              </a:rPr>
              <a:t> </a:t>
            </a:r>
            <a:r>
              <a:rPr lang="en-GB" dirty="0" smtClean="0"/>
              <a:t>– ‘Kings’ and ‘common’ are used within the same line. Emphasises the universal nature of the speaker’s advice. You should ‘keep your head’ in all situations, with all people.</a:t>
            </a:r>
            <a:endParaRPr lang="en-GB" dirty="0"/>
          </a:p>
        </p:txBody>
      </p:sp>
    </p:spTree>
    <p:extLst>
      <p:ext uri="{BB962C8B-B14F-4D97-AF65-F5344CB8AC3E}">
        <p14:creationId xmlns:p14="http://schemas.microsoft.com/office/powerpoint/2010/main" val="18545853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457200" y="1124744"/>
            <a:ext cx="8229600" cy="5616624"/>
          </a:xfrm>
        </p:spPr>
        <p:txBody>
          <a:bodyPr>
            <a:normAutofit/>
          </a:bodyPr>
          <a:lstStyle/>
          <a:p>
            <a:pPr marL="0" indent="0">
              <a:buNone/>
            </a:pPr>
            <a:r>
              <a:rPr lang="en-GB" b="1" dirty="0" smtClean="0">
                <a:solidFill>
                  <a:srgbClr val="FF0000"/>
                </a:solidFill>
              </a:rPr>
              <a:t>Colours</a:t>
            </a:r>
            <a:r>
              <a:rPr lang="en-GB" dirty="0" smtClean="0">
                <a:solidFill>
                  <a:srgbClr val="FF0000"/>
                </a:solidFill>
              </a:rPr>
              <a:t> </a:t>
            </a:r>
            <a:r>
              <a:rPr lang="en-GB" dirty="0" smtClean="0"/>
              <a:t>– ‘darkroom’/‘only light is red.’ Associations of danger and evil.</a:t>
            </a:r>
          </a:p>
          <a:p>
            <a:pPr marL="0" indent="0">
              <a:buNone/>
            </a:pPr>
            <a:endParaRPr lang="en-GB" dirty="0"/>
          </a:p>
          <a:p>
            <a:pPr marL="0" indent="0">
              <a:buNone/>
            </a:pPr>
            <a:r>
              <a:rPr lang="en-GB" b="1" dirty="0" smtClean="0">
                <a:solidFill>
                  <a:srgbClr val="00B050"/>
                </a:solidFill>
              </a:rPr>
              <a:t>Metaphor</a:t>
            </a:r>
            <a:r>
              <a:rPr lang="en-GB" dirty="0" smtClean="0">
                <a:solidFill>
                  <a:srgbClr val="00B050"/>
                </a:solidFill>
              </a:rPr>
              <a:t> </a:t>
            </a:r>
            <a:r>
              <a:rPr lang="en-GB" dirty="0" smtClean="0"/>
              <a:t>– ‘ordered rows.’ Literally, the photos. Metaphorically, rows of graves (EG: WWI).</a:t>
            </a:r>
          </a:p>
          <a:p>
            <a:pPr marL="0" indent="0">
              <a:buNone/>
            </a:pPr>
            <a:endParaRPr lang="en-GB" dirty="0"/>
          </a:p>
          <a:p>
            <a:pPr marL="0" indent="0">
              <a:buNone/>
            </a:pPr>
            <a:r>
              <a:rPr lang="en-GB" b="1" dirty="0" smtClean="0">
                <a:solidFill>
                  <a:schemeClr val="accent6">
                    <a:lumMod val="75000"/>
                  </a:schemeClr>
                </a:solidFill>
              </a:rPr>
              <a:t>Metaphor</a:t>
            </a:r>
            <a:r>
              <a:rPr lang="en-GB" dirty="0">
                <a:solidFill>
                  <a:schemeClr val="accent6">
                    <a:lumMod val="75000"/>
                  </a:schemeClr>
                </a:solidFill>
              </a:rPr>
              <a:t> </a:t>
            </a:r>
            <a:r>
              <a:rPr lang="en-GB" dirty="0" smtClean="0"/>
              <a:t>– ‘Solutions </a:t>
            </a:r>
            <a:r>
              <a:rPr lang="en-GB" dirty="0"/>
              <a:t>slop in </a:t>
            </a:r>
            <a:r>
              <a:rPr lang="en-GB" dirty="0" smtClean="0"/>
              <a:t>trays.’ Literally, developing fluid. Metaphorically an allusion to chemical weapons or ‘sloppy’ solutions to war that never work, causing people to die.</a:t>
            </a:r>
            <a:endParaRPr lang="en-GB" b="1" dirty="0"/>
          </a:p>
        </p:txBody>
      </p:sp>
    </p:spTree>
    <p:extLst>
      <p:ext uri="{BB962C8B-B14F-4D97-AF65-F5344CB8AC3E}">
        <p14:creationId xmlns:p14="http://schemas.microsoft.com/office/powerpoint/2010/main" val="30208828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a:xfrm>
            <a:off x="457200" y="1124744"/>
            <a:ext cx="8229600" cy="5544616"/>
          </a:xfrm>
        </p:spPr>
        <p:txBody>
          <a:bodyPr>
            <a:normAutofit lnSpcReduction="10000"/>
          </a:bodyPr>
          <a:lstStyle/>
          <a:p>
            <a:pPr marL="0" indent="0">
              <a:buNone/>
            </a:pPr>
            <a:r>
              <a:rPr lang="en-GB" b="1" dirty="0" smtClean="0">
                <a:solidFill>
                  <a:srgbClr val="7030A0"/>
                </a:solidFill>
              </a:rPr>
              <a:t>Worldwide Issue </a:t>
            </a:r>
            <a:r>
              <a:rPr lang="en-GB" dirty="0" smtClean="0"/>
              <a:t>– ‘Belfast. Beirut. Phnom Penh.’ War is not a distant thing, even though in the ‘Sunday supplement’ it seems like it.</a:t>
            </a:r>
          </a:p>
          <a:p>
            <a:pPr marL="0" indent="0">
              <a:buNone/>
            </a:pPr>
            <a:endParaRPr lang="en-GB" dirty="0"/>
          </a:p>
          <a:p>
            <a:pPr marL="0" indent="0">
              <a:buNone/>
            </a:pPr>
            <a:r>
              <a:rPr lang="en-GB" b="1" dirty="0">
                <a:solidFill>
                  <a:srgbClr val="FF0000"/>
                </a:solidFill>
              </a:rPr>
              <a:t>Sibilance</a:t>
            </a:r>
            <a:r>
              <a:rPr lang="en-GB" dirty="0"/>
              <a:t> </a:t>
            </a:r>
            <a:r>
              <a:rPr lang="en-GB" dirty="0" smtClean="0"/>
              <a:t>– ‘spools </a:t>
            </a:r>
            <a:r>
              <a:rPr lang="en-GB" dirty="0"/>
              <a:t>of suffering set out in ordered </a:t>
            </a:r>
            <a:r>
              <a:rPr lang="en-GB" dirty="0" smtClean="0"/>
              <a:t>rows.’ Evokes a sense of whispering. The photographer’s job is almost shameful.</a:t>
            </a:r>
          </a:p>
          <a:p>
            <a:pPr marL="0" indent="0">
              <a:buNone/>
            </a:pPr>
            <a:endParaRPr lang="en-GB" dirty="0"/>
          </a:p>
          <a:p>
            <a:pPr marL="0" indent="0">
              <a:buNone/>
            </a:pPr>
            <a:r>
              <a:rPr lang="en-GB" b="1" dirty="0" smtClean="0">
                <a:solidFill>
                  <a:schemeClr val="accent6">
                    <a:lumMod val="75000"/>
                  </a:schemeClr>
                </a:solidFill>
              </a:rPr>
              <a:t>Allusion</a:t>
            </a:r>
            <a:r>
              <a:rPr lang="en-GB" dirty="0" smtClean="0">
                <a:solidFill>
                  <a:schemeClr val="accent6">
                    <a:lumMod val="75000"/>
                  </a:schemeClr>
                </a:solidFill>
              </a:rPr>
              <a:t> </a:t>
            </a:r>
            <a:r>
              <a:rPr lang="en-GB" dirty="0" smtClean="0"/>
              <a:t>– the biblical reference ‘All </a:t>
            </a:r>
            <a:r>
              <a:rPr lang="en-GB" dirty="0"/>
              <a:t>flesh is grass</a:t>
            </a:r>
            <a:r>
              <a:rPr lang="en-GB" dirty="0" smtClean="0"/>
              <a:t>’ </a:t>
            </a:r>
            <a:r>
              <a:rPr lang="en-GB" dirty="0"/>
              <a:t>(Isaiah 46)</a:t>
            </a:r>
            <a:r>
              <a:rPr lang="en-GB" dirty="0" smtClean="0"/>
              <a:t> </a:t>
            </a:r>
            <a:r>
              <a:rPr lang="en-GB" dirty="0"/>
              <a:t>is </a:t>
            </a:r>
            <a:r>
              <a:rPr lang="en-GB" dirty="0" smtClean="0"/>
              <a:t>about </a:t>
            </a:r>
            <a:r>
              <a:rPr lang="en-GB" dirty="0"/>
              <a:t>the fleeting nature of life – people die. </a:t>
            </a:r>
            <a:r>
              <a:rPr lang="en-GB" dirty="0" smtClean="0"/>
              <a:t>Realism.</a:t>
            </a:r>
            <a:endParaRPr lang="en-GB" dirty="0"/>
          </a:p>
        </p:txBody>
      </p:sp>
    </p:spTree>
    <p:extLst>
      <p:ext uri="{BB962C8B-B14F-4D97-AF65-F5344CB8AC3E}">
        <p14:creationId xmlns:p14="http://schemas.microsoft.com/office/powerpoint/2010/main" val="257919726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chemeClr val="accent6">
                    <a:lumMod val="75000"/>
                  </a:schemeClr>
                </a:solidFill>
              </a:rPr>
              <a:t>T</a:t>
            </a:r>
            <a:r>
              <a:rPr lang="en-GB" b="1" u="sng" dirty="0" smtClean="0"/>
              <a:t>h</a:t>
            </a:r>
            <a:r>
              <a:rPr lang="en-GB" b="1" u="sng" dirty="0" smtClean="0">
                <a:solidFill>
                  <a:schemeClr val="accent6">
                    <a:lumMod val="75000"/>
                  </a:schemeClr>
                </a:solidFill>
              </a:rPr>
              <a:t>e</a:t>
            </a:r>
            <a:r>
              <a:rPr lang="en-GB" b="1" u="sng" dirty="0" smtClean="0"/>
              <a:t> </a:t>
            </a:r>
            <a:r>
              <a:rPr lang="en-GB" b="1" u="sng" dirty="0" err="1" smtClean="0"/>
              <a:t>T</a:t>
            </a:r>
            <a:r>
              <a:rPr lang="en-GB" b="1" u="sng" dirty="0" err="1" smtClean="0">
                <a:solidFill>
                  <a:schemeClr val="accent6">
                    <a:lumMod val="75000"/>
                  </a:schemeClr>
                </a:solidFill>
              </a:rPr>
              <a:t>y</a:t>
            </a:r>
            <a:r>
              <a:rPr lang="en-GB" b="1" u="sng" dirty="0" err="1" smtClean="0"/>
              <a:t>g</a:t>
            </a:r>
            <a:r>
              <a:rPr lang="en-GB" b="1" u="sng" dirty="0" err="1" smtClean="0">
                <a:solidFill>
                  <a:schemeClr val="accent6">
                    <a:lumMod val="75000"/>
                  </a:schemeClr>
                </a:solidFill>
              </a:rPr>
              <a:t>e</a:t>
            </a:r>
            <a:r>
              <a:rPr lang="en-GB" b="1" u="sng" dirty="0" err="1" smtClean="0"/>
              <a:t>r</a:t>
            </a:r>
            <a:endParaRPr lang="en-GB" b="1" u="sng" dirty="0"/>
          </a:p>
        </p:txBody>
      </p:sp>
      <p:sp>
        <p:nvSpPr>
          <p:cNvPr id="3" name="Content Placeholder 2"/>
          <p:cNvSpPr>
            <a:spLocks noGrp="1"/>
          </p:cNvSpPr>
          <p:nvPr>
            <p:ph idx="1"/>
          </p:nvPr>
        </p:nvSpPr>
        <p:spPr>
          <a:xfrm>
            <a:off x="457200" y="980728"/>
            <a:ext cx="8229600" cy="5760640"/>
          </a:xfrm>
        </p:spPr>
        <p:txBody>
          <a:bodyPr>
            <a:normAutofit fontScale="92500" lnSpcReduction="20000"/>
          </a:bodyPr>
          <a:lstStyle/>
          <a:p>
            <a:pPr marL="0" indent="0">
              <a:buNone/>
            </a:pPr>
            <a:r>
              <a:rPr lang="en-GB" dirty="0" smtClean="0"/>
              <a:t>"The </a:t>
            </a:r>
            <a:r>
              <a:rPr lang="en-GB" dirty="0" err="1" smtClean="0"/>
              <a:t>Tyger</a:t>
            </a:r>
            <a:r>
              <a:rPr lang="en-GB" dirty="0" smtClean="0"/>
              <a:t>" is a poem made of </a:t>
            </a:r>
            <a:r>
              <a:rPr lang="en-GB" b="1" dirty="0" smtClean="0">
                <a:solidFill>
                  <a:srgbClr val="FF0000"/>
                </a:solidFill>
              </a:rPr>
              <a:t>questions</a:t>
            </a:r>
            <a:r>
              <a:rPr lang="en-GB" dirty="0" smtClean="0"/>
              <a:t>. There are no less than thirteen question marks and only one full sentence that ends with a period instead of a question mark. Addressing "The </a:t>
            </a:r>
            <a:r>
              <a:rPr lang="en-GB" dirty="0" err="1" smtClean="0"/>
              <a:t>Tyger</a:t>
            </a:r>
            <a:r>
              <a:rPr lang="en-GB" dirty="0" smtClean="0"/>
              <a:t>," the speaker questions it as to its creation – essentially: "</a:t>
            </a:r>
            <a:r>
              <a:rPr lang="en-GB" b="1" dirty="0" smtClean="0">
                <a:solidFill>
                  <a:srgbClr val="7030A0"/>
                </a:solidFill>
              </a:rPr>
              <a:t>Who made you Mr. </a:t>
            </a:r>
            <a:r>
              <a:rPr lang="en-GB" b="1" dirty="0" err="1" smtClean="0">
                <a:solidFill>
                  <a:srgbClr val="7030A0"/>
                </a:solidFill>
              </a:rPr>
              <a:t>Tyger</a:t>
            </a:r>
            <a:r>
              <a:rPr lang="en-GB" b="1" dirty="0" smtClean="0">
                <a:solidFill>
                  <a:srgbClr val="7030A0"/>
                </a:solidFill>
              </a:rPr>
              <a:t>?</a:t>
            </a:r>
            <a:r>
              <a:rPr lang="en-GB" dirty="0" smtClean="0"/>
              <a:t>"</a:t>
            </a:r>
            <a:br>
              <a:rPr lang="en-GB" dirty="0" smtClean="0"/>
            </a:br>
            <a:r>
              <a:rPr lang="en-GB" dirty="0" smtClean="0"/>
              <a:t/>
            </a:r>
            <a:br>
              <a:rPr lang="en-GB" dirty="0" smtClean="0"/>
            </a:br>
            <a:r>
              <a:rPr lang="en-GB" dirty="0" smtClean="0"/>
              <a:t>The poem is often interpreted to deal with issues of </a:t>
            </a:r>
            <a:r>
              <a:rPr lang="en-GB" b="1" dirty="0" smtClean="0">
                <a:solidFill>
                  <a:srgbClr val="00B050"/>
                </a:solidFill>
              </a:rPr>
              <a:t>inspiration, poetry, mystical knowledge, and God</a:t>
            </a:r>
            <a:r>
              <a:rPr lang="en-GB" dirty="0" smtClean="0"/>
              <a:t>.</a:t>
            </a:r>
          </a:p>
          <a:p>
            <a:pPr marL="0" indent="0">
              <a:buNone/>
            </a:pPr>
            <a:endParaRPr lang="en-GB" dirty="0" smtClean="0"/>
          </a:p>
          <a:p>
            <a:pPr marL="0" indent="0">
              <a:buNone/>
            </a:pPr>
            <a:r>
              <a:rPr lang="en-GB" dirty="0" smtClean="0"/>
              <a:t>For better or worse, there really is </a:t>
            </a:r>
            <a:r>
              <a:rPr lang="en-GB" b="1" dirty="0" smtClean="0">
                <a:solidFill>
                  <a:srgbClr val="FFC000"/>
                </a:solidFill>
              </a:rPr>
              <a:t>no narrative movement </a:t>
            </a:r>
            <a:r>
              <a:rPr lang="en-GB" dirty="0" smtClean="0"/>
              <a:t>in "The </a:t>
            </a:r>
            <a:r>
              <a:rPr lang="en-GB" dirty="0" err="1" smtClean="0"/>
              <a:t>Tyger</a:t>
            </a:r>
            <a:r>
              <a:rPr lang="en-GB" dirty="0" smtClean="0"/>
              <a:t>": nobody really </a:t>
            </a:r>
            <a:r>
              <a:rPr lang="en-GB" i="1" dirty="0" smtClean="0"/>
              <a:t>does</a:t>
            </a:r>
            <a:r>
              <a:rPr lang="en-GB" dirty="0" smtClean="0"/>
              <a:t> anything other than the speaker questioning "the </a:t>
            </a:r>
            <a:r>
              <a:rPr lang="en-GB" dirty="0" err="1" smtClean="0"/>
              <a:t>Tyger</a:t>
            </a:r>
            <a:r>
              <a:rPr lang="en-GB" dirty="0" smtClean="0"/>
              <a:t>." </a:t>
            </a:r>
            <a:endParaRPr lang="en-GB" dirty="0"/>
          </a:p>
        </p:txBody>
      </p:sp>
    </p:spTree>
    <p:extLst>
      <p:ext uri="{BB962C8B-B14F-4D97-AF65-F5344CB8AC3E}">
        <p14:creationId xmlns:p14="http://schemas.microsoft.com/office/powerpoint/2010/main" val="32634567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Themes</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dirty="0" smtClean="0"/>
              <a:t>Religion</a:t>
            </a:r>
          </a:p>
          <a:p>
            <a:pPr marL="0" indent="0">
              <a:buNone/>
            </a:pPr>
            <a:r>
              <a:rPr lang="en-GB" dirty="0" smtClean="0"/>
              <a:t>Awe and amazement</a:t>
            </a:r>
          </a:p>
          <a:p>
            <a:pPr marL="0" indent="0">
              <a:buNone/>
            </a:pPr>
            <a:r>
              <a:rPr lang="en-GB" dirty="0" smtClean="0"/>
              <a:t>Literature and writing</a:t>
            </a:r>
            <a:endParaRPr lang="en-GB" dirty="0"/>
          </a:p>
        </p:txBody>
      </p:sp>
    </p:spTree>
    <p:extLst>
      <p:ext uri="{BB962C8B-B14F-4D97-AF65-F5344CB8AC3E}">
        <p14:creationId xmlns:p14="http://schemas.microsoft.com/office/powerpoint/2010/main" val="227632165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C000"/>
                </a:solidFill>
              </a:rPr>
              <a:t>Form and Structure</a:t>
            </a:r>
            <a:endParaRPr lang="en-GB" b="1" u="sng" dirty="0">
              <a:solidFill>
                <a:srgbClr val="FFC000"/>
              </a:solidFill>
            </a:endParaRPr>
          </a:p>
        </p:txBody>
      </p:sp>
      <p:sp>
        <p:nvSpPr>
          <p:cNvPr id="3" name="Content Placeholder 2"/>
          <p:cNvSpPr>
            <a:spLocks noGrp="1"/>
          </p:cNvSpPr>
          <p:nvPr>
            <p:ph idx="1"/>
          </p:nvPr>
        </p:nvSpPr>
        <p:spPr/>
        <p:txBody>
          <a:bodyPr/>
          <a:lstStyle/>
          <a:p>
            <a:pPr marL="0" indent="0">
              <a:buNone/>
            </a:pPr>
            <a:r>
              <a:rPr lang="en-GB" dirty="0" smtClean="0"/>
              <a:t>Six </a:t>
            </a:r>
            <a:r>
              <a:rPr lang="en-GB" b="1" dirty="0" smtClean="0">
                <a:solidFill>
                  <a:srgbClr val="00B050"/>
                </a:solidFill>
              </a:rPr>
              <a:t>quatrains</a:t>
            </a:r>
            <a:r>
              <a:rPr lang="en-GB" dirty="0" smtClean="0">
                <a:solidFill>
                  <a:srgbClr val="00B050"/>
                </a:solidFill>
              </a:rPr>
              <a:t> </a:t>
            </a:r>
            <a:r>
              <a:rPr lang="en-GB" dirty="0" smtClean="0"/>
              <a:t>of </a:t>
            </a:r>
            <a:r>
              <a:rPr lang="en-GB" b="1" dirty="0" smtClean="0">
                <a:solidFill>
                  <a:srgbClr val="7030A0"/>
                </a:solidFill>
              </a:rPr>
              <a:t>rhyming couplets </a:t>
            </a:r>
            <a:r>
              <a:rPr lang="en-GB" dirty="0" smtClean="0"/>
              <a:t>with a pulsing, steady, mostly-</a:t>
            </a:r>
            <a:r>
              <a:rPr lang="en-GB" b="1" dirty="0" smtClean="0">
                <a:solidFill>
                  <a:srgbClr val="FF0000"/>
                </a:solidFill>
              </a:rPr>
              <a:t>trochaic</a:t>
            </a:r>
            <a:r>
              <a:rPr lang="en-GB" dirty="0" smtClean="0"/>
              <a:t> rhythm.</a:t>
            </a:r>
          </a:p>
          <a:p>
            <a:pPr marL="0" indent="0">
              <a:buNone/>
            </a:pPr>
            <a:endParaRPr lang="en-GB" dirty="0" smtClean="0"/>
          </a:p>
          <a:p>
            <a:pPr marL="0" indent="0">
              <a:buNone/>
            </a:pPr>
            <a:r>
              <a:rPr lang="en-GB" dirty="0" smtClean="0"/>
              <a:t>The "trochaic" refers to the "</a:t>
            </a:r>
            <a:r>
              <a:rPr lang="en-GB" b="1" dirty="0" smtClean="0">
                <a:solidFill>
                  <a:srgbClr val="FFC000"/>
                </a:solidFill>
              </a:rPr>
              <a:t>trochee</a:t>
            </a:r>
            <a:r>
              <a:rPr lang="en-GB" dirty="0" smtClean="0"/>
              <a:t>," of </a:t>
            </a:r>
            <a:r>
              <a:rPr lang="en-GB" b="1" dirty="0" smtClean="0">
                <a:solidFill>
                  <a:srgbClr val="0070C0"/>
                </a:solidFill>
              </a:rPr>
              <a:t>one stressed syllable followed by one unstressed syllable</a:t>
            </a:r>
            <a:r>
              <a:rPr lang="en-GB" dirty="0" smtClean="0"/>
              <a:t> (DUM-da, DUM-da, etc.). </a:t>
            </a:r>
            <a:endParaRPr lang="en-GB" dirty="0"/>
          </a:p>
        </p:txBody>
      </p:sp>
    </p:spTree>
    <p:extLst>
      <p:ext uri="{BB962C8B-B14F-4D97-AF65-F5344CB8AC3E}">
        <p14:creationId xmlns:p14="http://schemas.microsoft.com/office/powerpoint/2010/main" val="3515504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457200" y="1600200"/>
            <a:ext cx="8229600" cy="4997152"/>
          </a:xfrm>
        </p:spPr>
        <p:txBody>
          <a:bodyPr>
            <a:normAutofit lnSpcReduction="10000"/>
          </a:bodyPr>
          <a:lstStyle/>
          <a:p>
            <a:pPr marL="0" indent="0">
              <a:buNone/>
            </a:pPr>
            <a:r>
              <a:rPr lang="en-GB" b="1" dirty="0" smtClean="0">
                <a:solidFill>
                  <a:srgbClr val="FF0000"/>
                </a:solidFill>
              </a:rPr>
              <a:t>The “</a:t>
            </a:r>
            <a:r>
              <a:rPr lang="en-GB" b="1" dirty="0" err="1">
                <a:solidFill>
                  <a:srgbClr val="FF0000"/>
                </a:solidFill>
              </a:rPr>
              <a:t>T</a:t>
            </a:r>
            <a:r>
              <a:rPr lang="en-GB" b="1" dirty="0" err="1" smtClean="0">
                <a:solidFill>
                  <a:srgbClr val="FF0000"/>
                </a:solidFill>
              </a:rPr>
              <a:t>yger</a:t>
            </a:r>
            <a:r>
              <a:rPr lang="en-GB" b="1" dirty="0" smtClean="0">
                <a:solidFill>
                  <a:srgbClr val="FF0000"/>
                </a:solidFill>
              </a:rPr>
              <a:t>” Itself</a:t>
            </a:r>
            <a:endParaRPr lang="en-GB" b="1" dirty="0">
              <a:solidFill>
                <a:srgbClr val="FF0000"/>
              </a:solidFill>
            </a:endParaRPr>
          </a:p>
          <a:p>
            <a:pPr marL="0" indent="0">
              <a:buNone/>
            </a:pPr>
            <a:r>
              <a:rPr lang="en-GB" dirty="0" smtClean="0"/>
              <a:t>It is unclear what it exactly symbolizes, but scholars have hypothesized that the </a:t>
            </a:r>
            <a:r>
              <a:rPr lang="en-GB" dirty="0" err="1" smtClean="0"/>
              <a:t>Tyger</a:t>
            </a:r>
            <a:r>
              <a:rPr lang="en-GB" dirty="0" smtClean="0"/>
              <a:t> could be inspiration, the divine, artistic creation, history…</a:t>
            </a:r>
          </a:p>
          <a:p>
            <a:pPr marL="0" indent="0">
              <a:buNone/>
            </a:pPr>
            <a:r>
              <a:rPr lang="en-GB" b="1" dirty="0" smtClean="0">
                <a:solidFill>
                  <a:srgbClr val="7030A0"/>
                </a:solidFill>
              </a:rPr>
              <a:t>Wings</a:t>
            </a:r>
          </a:p>
          <a:p>
            <a:pPr marL="0" indent="0">
              <a:buNone/>
            </a:pPr>
            <a:r>
              <a:rPr lang="en-GB" dirty="0" smtClean="0"/>
              <a:t>Wings are what the creator uses to "aspire" to the creation of the </a:t>
            </a:r>
            <a:r>
              <a:rPr lang="en-GB" dirty="0" err="1" smtClean="0"/>
              <a:t>Tyger</a:t>
            </a:r>
            <a:r>
              <a:rPr lang="en-GB" dirty="0" smtClean="0"/>
              <a:t>. Essentially, they are the power or inspiration that allows the creator to "dare" go about the task of creating the </a:t>
            </a:r>
            <a:r>
              <a:rPr lang="en-GB" dirty="0" err="1" smtClean="0"/>
              <a:t>Tyger</a:t>
            </a:r>
            <a:r>
              <a:rPr lang="en-GB" dirty="0" smtClean="0"/>
              <a:t>.</a:t>
            </a:r>
            <a:endParaRPr lang="en-GB" dirty="0"/>
          </a:p>
        </p:txBody>
      </p:sp>
    </p:spTree>
    <p:extLst>
      <p:ext uri="{BB962C8B-B14F-4D97-AF65-F5344CB8AC3E}">
        <p14:creationId xmlns:p14="http://schemas.microsoft.com/office/powerpoint/2010/main" val="204764985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marL="0" indent="0">
              <a:buNone/>
            </a:pPr>
            <a:r>
              <a:rPr lang="en-GB" b="1" dirty="0" smtClean="0">
                <a:solidFill>
                  <a:schemeClr val="accent6">
                    <a:lumMod val="75000"/>
                  </a:schemeClr>
                </a:solidFill>
              </a:rPr>
              <a:t>The Lamb</a:t>
            </a:r>
          </a:p>
          <a:p>
            <a:pPr marL="0" indent="0">
              <a:buNone/>
            </a:pPr>
            <a:r>
              <a:rPr lang="en-GB" dirty="0" smtClean="0"/>
              <a:t>As the tradition holds, animals such as lambs were sacrificed to God or gods in general until God offered his Son, Jesus Christ – his lamb – as the final sacrifice for the sins of mankind. You don’t need to know all the theology, just that it’s a reference to Jesus and an allusion to Christianity. Blake asks whether God, who created Jesus, also created the </a:t>
            </a:r>
            <a:r>
              <a:rPr lang="en-GB" dirty="0" err="1" smtClean="0"/>
              <a:t>Tyger</a:t>
            </a:r>
            <a:r>
              <a:rPr lang="en-GB" dirty="0" smtClean="0"/>
              <a:t>.</a:t>
            </a:r>
            <a:endParaRPr lang="en-GB" dirty="0"/>
          </a:p>
        </p:txBody>
      </p:sp>
    </p:spTree>
    <p:extLst>
      <p:ext uri="{BB962C8B-B14F-4D97-AF65-F5344CB8AC3E}">
        <p14:creationId xmlns:p14="http://schemas.microsoft.com/office/powerpoint/2010/main" val="39784485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fontScale="92500" lnSpcReduction="20000"/>
          </a:bodyPr>
          <a:lstStyle/>
          <a:p>
            <a:pPr marL="0" indent="0">
              <a:buNone/>
            </a:pPr>
            <a:r>
              <a:rPr lang="en-GB" b="1" dirty="0" smtClean="0">
                <a:solidFill>
                  <a:srgbClr val="FFC000"/>
                </a:solidFill>
              </a:rPr>
              <a:t>Smith Tools (Hammer, Chain, Furnace, Anvil)</a:t>
            </a:r>
          </a:p>
          <a:p>
            <a:pPr marL="0" indent="0">
              <a:buNone/>
            </a:pPr>
            <a:r>
              <a:rPr lang="en-GB" dirty="0"/>
              <a:t>T</a:t>
            </a:r>
            <a:r>
              <a:rPr lang="en-GB" dirty="0" smtClean="0"/>
              <a:t>hese tools make up an </a:t>
            </a:r>
            <a:r>
              <a:rPr lang="en-GB" b="1" dirty="0" smtClean="0">
                <a:solidFill>
                  <a:schemeClr val="accent6">
                    <a:lumMod val="75000"/>
                  </a:schemeClr>
                </a:solidFill>
              </a:rPr>
              <a:t>extended metaphor </a:t>
            </a:r>
            <a:r>
              <a:rPr lang="en-GB" dirty="0" smtClean="0"/>
              <a:t>of the creator and his creation of the </a:t>
            </a:r>
            <a:r>
              <a:rPr lang="en-GB" dirty="0" err="1" smtClean="0"/>
              <a:t>Tyger</a:t>
            </a:r>
            <a:r>
              <a:rPr lang="en-GB" dirty="0" smtClean="0"/>
              <a:t>. A blacksmith uses these tools to make objects out of super-hot metal. The word "forge" – to create or form – is a smith term as well as another name for a smith’s furnace.</a:t>
            </a:r>
          </a:p>
          <a:p>
            <a:pPr marL="0" indent="0">
              <a:buNone/>
            </a:pPr>
            <a:r>
              <a:rPr lang="en-GB" b="1" dirty="0" smtClean="0">
                <a:solidFill>
                  <a:srgbClr val="00B050"/>
                </a:solidFill>
              </a:rPr>
              <a:t>Fire</a:t>
            </a:r>
          </a:p>
          <a:p>
            <a:pPr marL="0" indent="0">
              <a:buNone/>
            </a:pPr>
            <a:r>
              <a:rPr lang="en-GB" dirty="0" smtClean="0"/>
              <a:t>Fire contributes to the </a:t>
            </a:r>
            <a:r>
              <a:rPr lang="en-GB" dirty="0" err="1" smtClean="0"/>
              <a:t>Tyger’s</a:t>
            </a:r>
            <a:r>
              <a:rPr lang="en-GB" dirty="0" smtClean="0"/>
              <a:t> ferocity and sublimity (the fact it’s big, powerful, and mysterious). It is a source of energy, and since the </a:t>
            </a:r>
            <a:r>
              <a:rPr lang="en-GB" dirty="0" err="1" smtClean="0"/>
              <a:t>Tyger</a:t>
            </a:r>
            <a:r>
              <a:rPr lang="en-GB" dirty="0" smtClean="0"/>
              <a:t> seems to be filled with fire, then he must also be filled with energy. In another sense, the fire of the smith’s furnace is the fire of creation, the means by which the </a:t>
            </a:r>
            <a:r>
              <a:rPr lang="en-GB" dirty="0" err="1" smtClean="0"/>
              <a:t>Tyger</a:t>
            </a:r>
            <a:r>
              <a:rPr lang="en-GB" dirty="0" smtClean="0"/>
              <a:t> was formed.</a:t>
            </a:r>
            <a:endParaRPr lang="en-GB" dirty="0"/>
          </a:p>
        </p:txBody>
      </p:sp>
    </p:spTree>
    <p:extLst>
      <p:ext uri="{BB962C8B-B14F-4D97-AF65-F5344CB8AC3E}">
        <p14:creationId xmlns:p14="http://schemas.microsoft.com/office/powerpoint/2010/main" val="33872653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rgbClr val="FF0000"/>
                </a:solidFill>
              </a:rPr>
              <a:t>My Last Duchess</a:t>
            </a:r>
            <a:endParaRPr lang="en-GB" b="1" u="sng" dirty="0">
              <a:solidFill>
                <a:srgbClr val="FF0000"/>
              </a:solidFill>
            </a:endParaRPr>
          </a:p>
        </p:txBody>
      </p:sp>
      <p:sp>
        <p:nvSpPr>
          <p:cNvPr id="3" name="Content Placeholder 2"/>
          <p:cNvSpPr>
            <a:spLocks noGrp="1"/>
          </p:cNvSpPr>
          <p:nvPr>
            <p:ph idx="1"/>
          </p:nvPr>
        </p:nvSpPr>
        <p:spPr>
          <a:xfrm>
            <a:off x="457200" y="908720"/>
            <a:ext cx="8229600" cy="5217443"/>
          </a:xfrm>
        </p:spPr>
        <p:txBody>
          <a:bodyPr>
            <a:noAutofit/>
          </a:bodyPr>
          <a:lstStyle/>
          <a:p>
            <a:pPr marL="0" indent="0">
              <a:buNone/>
            </a:pPr>
            <a:r>
              <a:rPr lang="en-GB" sz="2000" dirty="0" smtClean="0"/>
              <a:t>The Duke of Ferrara is negotiating with a servant for the hand of a count’s daughter in marriage. During the negotiations, the Duke takes the servant upstairs into his private art gallery and shows him several of the objects in his collection. </a:t>
            </a:r>
            <a:br>
              <a:rPr lang="en-GB" sz="2000" dirty="0" smtClean="0"/>
            </a:br>
            <a:r>
              <a:rPr lang="en-GB" sz="2000" dirty="0" smtClean="0"/>
              <a:t/>
            </a:r>
            <a:br>
              <a:rPr lang="en-GB" sz="2000" dirty="0" smtClean="0"/>
            </a:br>
            <a:r>
              <a:rPr lang="en-GB" sz="2000" dirty="0" smtClean="0"/>
              <a:t>The first of these objects is a portrait of his "last" or former duchess, painted directly on one of the walls of the gallery by a friar named </a:t>
            </a:r>
            <a:r>
              <a:rPr lang="en-GB" sz="2000" dirty="0" err="1" smtClean="0"/>
              <a:t>Pandolf</a:t>
            </a:r>
            <a:r>
              <a:rPr lang="en-GB" sz="2000" dirty="0" smtClean="0"/>
              <a:t>. The Duke keeps this portrait behind a curtain that only he is allowed to draw. While the servant sits on a bench looking at the portrait, the Duke describes the circumstances in which it was painted and the fate of his unfortunate former wife.</a:t>
            </a:r>
            <a:br>
              <a:rPr lang="en-GB" sz="2000" dirty="0" smtClean="0"/>
            </a:br>
            <a:r>
              <a:rPr lang="en-GB" sz="2000" dirty="0" smtClean="0"/>
              <a:t/>
            </a:r>
            <a:br>
              <a:rPr lang="en-GB" sz="2000" dirty="0" smtClean="0"/>
            </a:br>
            <a:r>
              <a:rPr lang="en-GB" sz="2000" dirty="0" smtClean="0"/>
              <a:t>Apparently the Duchess was easily pleased: she smiled at everything, and seemed just as happy when someone brought her a branch of cherries as she did when the Duke decided to marry her. She also blushed easily. The Duchess’s genial nature was enough to throw the Duke into a jealous, psychopathic rage, and he "gave commands" (45) that meant "all smiles stopped together" (46). We guessing this means he had her killed.</a:t>
            </a:r>
            <a:endParaRPr lang="en-GB" sz="2000" dirty="0"/>
          </a:p>
        </p:txBody>
      </p:sp>
    </p:spTree>
    <p:extLst>
      <p:ext uri="{BB962C8B-B14F-4D97-AF65-F5344CB8AC3E}">
        <p14:creationId xmlns:p14="http://schemas.microsoft.com/office/powerpoint/2010/main" val="201151238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Themes</a:t>
            </a:r>
            <a:endParaRPr lang="en-GB" b="1" u="sng" dirty="0">
              <a:solidFill>
                <a:srgbClr val="7030A0"/>
              </a:solidFill>
            </a:endParaRPr>
          </a:p>
        </p:txBody>
      </p:sp>
      <p:sp>
        <p:nvSpPr>
          <p:cNvPr id="3" name="Content Placeholder 2"/>
          <p:cNvSpPr>
            <a:spLocks noGrp="1"/>
          </p:cNvSpPr>
          <p:nvPr>
            <p:ph idx="1"/>
          </p:nvPr>
        </p:nvSpPr>
        <p:spPr/>
        <p:txBody>
          <a:bodyPr/>
          <a:lstStyle/>
          <a:p>
            <a:pPr marL="0" indent="0">
              <a:buNone/>
            </a:pPr>
            <a:r>
              <a:rPr lang="en-GB" dirty="0" smtClean="0"/>
              <a:t>Power</a:t>
            </a:r>
          </a:p>
          <a:p>
            <a:pPr marL="0" indent="0">
              <a:buNone/>
            </a:pPr>
            <a:r>
              <a:rPr lang="en-GB" dirty="0" smtClean="0"/>
              <a:t>Art and Culture</a:t>
            </a:r>
            <a:endParaRPr lang="en-GB" dirty="0"/>
          </a:p>
          <a:p>
            <a:pPr marL="0" indent="0">
              <a:buNone/>
            </a:pPr>
            <a:r>
              <a:rPr lang="en-GB" dirty="0" smtClean="0"/>
              <a:t>Madness</a:t>
            </a:r>
            <a:endParaRPr lang="en-GB" dirty="0"/>
          </a:p>
          <a:p>
            <a:pPr marL="0" indent="0">
              <a:buNone/>
            </a:pPr>
            <a:r>
              <a:rPr lang="en-GB" dirty="0" smtClean="0"/>
              <a:t>Jealousy</a:t>
            </a:r>
            <a:endParaRPr lang="en-GB" dirty="0"/>
          </a:p>
        </p:txBody>
      </p:sp>
    </p:spTree>
    <p:extLst>
      <p:ext uri="{BB962C8B-B14F-4D97-AF65-F5344CB8AC3E}">
        <p14:creationId xmlns:p14="http://schemas.microsoft.com/office/powerpoint/2010/main" val="3792197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chemeClr val="accent6">
                    <a:lumMod val="75000"/>
                  </a:schemeClr>
                </a:solidFill>
              </a:rPr>
              <a:t>Prayer Before Birth</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24744"/>
            <a:ext cx="8229600" cy="5400600"/>
          </a:xfrm>
        </p:spPr>
        <p:txBody>
          <a:bodyPr>
            <a:normAutofit fontScale="92500" lnSpcReduction="20000"/>
          </a:bodyPr>
          <a:lstStyle/>
          <a:p>
            <a:pPr marL="0" indent="0">
              <a:buNone/>
            </a:pPr>
            <a:r>
              <a:rPr lang="en-GB" dirty="0"/>
              <a:t>The poem is a plea from an unborn child to a divine power. It suggests all the horrors that the world may inflict on him, in contrast with the wonders of nature. He will be powerless to stop himself from being used in some way for evil, for which he asks forgiveness. He prays for strength not to be made into a part of a machine, which clearly represents an army and war. If this happens, he would rather die.</a:t>
            </a:r>
          </a:p>
          <a:p>
            <a:pPr marL="0" indent="0">
              <a:buNone/>
            </a:pPr>
            <a:r>
              <a:rPr lang="en-GB" dirty="0"/>
              <a:t>The poem highlights the horrors of war </a:t>
            </a:r>
            <a:r>
              <a:rPr lang="en-GB" dirty="0" smtClean="0"/>
              <a:t>by juxtaposing them </a:t>
            </a:r>
            <a:r>
              <a:rPr lang="en-GB" dirty="0"/>
              <a:t>with the innocence of an unborn child. Although every soldier began in this way, it is somehow much more horrific to imagine them in the context of a baby.</a:t>
            </a:r>
          </a:p>
          <a:p>
            <a:pPr marL="0" indent="0">
              <a:buNone/>
            </a:pPr>
            <a:endParaRPr lang="en-GB" dirty="0"/>
          </a:p>
        </p:txBody>
      </p:sp>
    </p:spTree>
    <p:extLst>
      <p:ext uri="{BB962C8B-B14F-4D97-AF65-F5344CB8AC3E}">
        <p14:creationId xmlns:p14="http://schemas.microsoft.com/office/powerpoint/2010/main" val="2239558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b="1" u="sng" dirty="0" smtClean="0">
                <a:solidFill>
                  <a:schemeClr val="accent6">
                    <a:lumMod val="75000"/>
                  </a:schemeClr>
                </a:solidFill>
              </a:rPr>
              <a:t>Form and Structure</a:t>
            </a:r>
            <a:endParaRPr lang="en-GB" b="1" u="sng" dirty="0">
              <a:solidFill>
                <a:schemeClr val="accent6">
                  <a:lumMod val="75000"/>
                </a:schemeClr>
              </a:solidFill>
            </a:endParaRPr>
          </a:p>
        </p:txBody>
      </p:sp>
      <p:sp>
        <p:nvSpPr>
          <p:cNvPr id="3" name="Content Placeholder 2"/>
          <p:cNvSpPr>
            <a:spLocks noGrp="1"/>
          </p:cNvSpPr>
          <p:nvPr>
            <p:ph idx="1"/>
          </p:nvPr>
        </p:nvSpPr>
        <p:spPr>
          <a:xfrm>
            <a:off x="457200" y="908720"/>
            <a:ext cx="8229600" cy="5217443"/>
          </a:xfrm>
        </p:spPr>
        <p:txBody>
          <a:bodyPr>
            <a:normAutofit fontScale="92500"/>
          </a:bodyPr>
          <a:lstStyle/>
          <a:p>
            <a:pPr marL="0" indent="0">
              <a:buNone/>
            </a:pPr>
            <a:r>
              <a:rPr lang="en-GB" b="1" dirty="0" smtClean="0">
                <a:solidFill>
                  <a:srgbClr val="0070C0"/>
                </a:solidFill>
              </a:rPr>
              <a:t>Iambic Pentameter </a:t>
            </a:r>
            <a:r>
              <a:rPr lang="en-GB" dirty="0" smtClean="0"/>
              <a:t>– five unstressed and five stressed syllables in a line. Shakespeare and other Elizabethan dramatists used it in their plays. Browning, a very highly educated writer, knew this, and his decision to use this meter in a poem that already feels like a play is a direct allusion to the patterns of </a:t>
            </a:r>
            <a:r>
              <a:rPr lang="en-GB" b="1" dirty="0" smtClean="0">
                <a:solidFill>
                  <a:srgbClr val="FF0000"/>
                </a:solidFill>
              </a:rPr>
              <a:t>monologues</a:t>
            </a:r>
            <a:r>
              <a:rPr lang="en-GB" dirty="0" smtClean="0"/>
              <a:t>.</a:t>
            </a:r>
          </a:p>
          <a:p>
            <a:pPr marL="0" indent="0">
              <a:buNone/>
            </a:pPr>
            <a:r>
              <a:rPr lang="en-GB" b="1" dirty="0" smtClean="0">
                <a:solidFill>
                  <a:srgbClr val="00B050"/>
                </a:solidFill>
              </a:rPr>
              <a:t>Rhyming Couplets</a:t>
            </a:r>
            <a:r>
              <a:rPr lang="en-GB" dirty="0" smtClean="0"/>
              <a:t> – Two lines beside one another that rhyme. It is appropriate for the control-freak Duke of Ferrara to speak in harsh, structured, rhymed lines than in unrhymed ones.</a:t>
            </a:r>
            <a:endParaRPr lang="en-GB" b="1" dirty="0"/>
          </a:p>
        </p:txBody>
      </p:sp>
    </p:spTree>
    <p:extLst>
      <p:ext uri="{BB962C8B-B14F-4D97-AF65-F5344CB8AC3E}">
        <p14:creationId xmlns:p14="http://schemas.microsoft.com/office/powerpoint/2010/main" val="367564011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lstStyle/>
          <a:p>
            <a:r>
              <a:rPr lang="en-GB" b="1" u="sng" dirty="0" smtClean="0">
                <a:solidFill>
                  <a:srgbClr val="00B050"/>
                </a:solidFill>
              </a:rPr>
              <a:t>Symbolism and Imagery</a:t>
            </a:r>
            <a:endParaRPr lang="en-GB" b="1" u="sng" dirty="0">
              <a:solidFill>
                <a:srgbClr val="00B050"/>
              </a:solidFill>
            </a:endParaRPr>
          </a:p>
        </p:txBody>
      </p:sp>
      <p:sp>
        <p:nvSpPr>
          <p:cNvPr id="3" name="Content Placeholder 2"/>
          <p:cNvSpPr>
            <a:spLocks noGrp="1"/>
          </p:cNvSpPr>
          <p:nvPr>
            <p:ph idx="1"/>
          </p:nvPr>
        </p:nvSpPr>
        <p:spPr>
          <a:xfrm>
            <a:off x="457200" y="980728"/>
            <a:ext cx="8229600" cy="5688632"/>
          </a:xfrm>
        </p:spPr>
        <p:txBody>
          <a:bodyPr>
            <a:normAutofit fontScale="92500" lnSpcReduction="10000"/>
          </a:bodyPr>
          <a:lstStyle/>
          <a:p>
            <a:pPr marL="0" indent="0">
              <a:buNone/>
            </a:pPr>
            <a:r>
              <a:rPr lang="en-GB" b="1" dirty="0" smtClean="0">
                <a:solidFill>
                  <a:schemeClr val="accent6">
                    <a:lumMod val="75000"/>
                  </a:schemeClr>
                </a:solidFill>
              </a:rPr>
              <a:t>The Duchess</a:t>
            </a:r>
          </a:p>
          <a:p>
            <a:pPr marL="0" indent="0">
              <a:buNone/>
            </a:pPr>
            <a:r>
              <a:rPr lang="en-GB" dirty="0"/>
              <a:t>Y</a:t>
            </a:r>
            <a:r>
              <a:rPr lang="en-GB" dirty="0" smtClean="0"/>
              <a:t>ou can interpret the painting of the Duchess as personified. Paintings themselves are just paint on a surface, but this one has an "earnest glance" – and it almost seems like it has feelings – "depth and passion." </a:t>
            </a:r>
          </a:p>
          <a:p>
            <a:pPr marL="0" indent="0">
              <a:buNone/>
            </a:pPr>
            <a:r>
              <a:rPr lang="en-GB" b="1" dirty="0" smtClean="0">
                <a:solidFill>
                  <a:srgbClr val="FF0000"/>
                </a:solidFill>
              </a:rPr>
              <a:t>That Spot of Joy</a:t>
            </a:r>
          </a:p>
          <a:p>
            <a:pPr marL="0" indent="0">
              <a:buNone/>
            </a:pPr>
            <a:r>
              <a:rPr lang="en-GB" dirty="0" smtClean="0"/>
              <a:t>A blush, an involuntary signal of the Duchess's pleasure, something that she can’t control, that betrays her inner feelings to the world. The Duke thinks of it as a "spot" – a stain, a symbol of her tainted nature. </a:t>
            </a:r>
          </a:p>
          <a:p>
            <a:pPr marL="0" indent="0">
              <a:buNone/>
            </a:pPr>
            <a:endParaRPr lang="en-GB" b="1" dirty="0" smtClean="0"/>
          </a:p>
          <a:p>
            <a:pPr marL="0" indent="0">
              <a:buNone/>
            </a:pPr>
            <a:endParaRPr lang="en-GB" dirty="0"/>
          </a:p>
        </p:txBody>
      </p:sp>
    </p:spTree>
    <p:extLst>
      <p:ext uri="{BB962C8B-B14F-4D97-AF65-F5344CB8AC3E}">
        <p14:creationId xmlns:p14="http://schemas.microsoft.com/office/powerpoint/2010/main" val="138717697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408712"/>
          </a:xfrm>
        </p:spPr>
        <p:txBody>
          <a:bodyPr>
            <a:noAutofit/>
          </a:bodyPr>
          <a:lstStyle/>
          <a:p>
            <a:pPr marL="0" indent="0">
              <a:buNone/>
            </a:pPr>
            <a:r>
              <a:rPr lang="en-GB" sz="2800" b="1" dirty="0" smtClean="0">
                <a:solidFill>
                  <a:srgbClr val="7030A0"/>
                </a:solidFill>
              </a:rPr>
              <a:t>Smiles</a:t>
            </a:r>
          </a:p>
          <a:p>
            <a:pPr marL="0" indent="0">
              <a:buNone/>
            </a:pPr>
            <a:r>
              <a:rPr lang="en-GB" sz="2800" dirty="0" smtClean="0"/>
              <a:t>Along with blushes, the Duchess bestows pleased smiles on anyone and anything that brings a little bit of joy into her life. The Duke thinks of these smiles almost the way you might think of collector’s items – they’re worth less (maybe even worthless) because she gives out so many of them. </a:t>
            </a:r>
          </a:p>
          <a:p>
            <a:pPr marL="0" indent="0">
              <a:buNone/>
            </a:pPr>
            <a:r>
              <a:rPr lang="en-GB" sz="2800" b="1" dirty="0" smtClean="0">
                <a:solidFill>
                  <a:srgbClr val="0070C0"/>
                </a:solidFill>
              </a:rPr>
              <a:t>Neptune Taming a Seahorse</a:t>
            </a:r>
          </a:p>
          <a:p>
            <a:pPr marL="0" indent="0">
              <a:buNone/>
            </a:pPr>
            <a:r>
              <a:rPr lang="en-GB" sz="2800" dirty="0" smtClean="0"/>
              <a:t>The Duke emphasizes that this statue was cast for him This statue is a foil to the only other art object that we see in the gallery – the portrait of the Duchess. The Duchess is confirmed as nothing more than an object to the Duke.</a:t>
            </a:r>
            <a:endParaRPr lang="en-GB" sz="2800" b="1" dirty="0" smtClean="0"/>
          </a:p>
          <a:p>
            <a:pPr marL="0" indent="0">
              <a:buNone/>
            </a:pPr>
            <a:endParaRPr lang="en-GB" sz="2800" dirty="0"/>
          </a:p>
        </p:txBody>
      </p:sp>
    </p:spTree>
    <p:extLst>
      <p:ext uri="{BB962C8B-B14F-4D97-AF65-F5344CB8AC3E}">
        <p14:creationId xmlns:p14="http://schemas.microsoft.com/office/powerpoint/2010/main" val="256011982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66"/>
            <a:ext cx="8229600" cy="1143000"/>
          </a:xfrm>
        </p:spPr>
        <p:txBody>
          <a:bodyPr/>
          <a:lstStyle/>
          <a:p>
            <a:r>
              <a:rPr lang="en-GB" b="1" u="sng" dirty="0" smtClean="0">
                <a:solidFill>
                  <a:schemeClr val="accent6">
                    <a:lumMod val="75000"/>
                  </a:schemeClr>
                </a:solidFill>
              </a:rPr>
              <a:t>Half-Past Two</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24744"/>
            <a:ext cx="8229600" cy="5472608"/>
          </a:xfrm>
        </p:spPr>
        <p:txBody>
          <a:bodyPr/>
          <a:lstStyle/>
          <a:p>
            <a:pPr marL="0" indent="0">
              <a:buNone/>
            </a:pPr>
            <a:r>
              <a:rPr lang="en-GB" dirty="0" smtClean="0"/>
              <a:t>This poem is about a young boy in school who has committed an unknown offence and has to stay for detention. Unfortunately, he cannot tell the time and does not know when to leave.</a:t>
            </a:r>
          </a:p>
          <a:p>
            <a:pPr marL="0" indent="0">
              <a:buNone/>
            </a:pPr>
            <a:endParaRPr lang="en-GB" dirty="0"/>
          </a:p>
          <a:p>
            <a:pPr marL="0" indent="0">
              <a:buNone/>
            </a:pPr>
            <a:r>
              <a:rPr lang="en-GB" dirty="0" smtClean="0"/>
              <a:t>There is an element of criticism of the education system for punishing pupils for a lack of knowledge. The boy becomes a symbol of the innocence of youth in comparison to the harshness of adulthood.</a:t>
            </a:r>
            <a:endParaRPr lang="en-GB" dirty="0"/>
          </a:p>
        </p:txBody>
      </p:sp>
    </p:spTree>
    <p:extLst>
      <p:ext uri="{BB962C8B-B14F-4D97-AF65-F5344CB8AC3E}">
        <p14:creationId xmlns:p14="http://schemas.microsoft.com/office/powerpoint/2010/main" val="1756905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0000"/>
                </a:solidFill>
              </a:rPr>
              <a:t>Themes</a:t>
            </a:r>
            <a:endParaRPr lang="en-GB" b="1" u="sng" dirty="0">
              <a:solidFill>
                <a:srgbClr val="FF0000"/>
              </a:solidFill>
            </a:endParaRPr>
          </a:p>
        </p:txBody>
      </p:sp>
      <p:sp>
        <p:nvSpPr>
          <p:cNvPr id="3" name="Content Placeholder 2"/>
          <p:cNvSpPr>
            <a:spLocks noGrp="1"/>
          </p:cNvSpPr>
          <p:nvPr>
            <p:ph idx="1"/>
          </p:nvPr>
        </p:nvSpPr>
        <p:spPr>
          <a:xfrm>
            <a:off x="4788024" y="1600200"/>
            <a:ext cx="3898776" cy="4525963"/>
          </a:xfrm>
        </p:spPr>
        <p:txBody>
          <a:bodyPr>
            <a:normAutofit/>
          </a:bodyPr>
          <a:lstStyle/>
          <a:p>
            <a:pPr marL="0" indent="0">
              <a:buNone/>
            </a:pPr>
            <a:r>
              <a:rPr lang="en-GB" sz="4400" dirty="0" smtClean="0"/>
              <a:t>Memory</a:t>
            </a:r>
          </a:p>
          <a:p>
            <a:pPr marL="0" indent="0">
              <a:buNone/>
            </a:pPr>
            <a:r>
              <a:rPr lang="en-GB" sz="4400" dirty="0" smtClean="0"/>
              <a:t>Childhood</a:t>
            </a:r>
          </a:p>
          <a:p>
            <a:pPr marL="0" indent="0">
              <a:buNone/>
            </a:pPr>
            <a:r>
              <a:rPr lang="en-GB" sz="4400" dirty="0" smtClean="0"/>
              <a:t>Isolation</a:t>
            </a:r>
          </a:p>
          <a:p>
            <a:pPr marL="0" indent="0">
              <a:buNone/>
            </a:pPr>
            <a:r>
              <a:rPr lang="en-GB" sz="4400" dirty="0" smtClean="0"/>
              <a:t>Reality</a:t>
            </a:r>
            <a:endParaRPr lang="en-GB" sz="4400" dirty="0"/>
          </a:p>
        </p:txBody>
      </p:sp>
    </p:spTree>
    <p:extLst>
      <p:ext uri="{BB962C8B-B14F-4D97-AF65-F5344CB8AC3E}">
        <p14:creationId xmlns:p14="http://schemas.microsoft.com/office/powerpoint/2010/main" val="1559405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err="1" smtClean="0">
                <a:solidFill>
                  <a:schemeClr val="accent6">
                    <a:lumMod val="75000"/>
                  </a:schemeClr>
                </a:solidFill>
              </a:rPr>
              <a:t>Tercets</a:t>
            </a:r>
            <a:r>
              <a:rPr lang="en-GB" dirty="0" smtClean="0">
                <a:solidFill>
                  <a:schemeClr val="accent6">
                    <a:lumMod val="75000"/>
                  </a:schemeClr>
                </a:solidFill>
              </a:rPr>
              <a:t> </a:t>
            </a:r>
            <a:r>
              <a:rPr lang="en-GB" dirty="0" smtClean="0"/>
              <a:t>– Three line stanzas. A very rigid structure, like the ticking of a clock.</a:t>
            </a:r>
            <a:endParaRPr lang="en-GB" b="1" dirty="0" smtClean="0"/>
          </a:p>
          <a:p>
            <a:pPr marL="0" indent="0">
              <a:buNone/>
            </a:pPr>
            <a:endParaRPr lang="en-GB" b="1" dirty="0" smtClean="0">
              <a:solidFill>
                <a:srgbClr val="7030A0"/>
              </a:solidFill>
            </a:endParaRPr>
          </a:p>
          <a:p>
            <a:pPr marL="0" indent="0">
              <a:buNone/>
            </a:pPr>
            <a:r>
              <a:rPr lang="en-GB" b="1" dirty="0" smtClean="0">
                <a:solidFill>
                  <a:srgbClr val="7030A0"/>
                </a:solidFill>
              </a:rPr>
              <a:t>Enjambment</a:t>
            </a:r>
            <a:r>
              <a:rPr lang="en-GB" dirty="0" smtClean="0"/>
              <a:t> – Lines run into one another, like time passing easily and steadily.</a:t>
            </a:r>
            <a:endParaRPr lang="en-GB" dirty="0"/>
          </a:p>
        </p:txBody>
      </p:sp>
    </p:spTree>
    <p:extLst>
      <p:ext uri="{BB962C8B-B14F-4D97-AF65-F5344CB8AC3E}">
        <p14:creationId xmlns:p14="http://schemas.microsoft.com/office/powerpoint/2010/main" val="32703195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p:txBody>
          <a:bodyPr/>
          <a:lstStyle/>
          <a:p>
            <a:pPr marL="0" indent="0">
              <a:buNone/>
            </a:pPr>
            <a:r>
              <a:rPr lang="en-GB" b="1" dirty="0" smtClean="0">
                <a:solidFill>
                  <a:srgbClr val="FF0000"/>
                </a:solidFill>
              </a:rPr>
              <a:t>Compound Words</a:t>
            </a:r>
            <a:r>
              <a:rPr lang="en-GB" dirty="0" smtClean="0"/>
              <a:t> – Childish tone. Usually ending in ‘time’ to emphasise that the boy knows </a:t>
            </a:r>
            <a:r>
              <a:rPr lang="en-GB" i="1" dirty="0" smtClean="0"/>
              <a:t>what</a:t>
            </a:r>
            <a:r>
              <a:rPr lang="en-GB" dirty="0" smtClean="0"/>
              <a:t> time is, but cannot </a:t>
            </a:r>
            <a:r>
              <a:rPr lang="en-GB" i="1" dirty="0" smtClean="0"/>
              <a:t>tell</a:t>
            </a:r>
            <a:r>
              <a:rPr lang="en-GB" dirty="0" smtClean="0"/>
              <a:t> time.</a:t>
            </a:r>
          </a:p>
          <a:p>
            <a:pPr marL="0" indent="0">
              <a:buNone/>
            </a:pPr>
            <a:endParaRPr lang="en-GB" dirty="0"/>
          </a:p>
          <a:p>
            <a:pPr marL="0" indent="0">
              <a:buNone/>
            </a:pPr>
            <a:r>
              <a:rPr lang="en-GB" b="1" dirty="0" smtClean="0">
                <a:solidFill>
                  <a:srgbClr val="FFC000"/>
                </a:solidFill>
              </a:rPr>
              <a:t>Onomatopoeia</a:t>
            </a:r>
            <a:r>
              <a:rPr lang="en-GB" dirty="0" smtClean="0"/>
              <a:t> – ‘click its language’/‘slotted him back.’ Resembles the sound the clock makes, as if time – or the speaker’s lack of ability to tell time – is a problem for him every moment.</a:t>
            </a:r>
            <a:endParaRPr lang="en-GB" dirty="0"/>
          </a:p>
        </p:txBody>
      </p:sp>
    </p:spTree>
    <p:extLst>
      <p:ext uri="{BB962C8B-B14F-4D97-AF65-F5344CB8AC3E}">
        <p14:creationId xmlns:p14="http://schemas.microsoft.com/office/powerpoint/2010/main" val="13978670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b="1" u="sng" dirty="0" smtClean="0">
                <a:solidFill>
                  <a:srgbClr val="FF0000"/>
                </a:solidFill>
              </a:rPr>
              <a:t>Symbolism and Imagery</a:t>
            </a:r>
            <a:endParaRPr lang="en-GB" b="1" u="sng" dirty="0">
              <a:solidFill>
                <a:srgbClr val="FF0000"/>
              </a:solidFill>
            </a:endParaRPr>
          </a:p>
        </p:txBody>
      </p:sp>
      <p:sp>
        <p:nvSpPr>
          <p:cNvPr id="3" name="Content Placeholder 2"/>
          <p:cNvSpPr>
            <a:spLocks noGrp="1"/>
          </p:cNvSpPr>
          <p:nvPr>
            <p:ph idx="1"/>
          </p:nvPr>
        </p:nvSpPr>
        <p:spPr>
          <a:xfrm>
            <a:off x="457200" y="1412776"/>
            <a:ext cx="8229600" cy="4968552"/>
          </a:xfrm>
        </p:spPr>
        <p:txBody>
          <a:bodyPr>
            <a:normAutofit/>
          </a:bodyPr>
          <a:lstStyle/>
          <a:p>
            <a:pPr marL="0" indent="0">
              <a:buNone/>
            </a:pPr>
            <a:r>
              <a:rPr lang="en-GB" b="1" dirty="0" smtClean="0">
                <a:solidFill>
                  <a:srgbClr val="0070C0"/>
                </a:solidFill>
              </a:rPr>
              <a:t>Capitalisation</a:t>
            </a:r>
            <a:r>
              <a:rPr lang="en-GB" dirty="0" smtClean="0">
                <a:solidFill>
                  <a:srgbClr val="0070C0"/>
                </a:solidFill>
              </a:rPr>
              <a:t> </a:t>
            </a:r>
            <a:r>
              <a:rPr lang="en-GB" dirty="0" smtClean="0"/>
              <a:t>– ‘Something Very Wrong’ emphasises the innocence and youth of the speaker along with the fear that he feels.</a:t>
            </a:r>
          </a:p>
          <a:p>
            <a:pPr marL="0" indent="0">
              <a:buNone/>
            </a:pPr>
            <a:endParaRPr lang="en-GB" dirty="0"/>
          </a:p>
          <a:p>
            <a:pPr marL="0" indent="0">
              <a:buNone/>
            </a:pPr>
            <a:r>
              <a:rPr lang="en-GB" b="1" dirty="0" smtClean="0">
                <a:solidFill>
                  <a:srgbClr val="00B050"/>
                </a:solidFill>
              </a:rPr>
              <a:t>Personification</a:t>
            </a:r>
            <a:r>
              <a:rPr lang="en-GB" dirty="0" smtClean="0">
                <a:solidFill>
                  <a:srgbClr val="00B050"/>
                </a:solidFill>
              </a:rPr>
              <a:t> </a:t>
            </a:r>
            <a:r>
              <a:rPr lang="en-GB" dirty="0" smtClean="0"/>
              <a:t>– ‘the little eyes / And two long legs for walking.’ Time and clocks are an alien concept to the speaker. He is so familiar with them that they might as well be unknown creatures.</a:t>
            </a:r>
            <a:endParaRPr lang="en-GB" dirty="0"/>
          </a:p>
        </p:txBody>
      </p:sp>
    </p:spTree>
    <p:extLst>
      <p:ext uri="{BB962C8B-B14F-4D97-AF65-F5344CB8AC3E}">
        <p14:creationId xmlns:p14="http://schemas.microsoft.com/office/powerpoint/2010/main" val="23883703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8229600" cy="1143000"/>
          </a:xfrm>
        </p:spPr>
        <p:txBody>
          <a:bodyPr/>
          <a:lstStyle/>
          <a:p>
            <a:r>
              <a:rPr lang="en-GB" b="1" u="sng" dirty="0" smtClean="0">
                <a:solidFill>
                  <a:schemeClr val="accent6">
                    <a:lumMod val="75000"/>
                  </a:schemeClr>
                </a:solidFill>
              </a:rPr>
              <a:t>A Mother in a Refugee Camp</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196752"/>
            <a:ext cx="8229600" cy="4929411"/>
          </a:xfrm>
        </p:spPr>
        <p:txBody>
          <a:bodyPr/>
          <a:lstStyle/>
          <a:p>
            <a:pPr marL="0" indent="0">
              <a:buNone/>
            </a:pPr>
            <a:r>
              <a:rPr lang="en-GB" dirty="0" smtClean="0"/>
              <a:t>This poem, written by Chinua Achebe – a Nigerian with an interest in African politics – paints a desperate and realistic image of a mother holding her dying son for the last time.</a:t>
            </a:r>
          </a:p>
          <a:p>
            <a:pPr marL="0" indent="0">
              <a:buNone/>
            </a:pPr>
            <a:endParaRPr lang="en-GB" dirty="0"/>
          </a:p>
          <a:p>
            <a:pPr marL="0" indent="0">
              <a:buNone/>
            </a:pPr>
            <a:r>
              <a:rPr lang="en-GB" dirty="0" smtClean="0"/>
              <a:t>The poem is a sad reflection of the reality of the lives of many people in desperate situations, but also highlights the unending nature of a mother’s love and devotion to her children.</a:t>
            </a:r>
            <a:endParaRPr lang="en-GB" dirty="0"/>
          </a:p>
        </p:txBody>
      </p:sp>
    </p:spTree>
    <p:extLst>
      <p:ext uri="{BB962C8B-B14F-4D97-AF65-F5344CB8AC3E}">
        <p14:creationId xmlns:p14="http://schemas.microsoft.com/office/powerpoint/2010/main" val="11875375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Themes</a:t>
            </a:r>
            <a:endParaRPr lang="en-GB" b="1" u="sng" dirty="0">
              <a:solidFill>
                <a:srgbClr val="00B050"/>
              </a:solidFill>
            </a:endParaRPr>
          </a:p>
        </p:txBody>
      </p:sp>
      <p:sp>
        <p:nvSpPr>
          <p:cNvPr id="3" name="Content Placeholder 2"/>
          <p:cNvSpPr>
            <a:spLocks noGrp="1"/>
          </p:cNvSpPr>
          <p:nvPr>
            <p:ph idx="1"/>
          </p:nvPr>
        </p:nvSpPr>
        <p:spPr/>
        <p:txBody>
          <a:bodyPr>
            <a:normAutofit/>
          </a:bodyPr>
          <a:lstStyle/>
          <a:p>
            <a:pPr marL="0" indent="0" algn="ctr">
              <a:buNone/>
            </a:pPr>
            <a:endParaRPr lang="en-GB" sz="4000" dirty="0" smtClean="0"/>
          </a:p>
          <a:p>
            <a:pPr marL="0" indent="0" algn="ctr">
              <a:buNone/>
            </a:pPr>
            <a:r>
              <a:rPr lang="en-GB" sz="4000" dirty="0" smtClean="0"/>
              <a:t>Death</a:t>
            </a:r>
          </a:p>
          <a:p>
            <a:pPr marL="0" indent="0" algn="ctr">
              <a:buNone/>
            </a:pPr>
            <a:r>
              <a:rPr lang="en-GB" sz="4000" dirty="0" smtClean="0"/>
              <a:t>Conflict</a:t>
            </a:r>
          </a:p>
          <a:p>
            <a:pPr marL="0" indent="0" algn="ctr">
              <a:buNone/>
            </a:pPr>
            <a:r>
              <a:rPr lang="en-GB" sz="4000" dirty="0" smtClean="0"/>
              <a:t>Loneliness</a:t>
            </a:r>
          </a:p>
          <a:p>
            <a:pPr marL="0" indent="0" algn="ctr">
              <a:buNone/>
            </a:pPr>
            <a:r>
              <a:rPr lang="en-GB" sz="4000" dirty="0" smtClean="0"/>
              <a:t>Love</a:t>
            </a:r>
            <a:endParaRPr lang="en-GB" sz="4000" dirty="0"/>
          </a:p>
        </p:txBody>
      </p:sp>
    </p:spTree>
    <p:extLst>
      <p:ext uri="{BB962C8B-B14F-4D97-AF65-F5344CB8AC3E}">
        <p14:creationId xmlns:p14="http://schemas.microsoft.com/office/powerpoint/2010/main" val="1280125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Themes</a:t>
            </a:r>
            <a:endParaRPr lang="en-GB" b="1" u="sng" dirty="0">
              <a:solidFill>
                <a:srgbClr val="0070C0"/>
              </a:solidFill>
            </a:endParaRPr>
          </a:p>
        </p:txBody>
      </p:sp>
      <p:sp>
        <p:nvSpPr>
          <p:cNvPr id="3" name="Content Placeholder 2"/>
          <p:cNvSpPr>
            <a:spLocks noGrp="1"/>
          </p:cNvSpPr>
          <p:nvPr>
            <p:ph idx="1"/>
          </p:nvPr>
        </p:nvSpPr>
        <p:spPr/>
        <p:txBody>
          <a:bodyPr>
            <a:normAutofit/>
          </a:bodyPr>
          <a:lstStyle/>
          <a:p>
            <a:pPr marL="0" indent="0" algn="ctr">
              <a:buNone/>
            </a:pPr>
            <a:endParaRPr lang="en-GB" sz="4400" dirty="0" smtClean="0"/>
          </a:p>
          <a:p>
            <a:pPr marL="0" indent="0" algn="ctr">
              <a:buNone/>
            </a:pPr>
            <a:r>
              <a:rPr lang="en-GB" sz="4400" dirty="0" smtClean="0"/>
              <a:t>Conflict</a:t>
            </a:r>
          </a:p>
          <a:p>
            <a:pPr marL="0" indent="0" algn="ctr">
              <a:buNone/>
            </a:pPr>
            <a:r>
              <a:rPr lang="en-GB" sz="4400" dirty="0" smtClean="0"/>
              <a:t>Innocence</a:t>
            </a:r>
          </a:p>
          <a:p>
            <a:pPr marL="0" indent="0" algn="ctr">
              <a:buNone/>
            </a:pPr>
            <a:r>
              <a:rPr lang="en-GB" sz="4400" dirty="0" smtClean="0"/>
              <a:t>Helplessness</a:t>
            </a:r>
            <a:endParaRPr lang="en-GB" sz="4400" dirty="0"/>
          </a:p>
        </p:txBody>
      </p:sp>
    </p:spTree>
    <p:extLst>
      <p:ext uri="{BB962C8B-B14F-4D97-AF65-F5344CB8AC3E}">
        <p14:creationId xmlns:p14="http://schemas.microsoft.com/office/powerpoint/2010/main" val="219116223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r>
              <a:rPr lang="en-GB" b="1" u="sng" dirty="0" smtClean="0">
                <a:solidFill>
                  <a:srgbClr val="FF0000"/>
                </a:solidFill>
              </a:rPr>
              <a:t>Form and Structure</a:t>
            </a:r>
            <a:endParaRPr lang="en-GB" b="1" u="sng" dirty="0">
              <a:solidFill>
                <a:srgbClr val="FF0000"/>
              </a:solidFill>
            </a:endParaRPr>
          </a:p>
        </p:txBody>
      </p:sp>
      <p:sp>
        <p:nvSpPr>
          <p:cNvPr id="3" name="Content Placeholder 2"/>
          <p:cNvSpPr>
            <a:spLocks noGrp="1"/>
          </p:cNvSpPr>
          <p:nvPr>
            <p:ph idx="1"/>
          </p:nvPr>
        </p:nvSpPr>
        <p:spPr>
          <a:xfrm>
            <a:off x="457200" y="1628800"/>
            <a:ext cx="8229600" cy="4497363"/>
          </a:xfrm>
        </p:spPr>
        <p:txBody>
          <a:bodyPr/>
          <a:lstStyle/>
          <a:p>
            <a:pPr marL="0" indent="0">
              <a:buNone/>
            </a:pPr>
            <a:r>
              <a:rPr lang="en-GB" b="1" dirty="0" smtClean="0">
                <a:solidFill>
                  <a:srgbClr val="7030A0"/>
                </a:solidFill>
              </a:rPr>
              <a:t>Free Verse</a:t>
            </a:r>
            <a:r>
              <a:rPr lang="en-GB" dirty="0" smtClean="0">
                <a:solidFill>
                  <a:srgbClr val="7030A0"/>
                </a:solidFill>
              </a:rPr>
              <a:t> </a:t>
            </a:r>
            <a:r>
              <a:rPr lang="en-GB" dirty="0" smtClean="0"/>
              <a:t>– lack of a rigid structure. There are no breaks or interruption, which brings us inevitably to the child’s death. </a:t>
            </a:r>
          </a:p>
          <a:p>
            <a:pPr marL="0" indent="0">
              <a:buNone/>
            </a:pPr>
            <a:endParaRPr lang="en-GB" dirty="0" smtClean="0"/>
          </a:p>
          <a:p>
            <a:pPr marL="0" indent="0">
              <a:buNone/>
            </a:pPr>
            <a:r>
              <a:rPr lang="en-GB" b="1" dirty="0" smtClean="0">
                <a:solidFill>
                  <a:schemeClr val="accent6">
                    <a:lumMod val="75000"/>
                  </a:schemeClr>
                </a:solidFill>
              </a:rPr>
              <a:t>Rhyme Scheme </a:t>
            </a:r>
            <a:r>
              <a:rPr lang="en-GB" dirty="0" smtClean="0"/>
              <a:t>– or rather the lack thereof. Rhyme adds a musical or whimsical tone. It is lacking in this poem to reflect the serious issues.</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0527273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457200" y="1124744"/>
            <a:ext cx="8229600" cy="5400600"/>
          </a:xfrm>
        </p:spPr>
        <p:txBody>
          <a:bodyPr>
            <a:normAutofit/>
          </a:bodyPr>
          <a:lstStyle/>
          <a:p>
            <a:pPr marL="0" indent="0">
              <a:buNone/>
            </a:pPr>
            <a:r>
              <a:rPr lang="en-GB" b="1" dirty="0" smtClean="0">
                <a:solidFill>
                  <a:srgbClr val="00B050"/>
                </a:solidFill>
              </a:rPr>
              <a:t>Descriptions of Suffering </a:t>
            </a:r>
            <a:r>
              <a:rPr lang="en-GB" dirty="0" smtClean="0"/>
              <a:t>– </a:t>
            </a:r>
            <a:r>
              <a:rPr lang="en-GB" dirty="0"/>
              <a:t>"diarrhoea" or "dried up ribs" or "washed out bottoms." </a:t>
            </a:r>
            <a:r>
              <a:rPr lang="en-GB" dirty="0" smtClean="0"/>
              <a:t>Verbs, adjectives and nouns are used to emphasise the tragic nature of the conditions of the children.</a:t>
            </a:r>
          </a:p>
          <a:p>
            <a:pPr marL="0" indent="0">
              <a:buNone/>
            </a:pPr>
            <a:endParaRPr lang="en-GB" dirty="0"/>
          </a:p>
          <a:p>
            <a:pPr marL="0" indent="0">
              <a:buNone/>
            </a:pPr>
            <a:r>
              <a:rPr lang="en-GB" b="1" dirty="0" smtClean="0">
                <a:solidFill>
                  <a:srgbClr val="FFC000"/>
                </a:solidFill>
              </a:rPr>
              <a:t>Allusion</a:t>
            </a:r>
            <a:r>
              <a:rPr lang="en-GB" dirty="0" smtClean="0">
                <a:solidFill>
                  <a:srgbClr val="FFC000"/>
                </a:solidFill>
              </a:rPr>
              <a:t> </a:t>
            </a:r>
            <a:r>
              <a:rPr lang="en-GB" dirty="0" smtClean="0"/>
              <a:t>– ‘No Madonna and Child’ -  a reference to paintings/sculptures of Mary and Jesus. The scene depicted is not one a violent or aggressive pain, but rather of composed acceptance of pain and grief.</a:t>
            </a:r>
            <a:endParaRPr lang="en-GB" dirty="0"/>
          </a:p>
        </p:txBody>
      </p:sp>
    </p:spTree>
    <p:extLst>
      <p:ext uri="{BB962C8B-B14F-4D97-AF65-F5344CB8AC3E}">
        <p14:creationId xmlns:p14="http://schemas.microsoft.com/office/powerpoint/2010/main" val="42815553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650"/>
            <a:ext cx="8229600" cy="1143000"/>
          </a:xfrm>
        </p:spPr>
        <p:txBody>
          <a:bodyPr/>
          <a:lstStyle/>
          <a:p>
            <a:r>
              <a:rPr lang="en-GB" b="1" u="sng" dirty="0" smtClean="0">
                <a:solidFill>
                  <a:srgbClr val="0070C0"/>
                </a:solidFill>
              </a:rPr>
              <a:t>Symbolism and Imagery</a:t>
            </a:r>
            <a:endParaRPr lang="en-GB" b="1" u="sng" dirty="0">
              <a:solidFill>
                <a:srgbClr val="0070C0"/>
              </a:solidFill>
            </a:endParaRPr>
          </a:p>
        </p:txBody>
      </p:sp>
      <p:sp>
        <p:nvSpPr>
          <p:cNvPr id="3" name="Content Placeholder 2"/>
          <p:cNvSpPr>
            <a:spLocks noGrp="1"/>
          </p:cNvSpPr>
          <p:nvPr>
            <p:ph idx="1"/>
          </p:nvPr>
        </p:nvSpPr>
        <p:spPr>
          <a:xfrm>
            <a:off x="457200" y="980728"/>
            <a:ext cx="8229600" cy="5616624"/>
          </a:xfrm>
        </p:spPr>
        <p:txBody>
          <a:bodyPr/>
          <a:lstStyle/>
          <a:p>
            <a:pPr marL="0" indent="0">
              <a:buNone/>
            </a:pPr>
            <a:r>
              <a:rPr lang="en-GB" b="1" dirty="0" smtClean="0">
                <a:solidFill>
                  <a:schemeClr val="accent6">
                    <a:lumMod val="75000"/>
                  </a:schemeClr>
                </a:solidFill>
              </a:rPr>
              <a:t>Simile</a:t>
            </a:r>
            <a:r>
              <a:rPr lang="en-GB" dirty="0" smtClean="0">
                <a:solidFill>
                  <a:schemeClr val="accent6">
                    <a:lumMod val="75000"/>
                  </a:schemeClr>
                </a:solidFill>
              </a:rPr>
              <a:t> </a:t>
            </a:r>
            <a:r>
              <a:rPr lang="en-GB" dirty="0" smtClean="0"/>
              <a:t>– ‘Like putting flowers on a tiny grave.’ A shocking and poignant end to the poem. The child has died.</a:t>
            </a:r>
          </a:p>
          <a:p>
            <a:pPr marL="0" indent="0">
              <a:buNone/>
            </a:pPr>
            <a:endParaRPr lang="en-GB" dirty="0"/>
          </a:p>
          <a:p>
            <a:pPr marL="0" indent="0">
              <a:buNone/>
            </a:pPr>
            <a:r>
              <a:rPr lang="en-GB" b="1" dirty="0" smtClean="0">
                <a:solidFill>
                  <a:srgbClr val="FF0000"/>
                </a:solidFill>
              </a:rPr>
              <a:t>Metaphor</a:t>
            </a:r>
            <a:r>
              <a:rPr lang="en-GB" dirty="0" smtClean="0">
                <a:solidFill>
                  <a:srgbClr val="FF0000"/>
                </a:solidFill>
              </a:rPr>
              <a:t> </a:t>
            </a:r>
            <a:r>
              <a:rPr lang="en-GB" dirty="0" smtClean="0"/>
              <a:t>– ‘Held a ghost-smile.’ This foreshadows the child’s death and shows the mother’s strength in the face of such a tragedy.</a:t>
            </a:r>
          </a:p>
          <a:p>
            <a:pPr marL="0" indent="0">
              <a:buNone/>
            </a:pPr>
            <a:endParaRPr lang="en-GB" dirty="0"/>
          </a:p>
          <a:p>
            <a:pPr marL="0" indent="0">
              <a:buNone/>
            </a:pPr>
            <a:r>
              <a:rPr lang="en-GB" b="1" dirty="0" smtClean="0">
                <a:solidFill>
                  <a:srgbClr val="00B050"/>
                </a:solidFill>
              </a:rPr>
              <a:t>Alliteration</a:t>
            </a:r>
            <a:r>
              <a:rPr lang="en-GB" dirty="0" smtClean="0">
                <a:solidFill>
                  <a:srgbClr val="00B050"/>
                </a:solidFill>
              </a:rPr>
              <a:t> </a:t>
            </a:r>
            <a:r>
              <a:rPr lang="en-GB" dirty="0" smtClean="0"/>
              <a:t>– ‘Behind blown-empty bellies.’ These are explosive, aggressive sounds.</a:t>
            </a:r>
            <a:endParaRPr lang="en-GB" dirty="0"/>
          </a:p>
        </p:txBody>
      </p:sp>
    </p:spTree>
    <p:extLst>
      <p:ext uri="{BB962C8B-B14F-4D97-AF65-F5344CB8AC3E}">
        <p14:creationId xmlns:p14="http://schemas.microsoft.com/office/powerpoint/2010/main" val="22795975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u="sng" dirty="0" smtClean="0">
                <a:solidFill>
                  <a:srgbClr val="7030A0"/>
                </a:solidFill>
              </a:rPr>
              <a:t>Do Not Go Gentle Into that Good Night</a:t>
            </a:r>
            <a:endParaRPr lang="en-GB" b="1" u="sng" dirty="0">
              <a:solidFill>
                <a:srgbClr val="7030A0"/>
              </a:solidFill>
            </a:endParaRPr>
          </a:p>
        </p:txBody>
      </p:sp>
      <p:sp>
        <p:nvSpPr>
          <p:cNvPr id="3" name="Content Placeholder 2"/>
          <p:cNvSpPr>
            <a:spLocks noGrp="1"/>
          </p:cNvSpPr>
          <p:nvPr>
            <p:ph idx="1"/>
          </p:nvPr>
        </p:nvSpPr>
        <p:spPr>
          <a:xfrm>
            <a:off x="251520" y="1628800"/>
            <a:ext cx="3898776" cy="4525963"/>
          </a:xfrm>
        </p:spPr>
        <p:txBody>
          <a:bodyPr>
            <a:normAutofit lnSpcReduction="10000"/>
          </a:bodyPr>
          <a:lstStyle/>
          <a:p>
            <a:pPr marL="0" indent="0">
              <a:buNone/>
            </a:pPr>
            <a:r>
              <a:rPr lang="en-GB" dirty="0" smtClean="0"/>
              <a:t>This poem was written by Dylan Thomas about the death of his father. </a:t>
            </a:r>
            <a:r>
              <a:rPr lang="en-GB" dirty="0"/>
              <a:t>Thomas uses the poem to lament his father's loss of health and strength, and encouraging him to cling to life. </a:t>
            </a:r>
            <a:endParaRPr lang="en-GB" dirty="0" smtClean="0"/>
          </a:p>
          <a:p>
            <a:pPr marL="0" indent="0">
              <a:buNone/>
            </a:pPr>
            <a:endParaRPr lang="en-GB" dirty="0" smtClean="0"/>
          </a:p>
        </p:txBody>
      </p:sp>
    </p:spTree>
    <p:extLst>
      <p:ext uri="{BB962C8B-B14F-4D97-AF65-F5344CB8AC3E}">
        <p14:creationId xmlns:p14="http://schemas.microsoft.com/office/powerpoint/2010/main" val="413195279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70C0"/>
                </a:solidFill>
              </a:rPr>
              <a:t>Form and Structure</a:t>
            </a:r>
            <a:endParaRPr lang="en-GB" b="1" u="sng" dirty="0">
              <a:solidFill>
                <a:srgbClr val="0070C0"/>
              </a:solidFill>
            </a:endParaRPr>
          </a:p>
        </p:txBody>
      </p:sp>
      <p:sp>
        <p:nvSpPr>
          <p:cNvPr id="3" name="Content Placeholder 2"/>
          <p:cNvSpPr>
            <a:spLocks noGrp="1"/>
          </p:cNvSpPr>
          <p:nvPr>
            <p:ph idx="1"/>
          </p:nvPr>
        </p:nvSpPr>
        <p:spPr/>
        <p:txBody>
          <a:bodyPr/>
          <a:lstStyle/>
          <a:p>
            <a:pPr marL="0" indent="0">
              <a:buNone/>
            </a:pPr>
            <a:r>
              <a:rPr lang="en-GB" b="1" dirty="0" smtClean="0">
                <a:solidFill>
                  <a:srgbClr val="FF0000"/>
                </a:solidFill>
              </a:rPr>
              <a:t>Villanelle</a:t>
            </a:r>
            <a:r>
              <a:rPr lang="en-GB" dirty="0" smtClean="0">
                <a:solidFill>
                  <a:srgbClr val="FF0000"/>
                </a:solidFill>
              </a:rPr>
              <a:t> </a:t>
            </a:r>
            <a:r>
              <a:rPr lang="en-GB" dirty="0"/>
              <a:t>- nineteen lines divided into five three-line stanzas and a sixth stanza with four lines</a:t>
            </a:r>
            <a:r>
              <a:rPr lang="en-GB" dirty="0" smtClean="0"/>
              <a:t>. Villanelles also have a very rigid rhyme scheme: </a:t>
            </a:r>
            <a:r>
              <a:rPr lang="es-ES" dirty="0"/>
              <a:t>ABA </a:t>
            </a:r>
            <a:r>
              <a:rPr lang="es-ES" dirty="0" err="1"/>
              <a:t>ABA</a:t>
            </a:r>
            <a:r>
              <a:rPr lang="es-ES" dirty="0"/>
              <a:t> </a:t>
            </a:r>
            <a:r>
              <a:rPr lang="es-ES" dirty="0" err="1"/>
              <a:t>ABA</a:t>
            </a:r>
            <a:r>
              <a:rPr lang="es-ES" dirty="0"/>
              <a:t> </a:t>
            </a:r>
            <a:r>
              <a:rPr lang="es-ES" dirty="0" err="1"/>
              <a:t>ABA</a:t>
            </a:r>
            <a:r>
              <a:rPr lang="es-ES" dirty="0"/>
              <a:t> </a:t>
            </a:r>
            <a:r>
              <a:rPr lang="es-ES" dirty="0" err="1"/>
              <a:t>ABA</a:t>
            </a:r>
            <a:r>
              <a:rPr lang="es-ES" dirty="0"/>
              <a:t> </a:t>
            </a:r>
            <a:r>
              <a:rPr lang="es-ES" dirty="0" smtClean="0"/>
              <a:t>ABAA, and </a:t>
            </a:r>
            <a:r>
              <a:rPr lang="es-ES" dirty="0" err="1" smtClean="0"/>
              <a:t>have</a:t>
            </a:r>
            <a:r>
              <a:rPr lang="es-ES" dirty="0" smtClean="0"/>
              <a:t> a </a:t>
            </a:r>
            <a:r>
              <a:rPr lang="es-ES" dirty="0" err="1" smtClean="0"/>
              <a:t>refrain</a:t>
            </a:r>
            <a:r>
              <a:rPr lang="es-ES" dirty="0" smtClean="0"/>
              <a:t> (a </a:t>
            </a:r>
            <a:r>
              <a:rPr lang="es-ES" dirty="0" err="1" smtClean="0"/>
              <a:t>repeated</a:t>
            </a:r>
            <a:r>
              <a:rPr lang="es-ES" dirty="0" smtClean="0"/>
              <a:t> line).</a:t>
            </a:r>
            <a:endParaRPr lang="en-GB" dirty="0" smtClean="0"/>
          </a:p>
          <a:p>
            <a:pPr marL="0" indent="0">
              <a:buNone/>
            </a:pPr>
            <a:endParaRPr lang="en-GB" dirty="0"/>
          </a:p>
          <a:p>
            <a:pPr marL="0" indent="0">
              <a:buNone/>
            </a:pPr>
            <a:r>
              <a:rPr lang="en-GB" b="1" dirty="0" smtClean="0">
                <a:solidFill>
                  <a:srgbClr val="00B050"/>
                </a:solidFill>
              </a:rPr>
              <a:t>Iambic Pentameter</a:t>
            </a:r>
            <a:r>
              <a:rPr lang="en-GB" dirty="0" smtClean="0">
                <a:solidFill>
                  <a:srgbClr val="00B050"/>
                </a:solidFill>
              </a:rPr>
              <a:t> </a:t>
            </a:r>
            <a:r>
              <a:rPr lang="en-GB" dirty="0" smtClean="0"/>
              <a:t>– five unstressed and five stressed syllables within a line of poetry.</a:t>
            </a:r>
            <a:endParaRPr lang="en-GB" dirty="0"/>
          </a:p>
        </p:txBody>
      </p:sp>
    </p:spTree>
    <p:extLst>
      <p:ext uri="{BB962C8B-B14F-4D97-AF65-F5344CB8AC3E}">
        <p14:creationId xmlns:p14="http://schemas.microsoft.com/office/powerpoint/2010/main" val="367691350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856"/>
            <a:ext cx="8229600" cy="1143000"/>
          </a:xfrm>
        </p:spPr>
        <p:txBody>
          <a:bodyPr/>
          <a:lstStyle/>
          <a:p>
            <a:r>
              <a:rPr lang="en-GB" b="1" u="sng" dirty="0" smtClean="0">
                <a:solidFill>
                  <a:schemeClr val="accent6">
                    <a:lumMod val="75000"/>
                  </a:schemeClr>
                </a:solidFill>
              </a:rPr>
              <a:t>Symbolism and Imagery</a:t>
            </a:r>
            <a:endParaRPr lang="en-GB" b="1" u="sng" dirty="0">
              <a:solidFill>
                <a:schemeClr val="accent6">
                  <a:lumMod val="75000"/>
                </a:schemeClr>
              </a:solidFill>
            </a:endParaRPr>
          </a:p>
        </p:txBody>
      </p:sp>
      <p:sp>
        <p:nvSpPr>
          <p:cNvPr id="3" name="Content Placeholder 2"/>
          <p:cNvSpPr>
            <a:spLocks noGrp="1"/>
          </p:cNvSpPr>
          <p:nvPr>
            <p:ph idx="1"/>
          </p:nvPr>
        </p:nvSpPr>
        <p:spPr>
          <a:xfrm>
            <a:off x="457200" y="1268760"/>
            <a:ext cx="8229600" cy="5256584"/>
          </a:xfrm>
        </p:spPr>
        <p:txBody>
          <a:bodyPr>
            <a:normAutofit/>
          </a:bodyPr>
          <a:lstStyle/>
          <a:p>
            <a:pPr marL="0" indent="0">
              <a:buNone/>
            </a:pPr>
            <a:r>
              <a:rPr lang="en-GB" b="1" dirty="0" smtClean="0">
                <a:solidFill>
                  <a:srgbClr val="7030A0"/>
                </a:solidFill>
              </a:rPr>
              <a:t>Sunrise/Sunset</a:t>
            </a:r>
            <a:r>
              <a:rPr lang="en-GB" dirty="0" smtClean="0"/>
              <a:t> – An extended metaphor; a representation of the beginning and end of life.</a:t>
            </a:r>
          </a:p>
          <a:p>
            <a:pPr marL="0" indent="0">
              <a:buNone/>
            </a:pPr>
            <a:endParaRPr lang="en-GB" dirty="0"/>
          </a:p>
          <a:p>
            <a:pPr marL="0" indent="0">
              <a:buNone/>
            </a:pPr>
            <a:r>
              <a:rPr lang="en-GB" b="1" dirty="0" smtClean="0">
                <a:solidFill>
                  <a:srgbClr val="FF0000"/>
                </a:solidFill>
              </a:rPr>
              <a:t>Oxymoron</a:t>
            </a:r>
            <a:r>
              <a:rPr lang="en-GB" dirty="0" smtClean="0">
                <a:solidFill>
                  <a:srgbClr val="FF0000"/>
                </a:solidFill>
              </a:rPr>
              <a:t> </a:t>
            </a:r>
            <a:r>
              <a:rPr lang="en-GB" dirty="0"/>
              <a:t>-  </a:t>
            </a:r>
            <a:r>
              <a:rPr lang="en-GB" dirty="0" smtClean="0"/>
              <a:t>"Curse, bless." </a:t>
            </a:r>
            <a:r>
              <a:rPr lang="en-GB" dirty="0"/>
              <a:t>The juxtaposition of these two words together, separated but also joined by a comma, implies that they can be thought of as opposites, but also as, in some strange way, the same thing. </a:t>
            </a:r>
            <a:r>
              <a:rPr lang="en-GB" dirty="0" smtClean="0"/>
              <a:t>Even if Thomas’ father lives now, eventually he will die.</a:t>
            </a:r>
            <a:endParaRPr lang="en-GB" dirty="0"/>
          </a:p>
        </p:txBody>
      </p:sp>
    </p:spTree>
    <p:extLst>
      <p:ext uri="{BB962C8B-B14F-4D97-AF65-F5344CB8AC3E}">
        <p14:creationId xmlns:p14="http://schemas.microsoft.com/office/powerpoint/2010/main" val="111972063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lstStyle/>
          <a:p>
            <a:r>
              <a:rPr lang="en-GB" b="1" u="sng" dirty="0" smtClean="0">
                <a:solidFill>
                  <a:srgbClr val="00B050"/>
                </a:solidFill>
              </a:rPr>
              <a:t>Symbolism and Imagery</a:t>
            </a:r>
            <a:endParaRPr lang="en-GB" b="1" u="sng" dirty="0">
              <a:solidFill>
                <a:srgbClr val="00B050"/>
              </a:solidFill>
            </a:endParaRPr>
          </a:p>
        </p:txBody>
      </p:sp>
      <p:sp>
        <p:nvSpPr>
          <p:cNvPr id="3" name="Content Placeholder 2"/>
          <p:cNvSpPr>
            <a:spLocks noGrp="1"/>
          </p:cNvSpPr>
          <p:nvPr>
            <p:ph idx="1"/>
          </p:nvPr>
        </p:nvSpPr>
        <p:spPr>
          <a:xfrm>
            <a:off x="457200" y="1052736"/>
            <a:ext cx="8229600" cy="5400600"/>
          </a:xfrm>
        </p:spPr>
        <p:txBody>
          <a:bodyPr>
            <a:normAutofit/>
          </a:bodyPr>
          <a:lstStyle/>
          <a:p>
            <a:pPr marL="0" indent="0">
              <a:buNone/>
            </a:pPr>
            <a:r>
              <a:rPr lang="en-GB" b="1" dirty="0" smtClean="0">
                <a:solidFill>
                  <a:srgbClr val="7030A0"/>
                </a:solidFill>
              </a:rPr>
              <a:t>Sibilance</a:t>
            </a:r>
            <a:r>
              <a:rPr lang="en-GB" dirty="0" smtClean="0"/>
              <a:t> - "</a:t>
            </a:r>
            <a:r>
              <a:rPr lang="en-GB" dirty="0"/>
              <a:t>Curse" </a:t>
            </a:r>
            <a:r>
              <a:rPr lang="en-GB" dirty="0" smtClean="0"/>
              <a:t>"</a:t>
            </a:r>
            <a:r>
              <a:rPr lang="en-GB" dirty="0"/>
              <a:t>bless</a:t>
            </a:r>
            <a:r>
              <a:rPr lang="en-GB" dirty="0" smtClean="0"/>
              <a:t>," "</a:t>
            </a:r>
            <a:r>
              <a:rPr lang="en-GB" dirty="0"/>
              <a:t>fierce" </a:t>
            </a:r>
            <a:r>
              <a:rPr lang="en-GB" dirty="0" smtClean="0"/>
              <a:t>"</a:t>
            </a:r>
            <a:r>
              <a:rPr lang="en-GB" dirty="0"/>
              <a:t>tears." This makes the line sound </a:t>
            </a:r>
            <a:r>
              <a:rPr lang="en-GB" dirty="0" smtClean="0"/>
              <a:t>softer </a:t>
            </a:r>
            <a:r>
              <a:rPr lang="en-GB" dirty="0"/>
              <a:t>and gentler than the rest of the poem. </a:t>
            </a:r>
            <a:r>
              <a:rPr lang="en-GB" dirty="0" smtClean="0"/>
              <a:t>Perhaps the father </a:t>
            </a:r>
            <a:r>
              <a:rPr lang="en-GB" dirty="0"/>
              <a:t>is going to pass away in a "gentle" manner</a:t>
            </a:r>
            <a:r>
              <a:rPr lang="en-GB" dirty="0" smtClean="0"/>
              <a:t>.</a:t>
            </a:r>
          </a:p>
          <a:p>
            <a:pPr marL="0" indent="0">
              <a:buNone/>
            </a:pPr>
            <a:endParaRPr lang="en-GB" dirty="0"/>
          </a:p>
          <a:p>
            <a:pPr marL="0" indent="0">
              <a:buNone/>
            </a:pPr>
            <a:r>
              <a:rPr lang="en-GB" b="1" dirty="0" smtClean="0">
                <a:solidFill>
                  <a:srgbClr val="FFC000"/>
                </a:solidFill>
              </a:rPr>
              <a:t>Lightning/Meteors</a:t>
            </a:r>
            <a:r>
              <a:rPr lang="en-GB" dirty="0" smtClean="0"/>
              <a:t> – Thomas does not want his father to go “gently” and die peacefully. He wants him to “rage” and fight. The lightning/meteors are metaphors for strength in the face of impossible circumstances.</a:t>
            </a:r>
            <a:endParaRPr lang="en-GB" dirty="0"/>
          </a:p>
        </p:txBody>
      </p:sp>
    </p:spTree>
    <p:extLst>
      <p:ext uri="{BB962C8B-B14F-4D97-AF65-F5344CB8AC3E}">
        <p14:creationId xmlns:p14="http://schemas.microsoft.com/office/powerpoint/2010/main" val="157653313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7030A0"/>
                </a:solidFill>
              </a:rPr>
              <a:t>Remember</a:t>
            </a:r>
            <a:endParaRPr lang="en-GB" b="1" u="sng" dirty="0">
              <a:solidFill>
                <a:srgbClr val="7030A0"/>
              </a:solidFill>
            </a:endParaRPr>
          </a:p>
        </p:txBody>
      </p:sp>
      <p:sp>
        <p:nvSpPr>
          <p:cNvPr id="3" name="Content Placeholder 2"/>
          <p:cNvSpPr>
            <a:spLocks noGrp="1"/>
          </p:cNvSpPr>
          <p:nvPr>
            <p:ph idx="1"/>
          </p:nvPr>
        </p:nvSpPr>
        <p:spPr/>
        <p:txBody>
          <a:bodyPr/>
          <a:lstStyle/>
          <a:p>
            <a:pPr marL="0" indent="0">
              <a:buNone/>
            </a:pPr>
            <a:r>
              <a:rPr lang="en-GB" dirty="0"/>
              <a:t>The narrator, who presumably represents Rossetti, addresses her beloved and encourages him to remember her after her death. She asks him to remember her even when his memory of her begins to fade. Eventually, the narrator gives this person (it is unclear if he or she is real or imagined) her permission to forget her gradually because it is better to "forget and smile" than to "remember and be sad."</a:t>
            </a:r>
          </a:p>
        </p:txBody>
      </p:sp>
    </p:spTree>
    <p:extLst>
      <p:ext uri="{BB962C8B-B14F-4D97-AF65-F5344CB8AC3E}">
        <p14:creationId xmlns:p14="http://schemas.microsoft.com/office/powerpoint/2010/main" val="34345223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FF0000"/>
                </a:solidFill>
              </a:rPr>
              <a:t>Themes</a:t>
            </a:r>
            <a:endParaRPr lang="en-GB" b="1" u="sng" dirty="0">
              <a:solidFill>
                <a:srgbClr val="FF0000"/>
              </a:solidFill>
            </a:endParaRPr>
          </a:p>
        </p:txBody>
      </p:sp>
      <p:sp>
        <p:nvSpPr>
          <p:cNvPr id="3" name="Content Placeholder 2"/>
          <p:cNvSpPr>
            <a:spLocks noGrp="1"/>
          </p:cNvSpPr>
          <p:nvPr>
            <p:ph idx="1"/>
          </p:nvPr>
        </p:nvSpPr>
        <p:spPr>
          <a:xfrm>
            <a:off x="4644008" y="1600200"/>
            <a:ext cx="3312368" cy="4525963"/>
          </a:xfrm>
        </p:spPr>
        <p:txBody>
          <a:bodyPr>
            <a:normAutofit/>
          </a:bodyPr>
          <a:lstStyle/>
          <a:p>
            <a:pPr marL="0" indent="0" algn="r">
              <a:buNone/>
            </a:pPr>
            <a:r>
              <a:rPr lang="en-GB" sz="4400" dirty="0" smtClean="0"/>
              <a:t>Love</a:t>
            </a:r>
          </a:p>
          <a:p>
            <a:pPr marL="0" indent="0" algn="r">
              <a:buNone/>
            </a:pPr>
            <a:r>
              <a:rPr lang="en-GB" sz="4400" dirty="0" smtClean="0"/>
              <a:t>Death</a:t>
            </a:r>
          </a:p>
        </p:txBody>
      </p:sp>
    </p:spTree>
    <p:extLst>
      <p:ext uri="{BB962C8B-B14F-4D97-AF65-F5344CB8AC3E}">
        <p14:creationId xmlns:p14="http://schemas.microsoft.com/office/powerpoint/2010/main" val="320445185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solidFill>
                  <a:srgbClr val="00B050"/>
                </a:solidFill>
              </a:rPr>
              <a:t>Form and Structure</a:t>
            </a:r>
            <a:endParaRPr lang="en-GB" b="1" u="sng" dirty="0">
              <a:solidFill>
                <a:srgbClr val="00B050"/>
              </a:solidFill>
            </a:endParaRPr>
          </a:p>
        </p:txBody>
      </p:sp>
      <p:sp>
        <p:nvSpPr>
          <p:cNvPr id="3" name="Content Placeholder 2"/>
          <p:cNvSpPr>
            <a:spLocks noGrp="1"/>
          </p:cNvSpPr>
          <p:nvPr>
            <p:ph idx="1"/>
          </p:nvPr>
        </p:nvSpPr>
        <p:spPr/>
        <p:txBody>
          <a:bodyPr/>
          <a:lstStyle/>
          <a:p>
            <a:pPr marL="0" indent="0">
              <a:buNone/>
            </a:pPr>
            <a:r>
              <a:rPr lang="en-GB" b="1" dirty="0" smtClean="0">
                <a:solidFill>
                  <a:srgbClr val="FFC000"/>
                </a:solidFill>
              </a:rPr>
              <a:t>Petrarchan Sonnet </a:t>
            </a:r>
            <a:r>
              <a:rPr lang="en-GB" dirty="0" smtClean="0"/>
              <a:t>– a poem consisting of fourteen lines, usually about love.</a:t>
            </a:r>
          </a:p>
          <a:p>
            <a:pPr marL="0" indent="0">
              <a:buNone/>
            </a:pPr>
            <a:endParaRPr lang="en-GB" dirty="0"/>
          </a:p>
          <a:p>
            <a:pPr marL="0" indent="0">
              <a:buNone/>
            </a:pPr>
            <a:r>
              <a:rPr lang="en-GB" b="1" dirty="0">
                <a:solidFill>
                  <a:srgbClr val="7030A0"/>
                </a:solidFill>
              </a:rPr>
              <a:t>Iambic Pentameter</a:t>
            </a:r>
            <a:r>
              <a:rPr lang="en-GB" dirty="0" smtClean="0"/>
              <a:t> - consisting </a:t>
            </a:r>
            <a:r>
              <a:rPr lang="en-GB" dirty="0"/>
              <a:t>of an ABBA </a:t>
            </a:r>
            <a:r>
              <a:rPr lang="en-GB" dirty="0" err="1"/>
              <a:t>ABBA</a:t>
            </a:r>
            <a:r>
              <a:rPr lang="en-GB" dirty="0"/>
              <a:t> octave and a CDE </a:t>
            </a:r>
            <a:r>
              <a:rPr lang="en-GB" dirty="0" err="1"/>
              <a:t>CDE</a:t>
            </a:r>
            <a:r>
              <a:rPr lang="en-GB" dirty="0"/>
              <a:t> sestet</a:t>
            </a:r>
            <a:r>
              <a:rPr lang="en-GB" dirty="0" smtClean="0"/>
              <a:t>.</a:t>
            </a:r>
          </a:p>
          <a:p>
            <a:pPr marL="0" indent="0">
              <a:buNone/>
            </a:pPr>
            <a:endParaRPr lang="en-GB" dirty="0"/>
          </a:p>
          <a:p>
            <a:pPr marL="0" indent="0">
              <a:buNone/>
            </a:pPr>
            <a:r>
              <a:rPr lang="en-GB" b="1" dirty="0" smtClean="0">
                <a:solidFill>
                  <a:srgbClr val="FF0000"/>
                </a:solidFill>
              </a:rPr>
              <a:t>Volta</a:t>
            </a:r>
            <a:r>
              <a:rPr lang="en-GB" dirty="0" smtClean="0"/>
              <a:t> – A turn or change in topic in a Petrarchan sonnet in line nine (beginning of the sestet).</a:t>
            </a:r>
            <a:endParaRPr lang="en-GB" dirty="0"/>
          </a:p>
        </p:txBody>
      </p:sp>
    </p:spTree>
    <p:extLst>
      <p:ext uri="{BB962C8B-B14F-4D97-AF65-F5344CB8AC3E}">
        <p14:creationId xmlns:p14="http://schemas.microsoft.com/office/powerpoint/2010/main" val="2465861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FF0000"/>
                </a:solidFill>
              </a:rPr>
              <a:t>Form and Structure</a:t>
            </a:r>
            <a:endParaRPr lang="en-GB" b="1" u="sng" dirty="0">
              <a:solidFill>
                <a:srgbClr val="FF0000"/>
              </a:solidFill>
            </a:endParaRPr>
          </a:p>
        </p:txBody>
      </p:sp>
      <p:sp>
        <p:nvSpPr>
          <p:cNvPr id="3" name="Content Placeholder 2"/>
          <p:cNvSpPr>
            <a:spLocks noGrp="1"/>
          </p:cNvSpPr>
          <p:nvPr>
            <p:ph idx="1"/>
          </p:nvPr>
        </p:nvSpPr>
        <p:spPr>
          <a:xfrm>
            <a:off x="457200" y="1052736"/>
            <a:ext cx="8229600" cy="5616624"/>
          </a:xfrm>
        </p:spPr>
        <p:txBody>
          <a:bodyPr>
            <a:normAutofit/>
          </a:bodyPr>
          <a:lstStyle/>
          <a:p>
            <a:pPr marL="0" indent="0">
              <a:buNone/>
            </a:pPr>
            <a:r>
              <a:rPr lang="en-GB" b="1" dirty="0" smtClean="0">
                <a:solidFill>
                  <a:srgbClr val="7030A0"/>
                </a:solidFill>
              </a:rPr>
              <a:t>First Person </a:t>
            </a:r>
            <a:r>
              <a:rPr lang="en-GB" dirty="0" smtClean="0"/>
              <a:t>- The </a:t>
            </a:r>
            <a:r>
              <a:rPr lang="en-GB" dirty="0"/>
              <a:t>poem takes the form of a prayer, with repeated use of the first person, followed by </a:t>
            </a:r>
            <a:r>
              <a:rPr lang="en-GB" dirty="0" smtClean="0"/>
              <a:t>imperatives to </a:t>
            </a:r>
            <a:r>
              <a:rPr lang="en-GB" dirty="0"/>
              <a:t>God. Each </a:t>
            </a:r>
            <a:r>
              <a:rPr lang="en-GB" dirty="0" smtClean="0"/>
              <a:t>stanza begins </a:t>
            </a:r>
            <a:r>
              <a:rPr lang="en-GB" dirty="0"/>
              <a:t>by describing the speaker as an unborn child, followed by an imperative on the same line of verse in the form of a single request. </a:t>
            </a:r>
            <a:endParaRPr lang="en-GB" dirty="0" smtClean="0"/>
          </a:p>
          <a:p>
            <a:pPr marL="0" indent="0">
              <a:buNone/>
            </a:pPr>
            <a:r>
              <a:rPr lang="en-GB" b="1" dirty="0" smtClean="0">
                <a:solidFill>
                  <a:srgbClr val="00B050"/>
                </a:solidFill>
              </a:rPr>
              <a:t>Free Verse</a:t>
            </a:r>
            <a:r>
              <a:rPr lang="en-GB" dirty="0" smtClean="0">
                <a:solidFill>
                  <a:srgbClr val="00B050"/>
                </a:solidFill>
              </a:rPr>
              <a:t> </a:t>
            </a:r>
            <a:r>
              <a:rPr lang="en-GB" dirty="0" smtClean="0"/>
              <a:t>– The </a:t>
            </a:r>
            <a:r>
              <a:rPr lang="en-GB" dirty="0"/>
              <a:t>use of the word ‘me’ as the last word of the first and last line of each stanza creates a rhythm to the poem. Each stanza, except the last, is </a:t>
            </a:r>
            <a:r>
              <a:rPr lang="en-GB" b="1" dirty="0"/>
              <a:t>a single sentence</a:t>
            </a:r>
            <a:r>
              <a:rPr lang="en-GB" dirty="0"/>
              <a:t>, which echoes the prayer format.</a:t>
            </a:r>
          </a:p>
          <a:p>
            <a:pPr marL="0" indent="0">
              <a:buNone/>
            </a:pPr>
            <a:endParaRPr lang="en-GB" dirty="0"/>
          </a:p>
        </p:txBody>
      </p:sp>
    </p:spTree>
    <p:extLst>
      <p:ext uri="{BB962C8B-B14F-4D97-AF65-F5344CB8AC3E}">
        <p14:creationId xmlns:p14="http://schemas.microsoft.com/office/powerpoint/2010/main" val="300788310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b="1" u="sng" dirty="0" smtClean="0">
                <a:solidFill>
                  <a:srgbClr val="FFC000"/>
                </a:solidFill>
              </a:rPr>
              <a:t>Symbolism and Imagery</a:t>
            </a:r>
            <a:endParaRPr lang="en-GB" b="1" u="sng" dirty="0">
              <a:solidFill>
                <a:srgbClr val="FFC000"/>
              </a:solidFill>
            </a:endParaRPr>
          </a:p>
        </p:txBody>
      </p:sp>
      <p:sp>
        <p:nvSpPr>
          <p:cNvPr id="3" name="Content Placeholder 2"/>
          <p:cNvSpPr>
            <a:spLocks noGrp="1"/>
          </p:cNvSpPr>
          <p:nvPr>
            <p:ph idx="1"/>
          </p:nvPr>
        </p:nvSpPr>
        <p:spPr>
          <a:xfrm>
            <a:off x="467544" y="1268760"/>
            <a:ext cx="8229600" cy="5328592"/>
          </a:xfrm>
        </p:spPr>
        <p:txBody>
          <a:bodyPr>
            <a:normAutofit/>
          </a:bodyPr>
          <a:lstStyle/>
          <a:p>
            <a:pPr marL="0" indent="0">
              <a:buNone/>
            </a:pPr>
            <a:r>
              <a:rPr lang="en-GB" b="1" dirty="0" smtClean="0">
                <a:solidFill>
                  <a:srgbClr val="FF0000"/>
                </a:solidFill>
              </a:rPr>
              <a:t>Repetition</a:t>
            </a:r>
            <a:r>
              <a:rPr lang="en-GB" dirty="0" smtClean="0"/>
              <a:t> – Rossetti uses </a:t>
            </a:r>
            <a:r>
              <a:rPr lang="en-GB" dirty="0"/>
              <a:t>repetition to underline the vast boundary between life and death, writing “gone away,” and later, “gone far away</a:t>
            </a:r>
            <a:r>
              <a:rPr lang="en-GB" dirty="0" smtClean="0"/>
              <a:t>.”</a:t>
            </a:r>
          </a:p>
          <a:p>
            <a:pPr marL="0" indent="0">
              <a:buNone/>
            </a:pPr>
            <a:endParaRPr lang="en-GB" dirty="0"/>
          </a:p>
          <a:p>
            <a:pPr marL="0" indent="0">
              <a:buNone/>
            </a:pPr>
            <a:r>
              <a:rPr lang="en-GB" b="1" dirty="0" smtClean="0">
                <a:solidFill>
                  <a:srgbClr val="0070C0"/>
                </a:solidFill>
              </a:rPr>
              <a:t>Metaphor</a:t>
            </a:r>
            <a:r>
              <a:rPr lang="en-GB" dirty="0" smtClean="0"/>
              <a:t> </a:t>
            </a:r>
            <a:r>
              <a:rPr lang="en-GB" dirty="0"/>
              <a:t>- “silent land” is a symbol of death, emphasizing the narrator's loneliness without her beloved rather, which is stronger than her fear of death itself. </a:t>
            </a:r>
          </a:p>
        </p:txBody>
      </p:sp>
    </p:spTree>
    <p:extLst>
      <p:ext uri="{BB962C8B-B14F-4D97-AF65-F5344CB8AC3E}">
        <p14:creationId xmlns:p14="http://schemas.microsoft.com/office/powerpoint/2010/main" val="9635495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indent="0">
              <a:buNone/>
            </a:pPr>
            <a:r>
              <a:rPr lang="en-GB" b="1" dirty="0">
                <a:solidFill>
                  <a:srgbClr val="FFC000"/>
                </a:solidFill>
              </a:rPr>
              <a:t>Assonance</a:t>
            </a:r>
            <a:r>
              <a:rPr lang="en-GB" dirty="0">
                <a:solidFill>
                  <a:srgbClr val="FFC000"/>
                </a:solidFill>
              </a:rPr>
              <a:t> </a:t>
            </a:r>
            <a:r>
              <a:rPr lang="en-GB" dirty="0" smtClean="0"/>
              <a:t>- Note </a:t>
            </a:r>
            <a:r>
              <a:rPr lang="en-GB" dirty="0"/>
              <a:t>how the three repeated ‘o’ sounds in line three appear to emphasise the sad mood. </a:t>
            </a:r>
            <a:endParaRPr lang="en-GB" dirty="0" smtClean="0"/>
          </a:p>
          <a:p>
            <a:pPr marL="0" indent="0">
              <a:buNone/>
            </a:pPr>
            <a:endParaRPr lang="en-GB" dirty="0"/>
          </a:p>
          <a:p>
            <a:pPr marL="0" indent="0">
              <a:buNone/>
            </a:pPr>
            <a:r>
              <a:rPr lang="en-GB" b="1" dirty="0">
                <a:solidFill>
                  <a:srgbClr val="FF0000"/>
                </a:solidFill>
              </a:rPr>
              <a:t>Paradox</a:t>
            </a:r>
            <a:r>
              <a:rPr lang="en-GB" dirty="0">
                <a:solidFill>
                  <a:srgbClr val="FF0000"/>
                </a:solidFill>
              </a:rPr>
              <a:t> </a:t>
            </a:r>
            <a:r>
              <a:rPr lang="en-GB" dirty="0" smtClean="0"/>
              <a:t>– an apparent contradiction. Though </a:t>
            </a:r>
            <a:r>
              <a:rPr lang="en-GB" dirty="0"/>
              <a:t>the poem is called ‘Remember’ and the poet seems to demand that her boyfriend remember her in the first eight lines </a:t>
            </a:r>
            <a:r>
              <a:rPr lang="en-GB" dirty="0" smtClean="0"/>
              <a:t>(the octave), </a:t>
            </a:r>
            <a:r>
              <a:rPr lang="en-GB" dirty="0"/>
              <a:t>she changes her mind in the final six lines (</a:t>
            </a:r>
            <a:r>
              <a:rPr lang="en-GB" dirty="0" smtClean="0"/>
              <a:t>the sestet) </a:t>
            </a:r>
            <a:r>
              <a:rPr lang="en-GB" dirty="0"/>
              <a:t>and encourages him to forget her.</a:t>
            </a:r>
          </a:p>
        </p:txBody>
      </p:sp>
    </p:spTree>
    <p:extLst>
      <p:ext uri="{BB962C8B-B14F-4D97-AF65-F5344CB8AC3E}">
        <p14:creationId xmlns:p14="http://schemas.microsoft.com/office/powerpoint/2010/main" val="2050163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9650"/>
            <a:ext cx="8229600" cy="1143000"/>
          </a:xfrm>
        </p:spPr>
        <p:txBody>
          <a:bodyPr/>
          <a:lstStyle/>
          <a:p>
            <a:r>
              <a:rPr lang="en-GB" b="1" u="sng" dirty="0" smtClean="0">
                <a:solidFill>
                  <a:srgbClr val="7030A0"/>
                </a:solidFill>
              </a:rPr>
              <a:t>Symbolism and Imagery</a:t>
            </a:r>
            <a:endParaRPr lang="en-GB" b="1" u="sng" dirty="0">
              <a:solidFill>
                <a:srgbClr val="7030A0"/>
              </a:solidFill>
            </a:endParaRPr>
          </a:p>
        </p:txBody>
      </p:sp>
      <p:sp>
        <p:nvSpPr>
          <p:cNvPr id="3" name="Content Placeholder 2"/>
          <p:cNvSpPr>
            <a:spLocks noGrp="1"/>
          </p:cNvSpPr>
          <p:nvPr>
            <p:ph idx="1"/>
          </p:nvPr>
        </p:nvSpPr>
        <p:spPr>
          <a:xfrm>
            <a:off x="457200" y="1052736"/>
            <a:ext cx="8229600" cy="5688632"/>
          </a:xfrm>
        </p:spPr>
        <p:txBody>
          <a:bodyPr>
            <a:normAutofit fontScale="92500" lnSpcReduction="10000"/>
          </a:bodyPr>
          <a:lstStyle/>
          <a:p>
            <a:pPr marL="0" indent="0">
              <a:buNone/>
            </a:pPr>
            <a:r>
              <a:rPr lang="en-GB" b="1" dirty="0" smtClean="0">
                <a:solidFill>
                  <a:srgbClr val="00B050"/>
                </a:solidFill>
              </a:rPr>
              <a:t>Allusion</a:t>
            </a:r>
            <a:r>
              <a:rPr lang="en-GB" dirty="0" smtClean="0">
                <a:solidFill>
                  <a:srgbClr val="00B050"/>
                </a:solidFill>
              </a:rPr>
              <a:t> </a:t>
            </a:r>
            <a:r>
              <a:rPr lang="en-GB" dirty="0" smtClean="0"/>
              <a:t>-  a suggestion or reference to something that is not explicitly stated. The </a:t>
            </a:r>
            <a:r>
              <a:rPr lang="en-GB" dirty="0"/>
              <a:t>fourth stanza creates an impression of powerlessness. The child will not speak his words or think his thoughts; instead, they will speak or think him. This escalates to the idea of the world using him to commit murder, which is a reference to the war. </a:t>
            </a:r>
          </a:p>
          <a:p>
            <a:pPr marL="0" indent="0">
              <a:buNone/>
            </a:pPr>
            <a:endParaRPr lang="en-GB" dirty="0" smtClean="0"/>
          </a:p>
          <a:p>
            <a:pPr marL="0" indent="0">
              <a:buNone/>
            </a:pPr>
            <a:r>
              <a:rPr lang="en-GB" b="1" dirty="0" smtClean="0">
                <a:solidFill>
                  <a:schemeClr val="accent6">
                    <a:lumMod val="75000"/>
                  </a:schemeClr>
                </a:solidFill>
              </a:rPr>
              <a:t>Metaphor</a:t>
            </a:r>
            <a:r>
              <a:rPr lang="en-GB" dirty="0" smtClean="0">
                <a:solidFill>
                  <a:schemeClr val="accent6">
                    <a:lumMod val="75000"/>
                  </a:schemeClr>
                </a:solidFill>
              </a:rPr>
              <a:t> </a:t>
            </a:r>
            <a:r>
              <a:rPr lang="en-GB" dirty="0" smtClean="0"/>
              <a:t>–a </a:t>
            </a:r>
            <a:r>
              <a:rPr lang="en-GB" dirty="0"/>
              <a:t>machine, with the unborn child a small part of it, to represent the army and the war. The sense of powerlessness is enforced by the choice of verbs in this stanza, and by </a:t>
            </a:r>
            <a:r>
              <a:rPr lang="en-GB" dirty="0" smtClean="0"/>
              <a:t>the</a:t>
            </a:r>
          </a:p>
          <a:p>
            <a:pPr marL="0" indent="0">
              <a:buNone/>
            </a:pPr>
            <a:endParaRPr lang="en-GB" dirty="0"/>
          </a:p>
          <a:p>
            <a:endParaRPr lang="en-GB" dirty="0"/>
          </a:p>
        </p:txBody>
      </p:sp>
    </p:spTree>
    <p:extLst>
      <p:ext uri="{BB962C8B-B14F-4D97-AF65-F5344CB8AC3E}">
        <p14:creationId xmlns:p14="http://schemas.microsoft.com/office/powerpoint/2010/main" val="1117432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4887</Words>
  <Application>Microsoft Office PowerPoint</Application>
  <PresentationFormat>On-screen Show (4:3)</PresentationFormat>
  <Paragraphs>343</Paragraphs>
  <Slides>81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81</vt:i4>
      </vt:variant>
    </vt:vector>
  </HeadingPairs>
  <TitlesOfParts>
    <vt:vector size="84" baseType="lpstr">
      <vt:lpstr>Arial</vt:lpstr>
      <vt:lpstr>Calibri</vt:lpstr>
      <vt:lpstr>Office Theme</vt:lpstr>
      <vt:lpstr>If - </vt:lpstr>
      <vt:lpstr>Themes</vt:lpstr>
      <vt:lpstr>Form and Structure</vt:lpstr>
      <vt:lpstr>Symbolism and Imagery</vt:lpstr>
      <vt:lpstr>Symbolism and Imagery</vt:lpstr>
      <vt:lpstr>Prayer Before Birth</vt:lpstr>
      <vt:lpstr>Themes</vt:lpstr>
      <vt:lpstr>Form and Structure</vt:lpstr>
      <vt:lpstr>Symbolism and Imagery</vt:lpstr>
      <vt:lpstr>Symbolism and Imagery</vt:lpstr>
      <vt:lpstr>Piano</vt:lpstr>
      <vt:lpstr>Themes</vt:lpstr>
      <vt:lpstr>Form and Structure</vt:lpstr>
      <vt:lpstr>Symbolism and Imagery</vt:lpstr>
      <vt:lpstr>Symbolism and Imagery</vt:lpstr>
      <vt:lpstr>Hide and Seek</vt:lpstr>
      <vt:lpstr>Themes</vt:lpstr>
      <vt:lpstr>Form and Structure</vt:lpstr>
      <vt:lpstr>Symbolism and Imagery</vt:lpstr>
      <vt:lpstr>Symbolism and Imagery</vt:lpstr>
      <vt:lpstr>Sonnet 116</vt:lpstr>
      <vt:lpstr>Themes</vt:lpstr>
      <vt:lpstr>Form and Structure</vt:lpstr>
      <vt:lpstr>Symbolism and Imagery</vt:lpstr>
      <vt:lpstr>Symbolism and Imagery</vt:lpstr>
      <vt:lpstr>La Belle Dame sans Merci</vt:lpstr>
      <vt:lpstr>What’s this poem about then?</vt:lpstr>
      <vt:lpstr>Themes</vt:lpstr>
      <vt:lpstr>Form and Structure</vt:lpstr>
      <vt:lpstr>Symbolism and Imagery</vt:lpstr>
      <vt:lpstr>Poem at Thirty Nine</vt:lpstr>
      <vt:lpstr>PowerPoint Presentation</vt:lpstr>
      <vt:lpstr>Themes</vt:lpstr>
      <vt:lpstr>Form and Structure</vt:lpstr>
      <vt:lpstr>Symbolism and Imagery</vt:lpstr>
      <vt:lpstr>PowerPoint Presentation</vt:lpstr>
      <vt:lpstr>Telephone Conversation</vt:lpstr>
      <vt:lpstr>Themes</vt:lpstr>
      <vt:lpstr>Form and Structure</vt:lpstr>
      <vt:lpstr>Symbolism and Imagery</vt:lpstr>
      <vt:lpstr>Symbolism and Imagery</vt:lpstr>
      <vt:lpstr>Once Upon a Time</vt:lpstr>
      <vt:lpstr>Themes</vt:lpstr>
      <vt:lpstr>Form and Structure</vt:lpstr>
      <vt:lpstr>Symbolism and Imagery</vt:lpstr>
      <vt:lpstr>Symbolism and Imagery</vt:lpstr>
      <vt:lpstr>War Photographer</vt:lpstr>
      <vt:lpstr>Themes</vt:lpstr>
      <vt:lpstr>Form and Structure</vt:lpstr>
      <vt:lpstr>Symbolism and Imagery</vt:lpstr>
      <vt:lpstr>Symbolism and Imagery</vt:lpstr>
      <vt:lpstr>The Tyger</vt:lpstr>
      <vt:lpstr>Themes</vt:lpstr>
      <vt:lpstr>Form and Structure</vt:lpstr>
      <vt:lpstr>Symbolism and Imagery</vt:lpstr>
      <vt:lpstr>PowerPoint Presentation</vt:lpstr>
      <vt:lpstr>PowerPoint Presentation</vt:lpstr>
      <vt:lpstr>My Last Duchess</vt:lpstr>
      <vt:lpstr>Themes</vt:lpstr>
      <vt:lpstr>Form and Structure</vt:lpstr>
      <vt:lpstr>Symbolism and Imagery</vt:lpstr>
      <vt:lpstr>PowerPoint Presentation</vt:lpstr>
      <vt:lpstr>Half-Past Two</vt:lpstr>
      <vt:lpstr>Themes</vt:lpstr>
      <vt:lpstr>Form and Structure</vt:lpstr>
      <vt:lpstr>Symbolism and Imagery</vt:lpstr>
      <vt:lpstr>Symbolism and Imagery</vt:lpstr>
      <vt:lpstr>A Mother in a Refugee Camp</vt:lpstr>
      <vt:lpstr>Themes</vt:lpstr>
      <vt:lpstr>Form and Structure</vt:lpstr>
      <vt:lpstr>Symbolism and Imagery</vt:lpstr>
      <vt:lpstr>Symbolism and Imagery</vt:lpstr>
      <vt:lpstr>Do Not Go Gentle Into that Good Night</vt:lpstr>
      <vt:lpstr>Form and Structure</vt:lpstr>
      <vt:lpstr>Symbolism and Imagery</vt:lpstr>
      <vt:lpstr>Symbolism and Imagery</vt:lpstr>
      <vt:lpstr>Remember</vt:lpstr>
      <vt:lpstr>Themes</vt:lpstr>
      <vt:lpstr>Form and Structure</vt:lpstr>
      <vt:lpstr>Symbolism and Imagery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C Poems!</dc:title>
  <dc:creator>lclarke965</dc:creator>
  <cp:lastModifiedBy>Ballantyne H C</cp:lastModifiedBy>
  <cp:revision>47</cp:revision>
  <dcterms:created xsi:type="dcterms:W3CDTF">2014-04-23T17:38:16Z</dcterms:created>
  <dcterms:modified xsi:type="dcterms:W3CDTF">2019-10-18T12:56:20Z</dcterms:modified>
</cp:coreProperties>
</file>