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676" r:id="rId5"/>
  </p:sldMasterIdLst>
  <p:notesMasterIdLst>
    <p:notesMasterId r:id="rId35"/>
  </p:notesMasterIdLst>
  <p:sldIdLst>
    <p:sldId id="617" r:id="rId6"/>
    <p:sldId id="273" r:id="rId7"/>
    <p:sldId id="274" r:id="rId8"/>
    <p:sldId id="625" r:id="rId9"/>
    <p:sldId id="321" r:id="rId10"/>
    <p:sldId id="346" r:id="rId11"/>
    <p:sldId id="347" r:id="rId12"/>
    <p:sldId id="348" r:id="rId13"/>
    <p:sldId id="324" r:id="rId14"/>
    <p:sldId id="338" r:id="rId15"/>
    <p:sldId id="350" r:id="rId16"/>
    <p:sldId id="339" r:id="rId17"/>
    <p:sldId id="336" r:id="rId18"/>
    <p:sldId id="349" r:id="rId19"/>
    <p:sldId id="340" r:id="rId20"/>
    <p:sldId id="375" r:id="rId21"/>
    <p:sldId id="618" r:id="rId22"/>
    <p:sldId id="323" r:id="rId23"/>
    <p:sldId id="619" r:id="rId24"/>
    <p:sldId id="620" r:id="rId25"/>
    <p:sldId id="351" r:id="rId26"/>
    <p:sldId id="621" r:id="rId27"/>
    <p:sldId id="622" r:id="rId28"/>
    <p:sldId id="623" r:id="rId29"/>
    <p:sldId id="626" r:id="rId30"/>
    <p:sldId id="342" r:id="rId31"/>
    <p:sldId id="373" r:id="rId32"/>
    <p:sldId id="374" r:id="rId33"/>
    <p:sldId id="326"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235251-CBC3-4A8B-A645-F444E33353B8}" v="1" dt="2022-06-14T08:30:39.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9"/>
  </p:normalViewPr>
  <p:slideViewPr>
    <p:cSldViewPr snapToGrid="0" snapToObjects="1">
      <p:cViewPr varScale="1">
        <p:scale>
          <a:sx n="68" d="100"/>
          <a:sy n="68" d="100"/>
        </p:scale>
        <p:origin x="14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Wallace" userId="4013747d-563c-42aa-bf01-70dd3c96ac1a" providerId="ADAL" clId="{C0644F09-213B-4AE1-8C33-1328571D23F6}"/>
    <pc:docChg chg="custSel modSld">
      <pc:chgData name="Nick Wallace" userId="4013747d-563c-42aa-bf01-70dd3c96ac1a" providerId="ADAL" clId="{C0644F09-213B-4AE1-8C33-1328571D23F6}" dt="2021-05-26T13:26:52.139" v="103" actId="478"/>
      <pc:docMkLst>
        <pc:docMk/>
      </pc:docMkLst>
      <pc:sldChg chg="modSp mod">
        <pc:chgData name="Nick Wallace" userId="4013747d-563c-42aa-bf01-70dd3c96ac1a" providerId="ADAL" clId="{C0644F09-213B-4AE1-8C33-1328571D23F6}" dt="2021-05-26T13:11:30.174" v="79" actId="1076"/>
        <pc:sldMkLst>
          <pc:docMk/>
          <pc:sldMk cId="404193484" sldId="273"/>
        </pc:sldMkLst>
        <pc:spChg chg="mod">
          <ac:chgData name="Nick Wallace" userId="4013747d-563c-42aa-bf01-70dd3c96ac1a" providerId="ADAL" clId="{C0644F09-213B-4AE1-8C33-1328571D23F6}" dt="2021-05-26T13:11:30.174" v="79" actId="1076"/>
          <ac:spMkLst>
            <pc:docMk/>
            <pc:sldMk cId="404193484" sldId="273"/>
            <ac:spMk id="6" creationId="{00000000-0000-0000-0000-000000000000}"/>
          </ac:spMkLst>
        </pc:spChg>
      </pc:sldChg>
      <pc:sldChg chg="addSp modSp mod">
        <pc:chgData name="Nick Wallace" userId="4013747d-563c-42aa-bf01-70dd3c96ac1a" providerId="ADAL" clId="{C0644F09-213B-4AE1-8C33-1328571D23F6}" dt="2021-05-26T13:18:15.031" v="97" actId="1076"/>
        <pc:sldMkLst>
          <pc:docMk/>
          <pc:sldMk cId="3361323856" sldId="336"/>
        </pc:sldMkLst>
        <pc:spChg chg="mod">
          <ac:chgData name="Nick Wallace" userId="4013747d-563c-42aa-bf01-70dd3c96ac1a" providerId="ADAL" clId="{C0644F09-213B-4AE1-8C33-1328571D23F6}" dt="2021-05-26T13:17:58.919" v="93" actId="20577"/>
          <ac:spMkLst>
            <pc:docMk/>
            <pc:sldMk cId="3361323856" sldId="336"/>
            <ac:spMk id="3" creationId="{00000000-0000-0000-0000-000000000000}"/>
          </ac:spMkLst>
        </pc:spChg>
        <pc:spChg chg="add mod">
          <ac:chgData name="Nick Wallace" userId="4013747d-563c-42aa-bf01-70dd3c96ac1a" providerId="ADAL" clId="{C0644F09-213B-4AE1-8C33-1328571D23F6}" dt="2021-05-26T13:18:14.119" v="96" actId="14100"/>
          <ac:spMkLst>
            <pc:docMk/>
            <pc:sldMk cId="3361323856" sldId="336"/>
            <ac:spMk id="4" creationId="{8C9A9709-11D9-41E8-B23B-D394C46C60F7}"/>
          </ac:spMkLst>
        </pc:spChg>
        <pc:picChg chg="mod">
          <ac:chgData name="Nick Wallace" userId="4013747d-563c-42aa-bf01-70dd3c96ac1a" providerId="ADAL" clId="{C0644F09-213B-4AE1-8C33-1328571D23F6}" dt="2021-05-26T13:18:15.031" v="97" actId="1076"/>
          <ac:picMkLst>
            <pc:docMk/>
            <pc:sldMk cId="3361323856" sldId="336"/>
            <ac:picMk id="6" creationId="{00000000-0000-0000-0000-000000000000}"/>
          </ac:picMkLst>
        </pc:picChg>
      </pc:sldChg>
      <pc:sldChg chg="delSp modSp mod">
        <pc:chgData name="Nick Wallace" userId="4013747d-563c-42aa-bf01-70dd3c96ac1a" providerId="ADAL" clId="{C0644F09-213B-4AE1-8C33-1328571D23F6}" dt="2021-05-26T13:26:52.139" v="103" actId="478"/>
        <pc:sldMkLst>
          <pc:docMk/>
          <pc:sldMk cId="495873446" sldId="342"/>
        </pc:sldMkLst>
        <pc:spChg chg="del mod">
          <ac:chgData name="Nick Wallace" userId="4013747d-563c-42aa-bf01-70dd3c96ac1a" providerId="ADAL" clId="{C0644F09-213B-4AE1-8C33-1328571D23F6}" dt="2021-05-26T13:26:51.469" v="102" actId="478"/>
          <ac:spMkLst>
            <pc:docMk/>
            <pc:sldMk cId="495873446" sldId="342"/>
            <ac:spMk id="4" creationId="{00000000-0000-0000-0000-000000000000}"/>
          </ac:spMkLst>
        </pc:spChg>
        <pc:spChg chg="mod">
          <ac:chgData name="Nick Wallace" userId="4013747d-563c-42aa-bf01-70dd3c96ac1a" providerId="ADAL" clId="{C0644F09-213B-4AE1-8C33-1328571D23F6}" dt="2021-05-26T13:26:46.408" v="98" actId="6549"/>
          <ac:spMkLst>
            <pc:docMk/>
            <pc:sldMk cId="495873446" sldId="342"/>
            <ac:spMk id="6" creationId="{00000000-0000-0000-0000-000000000000}"/>
          </ac:spMkLst>
        </pc:spChg>
        <pc:spChg chg="del mod">
          <ac:chgData name="Nick Wallace" userId="4013747d-563c-42aa-bf01-70dd3c96ac1a" providerId="ADAL" clId="{C0644F09-213B-4AE1-8C33-1328571D23F6}" dt="2021-05-26T13:26:52.139" v="103" actId="478"/>
          <ac:spMkLst>
            <pc:docMk/>
            <pc:sldMk cId="495873446" sldId="342"/>
            <ac:spMk id="8" creationId="{00000000-0000-0000-0000-000000000000}"/>
          </ac:spMkLst>
        </pc:spChg>
        <pc:spChg chg="mod">
          <ac:chgData name="Nick Wallace" userId="4013747d-563c-42aa-bf01-70dd3c96ac1a" providerId="ADAL" clId="{C0644F09-213B-4AE1-8C33-1328571D23F6}" dt="2021-05-26T13:26:48.842" v="101" actId="6549"/>
          <ac:spMkLst>
            <pc:docMk/>
            <pc:sldMk cId="495873446" sldId="342"/>
            <ac:spMk id="11" creationId="{00000000-0000-0000-0000-000000000000}"/>
          </ac:spMkLst>
        </pc:spChg>
      </pc:sldChg>
      <pc:sldChg chg="modSp mod">
        <pc:chgData name="Nick Wallace" userId="4013747d-563c-42aa-bf01-70dd3c96ac1a" providerId="ADAL" clId="{C0644F09-213B-4AE1-8C33-1328571D23F6}" dt="2021-05-26T13:13:05.273" v="91" actId="14100"/>
        <pc:sldMkLst>
          <pc:docMk/>
          <pc:sldMk cId="1878952943" sldId="625"/>
        </pc:sldMkLst>
        <pc:spChg chg="mod">
          <ac:chgData name="Nick Wallace" userId="4013747d-563c-42aa-bf01-70dd3c96ac1a" providerId="ADAL" clId="{C0644F09-213B-4AE1-8C33-1328571D23F6}" dt="2021-05-26T13:13:05.273" v="91" actId="14100"/>
          <ac:spMkLst>
            <pc:docMk/>
            <pc:sldMk cId="1878952943" sldId="625"/>
            <ac:spMk id="4" creationId="{00000000-0000-0000-0000-000000000000}"/>
          </ac:spMkLst>
        </pc:spChg>
        <pc:spChg chg="mod">
          <ac:chgData name="Nick Wallace" userId="4013747d-563c-42aa-bf01-70dd3c96ac1a" providerId="ADAL" clId="{C0644F09-213B-4AE1-8C33-1328571D23F6}" dt="2021-05-26T13:12:57.992" v="89" actId="20577"/>
          <ac:spMkLst>
            <pc:docMk/>
            <pc:sldMk cId="1878952943" sldId="625"/>
            <ac:spMk id="15" creationId="{00000000-0000-0000-0000-000000000000}"/>
          </ac:spMkLst>
        </pc:spChg>
      </pc:sldChg>
    </pc:docChg>
  </pc:docChgLst>
  <pc:docChgLst>
    <pc:chgData name="Nick Wallace" userId="4013747d-563c-42aa-bf01-70dd3c96ac1a" providerId="ADAL" clId="{FD64C669-4112-4E87-9AF0-6CADB273E5AA}"/>
    <pc:docChg chg="addSld delSld modSld sldOrd delMainMaster">
      <pc:chgData name="Nick Wallace" userId="4013747d-563c-42aa-bf01-70dd3c96ac1a" providerId="ADAL" clId="{FD64C669-4112-4E87-9AF0-6CADB273E5AA}" dt="2021-08-27T11:56:54.702" v="77"/>
      <pc:docMkLst>
        <pc:docMk/>
      </pc:docMkLst>
      <pc:sldChg chg="del">
        <pc:chgData name="Nick Wallace" userId="4013747d-563c-42aa-bf01-70dd3c96ac1a" providerId="ADAL" clId="{FD64C669-4112-4E87-9AF0-6CADB273E5AA}" dt="2021-08-27T11:50:19.418" v="0" actId="47"/>
        <pc:sldMkLst>
          <pc:docMk/>
          <pc:sldMk cId="2962779521" sldId="328"/>
        </pc:sldMkLst>
      </pc:sldChg>
      <pc:sldChg chg="addSp modSp add mod ord">
        <pc:chgData name="Nick Wallace" userId="4013747d-563c-42aa-bf01-70dd3c96ac1a" providerId="ADAL" clId="{FD64C669-4112-4E87-9AF0-6CADB273E5AA}" dt="2021-08-27T11:56:54.702" v="77"/>
        <pc:sldMkLst>
          <pc:docMk/>
          <pc:sldMk cId="2131553610" sldId="375"/>
        </pc:sldMkLst>
        <pc:spChg chg="mod">
          <ac:chgData name="Nick Wallace" userId="4013747d-563c-42aa-bf01-70dd3c96ac1a" providerId="ADAL" clId="{FD64C669-4112-4E87-9AF0-6CADB273E5AA}" dt="2021-08-27T11:55:09.982" v="14" actId="6549"/>
          <ac:spMkLst>
            <pc:docMk/>
            <pc:sldMk cId="2131553610" sldId="375"/>
            <ac:spMk id="6" creationId="{00000000-0000-0000-0000-000000000000}"/>
          </ac:spMkLst>
        </pc:spChg>
        <pc:spChg chg="mod">
          <ac:chgData name="Nick Wallace" userId="4013747d-563c-42aa-bf01-70dd3c96ac1a" providerId="ADAL" clId="{FD64C669-4112-4E87-9AF0-6CADB273E5AA}" dt="2021-08-27T11:55:22.504" v="16" actId="1076"/>
          <ac:spMkLst>
            <pc:docMk/>
            <pc:sldMk cId="2131553610" sldId="375"/>
            <ac:spMk id="7" creationId="{00000000-0000-0000-0000-000000000000}"/>
          </ac:spMkLst>
        </pc:spChg>
        <pc:spChg chg="add mod">
          <ac:chgData name="Nick Wallace" userId="4013747d-563c-42aa-bf01-70dd3c96ac1a" providerId="ADAL" clId="{FD64C669-4112-4E87-9AF0-6CADB273E5AA}" dt="2021-08-27T11:56:11.237" v="73" actId="1076"/>
          <ac:spMkLst>
            <pc:docMk/>
            <pc:sldMk cId="2131553610" sldId="375"/>
            <ac:spMk id="8" creationId="{D133CAC0-BAF3-4B10-825E-14A1F6A6FD08}"/>
          </ac:spMkLst>
        </pc:spChg>
        <pc:picChg chg="mod">
          <ac:chgData name="Nick Wallace" userId="4013747d-563c-42aa-bf01-70dd3c96ac1a" providerId="ADAL" clId="{FD64C669-4112-4E87-9AF0-6CADB273E5AA}" dt="2021-08-27T11:55:26.740" v="17" actId="1076"/>
          <ac:picMkLst>
            <pc:docMk/>
            <pc:sldMk cId="2131553610" sldId="375"/>
            <ac:picMk id="2050" creationId="{00000000-0000-0000-0000-000000000000}"/>
          </ac:picMkLst>
        </pc:picChg>
        <pc:picChg chg="mod">
          <ac:chgData name="Nick Wallace" userId="4013747d-563c-42aa-bf01-70dd3c96ac1a" providerId="ADAL" clId="{FD64C669-4112-4E87-9AF0-6CADB273E5AA}" dt="2021-08-27T11:55:26.740" v="17" actId="1076"/>
          <ac:picMkLst>
            <pc:docMk/>
            <pc:sldMk cId="2131553610" sldId="375"/>
            <ac:picMk id="2052" creationId="{00000000-0000-0000-0000-000000000000}"/>
          </ac:picMkLst>
        </pc:picChg>
      </pc:sldChg>
      <pc:sldMasterChg chg="del delSldLayout">
        <pc:chgData name="Nick Wallace" userId="4013747d-563c-42aa-bf01-70dd3c96ac1a" providerId="ADAL" clId="{FD64C669-4112-4E87-9AF0-6CADB273E5AA}" dt="2021-08-27T11:50:19.418" v="0" actId="47"/>
        <pc:sldMasterMkLst>
          <pc:docMk/>
          <pc:sldMasterMk cId="1476371493" sldId="2147483674"/>
        </pc:sldMasterMkLst>
        <pc:sldLayoutChg chg="del">
          <pc:chgData name="Nick Wallace" userId="4013747d-563c-42aa-bf01-70dd3c96ac1a" providerId="ADAL" clId="{FD64C669-4112-4E87-9AF0-6CADB273E5AA}" dt="2021-08-27T11:50:19.418" v="0" actId="47"/>
          <pc:sldLayoutMkLst>
            <pc:docMk/>
            <pc:sldMasterMk cId="1476371493" sldId="2147483674"/>
            <pc:sldLayoutMk cId="2456386695" sldId="2147483675"/>
          </pc:sldLayoutMkLst>
        </pc:sldLayoutChg>
      </pc:sldMasterChg>
    </pc:docChg>
  </pc:docChgLst>
  <pc:docChgLst>
    <pc:chgData name="Amelia Gann" userId="a95102bd-f64e-4ce2-9edd-ab4cfddf1826" providerId="ADAL" clId="{05235251-CBC3-4A8B-A645-F444E33353B8}"/>
    <pc:docChg chg="addSld modSld">
      <pc:chgData name="Amelia Gann" userId="a95102bd-f64e-4ce2-9edd-ab4cfddf1826" providerId="ADAL" clId="{05235251-CBC3-4A8B-A645-F444E33353B8}" dt="2022-06-14T08:30:39.712" v="0"/>
      <pc:docMkLst>
        <pc:docMk/>
      </pc:docMkLst>
      <pc:sldChg chg="add">
        <pc:chgData name="Amelia Gann" userId="a95102bd-f64e-4ce2-9edd-ab4cfddf1826" providerId="ADAL" clId="{05235251-CBC3-4A8B-A645-F444E33353B8}" dt="2022-06-14T08:30:39.712" v="0"/>
        <pc:sldMkLst>
          <pc:docMk/>
          <pc:sldMk cId="4248340963" sldId="326"/>
        </pc:sldMkLst>
      </pc:sldChg>
    </pc:docChg>
  </pc:docChgLst>
  <pc:docChgLst>
    <pc:chgData name="Michlyn Caffrey" userId="762c582e-cfa0-4eba-9e72-f878cb725417" providerId="ADAL" clId="{04CB038B-B641-CB40-8C56-A945DC43C06D}"/>
    <pc:docChg chg="custSel addSld delSld modSld">
      <pc:chgData name="Michlyn Caffrey" userId="762c582e-cfa0-4eba-9e72-f878cb725417" providerId="ADAL" clId="{04CB038B-B641-CB40-8C56-A945DC43C06D}" dt="2021-06-21T13:21:47.487" v="927" actId="20577"/>
      <pc:docMkLst>
        <pc:docMk/>
      </pc:docMkLst>
      <pc:sldChg chg="del">
        <pc:chgData name="Michlyn Caffrey" userId="762c582e-cfa0-4eba-9e72-f878cb725417" providerId="ADAL" clId="{04CB038B-B641-CB40-8C56-A945DC43C06D}" dt="2021-06-21T13:17:48.533" v="921" actId="2696"/>
        <pc:sldMkLst>
          <pc:docMk/>
          <pc:sldMk cId="587992840" sldId="268"/>
        </pc:sldMkLst>
      </pc:sldChg>
      <pc:sldChg chg="addSp modSp mod">
        <pc:chgData name="Michlyn Caffrey" userId="762c582e-cfa0-4eba-9e72-f878cb725417" providerId="ADAL" clId="{04CB038B-B641-CB40-8C56-A945DC43C06D}" dt="2021-06-21T13:14:37.461" v="785"/>
        <pc:sldMkLst>
          <pc:docMk/>
          <pc:sldMk cId="404193484" sldId="273"/>
        </pc:sldMkLst>
        <pc:spChg chg="mod">
          <ac:chgData name="Michlyn Caffrey" userId="762c582e-cfa0-4eba-9e72-f878cb725417" providerId="ADAL" clId="{04CB038B-B641-CB40-8C56-A945DC43C06D}" dt="2021-05-26T13:29:45.424" v="314" actId="20577"/>
          <ac:spMkLst>
            <pc:docMk/>
            <pc:sldMk cId="404193484" sldId="273"/>
            <ac:spMk id="6" creationId="{00000000-0000-0000-0000-000000000000}"/>
          </ac:spMkLst>
        </pc:spChg>
        <pc:picChg chg="add mod">
          <ac:chgData name="Michlyn Caffrey" userId="762c582e-cfa0-4eba-9e72-f878cb725417" providerId="ADAL" clId="{04CB038B-B641-CB40-8C56-A945DC43C06D}" dt="2021-06-21T13:14:37.461" v="785"/>
          <ac:picMkLst>
            <pc:docMk/>
            <pc:sldMk cId="404193484" sldId="273"/>
            <ac:picMk id="5" creationId="{0A92B33F-11B4-354C-B677-2540C301329E}"/>
          </ac:picMkLst>
        </pc:picChg>
      </pc:sldChg>
      <pc:sldChg chg="addSp modSp mod">
        <pc:chgData name="Michlyn Caffrey" userId="762c582e-cfa0-4eba-9e72-f878cb725417" providerId="ADAL" clId="{04CB038B-B641-CB40-8C56-A945DC43C06D}" dt="2021-06-21T13:15:56.328" v="919" actId="1076"/>
        <pc:sldMkLst>
          <pc:docMk/>
          <pc:sldMk cId="4267983176" sldId="274"/>
        </pc:sldMkLst>
        <pc:spChg chg="add mod">
          <ac:chgData name="Michlyn Caffrey" userId="762c582e-cfa0-4eba-9e72-f878cb725417" providerId="ADAL" clId="{04CB038B-B641-CB40-8C56-A945DC43C06D}" dt="2021-06-21T13:15:56.328" v="919" actId="1076"/>
          <ac:spMkLst>
            <pc:docMk/>
            <pc:sldMk cId="4267983176" sldId="274"/>
            <ac:spMk id="5" creationId="{9C1B6236-0E25-F045-B77C-626EF88D3A4D}"/>
          </ac:spMkLst>
        </pc:spChg>
        <pc:graphicFrameChg chg="mod modGraphic">
          <ac:chgData name="Michlyn Caffrey" userId="762c582e-cfa0-4eba-9e72-f878cb725417" providerId="ADAL" clId="{04CB038B-B641-CB40-8C56-A945DC43C06D}" dt="2021-06-21T13:15:44.647" v="917" actId="20577"/>
          <ac:graphicFrameMkLst>
            <pc:docMk/>
            <pc:sldMk cId="4267983176" sldId="274"/>
            <ac:graphicFrameMk id="4" creationId="{00000000-0000-0000-0000-000000000000}"/>
          </ac:graphicFrameMkLst>
        </pc:graphicFrameChg>
      </pc:sldChg>
      <pc:sldChg chg="modSp">
        <pc:chgData name="Michlyn Caffrey" userId="762c582e-cfa0-4eba-9e72-f878cb725417" providerId="ADAL" clId="{04CB038B-B641-CB40-8C56-A945DC43C06D}" dt="2021-05-26T14:24:37.909" v="327" actId="1076"/>
        <pc:sldMkLst>
          <pc:docMk/>
          <pc:sldMk cId="265899908" sldId="321"/>
        </pc:sldMkLst>
        <pc:spChg chg="mod">
          <ac:chgData name="Michlyn Caffrey" userId="762c582e-cfa0-4eba-9e72-f878cb725417" providerId="ADAL" clId="{04CB038B-B641-CB40-8C56-A945DC43C06D}" dt="2021-05-26T14:24:31.114" v="326"/>
          <ac:spMkLst>
            <pc:docMk/>
            <pc:sldMk cId="265899908" sldId="321"/>
            <ac:spMk id="10" creationId="{00000000-0000-0000-0000-000000000000}"/>
          </ac:spMkLst>
        </pc:spChg>
        <pc:picChg chg="mod">
          <ac:chgData name="Michlyn Caffrey" userId="762c582e-cfa0-4eba-9e72-f878cb725417" providerId="ADAL" clId="{04CB038B-B641-CB40-8C56-A945DC43C06D}" dt="2021-05-26T14:24:37.909" v="327" actId="1076"/>
          <ac:picMkLst>
            <pc:docMk/>
            <pc:sldMk cId="265899908" sldId="321"/>
            <ac:picMk id="2050" creationId="{00000000-0000-0000-0000-000000000000}"/>
          </ac:picMkLst>
        </pc:picChg>
      </pc:sldChg>
      <pc:sldChg chg="del">
        <pc:chgData name="Michlyn Caffrey" userId="762c582e-cfa0-4eba-9e72-f878cb725417" providerId="ADAL" clId="{04CB038B-B641-CB40-8C56-A945DC43C06D}" dt="2021-05-26T14:25:25.390" v="331" actId="2696"/>
        <pc:sldMkLst>
          <pc:docMk/>
          <pc:sldMk cId="2352735355" sldId="325"/>
        </pc:sldMkLst>
      </pc:sldChg>
      <pc:sldChg chg="add del">
        <pc:chgData name="Michlyn Caffrey" userId="762c582e-cfa0-4eba-9e72-f878cb725417" providerId="ADAL" clId="{04CB038B-B641-CB40-8C56-A945DC43C06D}" dt="2021-05-26T14:40:14.373" v="678" actId="2696"/>
        <pc:sldMkLst>
          <pc:docMk/>
          <pc:sldMk cId="2930267769" sldId="325"/>
        </pc:sldMkLst>
      </pc:sldChg>
      <pc:sldChg chg="delSp modSp add mod">
        <pc:chgData name="Michlyn Caffrey" userId="762c582e-cfa0-4eba-9e72-f878cb725417" providerId="ADAL" clId="{04CB038B-B641-CB40-8C56-A945DC43C06D}" dt="2021-05-26T14:27:40.013" v="334" actId="478"/>
        <pc:sldMkLst>
          <pc:docMk/>
          <pc:sldMk cId="3331214993" sldId="336"/>
        </pc:sldMkLst>
        <pc:spChg chg="del mod">
          <ac:chgData name="Michlyn Caffrey" userId="762c582e-cfa0-4eba-9e72-f878cb725417" providerId="ADAL" clId="{04CB038B-B641-CB40-8C56-A945DC43C06D}" dt="2021-05-26T14:27:40.013" v="334" actId="478"/>
          <ac:spMkLst>
            <pc:docMk/>
            <pc:sldMk cId="3331214993" sldId="336"/>
            <ac:spMk id="4" creationId="{8C9A9709-11D9-41E8-B23B-D394C46C60F7}"/>
          </ac:spMkLst>
        </pc:spChg>
      </pc:sldChg>
      <pc:sldChg chg="del">
        <pc:chgData name="Michlyn Caffrey" userId="762c582e-cfa0-4eba-9e72-f878cb725417" providerId="ADAL" clId="{04CB038B-B641-CB40-8C56-A945DC43C06D}" dt="2021-05-26T14:24:48.183" v="328" actId="2696"/>
        <pc:sldMkLst>
          <pc:docMk/>
          <pc:sldMk cId="3361323856" sldId="336"/>
        </pc:sldMkLst>
      </pc:sldChg>
      <pc:sldChg chg="modSp del mod">
        <pc:chgData name="Michlyn Caffrey" userId="762c582e-cfa0-4eba-9e72-f878cb725417" providerId="ADAL" clId="{04CB038B-B641-CB40-8C56-A945DC43C06D}" dt="2021-05-26T14:24:52.164" v="329" actId="2696"/>
        <pc:sldMkLst>
          <pc:docMk/>
          <pc:sldMk cId="98456845" sldId="337"/>
        </pc:sldMkLst>
        <pc:spChg chg="mod">
          <ac:chgData name="Michlyn Caffrey" userId="762c582e-cfa0-4eba-9e72-f878cb725417" providerId="ADAL" clId="{04CB038B-B641-CB40-8C56-A945DC43C06D}" dt="2021-05-26T14:24:22.363" v="325" actId="21"/>
          <ac:spMkLst>
            <pc:docMk/>
            <pc:sldMk cId="98456845" sldId="337"/>
            <ac:spMk id="5" creationId="{00000000-0000-0000-0000-000000000000}"/>
          </ac:spMkLst>
        </pc:spChg>
      </pc:sldChg>
      <pc:sldChg chg="modSp add mod">
        <pc:chgData name="Michlyn Caffrey" userId="762c582e-cfa0-4eba-9e72-f878cb725417" providerId="ADAL" clId="{04CB038B-B641-CB40-8C56-A945DC43C06D}" dt="2021-05-26T14:29:06.400" v="419" actId="20577"/>
        <pc:sldMkLst>
          <pc:docMk/>
          <pc:sldMk cId="684466835" sldId="340"/>
        </pc:sldMkLst>
        <pc:spChg chg="mod">
          <ac:chgData name="Michlyn Caffrey" userId="762c582e-cfa0-4eba-9e72-f878cb725417" providerId="ADAL" clId="{04CB038B-B641-CB40-8C56-A945DC43C06D}" dt="2021-05-26T14:29:06.400" v="419" actId="20577"/>
          <ac:spMkLst>
            <pc:docMk/>
            <pc:sldMk cId="684466835" sldId="340"/>
            <ac:spMk id="12" creationId="{00000000-0000-0000-0000-000000000000}"/>
          </ac:spMkLst>
        </pc:spChg>
      </pc:sldChg>
      <pc:sldChg chg="del">
        <pc:chgData name="Michlyn Caffrey" userId="762c582e-cfa0-4eba-9e72-f878cb725417" providerId="ADAL" clId="{04CB038B-B641-CB40-8C56-A945DC43C06D}" dt="2021-05-26T14:25:25.390" v="331" actId="2696"/>
        <pc:sldMkLst>
          <pc:docMk/>
          <pc:sldMk cId="1520579530" sldId="340"/>
        </pc:sldMkLst>
      </pc:sldChg>
      <pc:sldChg chg="modSp mod modNotesTx">
        <pc:chgData name="Michlyn Caffrey" userId="762c582e-cfa0-4eba-9e72-f878cb725417" providerId="ADAL" clId="{04CB038B-B641-CB40-8C56-A945DC43C06D}" dt="2021-06-03T14:25:27.273" v="782" actId="6549"/>
        <pc:sldMkLst>
          <pc:docMk/>
          <pc:sldMk cId="495873446" sldId="342"/>
        </pc:sldMkLst>
        <pc:spChg chg="mod">
          <ac:chgData name="Michlyn Caffrey" userId="762c582e-cfa0-4eba-9e72-f878cb725417" providerId="ADAL" clId="{04CB038B-B641-CB40-8C56-A945DC43C06D}" dt="2021-05-26T13:28:47.234" v="265" actId="1076"/>
          <ac:spMkLst>
            <pc:docMk/>
            <pc:sldMk cId="495873446" sldId="342"/>
            <ac:spMk id="6" creationId="{00000000-0000-0000-0000-000000000000}"/>
          </ac:spMkLst>
        </pc:spChg>
        <pc:spChg chg="mod">
          <ac:chgData name="Michlyn Caffrey" userId="762c582e-cfa0-4eba-9e72-f878cb725417" providerId="ADAL" clId="{04CB038B-B641-CB40-8C56-A945DC43C06D}" dt="2021-05-26T14:47:37.501" v="734" actId="1076"/>
          <ac:spMkLst>
            <pc:docMk/>
            <pc:sldMk cId="495873446" sldId="342"/>
            <ac:spMk id="10" creationId="{00000000-0000-0000-0000-000000000000}"/>
          </ac:spMkLst>
        </pc:spChg>
        <pc:spChg chg="mod">
          <ac:chgData name="Michlyn Caffrey" userId="762c582e-cfa0-4eba-9e72-f878cb725417" providerId="ADAL" clId="{04CB038B-B641-CB40-8C56-A945DC43C06D}" dt="2021-05-26T13:29:18.585" v="267" actId="1076"/>
          <ac:spMkLst>
            <pc:docMk/>
            <pc:sldMk cId="495873446" sldId="342"/>
            <ac:spMk id="11" creationId="{00000000-0000-0000-0000-000000000000}"/>
          </ac:spMkLst>
        </pc:spChg>
      </pc:sldChg>
      <pc:sldChg chg="add">
        <pc:chgData name="Michlyn Caffrey" userId="762c582e-cfa0-4eba-9e72-f878cb725417" providerId="ADAL" clId="{04CB038B-B641-CB40-8C56-A945DC43C06D}" dt="2021-05-26T14:25:04.815" v="330"/>
        <pc:sldMkLst>
          <pc:docMk/>
          <pc:sldMk cId="935179775" sldId="349"/>
        </pc:sldMkLst>
      </pc:sldChg>
      <pc:sldChg chg="del">
        <pc:chgData name="Michlyn Caffrey" userId="762c582e-cfa0-4eba-9e72-f878cb725417" providerId="ADAL" clId="{04CB038B-B641-CB40-8C56-A945DC43C06D}" dt="2021-05-26T14:24:48.183" v="328" actId="2696"/>
        <pc:sldMkLst>
          <pc:docMk/>
          <pc:sldMk cId="2253832751" sldId="349"/>
        </pc:sldMkLst>
      </pc:sldChg>
      <pc:sldChg chg="del">
        <pc:chgData name="Michlyn Caffrey" userId="762c582e-cfa0-4eba-9e72-f878cb725417" providerId="ADAL" clId="{04CB038B-B641-CB40-8C56-A945DC43C06D}" dt="2021-06-21T13:17:48.533" v="921" actId="2696"/>
        <pc:sldMkLst>
          <pc:docMk/>
          <pc:sldMk cId="1870875533" sldId="353"/>
        </pc:sldMkLst>
      </pc:sldChg>
      <pc:sldChg chg="add">
        <pc:chgData name="Michlyn Caffrey" userId="762c582e-cfa0-4eba-9e72-f878cb725417" providerId="ADAL" clId="{04CB038B-B641-CB40-8C56-A945DC43C06D}" dt="2021-06-21T13:17:43.580" v="920"/>
        <pc:sldMkLst>
          <pc:docMk/>
          <pc:sldMk cId="2619720018" sldId="373"/>
        </pc:sldMkLst>
      </pc:sldChg>
      <pc:sldChg chg="modSp add mod">
        <pc:chgData name="Michlyn Caffrey" userId="762c582e-cfa0-4eba-9e72-f878cb725417" providerId="ADAL" clId="{04CB038B-B641-CB40-8C56-A945DC43C06D}" dt="2021-06-21T13:21:47.487" v="927" actId="20577"/>
        <pc:sldMkLst>
          <pc:docMk/>
          <pc:sldMk cId="1880797047" sldId="374"/>
        </pc:sldMkLst>
        <pc:spChg chg="mod">
          <ac:chgData name="Michlyn Caffrey" userId="762c582e-cfa0-4eba-9e72-f878cb725417" providerId="ADAL" clId="{04CB038B-B641-CB40-8C56-A945DC43C06D}" dt="2021-06-21T13:21:47.487" v="927" actId="20577"/>
          <ac:spMkLst>
            <pc:docMk/>
            <pc:sldMk cId="1880797047" sldId="374"/>
            <ac:spMk id="17412" creationId="{00000000-0000-0000-0000-000000000000}"/>
          </ac:spMkLst>
        </pc:spChg>
      </pc:sldChg>
      <pc:sldChg chg="modNotesTx">
        <pc:chgData name="Michlyn Caffrey" userId="762c582e-cfa0-4eba-9e72-f878cb725417" providerId="ADAL" clId="{04CB038B-B641-CB40-8C56-A945DC43C06D}" dt="2021-05-26T13:22:49.688" v="194" actId="20577"/>
        <pc:sldMkLst>
          <pc:docMk/>
          <pc:sldMk cId="138628173" sldId="618"/>
        </pc:sldMkLst>
      </pc:sldChg>
      <pc:sldChg chg="addSp delSp modSp mod">
        <pc:chgData name="Michlyn Caffrey" userId="762c582e-cfa0-4eba-9e72-f878cb725417" providerId="ADAL" clId="{04CB038B-B641-CB40-8C56-A945DC43C06D}" dt="2021-05-26T14:45:25.489" v="721" actId="20577"/>
        <pc:sldMkLst>
          <pc:docMk/>
          <pc:sldMk cId="4059924849" sldId="623"/>
        </pc:sldMkLst>
        <pc:spChg chg="add mod">
          <ac:chgData name="Michlyn Caffrey" userId="762c582e-cfa0-4eba-9e72-f878cb725417" providerId="ADAL" clId="{04CB038B-B641-CB40-8C56-A945DC43C06D}" dt="2021-05-26T14:45:12.990" v="712" actId="20577"/>
          <ac:spMkLst>
            <pc:docMk/>
            <pc:sldMk cId="4059924849" sldId="623"/>
            <ac:spMk id="3" creationId="{ACC4E370-9905-514B-A468-C376141AB3AB}"/>
          </ac:spMkLst>
        </pc:spChg>
        <pc:spChg chg="add mod">
          <ac:chgData name="Michlyn Caffrey" userId="762c582e-cfa0-4eba-9e72-f878cb725417" providerId="ADAL" clId="{04CB038B-B641-CB40-8C56-A945DC43C06D}" dt="2021-05-26T14:44:53.931" v="706" actId="1076"/>
          <ac:spMkLst>
            <pc:docMk/>
            <pc:sldMk cId="4059924849" sldId="623"/>
            <ac:spMk id="4" creationId="{CB2C1B07-9097-7342-9A53-C4F6A5812601}"/>
          </ac:spMkLst>
        </pc:spChg>
        <pc:spChg chg="mod">
          <ac:chgData name="Michlyn Caffrey" userId="762c582e-cfa0-4eba-9e72-f878cb725417" providerId="ADAL" clId="{04CB038B-B641-CB40-8C56-A945DC43C06D}" dt="2021-05-26T14:44:14.186" v="688" actId="20577"/>
          <ac:spMkLst>
            <pc:docMk/>
            <pc:sldMk cId="4059924849" sldId="623"/>
            <ac:spMk id="9" creationId="{00000000-0000-0000-0000-000000000000}"/>
          </ac:spMkLst>
        </pc:spChg>
        <pc:spChg chg="add mod">
          <ac:chgData name="Michlyn Caffrey" userId="762c582e-cfa0-4eba-9e72-f878cb725417" providerId="ADAL" clId="{04CB038B-B641-CB40-8C56-A945DC43C06D}" dt="2021-05-26T14:45:08.397" v="709" actId="1076"/>
          <ac:spMkLst>
            <pc:docMk/>
            <pc:sldMk cId="4059924849" sldId="623"/>
            <ac:spMk id="12" creationId="{C0A0D9C8-18EF-AE4D-AC96-C347BAB59F5A}"/>
          </ac:spMkLst>
        </pc:spChg>
        <pc:spChg chg="add mod">
          <ac:chgData name="Michlyn Caffrey" userId="762c582e-cfa0-4eba-9e72-f878cb725417" providerId="ADAL" clId="{04CB038B-B641-CB40-8C56-A945DC43C06D}" dt="2021-05-26T14:45:03.089" v="708" actId="1076"/>
          <ac:spMkLst>
            <pc:docMk/>
            <pc:sldMk cId="4059924849" sldId="623"/>
            <ac:spMk id="13" creationId="{C046FE49-FB8F-CD49-AF88-2FADD741EB23}"/>
          </ac:spMkLst>
        </pc:spChg>
        <pc:spChg chg="add mod">
          <ac:chgData name="Michlyn Caffrey" userId="762c582e-cfa0-4eba-9e72-f878cb725417" providerId="ADAL" clId="{04CB038B-B641-CB40-8C56-A945DC43C06D}" dt="2021-05-26T14:45:00.192" v="707" actId="1076"/>
          <ac:spMkLst>
            <pc:docMk/>
            <pc:sldMk cId="4059924849" sldId="623"/>
            <ac:spMk id="14" creationId="{B14AF9FB-D4A6-C444-8B49-E4996B18BFAE}"/>
          </ac:spMkLst>
        </pc:spChg>
        <pc:spChg chg="add mod">
          <ac:chgData name="Michlyn Caffrey" userId="762c582e-cfa0-4eba-9e72-f878cb725417" providerId="ADAL" clId="{04CB038B-B641-CB40-8C56-A945DC43C06D}" dt="2021-05-26T14:45:16.196" v="715" actId="20577"/>
          <ac:spMkLst>
            <pc:docMk/>
            <pc:sldMk cId="4059924849" sldId="623"/>
            <ac:spMk id="15" creationId="{F7030DCD-0F74-2F41-9502-55D9D41F9754}"/>
          </ac:spMkLst>
        </pc:spChg>
        <pc:spChg chg="add mod">
          <ac:chgData name="Michlyn Caffrey" userId="762c582e-cfa0-4eba-9e72-f878cb725417" providerId="ADAL" clId="{04CB038B-B641-CB40-8C56-A945DC43C06D}" dt="2021-05-26T14:45:20.400" v="718" actId="20577"/>
          <ac:spMkLst>
            <pc:docMk/>
            <pc:sldMk cId="4059924849" sldId="623"/>
            <ac:spMk id="16" creationId="{8A2383D5-E439-9E42-934D-B06B0D3714F9}"/>
          </ac:spMkLst>
        </pc:spChg>
        <pc:spChg chg="add mod">
          <ac:chgData name="Michlyn Caffrey" userId="762c582e-cfa0-4eba-9e72-f878cb725417" providerId="ADAL" clId="{04CB038B-B641-CB40-8C56-A945DC43C06D}" dt="2021-05-26T14:45:25.489" v="721" actId="20577"/>
          <ac:spMkLst>
            <pc:docMk/>
            <pc:sldMk cId="4059924849" sldId="623"/>
            <ac:spMk id="17" creationId="{3BC74B0C-CCF0-5D4F-A9FE-9B21B8FC2DF7}"/>
          </ac:spMkLst>
        </pc:spChg>
        <pc:picChg chg="del">
          <ac:chgData name="Michlyn Caffrey" userId="762c582e-cfa0-4eba-9e72-f878cb725417" providerId="ADAL" clId="{04CB038B-B641-CB40-8C56-A945DC43C06D}" dt="2021-05-26T14:33:22.730" v="615" actId="478"/>
          <ac:picMkLst>
            <pc:docMk/>
            <pc:sldMk cId="4059924849" sldId="623"/>
            <ac:picMk id="5" creationId="{00000000-0000-0000-0000-000000000000}"/>
          </ac:picMkLst>
        </pc:picChg>
      </pc:sldChg>
      <pc:sldChg chg="del">
        <pc:chgData name="Michlyn Caffrey" userId="762c582e-cfa0-4eba-9e72-f878cb725417" providerId="ADAL" clId="{04CB038B-B641-CB40-8C56-A945DC43C06D}" dt="2021-05-26T14:46:06.575" v="722" actId="2696"/>
        <pc:sldMkLst>
          <pc:docMk/>
          <pc:sldMk cId="2128991827" sldId="624"/>
        </pc:sldMkLst>
      </pc:sldChg>
      <pc:sldChg chg="modSp mod">
        <pc:chgData name="Michlyn Caffrey" userId="762c582e-cfa0-4eba-9e72-f878cb725417" providerId="ADAL" clId="{04CB038B-B641-CB40-8C56-A945DC43C06D}" dt="2021-05-26T14:23:01.677" v="324" actId="554"/>
        <pc:sldMkLst>
          <pc:docMk/>
          <pc:sldMk cId="1878952943" sldId="625"/>
        </pc:sldMkLst>
        <pc:spChg chg="mod">
          <ac:chgData name="Michlyn Caffrey" userId="762c582e-cfa0-4eba-9e72-f878cb725417" providerId="ADAL" clId="{04CB038B-B641-CB40-8C56-A945DC43C06D}" dt="2021-05-26T13:13:39.247" v="10" actId="1076"/>
          <ac:spMkLst>
            <pc:docMk/>
            <pc:sldMk cId="1878952943" sldId="625"/>
            <ac:spMk id="4" creationId="{00000000-0000-0000-0000-000000000000}"/>
          </ac:spMkLst>
        </pc:spChg>
        <pc:spChg chg="mod">
          <ac:chgData name="Michlyn Caffrey" userId="762c582e-cfa0-4eba-9e72-f878cb725417" providerId="ADAL" clId="{04CB038B-B641-CB40-8C56-A945DC43C06D}" dt="2021-05-26T13:13:29.025" v="9" actId="20577"/>
          <ac:spMkLst>
            <pc:docMk/>
            <pc:sldMk cId="1878952943" sldId="625"/>
            <ac:spMk id="9" creationId="{0E3662C1-01F3-5E48-A3F8-E16766415852}"/>
          </ac:spMkLst>
        </pc:spChg>
        <pc:spChg chg="mod">
          <ac:chgData name="Michlyn Caffrey" userId="762c582e-cfa0-4eba-9e72-f878cb725417" providerId="ADAL" clId="{04CB038B-B641-CB40-8C56-A945DC43C06D}" dt="2021-05-26T14:23:01.677" v="324" actId="554"/>
          <ac:spMkLst>
            <pc:docMk/>
            <pc:sldMk cId="1878952943" sldId="625"/>
            <ac:spMk id="12" creationId="{946141CC-3E0A-3744-A7DA-4DE252FA5C15}"/>
          </ac:spMkLst>
        </pc:spChg>
        <pc:spChg chg="mod">
          <ac:chgData name="Michlyn Caffrey" userId="762c582e-cfa0-4eba-9e72-f878cb725417" providerId="ADAL" clId="{04CB038B-B641-CB40-8C56-A945DC43C06D}" dt="2021-05-26T14:23:01.677" v="324" actId="554"/>
          <ac:spMkLst>
            <pc:docMk/>
            <pc:sldMk cId="1878952943" sldId="625"/>
            <ac:spMk id="15" creationId="{00000000-0000-0000-0000-000000000000}"/>
          </ac:spMkLst>
        </pc:spChg>
      </pc:sldChg>
      <pc:sldChg chg="modSp add mod">
        <pc:chgData name="Michlyn Caffrey" userId="762c582e-cfa0-4eba-9e72-f878cb725417" providerId="ADAL" clId="{04CB038B-B641-CB40-8C56-A945DC43C06D}" dt="2021-05-26T14:47:14.738" v="733" actId="1076"/>
        <pc:sldMkLst>
          <pc:docMk/>
          <pc:sldMk cId="1992228629" sldId="626"/>
        </pc:sldMkLst>
        <pc:spChg chg="mod">
          <ac:chgData name="Michlyn Caffrey" userId="762c582e-cfa0-4eba-9e72-f878cb725417" providerId="ADAL" clId="{04CB038B-B641-CB40-8C56-A945DC43C06D}" dt="2021-05-26T14:47:14.738" v="733" actId="1076"/>
          <ac:spMkLst>
            <pc:docMk/>
            <pc:sldMk cId="1992228629" sldId="626"/>
            <ac:spMk id="4" creationId="{CB2C1B07-9097-7342-9A53-C4F6A5812601}"/>
          </ac:spMkLst>
        </pc:spChg>
        <pc:spChg chg="mod">
          <ac:chgData name="Michlyn Caffrey" userId="762c582e-cfa0-4eba-9e72-f878cb725417" providerId="ADAL" clId="{04CB038B-B641-CB40-8C56-A945DC43C06D}" dt="2021-05-26T14:47:03.689" v="729" actId="1076"/>
          <ac:spMkLst>
            <pc:docMk/>
            <pc:sldMk cId="1992228629" sldId="626"/>
            <ac:spMk id="12" creationId="{C0A0D9C8-18EF-AE4D-AC96-C347BAB59F5A}"/>
          </ac:spMkLst>
        </pc:spChg>
        <pc:spChg chg="mod">
          <ac:chgData name="Michlyn Caffrey" userId="762c582e-cfa0-4eba-9e72-f878cb725417" providerId="ADAL" clId="{04CB038B-B641-CB40-8C56-A945DC43C06D}" dt="2021-05-26T14:47:07.696" v="731" actId="1076"/>
          <ac:spMkLst>
            <pc:docMk/>
            <pc:sldMk cId="1992228629" sldId="626"/>
            <ac:spMk id="13" creationId="{C046FE49-FB8F-CD49-AF88-2FADD741EB23}"/>
          </ac:spMkLst>
        </pc:spChg>
        <pc:spChg chg="mod">
          <ac:chgData name="Michlyn Caffrey" userId="762c582e-cfa0-4eba-9e72-f878cb725417" providerId="ADAL" clId="{04CB038B-B641-CB40-8C56-A945DC43C06D}" dt="2021-05-26T14:46:38.435" v="725" actId="1076"/>
          <ac:spMkLst>
            <pc:docMk/>
            <pc:sldMk cId="1992228629" sldId="626"/>
            <ac:spMk id="14" creationId="{B14AF9FB-D4A6-C444-8B49-E4996B18BFA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413D50-E258-8E49-BDD9-4CAA6B3C01FD}" type="datetimeFigureOut">
              <a:rPr lang="en-US" smtClean="0"/>
              <a:t>6/14/2022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18E92-D2AF-8A46-AC09-1D6C82577C91}" type="slidenum">
              <a:rPr lang="en-US" smtClean="0"/>
              <a:t>‹#›</a:t>
            </a:fld>
            <a:endParaRPr lang="en-US"/>
          </a:p>
        </p:txBody>
      </p:sp>
    </p:spTree>
    <p:extLst>
      <p:ext uri="{BB962C8B-B14F-4D97-AF65-F5344CB8AC3E}">
        <p14:creationId xmlns:p14="http://schemas.microsoft.com/office/powerpoint/2010/main" val="3759203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796D01-B61C-4A4D-AD74-E4A645334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976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218E92-D2AF-8A46-AC09-1D6C82577C91}" type="slidenum">
              <a:rPr lang="en-US" smtClean="0"/>
              <a:t>17</a:t>
            </a:fld>
            <a:endParaRPr lang="en-US"/>
          </a:p>
        </p:txBody>
      </p:sp>
    </p:spTree>
    <p:extLst>
      <p:ext uri="{BB962C8B-B14F-4D97-AF65-F5344CB8AC3E}">
        <p14:creationId xmlns:p14="http://schemas.microsoft.com/office/powerpoint/2010/main" val="13359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218E92-D2AF-8A46-AC09-1D6C82577C91}" type="slidenum">
              <a:rPr lang="en-US" smtClean="0"/>
              <a:t>23</a:t>
            </a:fld>
            <a:endParaRPr lang="en-US"/>
          </a:p>
        </p:txBody>
      </p:sp>
    </p:spTree>
    <p:extLst>
      <p:ext uri="{BB962C8B-B14F-4D97-AF65-F5344CB8AC3E}">
        <p14:creationId xmlns:p14="http://schemas.microsoft.com/office/powerpoint/2010/main" val="3585499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 True or False questions</a:t>
            </a:r>
          </a:p>
          <a:p>
            <a:r>
              <a:rPr lang="en-US"/>
              <a:t>Here are 5 phrases from the passage we have read. Match these to the emotions that Jane feels.: vulnerable, alone, scared, angry</a:t>
            </a:r>
          </a:p>
          <a:p>
            <a:endParaRPr lang="en-US"/>
          </a:p>
        </p:txBody>
      </p:sp>
      <p:sp>
        <p:nvSpPr>
          <p:cNvPr id="4" name="Slide Number Placeholder 3"/>
          <p:cNvSpPr>
            <a:spLocks noGrp="1"/>
          </p:cNvSpPr>
          <p:nvPr>
            <p:ph type="sldNum" sz="quarter" idx="5"/>
          </p:nvPr>
        </p:nvSpPr>
        <p:spPr/>
        <p:txBody>
          <a:bodyPr/>
          <a:lstStyle/>
          <a:p>
            <a:fld id="{05218E92-D2AF-8A46-AC09-1D6C82577C91}" type="slidenum">
              <a:rPr lang="en-US" smtClean="0"/>
              <a:t>24</a:t>
            </a:fld>
            <a:endParaRPr lang="en-US"/>
          </a:p>
        </p:txBody>
      </p:sp>
    </p:spTree>
    <p:extLst>
      <p:ext uri="{BB962C8B-B14F-4D97-AF65-F5344CB8AC3E}">
        <p14:creationId xmlns:p14="http://schemas.microsoft.com/office/powerpoint/2010/main" val="1496457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 True or False questions</a:t>
            </a:r>
          </a:p>
          <a:p>
            <a:r>
              <a:rPr lang="en-US"/>
              <a:t>Here are 5 phrases from the passage we have read. Match these to the emotions that Jane feels.: vulnerable, alone, scared, angry</a:t>
            </a:r>
          </a:p>
          <a:p>
            <a:endParaRPr lang="en-US"/>
          </a:p>
        </p:txBody>
      </p:sp>
      <p:sp>
        <p:nvSpPr>
          <p:cNvPr id="4" name="Slide Number Placeholder 3"/>
          <p:cNvSpPr>
            <a:spLocks noGrp="1"/>
          </p:cNvSpPr>
          <p:nvPr>
            <p:ph type="sldNum" sz="quarter" idx="5"/>
          </p:nvPr>
        </p:nvSpPr>
        <p:spPr/>
        <p:txBody>
          <a:bodyPr/>
          <a:lstStyle/>
          <a:p>
            <a:fld id="{05218E92-D2AF-8A46-AC09-1D6C82577C91}" type="slidenum">
              <a:rPr lang="en-US" smtClean="0"/>
              <a:t>25</a:t>
            </a:fld>
            <a:endParaRPr lang="en-US"/>
          </a:p>
        </p:txBody>
      </p:sp>
    </p:spTree>
    <p:extLst>
      <p:ext uri="{BB962C8B-B14F-4D97-AF65-F5344CB8AC3E}">
        <p14:creationId xmlns:p14="http://schemas.microsoft.com/office/powerpoint/2010/main" val="2837975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18E92-D2AF-8A46-AC09-1D6C82577C91}" type="slidenum">
              <a:rPr lang="en-US" smtClean="0"/>
              <a:t>26</a:t>
            </a:fld>
            <a:endParaRPr lang="en-US"/>
          </a:p>
        </p:txBody>
      </p:sp>
    </p:spTree>
    <p:extLst>
      <p:ext uri="{BB962C8B-B14F-4D97-AF65-F5344CB8AC3E}">
        <p14:creationId xmlns:p14="http://schemas.microsoft.com/office/powerpoint/2010/main" val="3551390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0DA85F-09D0-4248-B807-484CC974D749}" type="slidenum">
              <a:rPr lang="en-GB" smtClean="0"/>
              <a:t>29</a:t>
            </a:fld>
            <a:endParaRPr lang="en-GB"/>
          </a:p>
        </p:txBody>
      </p:sp>
    </p:spTree>
    <p:extLst>
      <p:ext uri="{BB962C8B-B14F-4D97-AF65-F5344CB8AC3E}">
        <p14:creationId xmlns:p14="http://schemas.microsoft.com/office/powerpoint/2010/main" val="36007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p:cNvSpPr txBox="1"/>
          <p:nvPr userDrawn="1"/>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a:solidFill>
                <a:prstClr val="white"/>
              </a:solidFill>
              <a:latin typeface="Century Gothic" panose="020B0502020202020204" pitchFamily="34" charset="0"/>
            </a:endParaRPr>
          </a:p>
        </p:txBody>
      </p:sp>
    </p:spTree>
    <p:extLst>
      <p:ext uri="{BB962C8B-B14F-4D97-AF65-F5344CB8AC3E}">
        <p14:creationId xmlns:p14="http://schemas.microsoft.com/office/powerpoint/2010/main" val="393222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p:cNvSpPr txBox="1"/>
          <p:nvPr userDrawn="1"/>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a:solidFill>
                <a:prstClr val="white"/>
              </a:solidFill>
              <a:latin typeface="Century Gothic" panose="020B0502020202020204" pitchFamily="34" charset="0"/>
            </a:endParaRPr>
          </a:p>
        </p:txBody>
      </p:sp>
    </p:spTree>
    <p:extLst>
      <p:ext uri="{BB962C8B-B14F-4D97-AF65-F5344CB8AC3E}">
        <p14:creationId xmlns:p14="http://schemas.microsoft.com/office/powerpoint/2010/main" val="1079645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06BBD88B-46BC-4FAE-8CE6-F8D311DC530C}" type="datetimeFigureOut">
              <a:rPr lang="en-GB" altLang="en-US"/>
              <a:pPr>
                <a:defRPr/>
              </a:pPr>
              <a:t>14/06/2022</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BFF0EF6-39B1-4440-8876-9CB993967845}" type="slidenum">
              <a:rPr lang="en-GB" altLang="en-US"/>
              <a:pPr>
                <a:defRPr/>
              </a:pPr>
              <a:t>‹#›</a:t>
            </a:fld>
            <a:endParaRPr lang="en-GB" altLang="en-US"/>
          </a:p>
        </p:txBody>
      </p:sp>
    </p:spTree>
    <p:extLst>
      <p:ext uri="{BB962C8B-B14F-4D97-AF65-F5344CB8AC3E}">
        <p14:creationId xmlns:p14="http://schemas.microsoft.com/office/powerpoint/2010/main" val="4064246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87FADC6-C4DC-4B88-AB55-601AA728DF12}" type="datetimeFigureOut">
              <a:rPr lang="en-GB" altLang="en-US"/>
              <a:pPr>
                <a:defRPr/>
              </a:pPr>
              <a:t>14/06/2022</a:t>
            </a:fld>
            <a:endParaRPr lang="en-GB"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80D283F-2DDF-4AB2-BD0B-7F4101A90A3D}" type="slidenum">
              <a:rPr lang="en-GB" altLang="en-US"/>
              <a:pPr>
                <a:defRPr/>
              </a:pPr>
              <a:t>‹#›</a:t>
            </a:fld>
            <a:endParaRPr lang="en-GB" altLang="en-US"/>
          </a:p>
        </p:txBody>
      </p:sp>
    </p:spTree>
    <p:extLst>
      <p:ext uri="{BB962C8B-B14F-4D97-AF65-F5344CB8AC3E}">
        <p14:creationId xmlns:p14="http://schemas.microsoft.com/office/powerpoint/2010/main" val="168639992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a:solidFill>
                <a:prstClr val="white"/>
              </a:solidFill>
              <a:latin typeface="Century Gothic" panose="020B0502020202020204" pitchFamily="34" charset="0"/>
            </a:endParaRPr>
          </a:p>
        </p:txBody>
      </p:sp>
    </p:spTree>
    <p:extLst>
      <p:ext uri="{BB962C8B-B14F-4D97-AF65-F5344CB8AC3E}">
        <p14:creationId xmlns:p14="http://schemas.microsoft.com/office/powerpoint/2010/main" val="899968327"/>
      </p:ext>
    </p:extLst>
  </p:cSld>
  <p:clrMap bg1="dk1" tx1="lt1" bg2="dk2" tx2="lt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a:solidFill>
                <a:prstClr val="white"/>
              </a:solidFill>
              <a:latin typeface="Century Gothic" panose="020B0502020202020204" pitchFamily="34" charset="0"/>
            </a:endParaRPr>
          </a:p>
        </p:txBody>
      </p:sp>
    </p:spTree>
    <p:extLst>
      <p:ext uri="{BB962C8B-B14F-4D97-AF65-F5344CB8AC3E}">
        <p14:creationId xmlns:p14="http://schemas.microsoft.com/office/powerpoint/2010/main" val="1743138301"/>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forms.office.com/Pages/ResponsePage.aspx?id=dBTLADSljUaCn2NuzjLCTHJLiI302r5AmDJRSl_MTiNUQjJaNFAyMkVXOE1UM0xXNEEwMkxJWDk4MC4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39506" y="1323085"/>
            <a:ext cx="8352000" cy="307777"/>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Students should complete this task on their own.</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4" name="TextBox 13"/>
          <p:cNvSpPr txBox="1"/>
          <p:nvPr/>
        </p:nvSpPr>
        <p:spPr>
          <a:xfrm>
            <a:off x="739506" y="2204601"/>
            <a:ext cx="8352000" cy="307777"/>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Students should complete this task in pairs. Pair talk would work well with this activity. </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5" name="TextBox 14"/>
          <p:cNvSpPr txBox="1"/>
          <p:nvPr/>
        </p:nvSpPr>
        <p:spPr>
          <a:xfrm>
            <a:off x="739506" y="2960591"/>
            <a:ext cx="8352000" cy="307777"/>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This task may be completed in small groups.</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6" name="TextBox 15"/>
          <p:cNvSpPr txBox="1"/>
          <p:nvPr/>
        </p:nvSpPr>
        <p:spPr>
          <a:xfrm>
            <a:off x="739506" y="3574072"/>
            <a:ext cx="8352000" cy="523220"/>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This task should be modelled by the teacher. A model is provided, but teachers may want to complete an addition class model ’live’ with the group.</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7" name="TextBox 16"/>
          <p:cNvSpPr txBox="1"/>
          <p:nvPr/>
        </p:nvSpPr>
        <p:spPr>
          <a:xfrm>
            <a:off x="739506" y="4384802"/>
            <a:ext cx="8352000" cy="523220"/>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 answers to this task should be written. Teachers may decide that some tasks without this icon should also be written down – this is down to a teacher’s discretion. </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9" name="TextBox 18"/>
          <p:cNvSpPr txBox="1"/>
          <p:nvPr/>
        </p:nvSpPr>
        <p:spPr>
          <a:xfrm>
            <a:off x="739506" y="5264451"/>
            <a:ext cx="8352000" cy="307777"/>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This icon is a reminder that students will sit a fortnightly mastery quiz at the end of this lesson. </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43" y="1116974"/>
            <a:ext cx="561951" cy="720000"/>
          </a:xfrm>
          <a:prstGeom prst="rect">
            <a:avLst/>
          </a:prstGeom>
        </p:spPr>
      </p:pic>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23" y="1998490"/>
            <a:ext cx="572790" cy="720000"/>
          </a:xfrm>
          <a:prstGeom prst="rect">
            <a:avLst/>
          </a:prstGeom>
        </p:spPr>
      </p:pic>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618" y="3510469"/>
            <a:ext cx="648000" cy="650427"/>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618" y="2880006"/>
            <a:ext cx="648000" cy="468947"/>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618" y="4322412"/>
            <a:ext cx="648000" cy="648000"/>
          </a:xfrm>
          <a:prstGeom prst="rect">
            <a:avLst/>
          </a:prstGeom>
        </p:spPr>
      </p:pic>
      <p:pic>
        <p:nvPicPr>
          <p:cNvPr id="12" name="Picture 11"/>
          <p:cNvPicPr>
            <a:picLocks noChangeAspect="1"/>
          </p:cNvPicPr>
          <p:nvPr/>
        </p:nvPicPr>
        <p:blipFill rotWithShape="1">
          <a:blip r:embed="rId7" cstate="print">
            <a:extLst>
              <a:ext uri="{28A0092B-C50C-407E-A947-70E740481C1C}">
                <a14:useLocalDpi xmlns:a14="http://schemas.microsoft.com/office/drawing/2010/main" val="0"/>
              </a:ext>
            </a:extLst>
          </a:blip>
          <a:srcRect l="9659" t="2665" r="9492" b="16814"/>
          <a:stretch/>
        </p:blipFill>
        <p:spPr>
          <a:xfrm>
            <a:off x="32618" y="5095651"/>
            <a:ext cx="648000" cy="645376"/>
          </a:xfrm>
          <a:prstGeom prst="rect">
            <a:avLst/>
          </a:prstGeom>
        </p:spPr>
      </p:pic>
      <p:sp>
        <p:nvSpPr>
          <p:cNvPr id="36" name="TextBox 35"/>
          <p:cNvSpPr txBox="1"/>
          <p:nvPr/>
        </p:nvSpPr>
        <p:spPr>
          <a:xfrm>
            <a:off x="739506" y="107921"/>
            <a:ext cx="8352000" cy="584775"/>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Icon guide</a:t>
            </a:r>
            <a:endParaRPr kumimoji="0" lang="en-US" sz="32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4094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65505" y="0"/>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aversion</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strong feeling of dislike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partiality</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the unfair support of one person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turbid</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full of mud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acrid</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strong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captious and insolent carriage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nasty, picky character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indemnity</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protection from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thwarted</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preventing someone from doing what they want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reviled</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to criticise someone in a way that shows dislike</a:t>
            </a:r>
          </a:p>
        </p:txBody>
      </p:sp>
      <p:sp>
        <p:nvSpPr>
          <p:cNvPr id="5" name="TextBox 4"/>
          <p:cNvSpPr txBox="1"/>
          <p:nvPr/>
        </p:nvSpPr>
        <p:spPr>
          <a:xfrm>
            <a:off x="20358"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18</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2"/>
            <a:ext cx="6233985"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All John Reed’s violent tyrannies, all his sisters’ proud indifference, all his mother’s aversion, all the servants’ partiality, turned up in my disturbed mind like a dark deposit in a turbid well.  Why was I always suffering, always browbeaten, always accused, for ever condemned?  Why could I never please?  Why was it useless to try to win any one’s favour?  Eliza, who was headstrong and selfish, was respected.  Georgiana, who had a spoiled temper, a very acrid spite, a captious and insolent carriage, was universally indulged.  Her beauty, her pink cheeks and golden curls, seemed to give delight to all who looked at her, and to purchase indemnity for every fault.  John no one thwarted, much less punished; though he twisted the necks of the pigeons, killed the little pea-chicks, set the dogs at the sheep, stripped the hothouse vines of their fruit, and broke the buds off the choicest plants in the conservatory: he called his mother “old girl,” too; sometimes reviled her for her dark skin, similar to his own; bluntly disregarded her wishes; not unfrequently tore and spoiled her silk attire; and he was still “her own darling.”</a:t>
            </a:r>
          </a:p>
        </p:txBody>
      </p:sp>
    </p:spTree>
    <p:extLst>
      <p:ext uri="{BB962C8B-B14F-4D97-AF65-F5344CB8AC3E}">
        <p14:creationId xmlns:p14="http://schemas.microsoft.com/office/powerpoint/2010/main" val="117165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65505" y="0"/>
            <a:ext cx="2178495" cy="2585323"/>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reproved</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told off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wantonly</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doing something with no reason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opprobrium</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severe blame</a:t>
            </a:r>
          </a:p>
        </p:txBody>
      </p:sp>
      <p:sp>
        <p:nvSpPr>
          <p:cNvPr id="5" name="TextBox 4"/>
          <p:cNvSpPr txBox="1"/>
          <p:nvPr/>
        </p:nvSpPr>
        <p:spPr>
          <a:xfrm>
            <a:off x="20358"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18</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2"/>
            <a:ext cx="6233985" cy="258532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dared commit no fault: I strove to fulfil every duty; and I was termed naughty and tiresome, sullen and sneaking, from morning to noon, and from noon to night.</a:t>
            </a:r>
          </a:p>
          <a:p>
            <a:pPr marL="0" marR="0" lvl="0" indent="441325"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My head still ached and bled with the blow and fall I had received: no one had reproved John for wantonly striking me; and because I had turned against him to avert farther irrational violence, I was loaded with general opprobrium.</a:t>
            </a:r>
          </a:p>
        </p:txBody>
      </p:sp>
    </p:spTree>
    <p:extLst>
      <p:ext uri="{BB962C8B-B14F-4D97-AF65-F5344CB8AC3E}">
        <p14:creationId xmlns:p14="http://schemas.microsoft.com/office/powerpoint/2010/main" val="1185883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5" name="TextBox 4"/>
          <p:cNvSpPr txBox="1"/>
          <p:nvPr/>
        </p:nvSpPr>
        <p:spPr>
          <a:xfrm>
            <a:off x="49212" y="6453336"/>
            <a:ext cx="609462"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p.19</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42283" y="0"/>
            <a:ext cx="8401717" cy="2862322"/>
          </a:xfrm>
          <a:prstGeom prst="rect">
            <a:avLst/>
          </a:prstGeom>
        </p:spPr>
        <p:txBody>
          <a:bodyPr wrap="square">
            <a:spAutoFit/>
          </a:bodyPr>
          <a:lstStyle/>
          <a:p>
            <a:pPr marL="0" marR="0" lvl="0" indent="534988"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“Unjust!—unjust!” said my reason, forced by the agonising stimulus into precocious though transitory power: and Resolve, equally wrought up, instigated some strange expedient to achieve escape from insupportable oppression—as running away, or, if that could not be effected, never eating or drinking more, and letting myself die.</a:t>
            </a:r>
          </a:p>
          <a:p>
            <a:pPr marL="0" marR="0" lvl="0" indent="534988"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a consternation of soul was mine that dreary afternoon!  How all my brain was in tumult, and all my heart in insurrection!  Yet in what darkness, what dense ignorance, was the mental battle fought!  I could not answer the ceaseless inward question—why I thus suffered; now, at the distance of—I will not say how many years, I see it clearly.</a:t>
            </a:r>
          </a:p>
        </p:txBody>
      </p:sp>
      <p:sp>
        <p:nvSpPr>
          <p:cNvPr id="3" name="Rectangle 2"/>
          <p:cNvSpPr/>
          <p:nvPr/>
        </p:nvSpPr>
        <p:spPr>
          <a:xfrm>
            <a:off x="822079" y="4149080"/>
            <a:ext cx="8225056"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‘Unjust...-…clearly.’ </a:t>
            </a:r>
            <a:r>
              <a:rPr kumimoji="0" lang="en-GB" sz="20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Jane feels that she has been unfairly treated and these agonising thoughts of injustice are swirling around her head. She briefly thinks that she could escape it all by running away or letting herself die. She does not understand why she is being punished and her troubling thoughts, along with the rebellion (‘insurrection’) that she feels, overwhelm her.</a:t>
            </a:r>
          </a:p>
        </p:txBody>
      </p:sp>
    </p:spTree>
    <p:extLst>
      <p:ext uri="{BB962C8B-B14F-4D97-AF65-F5344CB8AC3E}">
        <p14:creationId xmlns:p14="http://schemas.microsoft.com/office/powerpoint/2010/main" val="457453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pic>
        <p:nvPicPr>
          <p:cNvPr id="6" name="Picture 2" descr="http://3.bp.blogspot.com/-4QhXv38zIWI/UB0lttGBmhI/AAAAAAAAbWA/UXcFIbYg9sA/s1600/JaneEyre1983_035Pyxur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5545" y="3809848"/>
            <a:ext cx="3596792" cy="273356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784411" y="44624"/>
            <a:ext cx="8286656" cy="90794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Quick check</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Discuss the answers to these questions in pairs:</a:t>
            </a:r>
          </a:p>
        </p:txBody>
      </p:sp>
      <p:sp>
        <p:nvSpPr>
          <p:cNvPr id="3" name="Rectangle 2"/>
          <p:cNvSpPr/>
          <p:nvPr/>
        </p:nvSpPr>
        <p:spPr>
          <a:xfrm>
            <a:off x="784411" y="1196752"/>
            <a:ext cx="8286656" cy="2539157"/>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600"/>
              </a:spcAft>
              <a:buClrTx/>
              <a:buSzTx/>
              <a:buFontTx/>
              <a:buAutoNum type="arabicPeriod"/>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Why do you think this room is known as the ‘red-room’?</a:t>
            </a:r>
          </a:p>
          <a:p>
            <a:pPr marL="457200" marR="0" lvl="0" indent="-457200" algn="l" defTabSz="914400" rtl="0" eaLnBrk="1" fontAlgn="auto" latinLnBrk="0" hangingPunct="1">
              <a:lnSpc>
                <a:spcPct val="100000"/>
              </a:lnSpc>
              <a:spcBef>
                <a:spcPts val="0"/>
              </a:spcBef>
              <a:spcAft>
                <a:spcPts val="600"/>
              </a:spcAft>
              <a:buClrTx/>
              <a:buSzTx/>
              <a:buFontTx/>
              <a:buAutoNum type="arabicPeriod"/>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Why does Mrs Reed sometimes visit the red-room?</a:t>
            </a:r>
          </a:p>
          <a:p>
            <a:pPr marL="457200" marR="0" lvl="0" indent="-457200" algn="l" defTabSz="914400" rtl="0" eaLnBrk="1" fontAlgn="auto" latinLnBrk="0" hangingPunct="1">
              <a:lnSpc>
                <a:spcPct val="100000"/>
              </a:lnSpc>
              <a:spcBef>
                <a:spcPts val="0"/>
              </a:spcBef>
              <a:spcAft>
                <a:spcPts val="600"/>
              </a:spcAft>
              <a:buClrTx/>
              <a:buSzTx/>
              <a:buFontTx/>
              <a:buAutoNum type="arabicPeriod"/>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According to Jane, what is the ‘secret of the red-room’?</a:t>
            </a:r>
          </a:p>
          <a:p>
            <a:pPr marL="457200" marR="0" lvl="0" indent="-457200" algn="l" defTabSz="914400" rtl="0" eaLnBrk="1" fontAlgn="auto" latinLnBrk="0" hangingPunct="1">
              <a:lnSpc>
                <a:spcPct val="100000"/>
              </a:lnSpc>
              <a:spcBef>
                <a:spcPts val="0"/>
              </a:spcBef>
              <a:spcAft>
                <a:spcPts val="600"/>
              </a:spcAft>
              <a:buClrTx/>
              <a:buSzTx/>
              <a:buFontTx/>
              <a:buAutoNum type="arabicPeriod"/>
              <a:tabLst/>
              <a:defRPr/>
            </a:pPr>
            <a:endPar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pic>
        <p:nvPicPr>
          <p:cNvPr id="9" name="Picture 8">
            <a:extLst>
              <a:ext uri="{FF2B5EF4-FFF2-40B4-BE49-F238E27FC236}">
                <a16:creationId xmlns:a16="http://schemas.microsoft.com/office/drawing/2014/main" id="{5A69E205-0FE5-48CA-93CF-330229DB4B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3331214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8" name="Rectangle 7"/>
          <p:cNvSpPr/>
          <p:nvPr/>
        </p:nvSpPr>
        <p:spPr>
          <a:xfrm>
            <a:off x="784411" y="44624"/>
            <a:ext cx="8286656"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Quick check</a:t>
            </a:r>
          </a:p>
        </p:txBody>
      </p:sp>
      <p:sp>
        <p:nvSpPr>
          <p:cNvPr id="3" name="Rectangle 2"/>
          <p:cNvSpPr/>
          <p:nvPr/>
        </p:nvSpPr>
        <p:spPr>
          <a:xfrm>
            <a:off x="784411" y="1196752"/>
            <a:ext cx="8286656" cy="4308872"/>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600"/>
              </a:spcAft>
              <a:buClrTx/>
              <a:buSzTx/>
              <a:buFontTx/>
              <a:buAutoNum type="arabicPeriod"/>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The room is probably known as the ‘red-room’ because it has large red curtains on the bed and windows as well as a red rug (‘carpet’) and tablecloth.</a:t>
            </a:r>
          </a:p>
          <a:p>
            <a:pPr marL="457200" marR="0" lvl="0" indent="-457200" algn="l" defTabSz="914400" rtl="0" eaLnBrk="1" fontAlgn="auto" latinLnBrk="0" hangingPunct="1">
              <a:lnSpc>
                <a:spcPct val="100000"/>
              </a:lnSpc>
              <a:spcBef>
                <a:spcPts val="0"/>
              </a:spcBef>
              <a:spcAft>
                <a:spcPts val="600"/>
              </a:spcAft>
              <a:buClrTx/>
              <a:buSzTx/>
              <a:buFontTx/>
              <a:buAutoNum type="arabicPeriod"/>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Mrs Reed sometimes went into the room to check the contents of the secret drawer in the wardrobe.</a:t>
            </a:r>
          </a:p>
          <a:p>
            <a:pPr marL="457200" marR="0" lvl="0" indent="-457200" algn="l" defTabSz="914400" rtl="0" eaLnBrk="1" fontAlgn="auto" latinLnBrk="0" hangingPunct="1">
              <a:lnSpc>
                <a:spcPct val="100000"/>
              </a:lnSpc>
              <a:spcBef>
                <a:spcPts val="0"/>
              </a:spcBef>
              <a:spcAft>
                <a:spcPts val="600"/>
              </a:spcAft>
              <a:buClrTx/>
              <a:buSzTx/>
              <a:buFontTx/>
              <a:buAutoNum type="arabicPeriod"/>
              <a:tabLst/>
              <a:defRPr/>
            </a:pPr>
            <a:r>
              <a:rPr kumimoji="0" lang="en-GB" sz="2400" b="1" i="0" u="none" strike="noStrike" kern="1200" cap="none" spc="0" normalizeH="0" baseline="0" noProof="0">
                <a:ln>
                  <a:noFill/>
                </a:ln>
                <a:solidFill>
                  <a:srgbClr val="00B050"/>
                </a:solidFill>
                <a:effectLst/>
                <a:uLnTx/>
                <a:uFillTx/>
                <a:latin typeface="Century Gothic" panose="020B0502020202020204" pitchFamily="34" charset="0"/>
                <a:ea typeface="+mn-ea"/>
                <a:cs typeface="+mn-cs"/>
              </a:rPr>
              <a:t>The ‘secret of the red-room’, according to Jane, is that the room is rarely used as it has a feeling of odd sacredness or holiness. This is because Mr Reed died there and then his body was taken from there in a coffin.</a:t>
            </a:r>
          </a:p>
        </p:txBody>
      </p:sp>
      <p:pic>
        <p:nvPicPr>
          <p:cNvPr id="6" name="Picture 5">
            <a:extLst>
              <a:ext uri="{FF2B5EF4-FFF2-40B4-BE49-F238E27FC236}">
                <a16:creationId xmlns:a16="http://schemas.microsoft.com/office/drawing/2014/main" id="{B31E215A-45EF-4CBD-A656-70BCD2FCC9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935179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pic>
        <p:nvPicPr>
          <p:cNvPr id="6" name="Picture 5"/>
          <p:cNvPicPr>
            <a:picLocks noChangeAspect="1"/>
          </p:cNvPicPr>
          <p:nvPr/>
        </p:nvPicPr>
        <p:blipFill rotWithShape="1">
          <a:blip r:embed="rId2"/>
          <a:srcRect l="14521" t="5914" r="14259" b="7741"/>
          <a:stretch/>
        </p:blipFill>
        <p:spPr>
          <a:xfrm>
            <a:off x="6917668" y="1599854"/>
            <a:ext cx="2122050" cy="3804561"/>
          </a:xfrm>
          <a:prstGeom prst="rect">
            <a:avLst/>
          </a:prstGeom>
        </p:spPr>
      </p:pic>
      <p:sp>
        <p:nvSpPr>
          <p:cNvPr id="11" name="TextBox 10"/>
          <p:cNvSpPr txBox="1"/>
          <p:nvPr/>
        </p:nvSpPr>
        <p:spPr>
          <a:xfrm>
            <a:off x="798535" y="5517232"/>
            <a:ext cx="8241183" cy="123880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Discuss this question with a partner. </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Why is Jane feeling ‘revolted’ and why is she a ‘slave’?</a:t>
            </a:r>
          </a:p>
        </p:txBody>
      </p:sp>
      <p:sp>
        <p:nvSpPr>
          <p:cNvPr id="3" name="TextBox 2"/>
          <p:cNvSpPr txBox="1"/>
          <p:nvPr/>
        </p:nvSpPr>
        <p:spPr>
          <a:xfrm>
            <a:off x="798535" y="1828269"/>
            <a:ext cx="6005713" cy="340093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In the context of this quotation, the word ‘</a:t>
            </a:r>
            <a:r>
              <a:rPr kumimoji="0" lang="en-GB" sz="21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revolted</a:t>
            </a:r>
            <a:r>
              <a:rPr kumimoji="0" lang="en-GB"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is a synonym of ‘</a:t>
            </a:r>
            <a:r>
              <a:rPr kumimoji="0" lang="en-GB" sz="21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rebel</a:t>
            </a:r>
            <a:r>
              <a:rPr kumimoji="0" lang="en-GB"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It means </a:t>
            </a:r>
            <a:r>
              <a:rPr kumimoji="0" lang="en-GB" sz="21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to take action against a government or ruler</a:t>
            </a:r>
            <a:r>
              <a:rPr kumimoji="0" lang="en-GB"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It does not mean revolted as in disgusted.</a:t>
            </a:r>
            <a:endParaRPr kumimoji="0" lang="en-US" sz="21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We looked at a rebellion in ‘Animal Farm’ where the animals threw Farmer Jones from the farm because he was a tyrant and treated them cruelly. Jane feels like a  </a:t>
            </a:r>
            <a:r>
              <a:rPr kumimoji="0" lang="en-GB" sz="21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revolted</a:t>
            </a:r>
            <a:r>
              <a:rPr kumimoji="0" lang="en-GB"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(rebellious) slave against the ‘tyrants’ at Gateshead Hall.</a:t>
            </a:r>
            <a:endParaRPr kumimoji="0" lang="en-US" sz="21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2" name="Rectangle 11"/>
          <p:cNvSpPr/>
          <p:nvPr/>
        </p:nvSpPr>
        <p:spPr>
          <a:xfrm>
            <a:off x="798535" y="61317"/>
            <a:ext cx="8241183" cy="160813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defTabSz="914400">
              <a:spcAft>
                <a:spcPts val="300"/>
              </a:spcAf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rPr>
              <a:t>Jane is still feeling angry and </a:t>
            </a:r>
            <a:r>
              <a:rPr lang="en-GB" sz="2400">
                <a:solidFill>
                  <a:prstClr val="black"/>
                </a:solidFill>
                <a:latin typeface="Century Gothic" panose="020B0502020202020204" pitchFamily="34" charset="0"/>
                <a:cs typeface="Times New Roman" panose="02020603050405020304" pitchFamily="18" charset="0"/>
              </a:rPr>
              <a:t>frustrated at her fight with John. She says:</a:t>
            </a:r>
            <a:endPar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mood of the revolted slave was still bracing me with its bitter vigour.’</a:t>
            </a:r>
            <a:endPar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endParaRPr>
          </a:p>
        </p:txBody>
      </p:sp>
      <p:pic>
        <p:nvPicPr>
          <p:cNvPr id="8" name="Picture 7">
            <a:extLst>
              <a:ext uri="{FF2B5EF4-FFF2-40B4-BE49-F238E27FC236}">
                <a16:creationId xmlns:a16="http://schemas.microsoft.com/office/drawing/2014/main" id="{DAF3F08C-ECF6-4838-A070-B120D3233B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684466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Close Reading</a:t>
            </a:r>
          </a:p>
        </p:txBody>
      </p:sp>
      <p:sp>
        <p:nvSpPr>
          <p:cNvPr id="6" name="TextBox 5"/>
          <p:cNvSpPr txBox="1"/>
          <p:nvPr/>
        </p:nvSpPr>
        <p:spPr>
          <a:xfrm>
            <a:off x="784085" y="92675"/>
            <a:ext cx="82837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the final passage, Jane will describe herself as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oppressed</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7" name="TextBox 6"/>
          <p:cNvSpPr txBox="1"/>
          <p:nvPr/>
        </p:nvSpPr>
        <p:spPr>
          <a:xfrm>
            <a:off x="784084" y="923672"/>
            <a:ext cx="8283715" cy="2539157"/>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oppress</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 verb</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If something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oppresses</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you, it makes you feel depressed, anxious, and uncomfortable.</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place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oppressed</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Aubrey even before his eyes adjusted to the dark. </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It was not just the weather which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oppressed</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her.</a:t>
            </a:r>
          </a:p>
        </p:txBody>
      </p:sp>
      <p:pic>
        <p:nvPicPr>
          <p:cNvPr id="2050" name="Picture 2" descr="https://upload.wikimedia.org/wikipedia/commons/7/71/Yarmouth_River_Road_roundabout_in_bleak_weath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1800" y="4293826"/>
            <a:ext cx="4416000" cy="2484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img05.deviantart.net/44b0/i/2007/231/b/2/dark_room_1_by_xnickixstockx.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085" y="4293826"/>
            <a:ext cx="3726001" cy="2484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133CAC0-BAF3-4B10-825E-14A1F6A6FD08}"/>
              </a:ext>
            </a:extLst>
          </p:cNvPr>
          <p:cNvSpPr txBox="1"/>
          <p:nvPr/>
        </p:nvSpPr>
        <p:spPr>
          <a:xfrm>
            <a:off x="784083" y="3585940"/>
            <a:ext cx="8283715" cy="584775"/>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320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Which places do you find </a:t>
            </a:r>
            <a:r>
              <a:rPr kumimoji="0" lang="en-GB" sz="3200" b="1"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oppressive</a:t>
            </a:r>
            <a:r>
              <a:rPr kumimoji="0" lang="en-GB" sz="320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spTree>
    <p:extLst>
      <p:ext uri="{BB962C8B-B14F-4D97-AF65-F5344CB8AC3E}">
        <p14:creationId xmlns:p14="http://schemas.microsoft.com/office/powerpoint/2010/main" val="2131553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10" name="TextBox 9"/>
          <p:cNvSpPr txBox="1"/>
          <p:nvPr/>
        </p:nvSpPr>
        <p:spPr>
          <a:xfrm>
            <a:off x="815391" y="116632"/>
            <a:ext cx="8328609" cy="26161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 sun is beginning to set whilst Jane still sits in the red-room.</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Let’s find out what happens next.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Chapter 2</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Read from</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‘Daylight began to forsake…’ p.19</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Read to</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 Bessie and Abbot entered.’ p.21</a:t>
            </a:r>
          </a:p>
        </p:txBody>
      </p:sp>
      <p:sp>
        <p:nvSpPr>
          <p:cNvPr id="5" name="TextBox 4"/>
          <p:cNvSpPr txBox="1"/>
          <p:nvPr/>
        </p:nvSpPr>
        <p:spPr>
          <a:xfrm>
            <a:off x="20358"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19</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pic>
        <p:nvPicPr>
          <p:cNvPr id="7" name="Picture 2" descr="https://i.embed.ly/1/display?key=fc778e44915911e088ae4040f9f86dcd&amp;url=http%3A%2F%2Fwww.studentsoftheworld.info%2Fsites%2Fbook%2Fimg%2F45746_apje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1443" y="3466660"/>
            <a:ext cx="4536504" cy="3005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28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65505" y="0"/>
            <a:ext cx="2178495" cy="5909310"/>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forsake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leave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drear</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dreary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habitual</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usual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ire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anger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chancel</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the main part of the church with the altar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09485" y="6453336"/>
            <a:ext cx="926857"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p.19-20</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2"/>
            <a:ext cx="6233985" cy="5909310"/>
          </a:xfrm>
          <a:prstGeom prst="rect">
            <a:avLst/>
          </a:prstGeom>
        </p:spPr>
        <p:txBody>
          <a:bodyPr wrap="square">
            <a:spAutoFit/>
          </a:bodyPr>
          <a:lstStyle/>
          <a:p>
            <a:pPr marL="0" marR="0" lvl="0" indent="5334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Daylight began to forsake the red-room; it was past four o’clock, and the beclouded afternoon was tending to drear twilight.  I heard the rain still beating continuously on the staircase window, and the wind howling in the grove behind the hall; I grew by degrees cold as a stone, and then my courage sank.  My habitual mood of humiliation, self-doubt, forlorn depression, fell damp on the embers of my decaying ire.  All said I was wicked, and perhaps I might be so; what thought had I been but just conceiving of starving myself to death?  That certainly was a crime: and was I fit to die?  Or was the vault under the chancel of Gateshead Church an inviting </a:t>
            </a:r>
            <a:r>
              <a:rPr kumimoji="0" lang="en-GB" sz="1800" b="0" i="0" u="none" strike="noStrike" kern="1200" cap="none" spc="0" normalizeH="0" baseline="0" noProof="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bourne</a:t>
            </a: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In such vault I had been told did Mr. Reed lie buried; and led by this thought to recall his idea, I dwelt on it with gathering dread.  I could not remember him; but I knew that he was my own uncle—my mother’s brother—that he had taken me when a parentless infant to his house; and that in his last moments he had required a promise of Mrs. Reed that she would rear and maintain me as one of her own children.  </a:t>
            </a:r>
            <a:endPar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777511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65505" y="0"/>
            <a:ext cx="2178495" cy="646330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interloper</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entering without permission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race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family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irksome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annoying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uncongenial</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unpleasant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notion</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idea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violation</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to not obey the promise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perjured – to lie after promising the truth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oppressed</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downtrodden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abode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home</a:t>
            </a:r>
          </a:p>
        </p:txBody>
      </p:sp>
      <p:sp>
        <p:nvSpPr>
          <p:cNvPr id="5" name="TextBox 4"/>
          <p:cNvSpPr txBox="1"/>
          <p:nvPr/>
        </p:nvSpPr>
        <p:spPr>
          <a:xfrm>
            <a:off x="20358"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20</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2"/>
            <a:ext cx="6233985" cy="646330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Mrs. Reed probably considered she had kept this promise; and so she had, I dare say, as well as her nature would permit her; but how could she really like an interloper not of her race, and unconnected with her, after her husband’s death, by any tie?  It must have been most irksome to find herself bound by a hard-wrung pledge to stand in the stead of a parent to a strange child she could not love, and to see an uncongenial alien permanently intruded on her own family group.</a:t>
            </a:r>
          </a:p>
          <a:p>
            <a:pPr marL="0" marR="0" lvl="0" indent="5334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 singular notion dawned upon me.  I doubted not—never doubted—that if Mr. Reed had been alive he would have treated me kindly; and now, as I sat looking at the white bed and overshadowed walls—occasionally also turning a fascinated eye towards the dimly gleaning mirror—I began to recall what I had heard of dead men, troubled in their graves by the violation of their last wishes, revisiting the earth to punish the perjured and avenge the oppressed; and I thought Mr. Reed’s spirit, harassed by the wrongs of his sister’s child, might quit its abode—whether in the church vault or in the unknown world of the departed—and rise before me in this chamber. </a:t>
            </a:r>
          </a:p>
        </p:txBody>
      </p:sp>
    </p:spTree>
    <p:extLst>
      <p:ext uri="{BB962C8B-B14F-4D97-AF65-F5344CB8AC3E}">
        <p14:creationId xmlns:p14="http://schemas.microsoft.com/office/powerpoint/2010/main" val="1118479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5576" y="1720839"/>
            <a:ext cx="8303337"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this lesson, students will be mastering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Mastery Content: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is locked in the red-room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feels increasingly conflicted about her treatment</a:t>
            </a:r>
          </a:p>
          <a:p>
            <a:pPr marL="285750" indent="-285750">
              <a:buFont typeface="Arial" panose="020B0604020202020204" pitchFamily="34" charset="0"/>
              <a:buChar char="•"/>
            </a:pPr>
            <a:r>
              <a:rPr lang="en-GB" dirty="0">
                <a:solidFill>
                  <a:schemeClr val="bg1"/>
                </a:solidFill>
                <a:latin typeface="Century Gothic" panose="020B0502020202020204" pitchFamily="34" charset="0"/>
              </a:rPr>
              <a:t>Mrs Reed made a promise to Mr Reed before he died</a:t>
            </a:r>
          </a:p>
          <a:p>
            <a:pPr marL="285750" indent="-285750">
              <a:buFont typeface="Arial" panose="020B0604020202020204" pitchFamily="34" charset="0"/>
              <a:buChar char="•"/>
            </a:pPr>
            <a:r>
              <a:rPr lang="en-GB" dirty="0">
                <a:solidFill>
                  <a:schemeClr val="bg1"/>
                </a:solidFill>
                <a:latin typeface="Century Gothic" panose="020B0502020202020204" pitchFamily="34" charset="0"/>
              </a:rPr>
              <a:t>Jane thinks that the red-room is haunted</a:t>
            </a:r>
          </a:p>
          <a:p>
            <a:pPr marL="285750" indent="-285750">
              <a:buFont typeface="Arial" panose="020B0604020202020204" pitchFamily="34" charset="0"/>
              <a:buChar char="•"/>
            </a:pPr>
            <a:r>
              <a:rPr lang="en-GB" dirty="0">
                <a:solidFill>
                  <a:schemeClr val="bg1"/>
                </a:solidFill>
                <a:latin typeface="Century Gothic" panose="020B0502020202020204" pitchFamily="34" charset="0"/>
              </a:rPr>
              <a:t>Jane is traumatised by the experience of being locked in the red-room</a:t>
            </a:r>
          </a:p>
          <a:p>
            <a:endParaRPr lang="en-GB" b="1" dirty="0">
              <a:solidFill>
                <a:schemeClr val="bg1"/>
              </a:solidFill>
              <a:latin typeface="Century Gothic" panose="020B0502020202020204" pitchFamily="34" charset="0"/>
            </a:endParaRPr>
          </a:p>
          <a:p>
            <a:r>
              <a:rPr lang="en-GB" b="1" dirty="0">
                <a:solidFill>
                  <a:schemeClr val="bg1"/>
                </a:solidFill>
                <a:latin typeface="Century Gothic" panose="020B0502020202020204" pitchFamily="34" charset="0"/>
              </a:rPr>
              <a:t>Learning Objective:</a:t>
            </a:r>
          </a:p>
          <a:p>
            <a:pPr marL="285750" indent="-285750">
              <a:buFont typeface="Arial" panose="020B0604020202020204" pitchFamily="34" charset="0"/>
              <a:buChar char="•"/>
            </a:pPr>
            <a:r>
              <a:rPr lang="en-GB" dirty="0">
                <a:solidFill>
                  <a:schemeClr val="bg1"/>
                </a:solidFill>
                <a:latin typeface="Century Gothic" panose="020B0502020202020204" pitchFamily="34" charset="0"/>
              </a:rPr>
              <a:t>To explore how Bronte presents the lasting impression the red room has on Jane</a:t>
            </a: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Mastery Content</a:t>
            </a:r>
          </a:p>
        </p:txBody>
      </p:sp>
      <p:pic>
        <p:nvPicPr>
          <p:cNvPr id="5" name="Picture 4">
            <a:extLst>
              <a:ext uri="{FF2B5EF4-FFF2-40B4-BE49-F238E27FC236}">
                <a16:creationId xmlns:a16="http://schemas.microsoft.com/office/drawing/2014/main" id="{0A92B33F-11B4-354C-B677-2540C301329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659" t="2665" r="9492" b="16814"/>
          <a:stretch/>
        </p:blipFill>
        <p:spPr>
          <a:xfrm>
            <a:off x="6804248" y="5157191"/>
            <a:ext cx="1083884" cy="1079495"/>
          </a:xfrm>
          <a:prstGeom prst="rect">
            <a:avLst/>
          </a:prstGeom>
        </p:spPr>
      </p:pic>
    </p:spTree>
    <p:extLst>
      <p:ext uri="{BB962C8B-B14F-4D97-AF65-F5344CB8AC3E}">
        <p14:creationId xmlns:p14="http://schemas.microsoft.com/office/powerpoint/2010/main" val="404193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65505" y="0"/>
            <a:ext cx="2178495" cy="5355312"/>
          </a:xfrm>
          <a:prstGeom prst="rect">
            <a:avLst/>
          </a:prstGeom>
          <a:solidFill>
            <a:schemeClr val="bg1"/>
          </a:solidFill>
        </p:spPr>
        <p:txBody>
          <a:bodyPr wrap="square"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preternatural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unnatural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consolatory</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something that makes you feel better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endeavoured</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try hard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penetrating… aperture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getting through a hole/gap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conjecture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guess without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51777" y="6453336"/>
            <a:ext cx="811441"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p.20-1</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2"/>
            <a:ext cx="6233985" cy="53553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wiped my tears and hushed my sobs, fearful lest any sign of violent grief might waken a preternatural voice to comfort me, or elicit from the gloom some haloed face, bending over me with strange pity.  This idea, consolatory in theory, I felt would be terrible if realised: with all my might I endeavoured to stifle it—I endeavoured to be firm.  Shaking my hair from my eyes, I lifted my head and tried to look boldly round the dark room; at this moment a light gleamed on the wall.  Was it, I asked myself, a ray from the moon penetrating some aperture in the blind?  No; moonlight was still, and this stirred; while I gazed, it glided up to the ceiling and quivered over my head.  I can now conjecture readily that this streak of light was, in all likelihood, a gleam from a lantern carried by some one across the lawn: but then, prepared as my mind was for horror, shaken as my nerves were by agitation, I thought the swift darting beam was a herald of some coming vision from another world.</a:t>
            </a:r>
            <a:endPar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518453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65505" y="0"/>
            <a:ext cx="2178495" cy="2308324"/>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endurance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doing something difficult for a long time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involuntary</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uncontrolled</a:t>
            </a:r>
          </a:p>
        </p:txBody>
      </p:sp>
      <p:sp>
        <p:nvSpPr>
          <p:cNvPr id="5" name="TextBox 4"/>
          <p:cNvSpPr txBox="1"/>
          <p:nvPr/>
        </p:nvSpPr>
        <p:spPr>
          <a:xfrm>
            <a:off x="20358"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21</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2"/>
            <a:ext cx="6233985" cy="23083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My heart beat thick, my head grew hot; a sound filled my ears, which I deemed the rushing of wings; something seemed near me; I was oppressed, suffocated: endurance broke down; I uttered a wild, involuntary cry; I rushed to the door and shook the lock in desperate effort.  Steps came running along the outer passage; the key turned, Bessie and Abbot entered.</a:t>
            </a:r>
            <a:endPar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699341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65505" y="0"/>
            <a:ext cx="2178495" cy="6186309"/>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peremptorily</a:t>
            </a: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expecting to be obeyed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21</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0"/>
            <a:ext cx="6233985" cy="6463308"/>
          </a:xfrm>
          <a:prstGeom prst="rect">
            <a:avLst/>
          </a:prstGeom>
        </p:spPr>
        <p:txBody>
          <a:bodyPr wrap="square">
            <a:spAutoFit/>
          </a:bodyPr>
          <a:lstStyle/>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“Miss Eyre, are you ill?” said Bessie.</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a dreadful noise! it went quite through me!” exclaimed Abbot.</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“Take me out!  Let me go into the nursery!” was my cry.</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for?  Are you hurt?  Have you seen something?” again demanded Bessie.</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“Oh!  I saw a light, and I thought a ghost would come.”  I had now got hold of Bessie’s hand, and she did not snatch it from me.</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“She has screamed out on purpose,” declared Abbot, in some disgust.  “And what a scream!  If she had been in great pain one would have excused it, but she only wanted to bring us all here: I know her naughty tricks.”</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is all this?” demanded another voice peremptorily; and Mrs. Reed came along the corridor, her cap flying wide, her gown rustling stormily.  “Abbot and Bessie, I believe I gave orders that Jane Eyre should be left in the red-room till I came to her myself.”</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“Miss Jane screamed so loud, ma’am,” pleaded Bessie.</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62377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65505" y="0"/>
            <a:ext cx="2178495" cy="5909310"/>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abhor</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–hate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artifice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making up stories / lies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submission</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allowing someone to have power over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virulent</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hateful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duplicity</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dishonest talk and behaviour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parley</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51777" y="6453336"/>
            <a:ext cx="811441"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p.21-2</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2"/>
            <a:ext cx="6233985" cy="5909310"/>
          </a:xfrm>
          <a:prstGeom prst="rect">
            <a:avLst/>
          </a:prstGeom>
        </p:spPr>
        <p:txBody>
          <a:bodyPr wrap="square">
            <a:spAutoFit/>
          </a:bodyPr>
          <a:lstStyle/>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“Let her go,” was the only answer.  “Loose Bessie’s hand, child: you cannot succeed in getting out by these means, be assured.  I abhor artifice, particularly in children; it is my duty to show you that tricks will not answer: you will now stay here an hour longer, and it is only on condition of perfect submission and stillness that I shall liberate you then.”</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“O aunt! have pity!  Forgive me!  I cannot endure it—let me be punished some other way!  I shall be killed if—”</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“Silence!  This violence is all most repulsive:” and so, no doubt, she felt it.  I was a precocious actress in her eyes; she sincerely looked on me as a compound of virulent passions, mean spirit, and dangerous duplicity.</a:t>
            </a:r>
          </a:p>
          <a:p>
            <a:pPr marL="0" marR="0" lvl="0" indent="5397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Bessie and Abbot having retreated, Mrs. Reed, impatient of my now frantic anguish and wild sobs, abruptly thrust me back and locked me in, without farther parley.  I heard her sweeping away; and soon after she was gone, I suppose I had a species of fit: unconsciousness closed the scene.</a:t>
            </a:r>
          </a:p>
        </p:txBody>
      </p:sp>
    </p:spTree>
    <p:extLst>
      <p:ext uri="{BB962C8B-B14F-4D97-AF65-F5344CB8AC3E}">
        <p14:creationId xmlns:p14="http://schemas.microsoft.com/office/powerpoint/2010/main" val="1780481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The red-room</a:t>
            </a:r>
          </a:p>
        </p:txBody>
      </p:sp>
      <p:sp>
        <p:nvSpPr>
          <p:cNvPr id="9" name="TextBox 8"/>
          <p:cNvSpPr txBox="1"/>
          <p:nvPr/>
        </p:nvSpPr>
        <p:spPr>
          <a:xfrm>
            <a:off x="815093" y="146828"/>
            <a:ext cx="819344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2400">
                <a:solidFill>
                  <a:prstClr val="black"/>
                </a:solidFill>
                <a:latin typeface="Century Gothic" panose="020B0502020202020204" pitchFamily="34" charset="0"/>
              </a:rPr>
              <a:t>Here are four phrases from the passage we have read. </a:t>
            </a:r>
            <a:r>
              <a:rPr lang="en-GB" sz="2400" b="1">
                <a:solidFill>
                  <a:prstClr val="black"/>
                </a:solidFill>
                <a:latin typeface="Century Gothic" panose="020B0502020202020204" pitchFamily="34" charset="0"/>
              </a:rPr>
              <a:t>Match these to the emotions that Jane is feeling.</a:t>
            </a:r>
            <a:endPar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pic>
        <p:nvPicPr>
          <p:cNvPr id="10" name="Picture 9">
            <a:extLst>
              <a:ext uri="{FF2B5EF4-FFF2-40B4-BE49-F238E27FC236}">
                <a16:creationId xmlns:a16="http://schemas.microsoft.com/office/drawing/2014/main" id="{60FB6821-9397-4FE0-95F3-11CE881609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pic>
        <p:nvPicPr>
          <p:cNvPr id="11" name="Picture 10">
            <a:extLst>
              <a:ext uri="{FF2B5EF4-FFF2-40B4-BE49-F238E27FC236}">
                <a16:creationId xmlns:a16="http://schemas.microsoft.com/office/drawing/2014/main" id="{E864CE70-1E97-4E81-B025-8B3040995A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sp>
        <p:nvSpPr>
          <p:cNvPr id="3" name="TextBox 2">
            <a:extLst>
              <a:ext uri="{FF2B5EF4-FFF2-40B4-BE49-F238E27FC236}">
                <a16:creationId xmlns:a16="http://schemas.microsoft.com/office/drawing/2014/main" id="{ACC4E370-9905-514B-A468-C376141AB3AB}"/>
              </a:ext>
            </a:extLst>
          </p:cNvPr>
          <p:cNvSpPr txBox="1"/>
          <p:nvPr/>
        </p:nvSpPr>
        <p:spPr>
          <a:xfrm>
            <a:off x="982131" y="1286933"/>
            <a:ext cx="5164669" cy="1015663"/>
          </a:xfrm>
          <a:prstGeom prst="rect">
            <a:avLst/>
          </a:prstGeom>
          <a:solidFill>
            <a:schemeClr val="tx1"/>
          </a:solidFill>
        </p:spPr>
        <p:txBody>
          <a:bodyPr wrap="square" rtlCol="0">
            <a:spAutoFit/>
          </a:bodyPr>
          <a:lstStyle/>
          <a:p>
            <a:pPr>
              <a:spcAft>
                <a:spcPts val="300"/>
              </a:spcAft>
            </a:pPr>
            <a:r>
              <a:rPr lang="en-GB" sz="2000">
                <a:solidFill>
                  <a:prstClr val="black"/>
                </a:solidFill>
                <a:latin typeface="Century Gothic" panose="020B0502020202020204" pitchFamily="34" charset="0"/>
                <a:ea typeface="Calibri" panose="020F0502020204030204" pitchFamily="34" charset="0"/>
                <a:cs typeface="Times New Roman" panose="02020603050405020304" pitchFamily="18" charset="0"/>
              </a:rPr>
              <a:t>1) My habitual mood of humiliation, self-doubt, forlorn depression, fell damp on the embers of my decaying ire.</a:t>
            </a:r>
            <a:endParaRPr lang="en-US" sz="2000">
              <a:solidFill>
                <a:schemeClr val="bg1"/>
              </a:solidFill>
              <a:latin typeface="Century Gothic" panose="020B0502020202020204" pitchFamily="34" charset="0"/>
            </a:endParaRPr>
          </a:p>
        </p:txBody>
      </p:sp>
      <p:sp>
        <p:nvSpPr>
          <p:cNvPr id="4" name="TextBox 3">
            <a:extLst>
              <a:ext uri="{FF2B5EF4-FFF2-40B4-BE49-F238E27FC236}">
                <a16:creationId xmlns:a16="http://schemas.microsoft.com/office/drawing/2014/main" id="{CB2C1B07-9097-7342-9A53-C4F6A5812601}"/>
              </a:ext>
            </a:extLst>
          </p:cNvPr>
          <p:cNvSpPr txBox="1"/>
          <p:nvPr/>
        </p:nvSpPr>
        <p:spPr>
          <a:xfrm>
            <a:off x="6857998" y="1625601"/>
            <a:ext cx="1896533" cy="461665"/>
          </a:xfrm>
          <a:prstGeom prst="rect">
            <a:avLst/>
          </a:prstGeom>
          <a:solidFill>
            <a:schemeClr val="accent2">
              <a:lumMod val="20000"/>
              <a:lumOff val="80000"/>
            </a:schemeClr>
          </a:solidFill>
        </p:spPr>
        <p:txBody>
          <a:bodyPr wrap="square" rtlCol="0">
            <a:spAutoFit/>
          </a:bodyPr>
          <a:lstStyle/>
          <a:p>
            <a:pPr>
              <a:spcAft>
                <a:spcPts val="300"/>
              </a:spcAft>
            </a:pPr>
            <a:r>
              <a:rPr lang="en-US" sz="2400">
                <a:solidFill>
                  <a:schemeClr val="bg1"/>
                </a:solidFill>
                <a:latin typeface="Century Gothic" panose="020B0502020202020204" pitchFamily="34" charset="0"/>
              </a:rPr>
              <a:t>Vulnerable</a:t>
            </a:r>
          </a:p>
        </p:txBody>
      </p:sp>
      <p:sp>
        <p:nvSpPr>
          <p:cNvPr id="12" name="TextBox 11">
            <a:extLst>
              <a:ext uri="{FF2B5EF4-FFF2-40B4-BE49-F238E27FC236}">
                <a16:creationId xmlns:a16="http://schemas.microsoft.com/office/drawing/2014/main" id="{C0A0D9C8-18EF-AE4D-AC96-C347BAB59F5A}"/>
              </a:ext>
            </a:extLst>
          </p:cNvPr>
          <p:cNvSpPr txBox="1"/>
          <p:nvPr/>
        </p:nvSpPr>
        <p:spPr>
          <a:xfrm>
            <a:off x="6874932" y="2523066"/>
            <a:ext cx="1896533" cy="461665"/>
          </a:xfrm>
          <a:prstGeom prst="rect">
            <a:avLst/>
          </a:prstGeom>
          <a:solidFill>
            <a:schemeClr val="accent2">
              <a:lumMod val="20000"/>
              <a:lumOff val="80000"/>
            </a:schemeClr>
          </a:solidFill>
        </p:spPr>
        <p:txBody>
          <a:bodyPr wrap="square" rtlCol="0">
            <a:spAutoFit/>
          </a:bodyPr>
          <a:lstStyle/>
          <a:p>
            <a:pPr>
              <a:spcAft>
                <a:spcPts val="300"/>
              </a:spcAft>
            </a:pPr>
            <a:r>
              <a:rPr lang="en-US" sz="2400">
                <a:solidFill>
                  <a:schemeClr val="bg1"/>
                </a:solidFill>
                <a:latin typeface="Century Gothic" panose="020B0502020202020204" pitchFamily="34" charset="0"/>
              </a:rPr>
              <a:t>Alone</a:t>
            </a:r>
          </a:p>
        </p:txBody>
      </p:sp>
      <p:sp>
        <p:nvSpPr>
          <p:cNvPr id="13" name="TextBox 12">
            <a:extLst>
              <a:ext uri="{FF2B5EF4-FFF2-40B4-BE49-F238E27FC236}">
                <a16:creationId xmlns:a16="http://schemas.microsoft.com/office/drawing/2014/main" id="{C046FE49-FB8F-CD49-AF88-2FADD741EB23}"/>
              </a:ext>
            </a:extLst>
          </p:cNvPr>
          <p:cNvSpPr txBox="1"/>
          <p:nvPr/>
        </p:nvSpPr>
        <p:spPr>
          <a:xfrm>
            <a:off x="6841065" y="3589867"/>
            <a:ext cx="1964267" cy="461665"/>
          </a:xfrm>
          <a:prstGeom prst="rect">
            <a:avLst/>
          </a:prstGeom>
          <a:solidFill>
            <a:schemeClr val="accent2">
              <a:lumMod val="20000"/>
              <a:lumOff val="80000"/>
            </a:schemeClr>
          </a:solidFill>
        </p:spPr>
        <p:txBody>
          <a:bodyPr wrap="square" rtlCol="0">
            <a:spAutoFit/>
          </a:bodyPr>
          <a:lstStyle/>
          <a:p>
            <a:pPr>
              <a:spcAft>
                <a:spcPts val="300"/>
              </a:spcAft>
            </a:pPr>
            <a:r>
              <a:rPr lang="en-US" sz="2400">
                <a:solidFill>
                  <a:schemeClr val="bg1"/>
                </a:solidFill>
                <a:latin typeface="Century Gothic" panose="020B0502020202020204" pitchFamily="34" charset="0"/>
              </a:rPr>
              <a:t>Scared</a:t>
            </a:r>
          </a:p>
        </p:txBody>
      </p:sp>
      <p:sp>
        <p:nvSpPr>
          <p:cNvPr id="14" name="TextBox 13">
            <a:extLst>
              <a:ext uri="{FF2B5EF4-FFF2-40B4-BE49-F238E27FC236}">
                <a16:creationId xmlns:a16="http://schemas.microsoft.com/office/drawing/2014/main" id="{B14AF9FB-D4A6-C444-8B49-E4996B18BFAE}"/>
              </a:ext>
            </a:extLst>
          </p:cNvPr>
          <p:cNvSpPr txBox="1"/>
          <p:nvPr/>
        </p:nvSpPr>
        <p:spPr>
          <a:xfrm>
            <a:off x="6841066" y="4758267"/>
            <a:ext cx="1998134" cy="461665"/>
          </a:xfrm>
          <a:prstGeom prst="rect">
            <a:avLst/>
          </a:prstGeom>
          <a:solidFill>
            <a:schemeClr val="accent2">
              <a:lumMod val="20000"/>
              <a:lumOff val="80000"/>
            </a:schemeClr>
          </a:solidFill>
        </p:spPr>
        <p:txBody>
          <a:bodyPr wrap="square" rtlCol="0">
            <a:spAutoFit/>
          </a:bodyPr>
          <a:lstStyle/>
          <a:p>
            <a:pPr>
              <a:spcAft>
                <a:spcPts val="300"/>
              </a:spcAft>
            </a:pPr>
            <a:r>
              <a:rPr lang="en-US" sz="2400">
                <a:solidFill>
                  <a:schemeClr val="bg1"/>
                </a:solidFill>
                <a:latin typeface="Century Gothic" panose="020B0502020202020204" pitchFamily="34" charset="0"/>
              </a:rPr>
              <a:t>Depressed</a:t>
            </a:r>
          </a:p>
        </p:txBody>
      </p:sp>
      <p:sp>
        <p:nvSpPr>
          <p:cNvPr id="15" name="TextBox 14">
            <a:extLst>
              <a:ext uri="{FF2B5EF4-FFF2-40B4-BE49-F238E27FC236}">
                <a16:creationId xmlns:a16="http://schemas.microsoft.com/office/drawing/2014/main" id="{F7030DCD-0F74-2F41-9502-55D9D41F9754}"/>
              </a:ext>
            </a:extLst>
          </p:cNvPr>
          <p:cNvSpPr txBox="1"/>
          <p:nvPr/>
        </p:nvSpPr>
        <p:spPr>
          <a:xfrm>
            <a:off x="982131" y="2523066"/>
            <a:ext cx="5147735" cy="1323439"/>
          </a:xfrm>
          <a:prstGeom prst="rect">
            <a:avLst/>
          </a:prstGeom>
          <a:solidFill>
            <a:schemeClr val="tx1"/>
          </a:solidFill>
        </p:spPr>
        <p:txBody>
          <a:bodyPr wrap="square" rtlCol="0">
            <a:spAutoFit/>
          </a:bodyPr>
          <a:lstStyle/>
          <a:p>
            <a:pPr>
              <a:spcAft>
                <a:spcPts val="300"/>
              </a:spcAft>
            </a:pPr>
            <a:r>
              <a:rPr lang="en-GB" sz="2000">
                <a:solidFill>
                  <a:prstClr val="black"/>
                </a:solidFill>
                <a:latin typeface="Century Gothic" panose="020B0502020202020204" pitchFamily="34" charset="0"/>
                <a:ea typeface="Calibri" panose="020F0502020204030204" pitchFamily="34" charset="0"/>
                <a:cs typeface="Times New Roman" panose="02020603050405020304" pitchFamily="18" charset="0"/>
              </a:rPr>
              <a:t>2) I wiped my tears and hushed my sobs, fearful lest any sign of violent grief might waken a preternatural voice to comfort me</a:t>
            </a:r>
            <a:endParaRPr lang="en-US" sz="2000">
              <a:solidFill>
                <a:schemeClr val="bg1"/>
              </a:solidFill>
              <a:latin typeface="Century Gothic" panose="020B0502020202020204" pitchFamily="34" charset="0"/>
            </a:endParaRPr>
          </a:p>
        </p:txBody>
      </p:sp>
      <p:sp>
        <p:nvSpPr>
          <p:cNvPr id="16" name="TextBox 15">
            <a:extLst>
              <a:ext uri="{FF2B5EF4-FFF2-40B4-BE49-F238E27FC236}">
                <a16:creationId xmlns:a16="http://schemas.microsoft.com/office/drawing/2014/main" id="{8A2383D5-E439-9E42-934D-B06B0D3714F9}"/>
              </a:ext>
            </a:extLst>
          </p:cNvPr>
          <p:cNvSpPr txBox="1"/>
          <p:nvPr/>
        </p:nvSpPr>
        <p:spPr>
          <a:xfrm>
            <a:off x="982131" y="4165599"/>
            <a:ext cx="5147735" cy="1015663"/>
          </a:xfrm>
          <a:prstGeom prst="rect">
            <a:avLst/>
          </a:prstGeom>
          <a:solidFill>
            <a:schemeClr val="tx1"/>
          </a:solidFill>
        </p:spPr>
        <p:txBody>
          <a:bodyPr wrap="square" rtlCol="0">
            <a:spAutoFit/>
          </a:bodyPr>
          <a:lstStyle/>
          <a:p>
            <a:pPr>
              <a:spcAft>
                <a:spcPts val="300"/>
              </a:spcAft>
            </a:pPr>
            <a:r>
              <a:rPr lang="en-GB" sz="2000">
                <a:solidFill>
                  <a:prstClr val="black"/>
                </a:solidFill>
                <a:latin typeface="Century Gothic" panose="020B0502020202020204" pitchFamily="34" charset="0"/>
                <a:ea typeface="Calibri" panose="020F0502020204030204" pitchFamily="34" charset="0"/>
                <a:cs typeface="Times New Roman" panose="02020603050405020304" pitchFamily="18" charset="0"/>
              </a:rPr>
              <a:t>3) Mrs. Reed, impatient of my now frantic anguish and wild sobs, abruptly thrust me back and locked me in</a:t>
            </a:r>
            <a:endParaRPr lang="en-US" sz="2000">
              <a:solidFill>
                <a:schemeClr val="bg1"/>
              </a:solidFill>
              <a:latin typeface="Century Gothic" panose="020B0502020202020204" pitchFamily="34" charset="0"/>
            </a:endParaRPr>
          </a:p>
        </p:txBody>
      </p:sp>
      <p:sp>
        <p:nvSpPr>
          <p:cNvPr id="17" name="TextBox 16">
            <a:extLst>
              <a:ext uri="{FF2B5EF4-FFF2-40B4-BE49-F238E27FC236}">
                <a16:creationId xmlns:a16="http://schemas.microsoft.com/office/drawing/2014/main" id="{3BC74B0C-CCF0-5D4F-A9FE-9B21B8FC2DF7}"/>
              </a:ext>
            </a:extLst>
          </p:cNvPr>
          <p:cNvSpPr txBox="1"/>
          <p:nvPr/>
        </p:nvSpPr>
        <p:spPr>
          <a:xfrm>
            <a:off x="982131" y="5452532"/>
            <a:ext cx="5147735" cy="707886"/>
          </a:xfrm>
          <a:prstGeom prst="rect">
            <a:avLst/>
          </a:prstGeom>
          <a:solidFill>
            <a:schemeClr val="tx1"/>
          </a:solidFill>
        </p:spPr>
        <p:txBody>
          <a:bodyPr wrap="square" rtlCol="0">
            <a:spAutoFit/>
          </a:bodyPr>
          <a:lstStyle/>
          <a:p>
            <a:pPr>
              <a:spcAft>
                <a:spcPts val="300"/>
              </a:spcAft>
            </a:pPr>
            <a:r>
              <a:rPr lang="en-GB" sz="2000">
                <a:solidFill>
                  <a:prstClr val="black"/>
                </a:solidFill>
                <a:latin typeface="Century Gothic" panose="020B0502020202020204" pitchFamily="34" charset="0"/>
                <a:ea typeface="Calibri" panose="020F0502020204030204" pitchFamily="34" charset="0"/>
                <a:cs typeface="Times New Roman" panose="02020603050405020304" pitchFamily="18" charset="0"/>
              </a:rPr>
              <a:t>4) I grew by degrees cold as a stone, and then my courage sank.</a:t>
            </a:r>
            <a:endParaRPr lang="en-US" sz="200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059924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The red-room</a:t>
            </a:r>
          </a:p>
        </p:txBody>
      </p:sp>
      <p:sp>
        <p:nvSpPr>
          <p:cNvPr id="9" name="TextBox 8"/>
          <p:cNvSpPr txBox="1"/>
          <p:nvPr/>
        </p:nvSpPr>
        <p:spPr>
          <a:xfrm>
            <a:off x="815093" y="146828"/>
            <a:ext cx="819344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2400">
                <a:solidFill>
                  <a:prstClr val="black"/>
                </a:solidFill>
                <a:latin typeface="Century Gothic" panose="020B0502020202020204" pitchFamily="34" charset="0"/>
              </a:rPr>
              <a:t>Here are four phrases from the passage we have read. </a:t>
            </a:r>
            <a:r>
              <a:rPr lang="en-GB" sz="2400" b="1">
                <a:solidFill>
                  <a:prstClr val="black"/>
                </a:solidFill>
                <a:latin typeface="Century Gothic" panose="020B0502020202020204" pitchFamily="34" charset="0"/>
              </a:rPr>
              <a:t>Match these to the emotions that Jane is feeling.</a:t>
            </a:r>
            <a:endPar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pic>
        <p:nvPicPr>
          <p:cNvPr id="10" name="Picture 9">
            <a:extLst>
              <a:ext uri="{FF2B5EF4-FFF2-40B4-BE49-F238E27FC236}">
                <a16:creationId xmlns:a16="http://schemas.microsoft.com/office/drawing/2014/main" id="{60FB6821-9397-4FE0-95F3-11CE881609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pic>
        <p:nvPicPr>
          <p:cNvPr id="11" name="Picture 10">
            <a:extLst>
              <a:ext uri="{FF2B5EF4-FFF2-40B4-BE49-F238E27FC236}">
                <a16:creationId xmlns:a16="http://schemas.microsoft.com/office/drawing/2014/main" id="{E864CE70-1E97-4E81-B025-8B3040995A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sp>
        <p:nvSpPr>
          <p:cNvPr id="3" name="TextBox 2">
            <a:extLst>
              <a:ext uri="{FF2B5EF4-FFF2-40B4-BE49-F238E27FC236}">
                <a16:creationId xmlns:a16="http://schemas.microsoft.com/office/drawing/2014/main" id="{ACC4E370-9905-514B-A468-C376141AB3AB}"/>
              </a:ext>
            </a:extLst>
          </p:cNvPr>
          <p:cNvSpPr txBox="1"/>
          <p:nvPr/>
        </p:nvSpPr>
        <p:spPr>
          <a:xfrm>
            <a:off x="982131" y="1286933"/>
            <a:ext cx="5164669" cy="1015663"/>
          </a:xfrm>
          <a:prstGeom prst="rect">
            <a:avLst/>
          </a:prstGeom>
          <a:solidFill>
            <a:schemeClr val="tx1"/>
          </a:solidFill>
        </p:spPr>
        <p:txBody>
          <a:bodyPr wrap="square" rtlCol="0">
            <a:spAutoFit/>
          </a:bodyPr>
          <a:lstStyle/>
          <a:p>
            <a:pPr>
              <a:spcAft>
                <a:spcPts val="300"/>
              </a:spcAft>
            </a:pPr>
            <a:r>
              <a:rPr lang="en-GB" sz="2000">
                <a:solidFill>
                  <a:prstClr val="black"/>
                </a:solidFill>
                <a:latin typeface="Century Gothic" panose="020B0502020202020204" pitchFamily="34" charset="0"/>
                <a:ea typeface="Calibri" panose="020F0502020204030204" pitchFamily="34" charset="0"/>
                <a:cs typeface="Times New Roman" panose="02020603050405020304" pitchFamily="18" charset="0"/>
              </a:rPr>
              <a:t>1) My habitual mood of humiliation, self-doubt, forlorn depression, fell damp on the embers of my decaying ire.</a:t>
            </a:r>
            <a:endParaRPr lang="en-US" sz="2000">
              <a:solidFill>
                <a:schemeClr val="bg1"/>
              </a:solidFill>
              <a:latin typeface="Century Gothic" panose="020B0502020202020204" pitchFamily="34" charset="0"/>
            </a:endParaRPr>
          </a:p>
        </p:txBody>
      </p:sp>
      <p:sp>
        <p:nvSpPr>
          <p:cNvPr id="4" name="TextBox 3">
            <a:extLst>
              <a:ext uri="{FF2B5EF4-FFF2-40B4-BE49-F238E27FC236}">
                <a16:creationId xmlns:a16="http://schemas.microsoft.com/office/drawing/2014/main" id="{CB2C1B07-9097-7342-9A53-C4F6A5812601}"/>
              </a:ext>
            </a:extLst>
          </p:cNvPr>
          <p:cNvSpPr txBox="1"/>
          <p:nvPr/>
        </p:nvSpPr>
        <p:spPr>
          <a:xfrm>
            <a:off x="6502397" y="4482868"/>
            <a:ext cx="1896533" cy="461665"/>
          </a:xfrm>
          <a:prstGeom prst="rect">
            <a:avLst/>
          </a:prstGeom>
          <a:solidFill>
            <a:schemeClr val="accent2">
              <a:lumMod val="20000"/>
              <a:lumOff val="80000"/>
            </a:schemeClr>
          </a:solidFill>
        </p:spPr>
        <p:txBody>
          <a:bodyPr wrap="square" rtlCol="0">
            <a:spAutoFit/>
          </a:bodyPr>
          <a:lstStyle/>
          <a:p>
            <a:pPr>
              <a:spcAft>
                <a:spcPts val="300"/>
              </a:spcAft>
            </a:pPr>
            <a:r>
              <a:rPr lang="en-US" sz="2400">
                <a:solidFill>
                  <a:schemeClr val="bg1"/>
                </a:solidFill>
                <a:latin typeface="Century Gothic" panose="020B0502020202020204" pitchFamily="34" charset="0"/>
              </a:rPr>
              <a:t>Vulnerable</a:t>
            </a:r>
          </a:p>
        </p:txBody>
      </p:sp>
      <p:sp>
        <p:nvSpPr>
          <p:cNvPr id="12" name="TextBox 11">
            <a:extLst>
              <a:ext uri="{FF2B5EF4-FFF2-40B4-BE49-F238E27FC236}">
                <a16:creationId xmlns:a16="http://schemas.microsoft.com/office/drawing/2014/main" id="{C0A0D9C8-18EF-AE4D-AC96-C347BAB59F5A}"/>
              </a:ext>
            </a:extLst>
          </p:cNvPr>
          <p:cNvSpPr txBox="1"/>
          <p:nvPr/>
        </p:nvSpPr>
        <p:spPr>
          <a:xfrm>
            <a:off x="6536265" y="2895599"/>
            <a:ext cx="1896533" cy="461665"/>
          </a:xfrm>
          <a:prstGeom prst="rect">
            <a:avLst/>
          </a:prstGeom>
          <a:solidFill>
            <a:schemeClr val="accent2">
              <a:lumMod val="20000"/>
              <a:lumOff val="80000"/>
            </a:schemeClr>
          </a:solidFill>
        </p:spPr>
        <p:txBody>
          <a:bodyPr wrap="square" rtlCol="0">
            <a:spAutoFit/>
          </a:bodyPr>
          <a:lstStyle/>
          <a:p>
            <a:pPr>
              <a:spcAft>
                <a:spcPts val="300"/>
              </a:spcAft>
            </a:pPr>
            <a:r>
              <a:rPr lang="en-US" sz="2400">
                <a:solidFill>
                  <a:schemeClr val="bg1"/>
                </a:solidFill>
                <a:latin typeface="Century Gothic" panose="020B0502020202020204" pitchFamily="34" charset="0"/>
              </a:rPr>
              <a:t>Alone</a:t>
            </a:r>
          </a:p>
        </p:txBody>
      </p:sp>
      <p:sp>
        <p:nvSpPr>
          <p:cNvPr id="13" name="TextBox 12">
            <a:extLst>
              <a:ext uri="{FF2B5EF4-FFF2-40B4-BE49-F238E27FC236}">
                <a16:creationId xmlns:a16="http://schemas.microsoft.com/office/drawing/2014/main" id="{C046FE49-FB8F-CD49-AF88-2FADD741EB23}"/>
              </a:ext>
            </a:extLst>
          </p:cNvPr>
          <p:cNvSpPr txBox="1"/>
          <p:nvPr/>
        </p:nvSpPr>
        <p:spPr>
          <a:xfrm>
            <a:off x="6519332" y="5503333"/>
            <a:ext cx="1964267" cy="461665"/>
          </a:xfrm>
          <a:prstGeom prst="rect">
            <a:avLst/>
          </a:prstGeom>
          <a:solidFill>
            <a:schemeClr val="accent2">
              <a:lumMod val="20000"/>
              <a:lumOff val="80000"/>
            </a:schemeClr>
          </a:solidFill>
        </p:spPr>
        <p:txBody>
          <a:bodyPr wrap="square" rtlCol="0">
            <a:spAutoFit/>
          </a:bodyPr>
          <a:lstStyle/>
          <a:p>
            <a:pPr>
              <a:spcAft>
                <a:spcPts val="300"/>
              </a:spcAft>
            </a:pPr>
            <a:r>
              <a:rPr lang="en-US" sz="2400">
                <a:solidFill>
                  <a:schemeClr val="bg1"/>
                </a:solidFill>
                <a:latin typeface="Century Gothic" panose="020B0502020202020204" pitchFamily="34" charset="0"/>
              </a:rPr>
              <a:t>Scared</a:t>
            </a:r>
          </a:p>
        </p:txBody>
      </p:sp>
      <p:sp>
        <p:nvSpPr>
          <p:cNvPr id="14" name="TextBox 13">
            <a:extLst>
              <a:ext uri="{FF2B5EF4-FFF2-40B4-BE49-F238E27FC236}">
                <a16:creationId xmlns:a16="http://schemas.microsoft.com/office/drawing/2014/main" id="{B14AF9FB-D4A6-C444-8B49-E4996B18BFAE}"/>
              </a:ext>
            </a:extLst>
          </p:cNvPr>
          <p:cNvSpPr txBox="1"/>
          <p:nvPr/>
        </p:nvSpPr>
        <p:spPr>
          <a:xfrm>
            <a:off x="6451600" y="1540933"/>
            <a:ext cx="1998134" cy="461665"/>
          </a:xfrm>
          <a:prstGeom prst="rect">
            <a:avLst/>
          </a:prstGeom>
          <a:solidFill>
            <a:schemeClr val="accent2">
              <a:lumMod val="20000"/>
              <a:lumOff val="80000"/>
            </a:schemeClr>
          </a:solidFill>
        </p:spPr>
        <p:txBody>
          <a:bodyPr wrap="square" rtlCol="0">
            <a:spAutoFit/>
          </a:bodyPr>
          <a:lstStyle/>
          <a:p>
            <a:pPr>
              <a:spcAft>
                <a:spcPts val="300"/>
              </a:spcAft>
            </a:pPr>
            <a:r>
              <a:rPr lang="en-US" sz="2400">
                <a:solidFill>
                  <a:schemeClr val="bg1"/>
                </a:solidFill>
                <a:latin typeface="Century Gothic" panose="020B0502020202020204" pitchFamily="34" charset="0"/>
              </a:rPr>
              <a:t>Depressed</a:t>
            </a:r>
          </a:p>
        </p:txBody>
      </p:sp>
      <p:sp>
        <p:nvSpPr>
          <p:cNvPr id="15" name="TextBox 14">
            <a:extLst>
              <a:ext uri="{FF2B5EF4-FFF2-40B4-BE49-F238E27FC236}">
                <a16:creationId xmlns:a16="http://schemas.microsoft.com/office/drawing/2014/main" id="{F7030DCD-0F74-2F41-9502-55D9D41F9754}"/>
              </a:ext>
            </a:extLst>
          </p:cNvPr>
          <p:cNvSpPr txBox="1"/>
          <p:nvPr/>
        </p:nvSpPr>
        <p:spPr>
          <a:xfrm>
            <a:off x="982131" y="2523066"/>
            <a:ext cx="5147735" cy="1323439"/>
          </a:xfrm>
          <a:prstGeom prst="rect">
            <a:avLst/>
          </a:prstGeom>
          <a:solidFill>
            <a:schemeClr val="tx1"/>
          </a:solidFill>
        </p:spPr>
        <p:txBody>
          <a:bodyPr wrap="square" rtlCol="0">
            <a:spAutoFit/>
          </a:bodyPr>
          <a:lstStyle/>
          <a:p>
            <a:pPr>
              <a:spcAft>
                <a:spcPts val="300"/>
              </a:spcAft>
            </a:pPr>
            <a:r>
              <a:rPr lang="en-GB" sz="2000">
                <a:solidFill>
                  <a:prstClr val="black"/>
                </a:solidFill>
                <a:latin typeface="Century Gothic" panose="020B0502020202020204" pitchFamily="34" charset="0"/>
                <a:ea typeface="Calibri" panose="020F0502020204030204" pitchFamily="34" charset="0"/>
                <a:cs typeface="Times New Roman" panose="02020603050405020304" pitchFamily="18" charset="0"/>
              </a:rPr>
              <a:t>2) I wiped my tears and hushed my sobs, fearful lest any sign of violent grief might waken a preternatural voice to comfort me</a:t>
            </a:r>
            <a:endParaRPr lang="en-US" sz="2000">
              <a:solidFill>
                <a:schemeClr val="bg1"/>
              </a:solidFill>
              <a:latin typeface="Century Gothic" panose="020B0502020202020204" pitchFamily="34" charset="0"/>
            </a:endParaRPr>
          </a:p>
        </p:txBody>
      </p:sp>
      <p:sp>
        <p:nvSpPr>
          <p:cNvPr id="16" name="TextBox 15">
            <a:extLst>
              <a:ext uri="{FF2B5EF4-FFF2-40B4-BE49-F238E27FC236}">
                <a16:creationId xmlns:a16="http://schemas.microsoft.com/office/drawing/2014/main" id="{8A2383D5-E439-9E42-934D-B06B0D3714F9}"/>
              </a:ext>
            </a:extLst>
          </p:cNvPr>
          <p:cNvSpPr txBox="1"/>
          <p:nvPr/>
        </p:nvSpPr>
        <p:spPr>
          <a:xfrm>
            <a:off x="982131" y="4165599"/>
            <a:ext cx="5147735" cy="1015663"/>
          </a:xfrm>
          <a:prstGeom prst="rect">
            <a:avLst/>
          </a:prstGeom>
          <a:solidFill>
            <a:schemeClr val="tx1"/>
          </a:solidFill>
        </p:spPr>
        <p:txBody>
          <a:bodyPr wrap="square" rtlCol="0">
            <a:spAutoFit/>
          </a:bodyPr>
          <a:lstStyle/>
          <a:p>
            <a:pPr>
              <a:spcAft>
                <a:spcPts val="300"/>
              </a:spcAft>
            </a:pPr>
            <a:r>
              <a:rPr lang="en-GB" sz="2000">
                <a:solidFill>
                  <a:prstClr val="black"/>
                </a:solidFill>
                <a:latin typeface="Century Gothic" panose="020B0502020202020204" pitchFamily="34" charset="0"/>
                <a:ea typeface="Calibri" panose="020F0502020204030204" pitchFamily="34" charset="0"/>
                <a:cs typeface="Times New Roman" panose="02020603050405020304" pitchFamily="18" charset="0"/>
              </a:rPr>
              <a:t>3) Mrs. Reed, impatient of my now frantic anguish and wild sobs, abruptly thrust me back and locked me in</a:t>
            </a:r>
            <a:endParaRPr lang="en-US" sz="2000">
              <a:solidFill>
                <a:schemeClr val="bg1"/>
              </a:solidFill>
              <a:latin typeface="Century Gothic" panose="020B0502020202020204" pitchFamily="34" charset="0"/>
            </a:endParaRPr>
          </a:p>
        </p:txBody>
      </p:sp>
      <p:sp>
        <p:nvSpPr>
          <p:cNvPr id="17" name="TextBox 16">
            <a:extLst>
              <a:ext uri="{FF2B5EF4-FFF2-40B4-BE49-F238E27FC236}">
                <a16:creationId xmlns:a16="http://schemas.microsoft.com/office/drawing/2014/main" id="{3BC74B0C-CCF0-5D4F-A9FE-9B21B8FC2DF7}"/>
              </a:ext>
            </a:extLst>
          </p:cNvPr>
          <p:cNvSpPr txBox="1"/>
          <p:nvPr/>
        </p:nvSpPr>
        <p:spPr>
          <a:xfrm>
            <a:off x="982131" y="5452532"/>
            <a:ext cx="5147735" cy="707886"/>
          </a:xfrm>
          <a:prstGeom prst="rect">
            <a:avLst/>
          </a:prstGeom>
          <a:solidFill>
            <a:schemeClr val="tx1"/>
          </a:solidFill>
        </p:spPr>
        <p:txBody>
          <a:bodyPr wrap="square" rtlCol="0">
            <a:spAutoFit/>
          </a:bodyPr>
          <a:lstStyle/>
          <a:p>
            <a:pPr>
              <a:spcAft>
                <a:spcPts val="300"/>
              </a:spcAft>
            </a:pPr>
            <a:r>
              <a:rPr lang="en-GB" sz="2000">
                <a:solidFill>
                  <a:prstClr val="black"/>
                </a:solidFill>
                <a:latin typeface="Century Gothic" panose="020B0502020202020204" pitchFamily="34" charset="0"/>
                <a:ea typeface="Calibri" panose="020F0502020204030204" pitchFamily="34" charset="0"/>
                <a:cs typeface="Times New Roman" panose="02020603050405020304" pitchFamily="18" charset="0"/>
              </a:rPr>
              <a:t>4) I grew by degrees cold as a stone, and then my courage sank.</a:t>
            </a:r>
            <a:endParaRPr lang="en-US" sz="200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92228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pic>
        <p:nvPicPr>
          <p:cNvPr id="4098" name="Picture 2" descr="http://2.bp.blogspot.com/-iPd9C-7b6MI/VjJQSSxX3GI/AAAAAAAAFQM/YXTojV3aTew/s1600/smalljane96.jpg"/>
          <p:cNvPicPr>
            <a:picLocks noChangeAspect="1" noChangeArrowheads="1"/>
          </p:cNvPicPr>
          <p:nvPr/>
        </p:nvPicPr>
        <p:blipFill rotWithShape="1">
          <a:blip r:embed="rId3">
            <a:extLst>
              <a:ext uri="{28A0092B-C50C-407E-A947-70E740481C1C}">
                <a14:useLocalDpi xmlns:a14="http://schemas.microsoft.com/office/drawing/2010/main" val="0"/>
              </a:ext>
            </a:extLst>
          </a:blip>
          <a:srcRect l="28054" t="2095" r="21004" b="2093"/>
          <a:stretch/>
        </p:blipFill>
        <p:spPr bwMode="auto">
          <a:xfrm>
            <a:off x="3260908" y="3359046"/>
            <a:ext cx="3307230" cy="349895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39335" y="5108523"/>
            <a:ext cx="2755807" cy="1323439"/>
          </a:xfrm>
          <a:prstGeom prst="rect">
            <a:avLst/>
          </a:prstGeom>
          <a:solidFill>
            <a:schemeClr val="accent6">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0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mood of the </a:t>
            </a:r>
            <a:r>
              <a:rPr kumimoji="0" lang="en-GB" sz="20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revolted slave </a:t>
            </a:r>
            <a:r>
              <a:rPr kumimoji="0" lang="en-GB" sz="20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was still bracing me with its </a:t>
            </a:r>
            <a:r>
              <a:rPr kumimoji="0" lang="en-GB" sz="20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bitter vigour</a:t>
            </a:r>
            <a:r>
              <a:rPr kumimoji="0" lang="en-GB" sz="20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endParaRPr kumimoji="0" lang="en-GB" sz="2000" b="0"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endParaRPr>
          </a:p>
        </p:txBody>
      </p:sp>
      <p:sp>
        <p:nvSpPr>
          <p:cNvPr id="6" name="Rectangle 5"/>
          <p:cNvSpPr/>
          <p:nvPr/>
        </p:nvSpPr>
        <p:spPr>
          <a:xfrm>
            <a:off x="852051" y="2274077"/>
            <a:ext cx="2849231" cy="2554545"/>
          </a:xfrm>
          <a:prstGeom prst="rect">
            <a:avLst/>
          </a:prstGeom>
          <a:solidFill>
            <a:schemeClr val="accent5">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lvl="0" defTabSz="914400">
              <a:defRPr/>
            </a:pPr>
            <a:r>
              <a:rPr lang="en-GB" sz="2000">
                <a:solidFill>
                  <a:prstClr val="black"/>
                </a:solidFill>
                <a:latin typeface="Century Gothic" panose="020B0502020202020204" pitchFamily="34" charset="0"/>
                <a:ea typeface="Calibri" panose="020F0502020204030204" pitchFamily="34" charset="0"/>
                <a:cs typeface="Times New Roman" panose="02020603050405020304" pitchFamily="18" charset="0"/>
              </a:rPr>
              <a:t>I was oppressed, suffocated: endurance broke down; I uttered a wild, involuntary cry; I rushed to the door and shook the lock in desperate effort</a:t>
            </a:r>
            <a:endParaRPr kumimoji="0" lang="en-GB" sz="2000" b="0" i="0" u="none" strike="noStrike" kern="1200" cap="none" spc="0" normalizeH="0" baseline="0" noProof="0">
              <a:ln>
                <a:noFill/>
              </a:ln>
              <a:solidFill>
                <a:prstClr val="black"/>
              </a:solidFill>
              <a:effectLst/>
              <a:uLnTx/>
              <a:uFillTx/>
              <a:latin typeface="Calibri"/>
              <a:ea typeface="+mn-ea"/>
              <a:cs typeface="+mn-cs"/>
            </a:endParaRPr>
          </a:p>
        </p:txBody>
      </p:sp>
      <p:sp>
        <p:nvSpPr>
          <p:cNvPr id="10" name="Rectangle 9"/>
          <p:cNvSpPr/>
          <p:nvPr/>
        </p:nvSpPr>
        <p:spPr>
          <a:xfrm>
            <a:off x="5909555" y="2308182"/>
            <a:ext cx="2910052" cy="1631216"/>
          </a:xfrm>
          <a:prstGeom prst="rect">
            <a:avLst/>
          </a:prstGeom>
          <a:solidFill>
            <a:schemeClr val="accent2">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‘Why was I always </a:t>
            </a:r>
            <a:r>
              <a:rPr kumimoji="0" lang="en-GB" sz="20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suffering</a:t>
            </a:r>
            <a:r>
              <a:rPr kumimoji="0" lang="en-GB" sz="20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always </a:t>
            </a:r>
            <a:r>
              <a:rPr kumimoji="0" lang="en-GB" sz="20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browbeaten</a:t>
            </a:r>
            <a:r>
              <a:rPr kumimoji="0" lang="en-GB" sz="20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always </a:t>
            </a:r>
            <a:r>
              <a:rPr kumimoji="0" lang="en-GB" sz="20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accused</a:t>
            </a:r>
            <a:r>
              <a:rPr kumimoji="0" lang="en-GB" sz="20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for ever </a:t>
            </a:r>
            <a:r>
              <a:rPr kumimoji="0" lang="en-GB" sz="20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condemned</a:t>
            </a:r>
            <a:r>
              <a:rPr kumimoji="0" lang="en-GB" sz="20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endParaRPr kumimoji="0" lang="en-GB" sz="2000" b="0" i="0" u="none" strike="noStrike" kern="1200" cap="none" spc="0" normalizeH="0" baseline="0" noProof="0">
              <a:ln>
                <a:noFill/>
              </a:ln>
              <a:solidFill>
                <a:prstClr val="black"/>
              </a:solidFill>
              <a:effectLst/>
              <a:uLnTx/>
              <a:uFillTx/>
              <a:latin typeface="Calibri"/>
              <a:ea typeface="+mn-ea"/>
              <a:cs typeface="+mn-cs"/>
            </a:endParaRPr>
          </a:p>
        </p:txBody>
      </p:sp>
      <p:sp>
        <p:nvSpPr>
          <p:cNvPr id="11" name="Rectangle 10"/>
          <p:cNvSpPr/>
          <p:nvPr/>
        </p:nvSpPr>
        <p:spPr>
          <a:xfrm>
            <a:off x="6186679" y="4303455"/>
            <a:ext cx="2548308" cy="2554545"/>
          </a:xfrm>
          <a:prstGeom prst="rect">
            <a:avLst/>
          </a:prstGeom>
          <a:solidFill>
            <a:schemeClr val="accent1">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defTabSz="914400">
              <a:defRPr/>
            </a:pPr>
            <a:r>
              <a:rPr lang="en-GB" sz="2000">
                <a:solidFill>
                  <a:prstClr val="black"/>
                </a:solidFill>
                <a:latin typeface="Century Gothic" panose="020B0502020202020204" pitchFamily="34" charset="0"/>
                <a:ea typeface="Calibri" panose="020F0502020204030204" pitchFamily="34" charset="0"/>
                <a:cs typeface="Times New Roman" panose="02020603050405020304" pitchFamily="18" charset="0"/>
              </a:rPr>
              <a:t>“O aunt! have pity!  Forgive me!  I cannot endure it—let me be punished some other way!  I shall be killed if—”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black"/>
              </a:solidFill>
              <a:effectLst/>
              <a:uLnTx/>
              <a:uFillTx/>
              <a:latin typeface="Calibri"/>
              <a:ea typeface="+mn-ea"/>
              <a:cs typeface="+mn-cs"/>
            </a:endParaRPr>
          </a:p>
        </p:txBody>
      </p:sp>
      <p:sp>
        <p:nvSpPr>
          <p:cNvPr id="12" name="TextBox 11"/>
          <p:cNvSpPr txBox="1"/>
          <p:nvPr/>
        </p:nvSpPr>
        <p:spPr>
          <a:xfrm>
            <a:off x="938622" y="1329724"/>
            <a:ext cx="792318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How does Brontë present Jane’s feelings after being locked in the red-room?</a:t>
            </a:r>
          </a:p>
        </p:txBody>
      </p:sp>
      <p:sp>
        <p:nvSpPr>
          <p:cNvPr id="13" name="TextBox 12"/>
          <p:cNvSpPr txBox="1"/>
          <p:nvPr/>
        </p:nvSpPr>
        <p:spPr>
          <a:xfrm>
            <a:off x="878682" y="57798"/>
            <a:ext cx="7925079" cy="12388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Below are some quotations from chapter 2. </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Use them to help you write a paragraph answering the following question:</a:t>
            </a:r>
          </a:p>
        </p:txBody>
      </p:sp>
      <p:pic>
        <p:nvPicPr>
          <p:cNvPr id="14" name="Picture 13">
            <a:extLst>
              <a:ext uri="{FF2B5EF4-FFF2-40B4-BE49-F238E27FC236}">
                <a16:creationId xmlns:a16="http://schemas.microsoft.com/office/drawing/2014/main" id="{36F39E05-1C25-4E5D-8B5C-89B6743048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66" y="44624"/>
            <a:ext cx="561951" cy="720000"/>
          </a:xfrm>
          <a:prstGeom prst="rect">
            <a:avLst/>
          </a:prstGeom>
        </p:spPr>
      </p:pic>
      <p:pic>
        <p:nvPicPr>
          <p:cNvPr id="17" name="Picture 16">
            <a:extLst>
              <a:ext uri="{FF2B5EF4-FFF2-40B4-BE49-F238E27FC236}">
                <a16:creationId xmlns:a16="http://schemas.microsoft.com/office/drawing/2014/main" id="{66EFE252-7400-4097-BF9A-E688A1E91CE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spTree>
    <p:extLst>
      <p:ext uri="{BB962C8B-B14F-4D97-AF65-F5344CB8AC3E}">
        <p14:creationId xmlns:p14="http://schemas.microsoft.com/office/powerpoint/2010/main" val="495873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07887" y="274638"/>
            <a:ext cx="8436113" cy="1143000"/>
          </a:xfrm>
        </p:spPr>
        <p:txBody>
          <a:bodyPr/>
          <a:lstStyle/>
          <a:p>
            <a:r>
              <a:rPr lang="en-GB" altLang="en-US">
                <a:solidFill>
                  <a:schemeClr val="bg1"/>
                </a:solidFill>
                <a:latin typeface="Century Gothic" panose="020B0502020202020204" pitchFamily="34" charset="0"/>
              </a:rPr>
              <a:t>Quiz time!</a:t>
            </a:r>
          </a:p>
        </p:txBody>
      </p:sp>
      <p:sp>
        <p:nvSpPr>
          <p:cNvPr id="16387" name="Content Placeholder 2"/>
          <p:cNvSpPr>
            <a:spLocks noGrp="1"/>
          </p:cNvSpPr>
          <p:nvPr>
            <p:ph idx="1"/>
          </p:nvPr>
        </p:nvSpPr>
        <p:spPr>
          <a:xfrm>
            <a:off x="971550" y="1600200"/>
            <a:ext cx="7715250" cy="4525963"/>
          </a:xfrm>
        </p:spPr>
        <p:txBody>
          <a:bodyPr/>
          <a:lstStyle/>
          <a:p>
            <a:pPr marL="0" indent="0" algn="ctr">
              <a:buNone/>
            </a:pPr>
            <a:r>
              <a:rPr lang="en-GB" altLang="en-US">
                <a:solidFill>
                  <a:schemeClr val="bg1"/>
                </a:solidFill>
                <a:latin typeface="Century Gothic" panose="020B0502020202020204" pitchFamily="34" charset="0"/>
              </a:rPr>
              <a:t>Circle the correct answers for quiz 1.</a:t>
            </a: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Fortnightly quiz</a:t>
            </a:r>
          </a:p>
        </p:txBody>
      </p:sp>
    </p:spTree>
    <p:extLst>
      <p:ext uri="{BB962C8B-B14F-4D97-AF65-F5344CB8AC3E}">
        <p14:creationId xmlns:p14="http://schemas.microsoft.com/office/powerpoint/2010/main" val="2619720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07886" y="274638"/>
            <a:ext cx="8436113" cy="1143000"/>
          </a:xfrm>
        </p:spPr>
        <p:txBody>
          <a:bodyPr/>
          <a:lstStyle/>
          <a:p>
            <a:r>
              <a:rPr lang="en-GB" altLang="en-US">
                <a:solidFill>
                  <a:schemeClr val="bg1"/>
                </a:solidFill>
                <a:latin typeface="Century Gothic" panose="020B0502020202020204" pitchFamily="34" charset="0"/>
              </a:rPr>
              <a:t>Quiz answers</a:t>
            </a:r>
          </a:p>
        </p:txBody>
      </p:sp>
      <p:sp>
        <p:nvSpPr>
          <p:cNvPr id="17411" name="Content Placeholder 2"/>
          <p:cNvSpPr>
            <a:spLocks noGrp="1"/>
          </p:cNvSpPr>
          <p:nvPr>
            <p:ph sz="half" idx="1"/>
          </p:nvPr>
        </p:nvSpPr>
        <p:spPr>
          <a:xfrm>
            <a:off x="1042988" y="1600200"/>
            <a:ext cx="3745036" cy="4525963"/>
          </a:xfrm>
        </p:spPr>
        <p:txBody>
          <a:bodyPr/>
          <a:lstStyle/>
          <a:p>
            <a:pPr marL="900113" indent="-900113">
              <a:buFont typeface="+mj-lt"/>
              <a:buAutoNum type="arabicPeriod"/>
            </a:pPr>
            <a:r>
              <a:rPr lang="en-US" altLang="en-US" sz="4400">
                <a:solidFill>
                  <a:schemeClr val="bg1"/>
                </a:solidFill>
                <a:latin typeface="Century Gothic" panose="020B0502020202020204" pitchFamily="34" charset="0"/>
              </a:rPr>
              <a:t>b d </a:t>
            </a:r>
          </a:p>
          <a:p>
            <a:pPr marL="900113" indent="-900113">
              <a:buFont typeface="+mj-lt"/>
              <a:buAutoNum type="arabicPeriod"/>
            </a:pPr>
            <a:r>
              <a:rPr lang="en-US" altLang="en-US" sz="4400">
                <a:solidFill>
                  <a:schemeClr val="bg1"/>
                </a:solidFill>
                <a:latin typeface="Century Gothic" panose="020B0502020202020204" pitchFamily="34" charset="0"/>
              </a:rPr>
              <a:t>a b c</a:t>
            </a:r>
          </a:p>
          <a:p>
            <a:pPr marL="900113" indent="-900113">
              <a:buFont typeface="+mj-lt"/>
              <a:buAutoNum type="arabicPeriod"/>
            </a:pPr>
            <a:r>
              <a:rPr lang="en-US" altLang="en-US" sz="4400">
                <a:solidFill>
                  <a:schemeClr val="bg1"/>
                </a:solidFill>
                <a:latin typeface="Century Gothic" panose="020B0502020202020204" pitchFamily="34" charset="0"/>
              </a:rPr>
              <a:t>d</a:t>
            </a:r>
          </a:p>
          <a:p>
            <a:pPr marL="900113" indent="-900113">
              <a:buFont typeface="+mj-lt"/>
              <a:buAutoNum type="arabicPeriod"/>
            </a:pPr>
            <a:r>
              <a:rPr lang="en-US" altLang="en-US" sz="4400">
                <a:solidFill>
                  <a:schemeClr val="bg1"/>
                </a:solidFill>
                <a:latin typeface="Century Gothic" panose="020B0502020202020204" pitchFamily="34" charset="0"/>
              </a:rPr>
              <a:t>e</a:t>
            </a:r>
          </a:p>
          <a:p>
            <a:pPr marL="900113" indent="-900113">
              <a:buFont typeface="+mj-lt"/>
              <a:buAutoNum type="arabicPeriod"/>
            </a:pPr>
            <a:r>
              <a:rPr lang="en-US" altLang="en-US" sz="4400">
                <a:solidFill>
                  <a:schemeClr val="bg1"/>
                </a:solidFill>
                <a:latin typeface="Century Gothic" panose="020B0502020202020204" pitchFamily="34" charset="0"/>
              </a:rPr>
              <a:t>b c e</a:t>
            </a:r>
          </a:p>
        </p:txBody>
      </p:sp>
      <p:sp>
        <p:nvSpPr>
          <p:cNvPr id="17412" name="Content Placeholder 1"/>
          <p:cNvSpPr>
            <a:spLocks noGrp="1"/>
          </p:cNvSpPr>
          <p:nvPr>
            <p:ph sz="half" idx="2"/>
          </p:nvPr>
        </p:nvSpPr>
        <p:spPr>
          <a:xfrm>
            <a:off x="5148262" y="1600200"/>
            <a:ext cx="3744000" cy="4525963"/>
          </a:xfrm>
        </p:spPr>
        <p:txBody>
          <a:bodyPr/>
          <a:lstStyle/>
          <a:p>
            <a:pPr marL="900113" indent="-900113">
              <a:buFont typeface="+mj-lt"/>
              <a:buAutoNum type="arabicPeriod" startAt="6"/>
            </a:pPr>
            <a:r>
              <a:rPr lang="en-US" altLang="en-US" sz="4400" dirty="0">
                <a:solidFill>
                  <a:schemeClr val="bg1"/>
                </a:solidFill>
                <a:latin typeface="Century Gothic" panose="020B0502020202020204" pitchFamily="34" charset="0"/>
              </a:rPr>
              <a:t>c e</a:t>
            </a:r>
          </a:p>
          <a:p>
            <a:pPr marL="900113" indent="-900113">
              <a:buFont typeface="+mj-lt"/>
              <a:buAutoNum type="arabicPeriod" startAt="6"/>
            </a:pPr>
            <a:r>
              <a:rPr lang="en-US" altLang="en-US" sz="4400" dirty="0">
                <a:solidFill>
                  <a:schemeClr val="bg1"/>
                </a:solidFill>
                <a:latin typeface="Century Gothic" panose="020B0502020202020204" pitchFamily="34" charset="0"/>
              </a:rPr>
              <a:t>c</a:t>
            </a:r>
          </a:p>
          <a:p>
            <a:pPr marL="900113" indent="-900113">
              <a:buFont typeface="+mj-lt"/>
              <a:buAutoNum type="arabicPeriod" startAt="6"/>
            </a:pPr>
            <a:r>
              <a:rPr lang="en-US" altLang="en-US" sz="4400" dirty="0">
                <a:solidFill>
                  <a:schemeClr val="bg1"/>
                </a:solidFill>
                <a:latin typeface="Century Gothic" panose="020B0502020202020204" pitchFamily="34" charset="0"/>
              </a:rPr>
              <a:t>b d</a:t>
            </a:r>
          </a:p>
          <a:p>
            <a:pPr marL="900113" indent="-900113">
              <a:buFont typeface="+mj-lt"/>
              <a:buAutoNum type="arabicPeriod" startAt="6"/>
            </a:pPr>
            <a:r>
              <a:rPr lang="en-US" altLang="en-US" sz="4400" dirty="0">
                <a:solidFill>
                  <a:schemeClr val="bg1"/>
                </a:solidFill>
                <a:latin typeface="Century Gothic" panose="020B0502020202020204" pitchFamily="34" charset="0"/>
              </a:rPr>
              <a:t>a e</a:t>
            </a:r>
          </a:p>
          <a:p>
            <a:pPr marL="900113" indent="-900113">
              <a:buFont typeface="+mj-lt"/>
              <a:buAutoNum type="arabicPeriod" startAt="6"/>
            </a:pPr>
            <a:r>
              <a:rPr lang="en-US" altLang="en-US" sz="4400">
                <a:solidFill>
                  <a:schemeClr val="bg1"/>
                </a:solidFill>
                <a:latin typeface="Century Gothic" panose="020B0502020202020204" pitchFamily="34" charset="0"/>
              </a:rPr>
              <a:t>a d e</a:t>
            </a:r>
            <a:endParaRPr lang="en-GB" altLang="en-US" dirty="0">
              <a:solidFill>
                <a:schemeClr val="bg1"/>
              </a:solidFill>
              <a:latin typeface="Century Gothic" panose="020B0502020202020204" pitchFamily="34" charset="0"/>
            </a:endParaRPr>
          </a:p>
        </p:txBody>
      </p:sp>
      <p:sp>
        <p:nvSpPr>
          <p:cNvPr id="5" name="TextBox 4"/>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Answers</a:t>
            </a:r>
          </a:p>
        </p:txBody>
      </p:sp>
    </p:spTree>
    <p:extLst>
      <p:ext uri="{BB962C8B-B14F-4D97-AF65-F5344CB8AC3E}">
        <p14:creationId xmlns:p14="http://schemas.microsoft.com/office/powerpoint/2010/main" val="1880797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Feedback</a:t>
            </a:r>
          </a:p>
        </p:txBody>
      </p:sp>
      <p:sp>
        <p:nvSpPr>
          <p:cNvPr id="7" name="TextBox 6"/>
          <p:cNvSpPr txBox="1"/>
          <p:nvPr/>
        </p:nvSpPr>
        <p:spPr>
          <a:xfrm>
            <a:off x="818638" y="188346"/>
            <a:ext cx="8208912" cy="1877437"/>
          </a:xfrm>
          <a:prstGeom prst="rect">
            <a:avLst/>
          </a:prstGeom>
          <a:noFill/>
        </p:spPr>
        <p:txBody>
          <a:bodyPr wrap="square" rtlCol="0">
            <a:spAutoFit/>
          </a:bodyPr>
          <a:lstStyle/>
          <a:p>
            <a:pPr algn="ctr">
              <a:spcBef>
                <a:spcPts val="600"/>
              </a:spcBef>
              <a:spcAft>
                <a:spcPts val="600"/>
              </a:spcAft>
            </a:pPr>
            <a:r>
              <a:rPr lang="en-GB" sz="3200" dirty="0">
                <a:solidFill>
                  <a:schemeClr val="bg1"/>
                </a:solidFill>
                <a:latin typeface="Century Gothic" panose="020B0502020202020204" pitchFamily="34" charset="0"/>
              </a:rPr>
              <a:t>Love this lesson?</a:t>
            </a:r>
          </a:p>
          <a:p>
            <a:pPr algn="ctr">
              <a:spcBef>
                <a:spcPts val="600"/>
              </a:spcBef>
              <a:spcAft>
                <a:spcPts val="600"/>
              </a:spcAft>
            </a:pPr>
            <a:r>
              <a:rPr lang="en-GB" sz="3200" dirty="0">
                <a:solidFill>
                  <a:schemeClr val="bg1"/>
                </a:solidFill>
                <a:latin typeface="Century Gothic" panose="020B0502020202020204" pitchFamily="34" charset="0"/>
              </a:rPr>
              <a:t>Have suggestions for improvements?</a:t>
            </a:r>
          </a:p>
          <a:p>
            <a:pPr algn="ctr">
              <a:spcBef>
                <a:spcPts val="600"/>
              </a:spcBef>
              <a:spcAft>
                <a:spcPts val="600"/>
              </a:spcAft>
            </a:pPr>
            <a:r>
              <a:rPr lang="en-GB" sz="3200" dirty="0">
                <a:solidFill>
                  <a:schemeClr val="bg1"/>
                </a:solidFill>
                <a:latin typeface="Century Gothic" panose="020B0502020202020204" pitchFamily="34" charset="0"/>
              </a:rPr>
              <a:t>Does something need fixing?</a:t>
            </a:r>
          </a:p>
        </p:txBody>
      </p:sp>
      <p:sp>
        <p:nvSpPr>
          <p:cNvPr id="8" name="TextBox 7"/>
          <p:cNvSpPr txBox="1"/>
          <p:nvPr/>
        </p:nvSpPr>
        <p:spPr>
          <a:xfrm>
            <a:off x="1322694" y="4365104"/>
            <a:ext cx="7200800" cy="2215991"/>
          </a:xfrm>
          <a:prstGeom prst="rect">
            <a:avLst/>
          </a:prstGeom>
          <a:noFill/>
        </p:spPr>
        <p:txBody>
          <a:bodyPr wrap="square" rtlCol="0" anchor="t">
            <a:spAutoFit/>
          </a:bodyPr>
          <a:lstStyle/>
          <a:p>
            <a:pPr algn="ctr">
              <a:spcAft>
                <a:spcPts val="600"/>
              </a:spcAft>
            </a:pPr>
            <a:r>
              <a:rPr lang="en-GB" sz="3200" b="1" dirty="0">
                <a:solidFill>
                  <a:schemeClr val="bg1"/>
                </a:solidFill>
                <a:latin typeface="Century Gothic" panose="020B0502020202020204" pitchFamily="34" charset="0"/>
              </a:rPr>
              <a:t>Please let us know! </a:t>
            </a:r>
          </a:p>
          <a:p>
            <a:pPr>
              <a:spcAft>
                <a:spcPts val="600"/>
              </a:spcAft>
            </a:pPr>
            <a:endParaRPr lang="en-GB" sz="3200" dirty="0">
              <a:solidFill>
                <a:schemeClr val="bg1"/>
              </a:solidFill>
              <a:latin typeface="Century Gothic" panose="020B0502020202020204" pitchFamily="34" charset="0"/>
            </a:endParaRPr>
          </a:p>
          <a:p>
            <a:pPr>
              <a:spcAft>
                <a:spcPts val="600"/>
              </a:spcAft>
            </a:pPr>
            <a:r>
              <a:rPr lang="en-GB" sz="3200" dirty="0">
                <a:solidFill>
                  <a:schemeClr val="bg1"/>
                </a:solidFill>
                <a:latin typeface="Century Gothic" panose="020B0502020202020204" pitchFamily="34" charset="0"/>
              </a:rPr>
              <a:t>Fill in </a:t>
            </a:r>
            <a:r>
              <a:rPr lang="en-GB" sz="3200" dirty="0">
                <a:solidFill>
                  <a:schemeClr val="bg1"/>
                </a:solidFill>
                <a:latin typeface="Century Gothic" panose="020B0502020202020204" pitchFamily="34" charset="0"/>
                <a:hlinkClick r:id="rId3"/>
              </a:rPr>
              <a:t>this feedback form</a:t>
            </a:r>
            <a:r>
              <a:rPr lang="en-GB" sz="3200" dirty="0">
                <a:solidFill>
                  <a:schemeClr val="bg1"/>
                </a:solidFill>
                <a:latin typeface="Century Gothic" panose="020B0502020202020204" pitchFamily="34" charset="0"/>
              </a:rPr>
              <a:t> so that we can keep improving. </a:t>
            </a:r>
          </a:p>
        </p:txBody>
      </p:sp>
      <p:pic>
        <p:nvPicPr>
          <p:cNvPr id="6" name="Picture 5" descr="A picture containing text, sign&#10;&#10;Description automatically generated">
            <a:hlinkClick r:id="rId3"/>
            <a:extLst>
              <a:ext uri="{FF2B5EF4-FFF2-40B4-BE49-F238E27FC236}">
                <a16:creationId xmlns:a16="http://schemas.microsoft.com/office/drawing/2014/main" id="{DAFE7A88-C863-6B52-C942-C458EB714E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6994" y="2389300"/>
            <a:ext cx="6372200" cy="1568955"/>
          </a:xfrm>
          <a:prstGeom prst="rect">
            <a:avLst/>
          </a:prstGeom>
        </p:spPr>
      </p:pic>
    </p:spTree>
    <p:extLst>
      <p:ext uri="{BB962C8B-B14F-4D97-AF65-F5344CB8AC3E}">
        <p14:creationId xmlns:p14="http://schemas.microsoft.com/office/powerpoint/2010/main" val="424834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Lesson Guide</a:t>
            </a:r>
          </a:p>
        </p:txBody>
      </p:sp>
      <p:graphicFrame>
        <p:nvGraphicFramePr>
          <p:cNvPr id="4" name="Table 3"/>
          <p:cNvGraphicFramePr>
            <a:graphicFrameLocks noGrp="1"/>
          </p:cNvGraphicFramePr>
          <p:nvPr>
            <p:extLst>
              <p:ext uri="{D42A27DB-BD31-4B8C-83A1-F6EECF244321}">
                <p14:modId xmlns:p14="http://schemas.microsoft.com/office/powerpoint/2010/main" val="1001974371"/>
              </p:ext>
            </p:extLst>
          </p:nvPr>
        </p:nvGraphicFramePr>
        <p:xfrm>
          <a:off x="707887" y="50800"/>
          <a:ext cx="8436113" cy="6392416"/>
        </p:xfrm>
        <a:graphic>
          <a:graphicData uri="http://schemas.openxmlformats.org/drawingml/2006/table">
            <a:tbl>
              <a:tblPr firstRow="1" bandRow="1">
                <a:tableStyleId>{69CF1AB2-1976-4502-BF36-3FF5EA218861}</a:tableStyleId>
              </a:tblPr>
              <a:tblGrid>
                <a:gridCol w="6384393">
                  <a:extLst>
                    <a:ext uri="{9D8B030D-6E8A-4147-A177-3AD203B41FA5}">
                      <a16:colId xmlns:a16="http://schemas.microsoft.com/office/drawing/2014/main" val="20000"/>
                    </a:ext>
                  </a:extLst>
                </a:gridCol>
                <a:gridCol w="2051720">
                  <a:extLst>
                    <a:ext uri="{9D8B030D-6E8A-4147-A177-3AD203B41FA5}">
                      <a16:colId xmlns:a16="http://schemas.microsoft.com/office/drawing/2014/main" val="20001"/>
                    </a:ext>
                  </a:extLst>
                </a:gridCol>
              </a:tblGrid>
              <a:tr h="31926">
                <a:tc>
                  <a:txBody>
                    <a:bodyPr/>
                    <a:lstStyle/>
                    <a:p>
                      <a:pPr>
                        <a:lnSpc>
                          <a:spcPct val="100000"/>
                        </a:lnSpc>
                        <a:spcBef>
                          <a:spcPts val="0"/>
                        </a:spcBef>
                        <a:spcAft>
                          <a:spcPts val="0"/>
                        </a:spcAft>
                      </a:pPr>
                      <a:r>
                        <a:rPr lang="en-GB" sz="1200" b="1" baseline="0" dirty="0">
                          <a:solidFill>
                            <a:schemeClr val="bg1"/>
                          </a:solidFill>
                          <a:effectLst/>
                          <a:latin typeface="Century Gothic" panose="020B0502020202020204" pitchFamily="34" charset="0"/>
                          <a:ea typeface="Calibri"/>
                          <a:cs typeface="Times New Roman"/>
                        </a:rPr>
                        <a:t>Do Now: </a:t>
                      </a:r>
                    </a:p>
                    <a:p>
                      <a:pPr marL="228600" indent="-228600">
                        <a:lnSpc>
                          <a:spcPct val="100000"/>
                        </a:lnSpc>
                        <a:spcBef>
                          <a:spcPts val="0"/>
                        </a:spcBef>
                        <a:spcAft>
                          <a:spcPts val="0"/>
                        </a:spcAft>
                        <a:buFont typeface="+mj-lt"/>
                        <a:buAutoNum type="arabicPeriod"/>
                      </a:pPr>
                      <a:r>
                        <a:rPr lang="en-GB" sz="1200" b="0" baseline="0" dirty="0">
                          <a:solidFill>
                            <a:schemeClr val="bg1"/>
                          </a:solidFill>
                          <a:effectLst/>
                          <a:latin typeface="Century Gothic" panose="020B0502020202020204" pitchFamily="34" charset="0"/>
                          <a:ea typeface="Calibri"/>
                          <a:cs typeface="Times New Roman"/>
                        </a:rPr>
                        <a:t>Where does Jane Eyre live?</a:t>
                      </a:r>
                    </a:p>
                    <a:p>
                      <a:pPr marL="228600" indent="-228600">
                        <a:lnSpc>
                          <a:spcPct val="100000"/>
                        </a:lnSpc>
                        <a:spcBef>
                          <a:spcPts val="0"/>
                        </a:spcBef>
                        <a:spcAft>
                          <a:spcPts val="0"/>
                        </a:spcAft>
                        <a:buFont typeface="+mj-lt"/>
                        <a:buAutoNum type="arabicPeriod"/>
                      </a:pPr>
                      <a:r>
                        <a:rPr lang="en-GB" sz="1200" b="0" baseline="0" dirty="0">
                          <a:solidFill>
                            <a:schemeClr val="bg1"/>
                          </a:solidFill>
                          <a:effectLst/>
                          <a:latin typeface="Century Gothic" panose="020B0502020202020204" pitchFamily="34" charset="0"/>
                          <a:ea typeface="Calibri"/>
                          <a:cs typeface="Times New Roman"/>
                        </a:rPr>
                        <a:t>What is Jane’s punishment for fighting back against John Reed?</a:t>
                      </a:r>
                    </a:p>
                    <a:p>
                      <a:pPr marL="228600" indent="-228600">
                        <a:lnSpc>
                          <a:spcPct val="100000"/>
                        </a:lnSpc>
                        <a:spcBef>
                          <a:spcPts val="0"/>
                        </a:spcBef>
                        <a:spcAft>
                          <a:spcPts val="0"/>
                        </a:spcAft>
                        <a:buFont typeface="+mj-lt"/>
                        <a:buAutoNum type="arabicPeriod"/>
                      </a:pPr>
                      <a:r>
                        <a:rPr lang="en-GB" sz="1200" b="0" baseline="0" dirty="0">
                          <a:solidFill>
                            <a:schemeClr val="bg1"/>
                          </a:solidFill>
                          <a:effectLst/>
                          <a:latin typeface="Century Gothic" panose="020B0502020202020204" pitchFamily="34" charset="0"/>
                          <a:ea typeface="Calibri"/>
                          <a:cs typeface="Times New Roman"/>
                        </a:rPr>
                        <a:t>Why do the Reed family treat Jane unkindly?</a:t>
                      </a:r>
                    </a:p>
                    <a:p>
                      <a:pPr marL="228600" indent="-228600">
                        <a:lnSpc>
                          <a:spcPct val="100000"/>
                        </a:lnSpc>
                        <a:spcBef>
                          <a:spcPts val="0"/>
                        </a:spcBef>
                        <a:spcAft>
                          <a:spcPts val="0"/>
                        </a:spcAft>
                        <a:buFont typeface="+mj-lt"/>
                        <a:buAutoNum type="arabicPeriod"/>
                      </a:pPr>
                      <a:r>
                        <a:rPr lang="en-GB" sz="1200" b="0" baseline="0" dirty="0">
                          <a:solidFill>
                            <a:schemeClr val="bg1"/>
                          </a:solidFill>
                          <a:effectLst/>
                          <a:latin typeface="Century Gothic" panose="020B0502020202020204" pitchFamily="34" charset="0"/>
                          <a:ea typeface="Calibri"/>
                          <a:cs typeface="Times New Roman"/>
                        </a:rPr>
                        <a:t>Complete this sentence: Jane is vulnerable because</a:t>
                      </a:r>
                    </a:p>
                    <a:p>
                      <a:pPr>
                        <a:lnSpc>
                          <a:spcPct val="100000"/>
                        </a:lnSpc>
                        <a:spcBef>
                          <a:spcPts val="0"/>
                        </a:spcBef>
                        <a:spcAft>
                          <a:spcPts val="0"/>
                        </a:spcAft>
                      </a:pPr>
                      <a:r>
                        <a:rPr lang="en-GB" sz="1200" b="1" baseline="0" dirty="0">
                          <a:solidFill>
                            <a:schemeClr val="bg1"/>
                          </a:solidFill>
                          <a:effectLst/>
                          <a:latin typeface="Century Gothic" panose="020B0502020202020204" pitchFamily="34" charset="0"/>
                          <a:ea typeface="Calibri"/>
                          <a:cs typeface="Times New Roman"/>
                        </a:rPr>
                        <a:t>Extension: </a:t>
                      </a:r>
                      <a:r>
                        <a:rPr lang="en-US" sz="1200" b="0" dirty="0">
                          <a:solidFill>
                            <a:prstClr val="black"/>
                          </a:solidFill>
                          <a:latin typeface="Century Gothic" panose="020B0502020202020204" pitchFamily="34" charset="0"/>
                        </a:rPr>
                        <a:t>List 3 reasons why a reader feels sympathetic towards Jane at the start of the novel</a:t>
                      </a:r>
                      <a:endParaRPr lang="en-GB" sz="1200" b="0" baseline="0" dirty="0">
                        <a:solidFill>
                          <a:schemeClr val="bg1"/>
                        </a:solidFill>
                        <a:effectLst/>
                        <a:latin typeface="Century Gothic" panose="020B0502020202020204" pitchFamily="34" charset="0"/>
                        <a:ea typeface="Calibri"/>
                        <a:cs typeface="Times New Roman"/>
                      </a:endParaRPr>
                    </a:p>
                  </a:txBody>
                  <a:tcPr marL="68400" marR="68400" marT="0" marB="0"/>
                </a:tc>
                <a:tc>
                  <a:txBody>
                    <a:bodyPr/>
                    <a:lstStyle/>
                    <a:p>
                      <a:pPr>
                        <a:lnSpc>
                          <a:spcPct val="100000"/>
                        </a:lnSpc>
                        <a:spcBef>
                          <a:spcPts val="0"/>
                        </a:spcBef>
                        <a:spcAft>
                          <a:spcPts val="0"/>
                        </a:spcAft>
                      </a:pPr>
                      <a:endParaRPr lang="en-GB" sz="1200" b="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0"/>
                  </a:ext>
                </a:extLst>
              </a:tr>
              <a:tr h="122344">
                <a:tc>
                  <a:txBody>
                    <a:bodyPr/>
                    <a:lstStyle/>
                    <a:p>
                      <a:pPr>
                        <a:lnSpc>
                          <a:spcPct val="100000"/>
                        </a:lnSpc>
                        <a:spcBef>
                          <a:spcPts val="0"/>
                        </a:spcBef>
                        <a:spcAft>
                          <a:spcPts val="0"/>
                        </a:spcAft>
                      </a:pPr>
                      <a:r>
                        <a:rPr lang="en-GB" sz="1200" b="1" baseline="0" dirty="0">
                          <a:solidFill>
                            <a:schemeClr val="bg1"/>
                          </a:solidFill>
                          <a:effectLst/>
                          <a:latin typeface="Century Gothic" panose="020B0502020202020204" pitchFamily="34" charset="0"/>
                          <a:ea typeface="Calibri"/>
                          <a:cs typeface="Times New Roman"/>
                        </a:rPr>
                        <a:t>Reading: description of the red-room</a:t>
                      </a:r>
                    </a:p>
                    <a:p>
                      <a:pPr>
                        <a:lnSpc>
                          <a:spcPct val="100000"/>
                        </a:lnSpc>
                        <a:spcBef>
                          <a:spcPts val="0"/>
                        </a:spcBef>
                        <a:spcAft>
                          <a:spcPts val="0"/>
                        </a:spcAft>
                      </a:pPr>
                      <a:r>
                        <a:rPr lang="en-GB" sz="1200" b="0" baseline="0" dirty="0">
                          <a:solidFill>
                            <a:schemeClr val="bg1"/>
                          </a:solidFill>
                          <a:effectLst/>
                          <a:latin typeface="Century Gothic" panose="020B0502020202020204" pitchFamily="34" charset="0"/>
                          <a:ea typeface="Calibri"/>
                          <a:cs typeface="Times New Roman"/>
                        </a:rPr>
                        <a:t>Students read the description of the red-room.</a:t>
                      </a:r>
                    </a:p>
                    <a:p>
                      <a:pPr>
                        <a:lnSpc>
                          <a:spcPct val="100000"/>
                        </a:lnSpc>
                        <a:spcBef>
                          <a:spcPts val="0"/>
                        </a:spcBef>
                        <a:spcAft>
                          <a:spcPts val="0"/>
                        </a:spcAft>
                      </a:pPr>
                      <a:r>
                        <a:rPr lang="en-GB" sz="1200" b="0" baseline="0" dirty="0">
                          <a:solidFill>
                            <a:schemeClr val="bg1"/>
                          </a:solidFill>
                          <a:effectLst/>
                          <a:latin typeface="Century Gothic" panose="020B0502020202020204" pitchFamily="34" charset="0"/>
                          <a:ea typeface="Calibri"/>
                          <a:cs typeface="Times New Roman"/>
                        </a:rPr>
                        <a:t>Read from page 16: ‘</a:t>
                      </a:r>
                      <a:r>
                        <a:rPr lang="en-GB" sz="1200"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The red-room …’</a:t>
                      </a:r>
                    </a:p>
                    <a:p>
                      <a:pPr lvl="0" defTabSz="914400">
                        <a:spcAft>
                          <a:spcPts val="600"/>
                        </a:spcAft>
                        <a:defRPr/>
                      </a:pPr>
                      <a:r>
                        <a:rPr lang="en-GB" sz="1200" b="1" dirty="0">
                          <a:solidFill>
                            <a:prstClr val="black"/>
                          </a:solidFill>
                          <a:latin typeface="Century Gothic" panose="020B0502020202020204" pitchFamily="34" charset="0"/>
                        </a:rPr>
                        <a:t>Read to, ‘</a:t>
                      </a:r>
                      <a:r>
                        <a:rPr lang="en-GB" sz="1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I will not say how many years, I see it clearly.’ </a:t>
                      </a:r>
                      <a:r>
                        <a:rPr lang="en-GB" sz="12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(page 19)</a:t>
                      </a:r>
                      <a:r>
                        <a:rPr lang="en-GB" sz="1200" b="1" baseline="0" dirty="0">
                          <a:solidFill>
                            <a:prstClr val="black"/>
                          </a:solidFill>
                          <a:effectLst/>
                          <a:latin typeface="Century Gothic" panose="020B0502020202020204" pitchFamily="34" charset="0"/>
                          <a:ea typeface="+mn-ea"/>
                          <a:cs typeface="+mn-cs"/>
                        </a:rPr>
                        <a:t> </a:t>
                      </a:r>
                      <a:r>
                        <a:rPr lang="en-GB" sz="1200" b="0" baseline="0" dirty="0">
                          <a:solidFill>
                            <a:schemeClr val="bg1"/>
                          </a:solidFill>
                          <a:effectLst/>
                          <a:latin typeface="Century Gothic" panose="020B0502020202020204" pitchFamily="34" charset="0"/>
                          <a:ea typeface="Calibri"/>
                          <a:cs typeface="Times New Roman"/>
                        </a:rPr>
                        <a:t>Students complete the check for understanding questions in pairs. </a:t>
                      </a:r>
                    </a:p>
                  </a:txBody>
                  <a:tcPr marL="68400" marR="68400" marT="0" marB="0"/>
                </a:tc>
                <a:tc>
                  <a:txBody>
                    <a:bodyPr/>
                    <a:lstStyle/>
                    <a:p>
                      <a:pPr>
                        <a:lnSpc>
                          <a:spcPct val="100000"/>
                        </a:lnSpc>
                        <a:spcBef>
                          <a:spcPts val="0"/>
                        </a:spcBef>
                        <a:spcAft>
                          <a:spcPts val="0"/>
                        </a:spcAft>
                      </a:pPr>
                      <a:r>
                        <a:rPr lang="en-GB" sz="1200" b="0" baseline="0">
                          <a:solidFill>
                            <a:schemeClr val="bg1"/>
                          </a:solidFill>
                          <a:effectLst/>
                          <a:latin typeface="Century Gothic" panose="020B0502020202020204" pitchFamily="34" charset="0"/>
                          <a:ea typeface="Calibri"/>
                          <a:cs typeface="Times New Roman"/>
                        </a:rPr>
                        <a:t>Do you want this to be a discussion or for the answers to be written down</a:t>
                      </a:r>
                      <a:endParaRPr lang="en-GB" sz="1200" b="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2"/>
                  </a:ext>
                </a:extLst>
              </a:tr>
              <a:tr h="1012696">
                <a:tc>
                  <a:txBody>
                    <a:bodyPr/>
                    <a:lstStyle/>
                    <a:p>
                      <a:pPr>
                        <a:lnSpc>
                          <a:spcPct val="100000"/>
                        </a:lnSpc>
                        <a:spcBef>
                          <a:spcPts val="0"/>
                        </a:spcBef>
                        <a:spcAft>
                          <a:spcPts val="0"/>
                        </a:spcAft>
                      </a:pPr>
                      <a:r>
                        <a:rPr lang="en-GB" sz="1200" b="1" baseline="0" dirty="0">
                          <a:solidFill>
                            <a:schemeClr val="bg1"/>
                          </a:solidFill>
                          <a:effectLst/>
                          <a:latin typeface="Century Gothic" panose="020B0502020202020204" pitchFamily="34" charset="0"/>
                          <a:ea typeface="Calibri"/>
                          <a:cs typeface="Times New Roman"/>
                        </a:rPr>
                        <a:t>Reading: Jane the revolted slave</a:t>
                      </a:r>
                    </a:p>
                    <a:p>
                      <a:pPr>
                        <a:lnSpc>
                          <a:spcPct val="100000"/>
                        </a:lnSpc>
                        <a:spcBef>
                          <a:spcPts val="0"/>
                        </a:spcBef>
                        <a:spcAft>
                          <a:spcPts val="0"/>
                        </a:spcAft>
                      </a:pPr>
                      <a:r>
                        <a:rPr lang="en-GB" sz="1200" b="0" i="0" baseline="0" dirty="0">
                          <a:solidFill>
                            <a:schemeClr val="bg1"/>
                          </a:solidFill>
                          <a:effectLst/>
                          <a:latin typeface="Century Gothic" panose="020B0502020202020204" pitchFamily="34" charset="0"/>
                          <a:ea typeface="Calibri"/>
                          <a:cs typeface="Times New Roman"/>
                        </a:rPr>
                        <a:t>Look at the given quotation. Discuss the meaning of ‘revolted’.</a:t>
                      </a:r>
                    </a:p>
                    <a:p>
                      <a:pPr>
                        <a:lnSpc>
                          <a:spcPct val="100000"/>
                        </a:lnSpc>
                        <a:spcBef>
                          <a:spcPts val="0"/>
                        </a:spcBef>
                        <a:spcAft>
                          <a:spcPts val="0"/>
                        </a:spcAft>
                      </a:pPr>
                      <a:r>
                        <a:rPr lang="en-GB" sz="1200" b="0" i="0" baseline="0" dirty="0">
                          <a:solidFill>
                            <a:schemeClr val="bg1"/>
                          </a:solidFill>
                          <a:effectLst/>
                          <a:latin typeface="Century Gothic" panose="020B0502020202020204" pitchFamily="34" charset="0"/>
                          <a:ea typeface="Calibri"/>
                          <a:cs typeface="Times New Roman"/>
                        </a:rPr>
                        <a:t>Students answer the following question in pairs: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latin typeface="Century Gothic" panose="020B0502020202020204" pitchFamily="34" charset="0"/>
                        </a:rPr>
                        <a:t>Why is Jane feeling ‘revolted’ and why is she a ‘slave’?</a:t>
                      </a:r>
                    </a:p>
                  </a:txBody>
                  <a:tcPr marL="68400" marR="68400" marT="0" marB="0"/>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1">
                        <a:solidFill>
                          <a:srgbClr val="FF0000"/>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3"/>
                  </a:ext>
                </a:extLst>
              </a:tr>
              <a:tr h="35157">
                <a:tc>
                  <a:txBody>
                    <a:bodyPr/>
                    <a:lstStyle/>
                    <a:p>
                      <a:pPr>
                        <a:spcBef>
                          <a:spcPts val="0"/>
                        </a:spcBef>
                        <a:spcAft>
                          <a:spcPts val="0"/>
                        </a:spcAft>
                      </a:pPr>
                      <a:r>
                        <a:rPr lang="en-GB" sz="1200" b="1" dirty="0">
                          <a:solidFill>
                            <a:schemeClr val="bg1"/>
                          </a:solidFill>
                          <a:latin typeface="Century Gothic" panose="020B0502020202020204" pitchFamily="34" charset="0"/>
                        </a:rPr>
                        <a:t>Reading</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Chapter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from</a:t>
                      </a:r>
                      <a:r>
                        <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‘Daylight began to forsake…’ p.19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to</a:t>
                      </a:r>
                      <a:r>
                        <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 Bessie and Abbot entered.’ p.21</a:t>
                      </a:r>
                    </a:p>
                  </a:txBody>
                  <a:tcPr marL="68400" marR="68400" marT="0" marB="0"/>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b="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4"/>
                  </a:ext>
                </a:extLst>
              </a:tr>
              <a:tr h="176024">
                <a:tc>
                  <a:txBody>
                    <a:bodyPr/>
                    <a:lstStyle/>
                    <a:p>
                      <a:pPr>
                        <a:lnSpc>
                          <a:spcPct val="100000"/>
                        </a:lnSpc>
                        <a:spcBef>
                          <a:spcPts val="0"/>
                        </a:spcBef>
                        <a:spcAft>
                          <a:spcPts val="0"/>
                        </a:spcAft>
                      </a:pPr>
                      <a:r>
                        <a:rPr lang="en-GB" sz="1200" b="1" baseline="0" dirty="0">
                          <a:solidFill>
                            <a:schemeClr val="bg1"/>
                          </a:solidFill>
                          <a:effectLst/>
                          <a:latin typeface="Century Gothic" panose="020B0502020202020204" pitchFamily="34" charset="0"/>
                          <a:ea typeface="Calibri"/>
                          <a:cs typeface="Times New Roman"/>
                        </a:rPr>
                        <a:t>Emotions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Century Gothic" panose="020B0502020202020204" pitchFamily="34" charset="0"/>
                        </a:rPr>
                        <a:t>Here are four phrases from the passage we have read. </a:t>
                      </a:r>
                      <a:r>
                        <a:rPr lang="en-GB" sz="1200" b="1" dirty="0">
                          <a:solidFill>
                            <a:prstClr val="black"/>
                          </a:solidFill>
                          <a:latin typeface="Century Gothic" panose="020B0502020202020204" pitchFamily="34" charset="0"/>
                        </a:rPr>
                        <a:t>Match these to the emotions that Jane is feeling.</a:t>
                      </a:r>
                      <a:endParaRPr kumimoji="0" lang="en-GB"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a:lnSpc>
                          <a:spcPct val="100000"/>
                        </a:lnSpc>
                        <a:spcBef>
                          <a:spcPts val="0"/>
                        </a:spcBef>
                        <a:spcAft>
                          <a:spcPts val="0"/>
                        </a:spcAft>
                      </a:pPr>
                      <a:endParaRPr lang="en-GB" sz="1200" b="1" baseline="0" dirty="0">
                        <a:solidFill>
                          <a:schemeClr val="bg1"/>
                        </a:solidFill>
                        <a:effectLst/>
                        <a:latin typeface="Century Gothic" panose="020B0502020202020204" pitchFamily="34" charset="0"/>
                        <a:ea typeface="Calibri"/>
                        <a:cs typeface="Times New Roman"/>
                      </a:endParaRPr>
                    </a:p>
                  </a:txBody>
                  <a:tcPr marL="68400" marR="68400" marT="0" marB="0"/>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b="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2596730924"/>
                  </a:ext>
                </a:extLst>
              </a:tr>
              <a:tr h="72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Century Gothic" panose="020B0502020202020204" pitchFamily="34" charset="0"/>
                        </a:rPr>
                        <a:t>Jane’s state of mind</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bg1"/>
                          </a:solidFill>
                          <a:latin typeface="Century Gothic" panose="020B0502020202020204" pitchFamily="34" charset="0"/>
                        </a:rPr>
                        <a:t>Students read the given quotations and then use</a:t>
                      </a:r>
                      <a:r>
                        <a:rPr lang="en-GB" sz="1200" b="0" baseline="0" dirty="0">
                          <a:solidFill>
                            <a:schemeClr val="bg1"/>
                          </a:solidFill>
                          <a:latin typeface="Century Gothic" panose="020B0502020202020204" pitchFamily="34" charset="0"/>
                        </a:rPr>
                        <a:t> them to help answering the following question:</a:t>
                      </a:r>
                      <a:endParaRPr lang="en-GB" sz="1200" b="0" dirty="0">
                        <a:solidFill>
                          <a:schemeClr val="bg1"/>
                        </a:solidFill>
                        <a:latin typeface="Century Gothic" panose="020B0502020202020204" pitchFamily="34" charset="0"/>
                      </a:endParaRPr>
                    </a:p>
                    <a:p>
                      <a:pPr>
                        <a:spcAft>
                          <a:spcPts val="300"/>
                        </a:spcAft>
                      </a:pPr>
                      <a:r>
                        <a:rPr lang="en-GB" sz="1200" b="1" dirty="0">
                          <a:latin typeface="Century Gothic" panose="020B0502020202020204" pitchFamily="34" charset="0"/>
                        </a:rPr>
                        <a:t>How does Brontë present Jane’s feelings </a:t>
                      </a:r>
                      <a:r>
                        <a:rPr lang="en-GB" sz="1200" b="1" dirty="0">
                          <a:solidFill>
                            <a:schemeClr val="bg1"/>
                          </a:solidFill>
                          <a:latin typeface="Century Gothic" panose="020B0502020202020204" pitchFamily="34" charset="0"/>
                        </a:rPr>
                        <a:t>after being locked in the red-room</a:t>
                      </a:r>
                      <a:r>
                        <a:rPr lang="en-GB" sz="1200" b="1" dirty="0">
                          <a:latin typeface="Century Gothic" panose="020B0502020202020204" pitchFamily="34" charset="0"/>
                        </a:rPr>
                        <a:t>?</a:t>
                      </a:r>
                      <a:endParaRPr lang="en-GB" sz="1200" b="1" dirty="0">
                        <a:solidFill>
                          <a:schemeClr val="bg1"/>
                        </a:solidFill>
                        <a:latin typeface="Century Gothic" panose="020B0502020202020204" pitchFamily="34" charset="0"/>
                      </a:endParaRP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210819673"/>
                  </a:ext>
                </a:extLst>
              </a:tr>
              <a:tr h="0">
                <a:tc>
                  <a:txBody>
                    <a:bodyPr/>
                    <a:lstStyle/>
                    <a:p>
                      <a:pPr algn="l">
                        <a:lnSpc>
                          <a:spcPct val="100000"/>
                        </a:lnSpc>
                        <a:spcAft>
                          <a:spcPts val="0"/>
                        </a:spcAft>
                      </a:pPr>
                      <a:r>
                        <a:rPr lang="en-GB" sz="1200" b="1" dirty="0">
                          <a:effectLst/>
                          <a:latin typeface="Century Gothic" panose="020B0502020202020204" pitchFamily="34" charset="0"/>
                          <a:ea typeface="Calibri"/>
                          <a:cs typeface="Times New Roman"/>
                        </a:rPr>
                        <a:t>Fortnightly Quiz</a:t>
                      </a:r>
                    </a:p>
                    <a:p>
                      <a:pPr algn="l">
                        <a:lnSpc>
                          <a:spcPct val="100000"/>
                        </a:lnSpc>
                        <a:spcAft>
                          <a:spcPts val="0"/>
                        </a:spcAft>
                      </a:pPr>
                      <a:r>
                        <a:rPr lang="en-GB" sz="1200" dirty="0">
                          <a:effectLst/>
                          <a:latin typeface="Century Gothic" pitchFamily="34" charset="0"/>
                          <a:ea typeface="Calibri"/>
                          <a:cs typeface="Times New Roman"/>
                        </a:rPr>
                        <a:t>Ask students to complete fortnightly quiz</a:t>
                      </a:r>
                    </a:p>
                  </a:txBody>
                  <a:tcPr marL="68400" marR="68400" marT="0" marB="0"/>
                </a:tc>
                <a:tc>
                  <a:txBody>
                    <a:bodyPr/>
                    <a:lstStyle/>
                    <a:p>
                      <a:pPr>
                        <a:lnSpc>
                          <a:spcPct val="100000"/>
                        </a:lnSpc>
                        <a:spcBef>
                          <a:spcPts val="0"/>
                        </a:spcBef>
                        <a:spcAft>
                          <a:spcPts val="0"/>
                        </a:spcAft>
                      </a:pPr>
                      <a:r>
                        <a:rPr lang="en-GB" sz="1200" b="0" dirty="0">
                          <a:solidFill>
                            <a:schemeClr val="bg1"/>
                          </a:solidFill>
                          <a:effectLst/>
                          <a:latin typeface="Century Gothic" panose="020B0502020202020204" pitchFamily="34" charset="0"/>
                          <a:ea typeface="Calibri"/>
                          <a:cs typeface="Times New Roman"/>
                        </a:rPr>
                        <a:t>You may choose to complete the quiz next lesson if you need more time to manage the reading in this lesson.</a:t>
                      </a:r>
                    </a:p>
                  </a:txBody>
                  <a:tcPr marL="68400" marR="68400" marT="0" marB="0"/>
                </a:tc>
                <a:extLst>
                  <a:ext uri="{0D108BD9-81ED-4DB2-BD59-A6C34878D82A}">
                    <a16:rowId xmlns:a16="http://schemas.microsoft.com/office/drawing/2014/main" val="10005"/>
                  </a:ext>
                </a:extLst>
              </a:tr>
            </a:tbl>
          </a:graphicData>
        </a:graphic>
      </p:graphicFrame>
      <p:sp>
        <p:nvSpPr>
          <p:cNvPr id="5" name="TextBox 4">
            <a:extLst>
              <a:ext uri="{FF2B5EF4-FFF2-40B4-BE49-F238E27FC236}">
                <a16:creationId xmlns:a16="http://schemas.microsoft.com/office/drawing/2014/main" id="{9C1B6236-0E25-F045-B77C-626EF88D3A4D}"/>
              </a:ext>
            </a:extLst>
          </p:cNvPr>
          <p:cNvSpPr txBox="1"/>
          <p:nvPr/>
        </p:nvSpPr>
        <p:spPr>
          <a:xfrm>
            <a:off x="274078" y="6052643"/>
            <a:ext cx="6573795" cy="646331"/>
          </a:xfrm>
          <a:prstGeom prst="rect">
            <a:avLst/>
          </a:prstGeom>
          <a:solidFill>
            <a:schemeClr val="tx1"/>
          </a:solidFill>
          <a:ln w="38100">
            <a:solidFill>
              <a:srgbClr val="FF0000"/>
            </a:solidFill>
          </a:ln>
        </p:spPr>
        <p:txBody>
          <a:bodyPr wrap="square" rtlCol="0">
            <a:spAutoFit/>
          </a:bodyPr>
          <a:lstStyle/>
          <a:p>
            <a:pPr>
              <a:spcAft>
                <a:spcPts val="300"/>
              </a:spcAft>
            </a:pPr>
            <a:r>
              <a:rPr lang="en-US" b="1">
                <a:solidFill>
                  <a:schemeClr val="bg1"/>
                </a:solidFill>
                <a:latin typeface="Century Gothic" panose="020B0502020202020204" pitchFamily="34" charset="0"/>
              </a:rPr>
              <a:t>NOTE: There is a lot of reading in this lesson, so think carefully how you will manage this.</a:t>
            </a:r>
          </a:p>
        </p:txBody>
      </p:sp>
    </p:spTree>
    <p:extLst>
      <p:ext uri="{BB962C8B-B14F-4D97-AF65-F5344CB8AC3E}">
        <p14:creationId xmlns:p14="http://schemas.microsoft.com/office/powerpoint/2010/main" val="4267983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946141CC-3E0A-3744-A7DA-4DE252FA5C15}"/>
              </a:ext>
            </a:extLst>
          </p:cNvPr>
          <p:cNvSpPr txBox="1"/>
          <p:nvPr/>
        </p:nvSpPr>
        <p:spPr>
          <a:xfrm>
            <a:off x="1075037" y="5152416"/>
            <a:ext cx="7710614" cy="1569660"/>
          </a:xfrm>
          <a:prstGeom prst="rect">
            <a:avLst/>
          </a:prstGeom>
          <a:solidFill>
            <a:schemeClr val="tx1"/>
          </a:solidFill>
          <a:ln w="25400">
            <a:solidFill>
              <a:schemeClr val="dk1"/>
            </a:solidFill>
          </a:ln>
        </p:spPr>
        <p:txBody>
          <a:bodyPr wrap="square" rtlCol="0" anchor="t">
            <a:noAutofit/>
          </a:bodyPr>
          <a:lstStyle/>
          <a:p>
            <a:pPr lvl="0" defTabSz="914400">
              <a:spcAft>
                <a:spcPts val="300"/>
              </a:spcAft>
              <a:defRPr/>
            </a:pPr>
            <a:r>
              <a:rPr kumimoji="0" lang="en-GB"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Extension: </a:t>
            </a:r>
            <a:endParaRPr lang="en-US" sz="1400">
              <a:solidFill>
                <a:prstClr val="black"/>
              </a:solidFill>
              <a:latin typeface="Century Gothic" panose="020B0502020202020204" pitchFamily="34" charset="0"/>
            </a:endParaRPr>
          </a:p>
          <a:p>
            <a:pPr marL="285750" indent="-285750" defTabSz="914400">
              <a:spcAft>
                <a:spcPts val="300"/>
              </a:spcAft>
              <a:buFont typeface="Arial" panose="020B0604020202020204" pitchFamily="34" charset="0"/>
              <a:buChar char="•"/>
              <a:defRPr/>
            </a:pPr>
            <a:r>
              <a:rPr lang="en-US" sz="1400" b="1">
                <a:solidFill>
                  <a:srgbClr val="00B050"/>
                </a:solidFill>
                <a:latin typeface="Century Gothic" panose="020B0502020202020204" pitchFamily="34" charset="0"/>
              </a:rPr>
              <a:t>She has no friends at Gateshead Hall. Jane is not allowed to play or interact with the Reed children. </a:t>
            </a:r>
          </a:p>
          <a:p>
            <a:pPr marL="285750" lvl="0" indent="-285750" defTabSz="914400">
              <a:spcAft>
                <a:spcPts val="300"/>
              </a:spcAft>
              <a:buFont typeface="Arial" panose="020B0604020202020204" pitchFamily="34" charset="0"/>
              <a:buChar char="•"/>
              <a:defRPr/>
            </a:pPr>
            <a:r>
              <a:rPr lang="en-US" sz="1400" b="1">
                <a:solidFill>
                  <a:srgbClr val="00B050"/>
                </a:solidFill>
                <a:latin typeface="Century Gothic" panose="020B0502020202020204" pitchFamily="34" charset="0"/>
              </a:rPr>
              <a:t>John Reed bullies Jane every day.</a:t>
            </a:r>
          </a:p>
          <a:p>
            <a:pPr marL="285750" lvl="0" indent="-285750" defTabSz="914400">
              <a:spcAft>
                <a:spcPts val="300"/>
              </a:spcAft>
              <a:buFont typeface="Arial" panose="020B0604020202020204" pitchFamily="34" charset="0"/>
              <a:buChar char="•"/>
              <a:defRPr/>
            </a:pPr>
            <a:r>
              <a:rPr lang="en-US" sz="1400" b="1">
                <a:solidFill>
                  <a:srgbClr val="00B050"/>
                </a:solidFill>
                <a:latin typeface="Century Gothic" panose="020B0502020202020204" pitchFamily="34" charset="0"/>
              </a:rPr>
              <a:t>The adults threaten her with terrible punishments, even though a reader might have sympathy for how Jane has behaved. </a:t>
            </a:r>
          </a:p>
          <a:p>
            <a:pPr lvl="0" defTabSz="914400">
              <a:spcAft>
                <a:spcPts val="300"/>
              </a:spcAft>
              <a:defRPr/>
            </a:pPr>
            <a:endParaRPr lang="en-US" sz="2400">
              <a:solidFill>
                <a:prstClr val="black"/>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9" name="Rectangle 8">
            <a:extLst>
              <a:ext uri="{FF2B5EF4-FFF2-40B4-BE49-F238E27FC236}">
                <a16:creationId xmlns:a16="http://schemas.microsoft.com/office/drawing/2014/main" id="{0E3662C1-01F3-5E48-A3F8-E16766415852}"/>
              </a:ext>
            </a:extLst>
          </p:cNvPr>
          <p:cNvSpPr/>
          <p:nvPr/>
        </p:nvSpPr>
        <p:spPr>
          <a:xfrm>
            <a:off x="1059959" y="1022629"/>
            <a:ext cx="7692742" cy="4016484"/>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Do Now:</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1">
                <a:solidFill>
                  <a:srgbClr val="00B050"/>
                </a:solidFill>
                <a:latin typeface="Century Gothic" panose="020B0502020202020204" pitchFamily="34" charset="0"/>
              </a:rPr>
              <a:t>Jane lives at Gateshead Hall.</a:t>
            </a:r>
            <a:endParaRPr kumimoji="0" lang="en-US" sz="2400" b="1" i="0" u="none" strike="noStrike" kern="1200" cap="none" spc="0" normalizeH="0" baseline="0" noProof="0">
              <a:ln>
                <a:noFill/>
              </a:ln>
              <a:solidFill>
                <a:srgbClr val="00B050"/>
              </a:solidFill>
              <a:effectLst/>
              <a:uLnTx/>
              <a:uFillTx/>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1" i="0" u="none" strike="noStrike" kern="1200" cap="none" spc="0" normalizeH="0" baseline="0" noProof="0">
                <a:ln>
                  <a:noFill/>
                </a:ln>
                <a:solidFill>
                  <a:srgbClr val="00B050"/>
                </a:solidFill>
                <a:effectLst/>
                <a:uLnTx/>
                <a:uFillTx/>
                <a:latin typeface="Century Gothic" panose="020B0502020202020204" pitchFamily="34" charset="0"/>
              </a:rPr>
              <a:t>Jane is </a:t>
            </a:r>
            <a:r>
              <a:rPr lang="en-US" sz="2400" b="1">
                <a:solidFill>
                  <a:srgbClr val="00B050"/>
                </a:solidFill>
                <a:latin typeface="Century Gothic" panose="020B0502020202020204" pitchFamily="34" charset="0"/>
              </a:rPr>
              <a:t>sent</a:t>
            </a:r>
            <a:r>
              <a:rPr kumimoji="0" lang="en-US" sz="2400" b="1" i="0" u="none" strike="noStrike" kern="1200" cap="none" spc="0" normalizeH="0" baseline="0" noProof="0">
                <a:ln>
                  <a:noFill/>
                </a:ln>
                <a:solidFill>
                  <a:srgbClr val="00B050"/>
                </a:solidFill>
                <a:effectLst/>
                <a:uLnTx/>
                <a:uFillTx/>
                <a:latin typeface="Century Gothic" panose="020B0502020202020204" pitchFamily="34" charset="0"/>
              </a:rPr>
              <a:t> to the red room by Bessie</a:t>
            </a:r>
            <a:r>
              <a:rPr kumimoji="0" lang="en-US" sz="2400" b="1" i="0" u="none" strike="noStrike" kern="1200" cap="none" spc="0" normalizeH="0" noProof="0">
                <a:ln>
                  <a:noFill/>
                </a:ln>
                <a:solidFill>
                  <a:srgbClr val="00B050"/>
                </a:solidFill>
                <a:effectLst/>
                <a:uLnTx/>
                <a:uFillTx/>
                <a:latin typeface="Century Gothic" panose="020B0502020202020204" pitchFamily="34" charset="0"/>
              </a:rPr>
              <a:t> and Miss Abbot.</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1">
                <a:solidFill>
                  <a:srgbClr val="00B050"/>
                </a:solidFill>
                <a:latin typeface="Century Gothic" panose="020B0502020202020204" pitchFamily="34" charset="0"/>
              </a:rPr>
              <a:t>The Reed family do not see Jane as an equal because she is an orphan.</a:t>
            </a:r>
          </a:p>
          <a:p>
            <a:pPr marL="457200" lvl="0" indent="-457200" defTabSz="914400">
              <a:spcAft>
                <a:spcPts val="300"/>
              </a:spcAft>
              <a:buFont typeface="+mj-lt"/>
              <a:buAutoNum type="arabicPeriod"/>
              <a:defRPr/>
            </a:pPr>
            <a:r>
              <a:rPr lang="en-US" sz="2400" b="1" noProof="0">
                <a:solidFill>
                  <a:srgbClr val="00B050"/>
                </a:solidFill>
                <a:latin typeface="Century Gothic" panose="020B0502020202020204" pitchFamily="34" charset="0"/>
              </a:rPr>
              <a:t>Jane is </a:t>
            </a:r>
            <a:r>
              <a:rPr lang="en-US" sz="2400" b="1">
                <a:solidFill>
                  <a:srgbClr val="00B050"/>
                </a:solidFill>
                <a:latin typeface="Century Gothic" panose="020B0502020202020204" pitchFamily="34" charset="0"/>
              </a:rPr>
              <a:t>vulnerable because she is dependent on her aunt for food and shelter, but it does not seem like she is being well looked after. </a:t>
            </a:r>
          </a:p>
          <a:p>
            <a:pPr marL="457200" lvl="0" indent="-457200" defTabSz="914400">
              <a:spcAft>
                <a:spcPts val="300"/>
              </a:spcAft>
              <a:buFont typeface="+mj-lt"/>
              <a:buAutoNum type="arabicPeriod"/>
              <a:defRPr/>
            </a:pPr>
            <a:endParaRPr lang="en-US" sz="2400">
              <a:solidFill>
                <a:prstClr val="black"/>
              </a:solidFill>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endParaRPr kumimoji="0" lang="en-US"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30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
        <p:nvSpPr>
          <p:cNvPr id="4" name="Rectangle 3"/>
          <p:cNvSpPr/>
          <p:nvPr/>
        </p:nvSpPr>
        <p:spPr>
          <a:xfrm>
            <a:off x="1070920" y="1022630"/>
            <a:ext cx="7677664" cy="4016484"/>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Do Now:</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Where does Jane Eyre live?</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What is</a:t>
            </a:r>
            <a:r>
              <a:rPr kumimoji="0" lang="en-US" sz="2400" b="0" i="0" u="none" strike="noStrike" kern="1200" cap="none" spc="0" normalizeH="0" noProof="0">
                <a:ln>
                  <a:noFill/>
                </a:ln>
                <a:solidFill>
                  <a:prstClr val="black"/>
                </a:solidFill>
                <a:effectLst/>
                <a:uLnTx/>
                <a:uFillTx/>
                <a:latin typeface="Century Gothic" panose="020B0502020202020204" pitchFamily="34" charset="0"/>
                <a:ea typeface="+mn-ea"/>
                <a:cs typeface="+mn-cs"/>
              </a:rPr>
              <a:t> Jane’s punishment for fighting back against John Reed?</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a:solidFill>
                  <a:prstClr val="black"/>
                </a:solidFill>
                <a:latin typeface="Century Gothic" panose="020B0502020202020204" pitchFamily="34" charset="0"/>
              </a:rPr>
              <a:t>Why do the Reed family treat Jane unkindly?</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noProof="0">
                <a:solidFill>
                  <a:prstClr val="black"/>
                </a:solidFill>
                <a:latin typeface="Century Gothic" panose="020B0502020202020204" pitchFamily="34" charset="0"/>
              </a:rPr>
              <a:t>Complete this sentence: Jane is vulnerable because__________________________________</a:t>
            </a:r>
            <a:endParaRPr kumimoji="0" lang="en-US" sz="2400" b="0" i="0" u="none" strike="noStrike" kern="1200" cap="none" spc="0" normalizeH="0" noProof="0">
              <a:ln>
                <a:noFill/>
              </a:ln>
              <a:solidFill>
                <a:prstClr val="black"/>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endParaRPr kumimoji="0" lang="en-US"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30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Do Now</a:t>
            </a:r>
          </a:p>
        </p:txBody>
      </p:sp>
      <p:sp>
        <p:nvSpPr>
          <p:cNvPr id="3" name="TextBox 2"/>
          <p:cNvSpPr txBox="1"/>
          <p:nvPr/>
        </p:nvSpPr>
        <p:spPr>
          <a:xfrm>
            <a:off x="2411760" y="0"/>
            <a:ext cx="6732240"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86CBAB-F592-48CA-9DBC-3822CA5BD95A}" type="datetime2">
              <a:rPr kumimoji="0" lang="en-GB" sz="24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Tuesday, 14 June 2022</a:t>
            </a:fld>
            <a:endPar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
        <p:nvSpPr>
          <p:cNvPr id="15" name="TextBox 14"/>
          <p:cNvSpPr txBox="1"/>
          <p:nvPr/>
        </p:nvSpPr>
        <p:spPr>
          <a:xfrm>
            <a:off x="1075037" y="5152416"/>
            <a:ext cx="7710614" cy="1569660"/>
          </a:xfrm>
          <a:prstGeom prst="rect">
            <a:avLst/>
          </a:prstGeom>
          <a:solidFill>
            <a:schemeClr val="tx1"/>
          </a:solidFill>
          <a:ln w="25400">
            <a:solidFill>
              <a:schemeClr val="dk1"/>
            </a:solidFill>
          </a:ln>
        </p:spPr>
        <p:txBody>
          <a:bodyPr wrap="square" rtlCol="0" anchor="t">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Extension: </a:t>
            </a:r>
            <a:r>
              <a:rPr lang="en-US" sz="2400">
                <a:solidFill>
                  <a:prstClr val="black"/>
                </a:solidFill>
                <a:latin typeface="Century Gothic" panose="020B0502020202020204" pitchFamily="34" charset="0"/>
              </a:rPr>
              <a:t>List three reasons why a reader feels sympathetic towards Jane at the start of the novel.</a:t>
            </a:r>
            <a:endParaRPr kumimoji="0" lang="en-US"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8" name="TextBox 7"/>
          <p:cNvSpPr txBox="1"/>
          <p:nvPr/>
        </p:nvSpPr>
        <p:spPr>
          <a:xfrm>
            <a:off x="861143" y="414269"/>
            <a:ext cx="8168386" cy="584775"/>
          </a:xfrm>
          <a:prstGeom prst="rect">
            <a:avLst/>
          </a:prstGeom>
          <a:ln w="28575">
            <a:noFill/>
          </a:ln>
        </p:spPr>
        <p:txBody>
          <a:bodyPr wrap="square" rtlCol="0" anchor="t">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lang="en-US" sz="3200" b="1" u="sng">
                <a:solidFill>
                  <a:srgbClr val="000000"/>
                </a:solidFill>
                <a:latin typeface="Century Gothic" panose="020B0502020202020204" pitchFamily="34" charset="0"/>
              </a:rPr>
              <a:t>The Red Room</a:t>
            </a:r>
            <a:endParaRPr kumimoji="0" lang="en-US" sz="3200" b="1" i="0" u="sng"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7895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10" name="TextBox 9"/>
          <p:cNvSpPr txBox="1"/>
          <p:nvPr/>
        </p:nvSpPr>
        <p:spPr>
          <a:xfrm>
            <a:off x="815391" y="116632"/>
            <a:ext cx="8328609" cy="298543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Jane has been taken to the red-room by Bessie and Miss Abbot. She has been locked in alone.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Let’s read Jane’s description of the red-room.</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Chapter 2</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Read from</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‘The red-room was…’ p.16</a:t>
            </a:r>
          </a:p>
          <a:p>
            <a:pPr lvl="0" defTabSz="914400">
              <a:spcAft>
                <a:spcPts val="600"/>
              </a:spcAft>
              <a:defRPr/>
            </a:pPr>
            <a:r>
              <a:rPr lang="en-GB" sz="2400" b="1">
                <a:solidFill>
                  <a:prstClr val="black"/>
                </a:solidFill>
                <a:latin typeface="Century Gothic" panose="020B0502020202020204" pitchFamily="34" charset="0"/>
              </a:rPr>
              <a:t>Read to, ‘</a:t>
            </a:r>
            <a:r>
              <a:rPr lang="en-GB" sz="2400">
                <a:solidFill>
                  <a:prstClr val="black"/>
                </a:solidFill>
                <a:latin typeface="Century Gothic" panose="020B0502020202020204" pitchFamily="34" charset="0"/>
                <a:ea typeface="Calibri" panose="020F0502020204030204" pitchFamily="34" charset="0"/>
                <a:cs typeface="Times New Roman" panose="02020603050405020304" pitchFamily="18" charset="0"/>
              </a:rPr>
              <a:t>I will not say how many years, I see it clearly.’ </a:t>
            </a:r>
            <a:r>
              <a:rPr lang="en-GB" sz="2400" b="1">
                <a:solidFill>
                  <a:prstClr val="black"/>
                </a:solidFill>
                <a:latin typeface="Century Gothic" panose="020B0502020202020204" pitchFamily="34" charset="0"/>
                <a:ea typeface="Calibri" panose="020F0502020204030204" pitchFamily="34" charset="0"/>
                <a:cs typeface="Times New Roman" panose="02020603050405020304" pitchFamily="18" charset="0"/>
              </a:rPr>
              <a:t>(page 19)</a:t>
            </a:r>
            <a:endParaRPr lang="en-GB" sz="2400" b="1">
              <a:solidFill>
                <a:prstClr val="black"/>
              </a:solidFill>
              <a:latin typeface="Century Gothic" panose="020B0502020202020204" pitchFamily="34" charset="0"/>
            </a:endParaRPr>
          </a:p>
        </p:txBody>
      </p:sp>
      <p:sp>
        <p:nvSpPr>
          <p:cNvPr id="5" name="TextBox 4"/>
          <p:cNvSpPr txBox="1"/>
          <p:nvPr/>
        </p:nvSpPr>
        <p:spPr>
          <a:xfrm>
            <a:off x="20358"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16</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pic>
        <p:nvPicPr>
          <p:cNvPr id="2050" name="Picture 2" descr="http://3.bp.blogspot.com/-4QhXv38zIWI/UB0lttGBmhI/AAAAAAAAbWA/UXcFIbYg9sA/s1600/JaneEyre1983_035Pyxurz.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35093" y="2934575"/>
            <a:ext cx="4891401" cy="3717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99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0"/>
            <a:ext cx="2178495" cy="7017306"/>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seldom</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not often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influx</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lots of people arriving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stateliest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t>
            </a: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impressive in size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mahogany</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a type of dark wood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damask</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a thick cloth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tabernacle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a place of worship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shrouded</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covered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Marseilles counterpane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stiff fabric bedcover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8"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16</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0"/>
            <a:ext cx="6233985" cy="6186309"/>
          </a:xfrm>
          <a:prstGeom prst="rect">
            <a:avLst/>
          </a:prstGeom>
        </p:spPr>
        <p:txBody>
          <a:bodyPr wrap="square">
            <a:spAutoFit/>
          </a:bodyPr>
          <a:lstStyle/>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red-room was a square chamber, very seldom slept in, I might say never, indeed, unless when a chance influx of visitors at Gateshead Hall rendered it necessary to turn to account all the accommodation it contained: yet it was one of the largest and stateliest chambers in the mansion.  A bed supported on massive pillars of mahogany, hung with curtains of deep red damask, stood out like a tabernacle in the centre; the two large windows, with their blinds always drawn down, were half shrouded in festoons and falls of similar drapery; the carpet was red; the table at the foot of the bed was covered with a crimson cloth; the walls were a soft fawn colour with a blush of pink in it; the wardrobe, the toilet-table, the chairs were of darkly polished old mahogany.  Out of these deep surrounding shades rose high, and glared white, the piled-up mattresses and pillows of the bed, spread with a snowy Marseilles counterpane.  Scarcely less prominent was an ample cushioned easy-chair near the head of the bed, also white, with a footstool before it; and looking, as I thought, like a pale throne. </a:t>
            </a:r>
          </a:p>
        </p:txBody>
      </p:sp>
    </p:spTree>
    <p:extLst>
      <p:ext uri="{BB962C8B-B14F-4D97-AF65-F5344CB8AC3E}">
        <p14:creationId xmlns:p14="http://schemas.microsoft.com/office/powerpoint/2010/main" val="87315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0"/>
            <a:ext cx="2178495" cy="5078313"/>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divers parchments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different papers /documents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miniature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a small portrait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hence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from there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consecration</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made holy / religious</a:t>
            </a:r>
          </a:p>
        </p:txBody>
      </p:sp>
      <p:sp>
        <p:nvSpPr>
          <p:cNvPr id="5" name="TextBox 4"/>
          <p:cNvSpPr txBox="1"/>
          <p:nvPr/>
        </p:nvSpPr>
        <p:spPr>
          <a:xfrm>
            <a:off x="20358" y="6453336"/>
            <a:ext cx="667169"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17</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0"/>
            <a:ext cx="6233985" cy="5078313"/>
          </a:xfrm>
          <a:prstGeom prst="rect">
            <a:avLst/>
          </a:prstGeom>
        </p:spPr>
        <p:txBody>
          <a:bodyPr wrap="square">
            <a:spAutoFit/>
          </a:bodyPr>
          <a:lstStyle/>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This room was chill, because it seldom had a fire; it was silent, because remote from the nursery and kitchen; solemn, because it was known to be so seldom entered. </a:t>
            </a:r>
          </a:p>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 house-maid alone came here on Saturdays, to wipe from the mirrors and the furniture a week’s quiet dust: and Mrs. Reed herself, at far intervals, visited it to review the contents of a certain secret drawer in the wardrobe, where were stored divers parchments, her jewel-casket, and a miniature of her deceased husband; and in those last words lies the secret of the red-room—the spell which kept it so lonely in spite of its grandeur.</a:t>
            </a:r>
          </a:p>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Mr. Reed had been dead nine years: it was in this chamber he breathed his last; here he lay in state; hence his coffin was borne by the undertaker’s men; and, since that day, a sense of dreary consecration had guarded it from frequent intrusion.</a:t>
            </a:r>
          </a:p>
        </p:txBody>
      </p:sp>
    </p:spTree>
    <p:extLst>
      <p:ext uri="{BB962C8B-B14F-4D97-AF65-F5344CB8AC3E}">
        <p14:creationId xmlns:p14="http://schemas.microsoft.com/office/powerpoint/2010/main" val="120628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0"/>
            <a:ext cx="2178495" cy="2308324"/>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riveted</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fastened 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vacant majesty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empty  grandness</a:t>
            </a:r>
          </a:p>
        </p:txBody>
      </p:sp>
      <p:sp>
        <p:nvSpPr>
          <p:cNvPr id="5" name="TextBox 4"/>
          <p:cNvSpPr txBox="1"/>
          <p:nvPr/>
        </p:nvSpPr>
        <p:spPr>
          <a:xfrm>
            <a:off x="20358"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17</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31520" y="0"/>
            <a:ext cx="6233985" cy="2308324"/>
          </a:xfrm>
          <a:prstGeom prst="rect">
            <a:avLst/>
          </a:prstGeom>
        </p:spPr>
        <p:txBody>
          <a:bodyPr wrap="square">
            <a:spAutoFit/>
          </a:bodyPr>
          <a:lstStyle/>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My seat, to which Bessie and the bitter Miss Abbot had left me riveted, was a low ottoman near the marble chimney-piece; the bed rose before me; to my right hand there was the high, dark wardrobe, with subdued, broken reflections varying the gloss of its panels; to my left were the muffled windows; a great looking-glass between them repeated the vacant majesty of the bed and room.  </a:t>
            </a:r>
          </a:p>
        </p:txBody>
      </p:sp>
    </p:spTree>
    <p:extLst>
      <p:ext uri="{BB962C8B-B14F-4D97-AF65-F5344CB8AC3E}">
        <p14:creationId xmlns:p14="http://schemas.microsoft.com/office/powerpoint/2010/main" val="21187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65505" y="0"/>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Alas</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an exclamation of sadness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Looking-glass / visionary hollow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referring to the mirror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dells</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small valleys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Superstition</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belief in the supernatural causing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vigour</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energy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retrospective</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thinking about the past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quailed</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felt frightened</a:t>
            </a:r>
          </a:p>
        </p:txBody>
      </p:sp>
      <p:sp>
        <p:nvSpPr>
          <p:cNvPr id="5" name="TextBox 4"/>
          <p:cNvSpPr txBox="1"/>
          <p:nvPr/>
        </p:nvSpPr>
        <p:spPr>
          <a:xfrm>
            <a:off x="-80631" y="6453336"/>
            <a:ext cx="869149"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 17-8</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389765"/>
            <a:ext cx="667170" cy="1000502"/>
          </a:xfrm>
          <a:prstGeom prst="rect">
            <a:avLst/>
          </a:prstGeom>
        </p:spPr>
      </p:pic>
      <p:sp>
        <p:nvSpPr>
          <p:cNvPr id="4" name="Rectangle 3"/>
          <p:cNvSpPr/>
          <p:nvPr/>
        </p:nvSpPr>
        <p:spPr>
          <a:xfrm>
            <a:off x="748451" y="36194"/>
            <a:ext cx="6233985" cy="59093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was not quite sure whether they had locked the door; and when I dared move, I got up and went to see.  Alas! yes: no jail was ever more secure.  Returning, I had to cross before the looking-glass; my fascinated glance involuntarily explored the depth it revealed.  All looked colder and darker in that visionary hollow than in reality: and the strange little figure there gazing at me, with a white face and arms specking the gloom, and glittering eyes of fear moving where all else was still, had the effect of a real spirit: I thought it like one of the tiny phantoms, half fairy, half imp, Bessie’s evening stories represented as coming out of lone, ferny dells in moors, and appearing before the eyes of belated travellers.  I returned to my stool.</a:t>
            </a:r>
          </a:p>
          <a:p>
            <a:pPr marL="0" marR="0" lvl="0" indent="536575"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Superstition was with me at that moment; but it was not yet her hour for complete victory: my blood was still warm; the mood of the revolted slave was still bracing me with its bitter vigour; I had to stem a rapid rush of retrospective thought before I quailed to the dismal present.</a:t>
            </a:r>
          </a:p>
        </p:txBody>
      </p:sp>
    </p:spTree>
    <p:extLst>
      <p:ext uri="{BB962C8B-B14F-4D97-AF65-F5344CB8AC3E}">
        <p14:creationId xmlns:p14="http://schemas.microsoft.com/office/powerpoint/2010/main" val="148269300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Aft>
            <a:spcPts val="300"/>
          </a:spcAft>
          <a:defRPr sz="2400"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Aft>
            <a:spcPts val="300"/>
          </a:spcAft>
          <a:defRPr sz="2400" dirty="0" smtClean="0">
            <a:solidFill>
              <a:schemeClr val="bg1"/>
            </a:solidFill>
            <a:latin typeface="Century Gothic" panose="020B0502020202020204"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Spring xmlns="66eb2665-5259-4d07-aae6-d909f8d4f955" xsi:nil="true"/>
    <_ip_UnifiedCompliancePolicyProperties xmlns="http://schemas.microsoft.com/sharepoint/v3" xsi:nil="true"/>
    <Ark_x0020_Department xmlns="9c6500c0-19b7-4dc1-a957-fb6bf8f5f217">English Mastery</Ark_x0020_Departmen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D4F186D698314795AF02BA8E404829" ma:contentTypeVersion="19" ma:contentTypeDescription="Create a new document." ma:contentTypeScope="" ma:versionID="2ac49cd43e7d3cbb574e390169105f02">
  <xsd:schema xmlns:xsd="http://www.w3.org/2001/XMLSchema" xmlns:xs="http://www.w3.org/2001/XMLSchema" xmlns:p="http://schemas.microsoft.com/office/2006/metadata/properties" xmlns:ns1="http://schemas.microsoft.com/sharepoint/v3" xmlns:ns2="9c6500c0-19b7-4dc1-a957-fb6bf8f5f217" xmlns:ns3="b64db6f3-d8b6-4520-ae13-60ac2c110106" xmlns:ns4="66eb2665-5259-4d07-aae6-d909f8d4f955" targetNamespace="http://schemas.microsoft.com/office/2006/metadata/properties" ma:root="true" ma:fieldsID="eebb7405bcd78acff2b4b4eba8e16250" ns1:_="" ns2:_="" ns3:_="" ns4:_="">
    <xsd:import namespace="http://schemas.microsoft.com/sharepoint/v3"/>
    <xsd:import namespace="9c6500c0-19b7-4dc1-a957-fb6bf8f5f217"/>
    <xsd:import namespace="b64db6f3-d8b6-4520-ae13-60ac2c110106"/>
    <xsd:import namespace="66eb2665-5259-4d07-aae6-d909f8d4f955"/>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Spring"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1:_ip_UnifiedCompliancePolicyProperties" minOccurs="0"/>
                <xsd:element ref="ns1:_ip_UnifiedCompliancePolicyUIAction" minOccurs="0"/>
                <xsd:element ref="ns2:Ark_x0020_Department"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Ark_x0020_Department" ma:index="23"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schema>
  <xsd:schema xmlns:xsd="http://www.w3.org/2001/XMLSchema" xmlns:xs="http://www.w3.org/2001/XMLSchema" xmlns:dms="http://schemas.microsoft.com/office/2006/documentManagement/types" xmlns:pc="http://schemas.microsoft.com/office/infopath/2007/PartnerControls" targetNamespace="b64db6f3-d8b6-4520-ae13-60ac2c1101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eb2665-5259-4d07-aae6-d909f8d4f95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Spring" ma:index="14" nillable="true" ma:displayName="Term" ma:internalName="Spring">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A1EC4B-6780-45FE-B35E-31D820717E56}">
  <ds:schemaRefs>
    <ds:schemaRef ds:uri="http://www.w3.org/XML/1998/namespace"/>
    <ds:schemaRef ds:uri="http://purl.org/dc/terms/"/>
    <ds:schemaRef ds:uri="9c6500c0-19b7-4dc1-a957-fb6bf8f5f217"/>
    <ds:schemaRef ds:uri="http://schemas.microsoft.com/office/2006/metadata/properties"/>
    <ds:schemaRef ds:uri="http://schemas.microsoft.com/office/infopath/2007/PartnerControls"/>
    <ds:schemaRef ds:uri="b64db6f3-d8b6-4520-ae13-60ac2c110106"/>
    <ds:schemaRef ds:uri="http://schemas.microsoft.com/office/2006/documentManagement/types"/>
    <ds:schemaRef ds:uri="http://purl.org/dc/dcmitype/"/>
    <ds:schemaRef ds:uri="66eb2665-5259-4d07-aae6-d909f8d4f955"/>
    <ds:schemaRef ds:uri="http://schemas.openxmlformats.org/package/2006/metadata/core-properties"/>
    <ds:schemaRef ds:uri="http://schemas.microsoft.com/sharepoint/v3"/>
    <ds:schemaRef ds:uri="http://purl.org/dc/elements/1.1/"/>
  </ds:schemaRefs>
</ds:datastoreItem>
</file>

<file path=customXml/itemProps2.xml><?xml version="1.0" encoding="utf-8"?>
<ds:datastoreItem xmlns:ds="http://schemas.openxmlformats.org/officeDocument/2006/customXml" ds:itemID="{B9F392AE-4DFE-41E8-9641-6C9BF74DE0F9}">
  <ds:schemaRefs>
    <ds:schemaRef ds:uri="http://schemas.microsoft.com/sharepoint/v3/contenttype/forms"/>
  </ds:schemaRefs>
</ds:datastoreItem>
</file>

<file path=customXml/itemProps3.xml><?xml version="1.0" encoding="utf-8"?>
<ds:datastoreItem xmlns:ds="http://schemas.openxmlformats.org/officeDocument/2006/customXml" ds:itemID="{BC9DB959-D3CB-4D30-8245-9DF2715BF272}">
  <ds:schemaRefs>
    <ds:schemaRef ds:uri="66eb2665-5259-4d07-aae6-d909f8d4f955"/>
    <ds:schemaRef ds:uri="9c6500c0-19b7-4dc1-a957-fb6bf8f5f217"/>
    <ds:schemaRef ds:uri="b64db6f3-d8b6-4520-ae13-60ac2c11010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18</TotalTime>
  <Words>4437</Words>
  <Application>Microsoft Office PowerPoint</Application>
  <PresentationFormat>On-screen Show (4:3)</PresentationFormat>
  <Paragraphs>353</Paragraphs>
  <Slides>29</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Century Gothic</vt:lpstr>
      <vt:lpstr>1_Office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Quiz time!</vt:lpstr>
      <vt:lpstr>Quiz answers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Michlyn Caffrey</dc:creator>
  <cp:lastModifiedBy>Amelia Gann</cp:lastModifiedBy>
  <cp:revision>1</cp:revision>
  <dcterms:created xsi:type="dcterms:W3CDTF">2021-05-24T08:08:24Z</dcterms:created>
  <dcterms:modified xsi:type="dcterms:W3CDTF">2022-06-14T08:30:50Z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0x01010038D4F186D698314795AF02BA8E404829</vt:lpwstr>
  </property>
</Properties>
</file>