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9" r:id="rId5"/>
    <p:sldId id="259" r:id="rId6"/>
    <p:sldId id="268" r:id="rId7"/>
    <p:sldId id="263" r:id="rId8"/>
    <p:sldId id="260" r:id="rId9"/>
    <p:sldId id="264" r:id="rId10"/>
    <p:sldId id="273" r:id="rId11"/>
    <p:sldId id="265" r:id="rId12"/>
    <p:sldId id="267" r:id="rId13"/>
    <p:sldId id="266" r:id="rId14"/>
    <p:sldId id="270" r:id="rId15"/>
    <p:sldId id="271" r:id="rId16"/>
    <p:sldId id="261" r:id="rId17"/>
    <p:sldId id="276" r:id="rId18"/>
    <p:sldId id="277" r:id="rId19"/>
    <p:sldId id="275" r:id="rId20"/>
    <p:sldId id="262"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5" autoAdjust="0"/>
    <p:restoredTop sz="85036" autoAdjust="0"/>
  </p:normalViewPr>
  <p:slideViewPr>
    <p:cSldViewPr snapToGrid="0">
      <p:cViewPr varScale="1">
        <p:scale>
          <a:sx n="62" d="100"/>
          <a:sy n="62"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740D3-4FB8-4457-A09D-2359BCE2E5E5}" type="datetimeFigureOut">
              <a:rPr lang="en-GB" smtClean="0"/>
              <a:t>23/11/2016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96C6F-1B70-4B7C-81FF-9E89F2E2AF11}" type="slidenum">
              <a:rPr lang="en-GB" smtClean="0"/>
              <a:t>‹#›</a:t>
            </a:fld>
            <a:endParaRPr lang="en-GB"/>
          </a:p>
        </p:txBody>
      </p:sp>
    </p:spTree>
    <p:extLst>
      <p:ext uri="{BB962C8B-B14F-4D97-AF65-F5344CB8AC3E}">
        <p14:creationId xmlns:p14="http://schemas.microsoft.com/office/powerpoint/2010/main" val="384668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996C6F-1B70-4B7C-81FF-9E89F2E2AF11}" type="slidenum">
              <a:rPr lang="en-GB" smtClean="0"/>
              <a:t>4</a:t>
            </a:fld>
            <a:endParaRPr lang="en-GB"/>
          </a:p>
        </p:txBody>
      </p:sp>
    </p:spTree>
    <p:extLst>
      <p:ext uri="{BB962C8B-B14F-4D97-AF65-F5344CB8AC3E}">
        <p14:creationId xmlns:p14="http://schemas.microsoft.com/office/powerpoint/2010/main" val="25278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Symbolic</a:t>
            </a:r>
            <a:r>
              <a:rPr lang="en-GB" baseline="0" dirty="0" smtClean="0"/>
              <a:t> of any outcast or ostracised groups (e.g. the poor, the deformed, the ugly, the other) because they present a threat to others’ sense of self. Possible link to French Revolution where uprising peasant seen as monstrous</a:t>
            </a:r>
            <a:endParaRPr lang="en-GB" dirty="0"/>
          </a:p>
        </p:txBody>
      </p:sp>
      <p:sp>
        <p:nvSpPr>
          <p:cNvPr id="4" name="Slide Number Placeholder 3"/>
          <p:cNvSpPr>
            <a:spLocks noGrp="1"/>
          </p:cNvSpPr>
          <p:nvPr>
            <p:ph type="sldNum" sz="quarter" idx="10"/>
          </p:nvPr>
        </p:nvSpPr>
        <p:spPr/>
        <p:txBody>
          <a:bodyPr/>
          <a:lstStyle/>
          <a:p>
            <a:fld id="{81996C6F-1B70-4B7C-81FF-9E89F2E2AF11}" type="slidenum">
              <a:rPr lang="en-GB" smtClean="0"/>
              <a:t>14</a:t>
            </a:fld>
            <a:endParaRPr lang="en-GB"/>
          </a:p>
        </p:txBody>
      </p:sp>
    </p:spTree>
    <p:extLst>
      <p:ext uri="{BB962C8B-B14F-4D97-AF65-F5344CB8AC3E}">
        <p14:creationId xmlns:p14="http://schemas.microsoft.com/office/powerpoint/2010/main" val="85378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996C6F-1B70-4B7C-81FF-9E89F2E2AF11}" type="slidenum">
              <a:rPr lang="en-GB" smtClean="0"/>
              <a:t>16</a:t>
            </a:fld>
            <a:endParaRPr lang="en-GB"/>
          </a:p>
        </p:txBody>
      </p:sp>
    </p:spTree>
    <p:extLst>
      <p:ext uri="{BB962C8B-B14F-4D97-AF65-F5344CB8AC3E}">
        <p14:creationId xmlns:p14="http://schemas.microsoft.com/office/powerpoint/2010/main" val="354879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996C6F-1B70-4B7C-81FF-9E89F2E2AF11}" type="slidenum">
              <a:rPr lang="en-GB" smtClean="0"/>
              <a:t>18</a:t>
            </a:fld>
            <a:endParaRPr lang="en-GB"/>
          </a:p>
        </p:txBody>
      </p:sp>
    </p:spTree>
    <p:extLst>
      <p:ext uri="{BB962C8B-B14F-4D97-AF65-F5344CB8AC3E}">
        <p14:creationId xmlns:p14="http://schemas.microsoft.com/office/powerpoint/2010/main" val="361431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2F1249-0799-46F5-8182-07F5D3007156}"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274140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2F1249-0799-46F5-8182-07F5D3007156}"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421610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2F1249-0799-46F5-8182-07F5D3007156}"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162627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2F1249-0799-46F5-8182-07F5D3007156}"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3483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2F1249-0799-46F5-8182-07F5D3007156}"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360418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2F1249-0799-46F5-8182-07F5D3007156}" type="datetimeFigureOut">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49135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2F1249-0799-46F5-8182-07F5D3007156}" type="datetimeFigureOut">
              <a:rPr lang="en-GB" smtClean="0"/>
              <a:t>23/11/2016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244926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2F1249-0799-46F5-8182-07F5D3007156}" type="datetimeFigureOut">
              <a:rPr lang="en-GB" smtClean="0"/>
              <a:t>23/11/2016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390185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F1249-0799-46F5-8182-07F5D3007156}" type="datetimeFigureOut">
              <a:rPr lang="en-GB" smtClean="0"/>
              <a:t>23/11/2016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370491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F1249-0799-46F5-8182-07F5D3007156}" type="datetimeFigureOut">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126272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F1249-0799-46F5-8182-07F5D3007156}" type="datetimeFigureOut">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1A390-EBA4-4C37-8CDE-467B161789B2}" type="slidenum">
              <a:rPr lang="en-GB" smtClean="0"/>
              <a:t>‹#›</a:t>
            </a:fld>
            <a:endParaRPr lang="en-GB"/>
          </a:p>
        </p:txBody>
      </p:sp>
    </p:spTree>
    <p:extLst>
      <p:ext uri="{BB962C8B-B14F-4D97-AF65-F5344CB8AC3E}">
        <p14:creationId xmlns:p14="http://schemas.microsoft.com/office/powerpoint/2010/main" val="406533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F1249-0799-46F5-8182-07F5D3007156}" type="datetimeFigureOut">
              <a:rPr lang="en-GB" smtClean="0"/>
              <a:t>23/11/2016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1A390-EBA4-4C37-8CDE-467B161789B2}" type="slidenum">
              <a:rPr lang="en-GB" smtClean="0"/>
              <a:t>‹#›</a:t>
            </a:fld>
            <a:endParaRPr lang="en-GB"/>
          </a:p>
        </p:txBody>
      </p:sp>
    </p:spTree>
    <p:extLst>
      <p:ext uri="{BB962C8B-B14F-4D97-AF65-F5344CB8AC3E}">
        <p14:creationId xmlns:p14="http://schemas.microsoft.com/office/powerpoint/2010/main" val="102187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Creature’s narrative</a:t>
            </a:r>
            <a:endParaRPr lang="en-GB" dirty="0"/>
          </a:p>
        </p:txBody>
      </p:sp>
      <p:sp>
        <p:nvSpPr>
          <p:cNvPr id="3" name="Subtitle 2"/>
          <p:cNvSpPr>
            <a:spLocks noGrp="1"/>
          </p:cNvSpPr>
          <p:nvPr>
            <p:ph type="subTitle" idx="1"/>
          </p:nvPr>
        </p:nvSpPr>
        <p:spPr/>
        <p:txBody>
          <a:bodyPr/>
          <a:lstStyle/>
          <a:p>
            <a:r>
              <a:rPr lang="en-GB" dirty="0" smtClean="0"/>
              <a:t>Volume 2</a:t>
            </a:r>
            <a:endParaRPr lang="en-GB" dirty="0"/>
          </a:p>
        </p:txBody>
      </p:sp>
    </p:spTree>
    <p:extLst>
      <p:ext uri="{BB962C8B-B14F-4D97-AF65-F5344CB8AC3E}">
        <p14:creationId xmlns:p14="http://schemas.microsoft.com/office/powerpoint/2010/main" val="1590802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667500" cy="6667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466" y="709532"/>
            <a:ext cx="4680973" cy="2808584"/>
          </a:xfrm>
          <a:prstGeom prst="rect">
            <a:avLst/>
          </a:prstGeom>
        </p:spPr>
      </p:pic>
      <p:sp>
        <p:nvSpPr>
          <p:cNvPr id="4" name="TextBox 3"/>
          <p:cNvSpPr txBox="1"/>
          <p:nvPr/>
        </p:nvSpPr>
        <p:spPr>
          <a:xfrm>
            <a:off x="7423687" y="4045058"/>
            <a:ext cx="4234751" cy="2062103"/>
          </a:xfrm>
          <a:prstGeom prst="rect">
            <a:avLst/>
          </a:prstGeom>
          <a:noFill/>
        </p:spPr>
        <p:txBody>
          <a:bodyPr wrap="square" rtlCol="0">
            <a:spAutoFit/>
          </a:bodyPr>
          <a:lstStyle/>
          <a:p>
            <a:r>
              <a:rPr lang="en-GB" sz="3200" dirty="0" smtClean="0"/>
              <a:t>Danny Boyle, 2011 National Theatre production of Frankenstein</a:t>
            </a:r>
            <a:endParaRPr lang="en-GB" sz="3200" dirty="0"/>
          </a:p>
        </p:txBody>
      </p:sp>
    </p:spTree>
    <p:extLst>
      <p:ext uri="{BB962C8B-B14F-4D97-AF65-F5344CB8AC3E}">
        <p14:creationId xmlns:p14="http://schemas.microsoft.com/office/powerpoint/2010/main" val="137373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 y="312841"/>
            <a:ext cx="10515600" cy="1325563"/>
          </a:xfrm>
        </p:spPr>
        <p:txBody>
          <a:bodyPr/>
          <a:lstStyle/>
          <a:p>
            <a:r>
              <a:rPr lang="en-GB" dirty="0"/>
              <a:t>Gothic doubles – reflections and oppositions </a:t>
            </a:r>
          </a:p>
        </p:txBody>
      </p:sp>
      <p:sp>
        <p:nvSpPr>
          <p:cNvPr id="3" name="Content Placeholder 2"/>
          <p:cNvSpPr>
            <a:spLocks noGrp="1"/>
          </p:cNvSpPr>
          <p:nvPr>
            <p:ph idx="1"/>
          </p:nvPr>
        </p:nvSpPr>
        <p:spPr>
          <a:xfrm>
            <a:off x="550816" y="1825624"/>
            <a:ext cx="10944497" cy="5032375"/>
          </a:xfrm>
        </p:spPr>
        <p:txBody>
          <a:bodyPr>
            <a:normAutofit/>
          </a:bodyPr>
          <a:lstStyle/>
          <a:p>
            <a:pPr lvl="0"/>
            <a:r>
              <a:rPr lang="en-GB" dirty="0"/>
              <a:t>The moment in Chapter 10 when Victor catches sight of the creature on the mountains, is often read as a reference to the </a:t>
            </a:r>
            <a:r>
              <a:rPr lang="en-GB" b="1" dirty="0"/>
              <a:t>‘Brocken’ </a:t>
            </a:r>
            <a:r>
              <a:rPr lang="en-GB" b="1" dirty="0" smtClean="0"/>
              <a:t>moment</a:t>
            </a:r>
            <a:r>
              <a:rPr lang="en-GB" dirty="0" smtClean="0"/>
              <a:t>.</a:t>
            </a:r>
          </a:p>
          <a:p>
            <a:pPr lvl="0"/>
            <a:endParaRPr lang="en-GB" dirty="0"/>
          </a:p>
          <a:p>
            <a:pPr lvl="0"/>
            <a:r>
              <a:rPr lang="en-GB" dirty="0" smtClean="0"/>
              <a:t>The </a:t>
            </a:r>
            <a:r>
              <a:rPr lang="en-GB" dirty="0"/>
              <a:t>‘spectre of the </a:t>
            </a:r>
            <a:r>
              <a:rPr lang="en-GB" dirty="0" err="1"/>
              <a:t>brocken</a:t>
            </a:r>
            <a:r>
              <a:rPr lang="en-GB" dirty="0"/>
              <a:t>’, a gigantic shadow of the observer projected on the cloudbank opposite the sun was a favourite subject for Romantic writers like Shelley and Coleridge, who saw it as a symbol of the viewer’s ego or personal obsession. The shadow or ghost is created by our own personal obsessions, yet often, we do not realise that </a:t>
            </a:r>
            <a:r>
              <a:rPr lang="en-GB" b="1" dirty="0"/>
              <a:t>the shadow or ghost we pursue is ultimately created by our own imagination. </a:t>
            </a:r>
          </a:p>
          <a:p>
            <a:endParaRPr lang="en-GB" dirty="0"/>
          </a:p>
        </p:txBody>
      </p:sp>
      <p:pic>
        <p:nvPicPr>
          <p:cNvPr id="4" name="Picture 3"/>
          <p:cNvPicPr>
            <a:picLocks noChangeAspect="1"/>
          </p:cNvPicPr>
          <p:nvPr/>
        </p:nvPicPr>
        <p:blipFill>
          <a:blip r:embed="rId2"/>
          <a:stretch>
            <a:fillRect/>
          </a:stretch>
        </p:blipFill>
        <p:spPr>
          <a:xfrm>
            <a:off x="10262103" y="125620"/>
            <a:ext cx="1804572" cy="1804572"/>
          </a:xfrm>
          <a:prstGeom prst="rect">
            <a:avLst/>
          </a:prstGeom>
        </p:spPr>
      </p:pic>
    </p:spTree>
    <p:extLst>
      <p:ext uri="{BB962C8B-B14F-4D97-AF65-F5344CB8AC3E}">
        <p14:creationId xmlns:p14="http://schemas.microsoft.com/office/powerpoint/2010/main" val="92620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907" y="605789"/>
            <a:ext cx="2857500" cy="2143125"/>
          </a:xfrm>
          <a:prstGeom prst="rect">
            <a:avLst/>
          </a:prstGeom>
        </p:spPr>
      </p:pic>
      <p:pic>
        <p:nvPicPr>
          <p:cNvPr id="4" name="Picture 3"/>
          <p:cNvPicPr>
            <a:picLocks noChangeAspect="1"/>
          </p:cNvPicPr>
          <p:nvPr/>
        </p:nvPicPr>
        <p:blipFill>
          <a:blip r:embed="rId3"/>
          <a:stretch>
            <a:fillRect/>
          </a:stretch>
        </p:blipFill>
        <p:spPr>
          <a:xfrm>
            <a:off x="6127583" y="41262"/>
            <a:ext cx="4476750" cy="4857750"/>
          </a:xfrm>
          <a:prstGeom prst="rect">
            <a:avLst/>
          </a:prstGeom>
        </p:spPr>
      </p:pic>
      <p:pic>
        <p:nvPicPr>
          <p:cNvPr id="5" name="Picture 4"/>
          <p:cNvPicPr>
            <a:picLocks noChangeAspect="1"/>
          </p:cNvPicPr>
          <p:nvPr/>
        </p:nvPicPr>
        <p:blipFill>
          <a:blip r:embed="rId4"/>
          <a:stretch>
            <a:fillRect/>
          </a:stretch>
        </p:blipFill>
        <p:spPr>
          <a:xfrm>
            <a:off x="627016" y="3194342"/>
            <a:ext cx="5183505" cy="3409340"/>
          </a:xfrm>
          <a:prstGeom prst="rect">
            <a:avLst/>
          </a:prstGeom>
        </p:spPr>
      </p:pic>
      <p:sp>
        <p:nvSpPr>
          <p:cNvPr id="3" name="TextBox 2"/>
          <p:cNvSpPr txBox="1"/>
          <p:nvPr/>
        </p:nvSpPr>
        <p:spPr>
          <a:xfrm>
            <a:off x="6272463" y="5177789"/>
            <a:ext cx="5662863" cy="1754326"/>
          </a:xfrm>
          <a:prstGeom prst="rect">
            <a:avLst/>
          </a:prstGeom>
          <a:noFill/>
        </p:spPr>
        <p:txBody>
          <a:bodyPr wrap="square" rtlCol="0">
            <a:spAutoFit/>
          </a:bodyPr>
          <a:lstStyle/>
          <a:p>
            <a:r>
              <a:rPr lang="en-GB" dirty="0"/>
              <a:t>The double/ shadow haunts Victor; he is both pursued by it and pursues it, blurring the boundaries between the observer and the observed; it is perhaps no surprise then that both Victor and his creature are known indiscriminately as ‘Frankenstein’. </a:t>
            </a:r>
          </a:p>
          <a:p>
            <a:endParaRPr lang="en-GB" dirty="0"/>
          </a:p>
        </p:txBody>
      </p:sp>
    </p:spTree>
    <p:extLst>
      <p:ext uri="{BB962C8B-B14F-4D97-AF65-F5344CB8AC3E}">
        <p14:creationId xmlns:p14="http://schemas.microsoft.com/office/powerpoint/2010/main" val="1286653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The novel is full of doubles; for instance, the resemblance between Margaret Saville and Mary Shelley (they even share the same initial); between Mary Shelley and Walton; Walton and Victor; Victor and the monster; the monster and </a:t>
            </a:r>
            <a:r>
              <a:rPr lang="en-GB" dirty="0" err="1"/>
              <a:t>Safie</a:t>
            </a:r>
            <a:r>
              <a:rPr lang="en-GB" dirty="0"/>
              <a:t>; </a:t>
            </a:r>
            <a:r>
              <a:rPr lang="en-GB" dirty="0" err="1"/>
              <a:t>Safie</a:t>
            </a:r>
            <a:r>
              <a:rPr lang="en-GB" dirty="0"/>
              <a:t> and Mary Shelley and so on.</a:t>
            </a:r>
          </a:p>
          <a:p>
            <a:pPr lvl="0"/>
            <a:r>
              <a:rPr lang="en-GB" dirty="0"/>
              <a:t>Modern productions like Danny Boyle’s 2011 stager version take this even further, casting similar looking actors in the roles of Frankenstein and the creature, and alternating their roles; the audience is continually reminded of their affinity. </a:t>
            </a:r>
          </a:p>
          <a:p>
            <a:pPr marL="0" indent="0">
              <a:buNone/>
            </a:pPr>
            <a:endParaRPr lang="en-GB" dirty="0"/>
          </a:p>
        </p:txBody>
      </p:sp>
      <p:sp>
        <p:nvSpPr>
          <p:cNvPr id="4" name="Title 1"/>
          <p:cNvSpPr>
            <a:spLocks noGrp="1"/>
          </p:cNvSpPr>
          <p:nvPr>
            <p:ph type="title"/>
          </p:nvPr>
        </p:nvSpPr>
        <p:spPr>
          <a:xfrm>
            <a:off x="0" y="365124"/>
            <a:ext cx="10515600" cy="1325563"/>
          </a:xfrm>
        </p:spPr>
        <p:txBody>
          <a:bodyPr/>
          <a:lstStyle/>
          <a:p>
            <a:r>
              <a:rPr lang="en-GB" dirty="0"/>
              <a:t>Gothic doubles – reflections and oppositions </a:t>
            </a:r>
          </a:p>
        </p:txBody>
      </p:sp>
      <p:pic>
        <p:nvPicPr>
          <p:cNvPr id="5" name="Picture 4"/>
          <p:cNvPicPr>
            <a:picLocks noChangeAspect="1"/>
          </p:cNvPicPr>
          <p:nvPr/>
        </p:nvPicPr>
        <p:blipFill>
          <a:blip r:embed="rId2"/>
          <a:stretch>
            <a:fillRect/>
          </a:stretch>
        </p:blipFill>
        <p:spPr>
          <a:xfrm>
            <a:off x="10262103" y="125620"/>
            <a:ext cx="1804572" cy="1804572"/>
          </a:xfrm>
          <a:prstGeom prst="rect">
            <a:avLst/>
          </a:prstGeom>
        </p:spPr>
      </p:pic>
    </p:spTree>
    <p:extLst>
      <p:ext uri="{BB962C8B-B14F-4D97-AF65-F5344CB8AC3E}">
        <p14:creationId xmlns:p14="http://schemas.microsoft.com/office/powerpoint/2010/main" val="183340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quotation page 102</a:t>
            </a:r>
            <a:endParaRPr lang="en-GB" dirty="0"/>
          </a:p>
        </p:txBody>
      </p:sp>
      <p:sp>
        <p:nvSpPr>
          <p:cNvPr id="3" name="Content Placeholder 2"/>
          <p:cNvSpPr>
            <a:spLocks noGrp="1"/>
          </p:cNvSpPr>
          <p:nvPr>
            <p:ph idx="1"/>
          </p:nvPr>
        </p:nvSpPr>
        <p:spPr>
          <a:xfrm>
            <a:off x="1459830" y="1957136"/>
            <a:ext cx="9043737" cy="2855495"/>
          </a:xfrm>
        </p:spPr>
        <p:txBody>
          <a:bodyPr>
            <a:normAutofit lnSpcReduction="10000"/>
          </a:bodyPr>
          <a:lstStyle/>
          <a:p>
            <a:pPr marL="0" indent="0">
              <a:buNone/>
            </a:pPr>
            <a:endParaRPr lang="en-US" sz="4000" dirty="0" smtClean="0"/>
          </a:p>
          <a:p>
            <a:pPr marL="0" indent="0">
              <a:buNone/>
            </a:pPr>
            <a:endParaRPr lang="en-US" sz="4000" dirty="0"/>
          </a:p>
          <a:p>
            <a:pPr marL="0" indent="0" algn="ctr">
              <a:buNone/>
            </a:pPr>
            <a:r>
              <a:rPr lang="en-US" sz="4000" dirty="0" smtClean="0"/>
              <a:t>‘</a:t>
            </a:r>
            <a:r>
              <a:rPr lang="en-US" sz="4000" dirty="0"/>
              <a:t>All men hate the </a:t>
            </a:r>
            <a:r>
              <a:rPr lang="en-US" sz="4000" dirty="0">
                <a:solidFill>
                  <a:schemeClr val="accent1">
                    <a:lumMod val="50000"/>
                  </a:schemeClr>
                </a:solidFill>
              </a:rPr>
              <a:t>wretched</a:t>
            </a:r>
            <a:r>
              <a:rPr lang="en-US" sz="4000" dirty="0"/>
              <a:t>:  how, then, must I be hated, who am miserable beyond all living things!’</a:t>
            </a:r>
            <a:endParaRPr lang="en-GB" sz="4000" dirty="0"/>
          </a:p>
          <a:p>
            <a:endParaRPr lang="en-GB" dirty="0"/>
          </a:p>
        </p:txBody>
      </p:sp>
      <p:sp>
        <p:nvSpPr>
          <p:cNvPr id="4" name="TextBox 3"/>
          <p:cNvSpPr txBox="1"/>
          <p:nvPr/>
        </p:nvSpPr>
        <p:spPr>
          <a:xfrm>
            <a:off x="8017041" y="4812631"/>
            <a:ext cx="2486526" cy="1107996"/>
          </a:xfrm>
          <a:prstGeom prst="rect">
            <a:avLst/>
          </a:prstGeom>
          <a:noFill/>
        </p:spPr>
        <p:txBody>
          <a:bodyPr wrap="square" rtlCol="0">
            <a:spAutoFit/>
          </a:bodyPr>
          <a:lstStyle/>
          <a:p>
            <a:r>
              <a:rPr lang="en-GB" sz="2200" dirty="0" smtClean="0">
                <a:solidFill>
                  <a:schemeClr val="accent1">
                    <a:lumMod val="50000"/>
                  </a:schemeClr>
                </a:solidFill>
              </a:rPr>
              <a:t>What might the creature be symbolic of? </a:t>
            </a:r>
            <a:endParaRPr lang="en-GB" sz="2200" dirty="0">
              <a:solidFill>
                <a:schemeClr val="accent1">
                  <a:lumMod val="50000"/>
                </a:schemeClr>
              </a:solidFill>
            </a:endParaRPr>
          </a:p>
        </p:txBody>
      </p:sp>
      <p:sp>
        <p:nvSpPr>
          <p:cNvPr id="5" name="TextBox 4"/>
          <p:cNvSpPr txBox="1"/>
          <p:nvPr/>
        </p:nvSpPr>
        <p:spPr>
          <a:xfrm>
            <a:off x="7467601" y="1027906"/>
            <a:ext cx="2486526" cy="1785104"/>
          </a:xfrm>
          <a:prstGeom prst="rect">
            <a:avLst/>
          </a:prstGeom>
          <a:noFill/>
        </p:spPr>
        <p:txBody>
          <a:bodyPr wrap="square" rtlCol="0">
            <a:spAutoFit/>
          </a:bodyPr>
          <a:lstStyle/>
          <a:p>
            <a:r>
              <a:rPr lang="en-GB" sz="2200" dirty="0" smtClean="0">
                <a:solidFill>
                  <a:schemeClr val="accent1">
                    <a:lumMod val="50000"/>
                  </a:schemeClr>
                </a:solidFill>
              </a:rPr>
              <a:t>a miserable or dejected state, as well as an abject and outcast or destitute state</a:t>
            </a:r>
            <a:endParaRPr lang="en-GB" sz="2200" dirty="0">
              <a:solidFill>
                <a:schemeClr val="accent1">
                  <a:lumMod val="50000"/>
                </a:schemeClr>
              </a:solidFill>
            </a:endParaRPr>
          </a:p>
        </p:txBody>
      </p:sp>
      <p:sp>
        <p:nvSpPr>
          <p:cNvPr id="7" name="TextBox 6"/>
          <p:cNvSpPr txBox="1"/>
          <p:nvPr/>
        </p:nvSpPr>
        <p:spPr>
          <a:xfrm>
            <a:off x="1106905" y="4826675"/>
            <a:ext cx="4154905" cy="2031325"/>
          </a:xfrm>
          <a:prstGeom prst="rect">
            <a:avLst/>
          </a:prstGeom>
          <a:noFill/>
        </p:spPr>
        <p:txBody>
          <a:bodyPr wrap="square" rtlCol="0">
            <a:spAutoFit/>
          </a:bodyPr>
          <a:lstStyle/>
          <a:p>
            <a:r>
              <a:rPr lang="en-GB" dirty="0">
                <a:solidFill>
                  <a:schemeClr val="accent1">
                    <a:lumMod val="50000"/>
                  </a:schemeClr>
                </a:solidFill>
              </a:rPr>
              <a:t>Symbolic of any outcast or ostracised groups (e.g. the poor, the deformed, the ugly, the other) because they present a threat to others’ sense of self. Possible link to French Revolution where uprising peasant seen as </a:t>
            </a:r>
            <a:r>
              <a:rPr lang="en-GB" dirty="0" smtClean="0">
                <a:solidFill>
                  <a:schemeClr val="accent1">
                    <a:lumMod val="50000"/>
                  </a:schemeClr>
                </a:solidFill>
              </a:rPr>
              <a:t>monstrous.</a:t>
            </a:r>
            <a:endParaRPr lang="en-GB" dirty="0">
              <a:solidFill>
                <a:schemeClr val="accent1">
                  <a:lumMod val="50000"/>
                </a:schemeClr>
              </a:solidFill>
            </a:endParaRPr>
          </a:p>
          <a:p>
            <a:endParaRPr lang="en-GB" dirty="0"/>
          </a:p>
        </p:txBody>
      </p:sp>
    </p:spTree>
    <p:extLst>
      <p:ext uri="{BB962C8B-B14F-4D97-AF65-F5344CB8AC3E}">
        <p14:creationId xmlns:p14="http://schemas.microsoft.com/office/powerpoint/2010/main" val="44043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0191"/>
            <a:ext cx="10515600" cy="4351338"/>
          </a:xfrm>
        </p:spPr>
        <p:txBody>
          <a:bodyPr>
            <a:normAutofit fontScale="92500" lnSpcReduction="10000"/>
          </a:bodyPr>
          <a:lstStyle/>
          <a:p>
            <a:pPr>
              <a:buFontTx/>
              <a:buChar char="-"/>
            </a:pPr>
            <a:r>
              <a:rPr lang="en-GB" dirty="0" smtClean="0"/>
              <a:t>In psychoanalytic theory, the ‘abject’ represents a taboo part of the self that we wish to separate off from ourselves, and when we are confronted with something or someone we perceive as abject, we reject, expel or even attack it.</a:t>
            </a:r>
          </a:p>
          <a:p>
            <a:pPr>
              <a:buFontTx/>
              <a:buChar char="-"/>
            </a:pPr>
            <a:endParaRPr lang="en-GB" dirty="0"/>
          </a:p>
          <a:p>
            <a:pPr>
              <a:buFontTx/>
              <a:buChar char="-"/>
            </a:pPr>
            <a:r>
              <a:rPr lang="en-GB" dirty="0" smtClean="0"/>
              <a:t>Julia </a:t>
            </a:r>
            <a:r>
              <a:rPr lang="en-GB" dirty="0" err="1" smtClean="0"/>
              <a:t>Kristeva</a:t>
            </a:r>
            <a:r>
              <a:rPr lang="en-GB" dirty="0" smtClean="0"/>
              <a:t> suggests the corpse is an extreme example of abjection – for it was once a human person, or subject, but has become in death, an object, outside of the cultural order. </a:t>
            </a:r>
          </a:p>
          <a:p>
            <a:pPr marL="0" indent="0">
              <a:buNone/>
            </a:pPr>
            <a:endParaRPr lang="en-GB" dirty="0"/>
          </a:p>
          <a:p>
            <a:pPr marL="0" indent="0" algn="ctr">
              <a:buNone/>
            </a:pPr>
            <a:r>
              <a:rPr lang="en-GB" b="1" dirty="0" smtClean="0"/>
              <a:t>Our disgust stems from the fact it poses a threat to our identity and sense of self.</a:t>
            </a:r>
            <a:endParaRPr lang="en-GB" b="1" dirty="0"/>
          </a:p>
        </p:txBody>
      </p:sp>
      <p:sp>
        <p:nvSpPr>
          <p:cNvPr id="4" name="Title 1"/>
          <p:cNvSpPr>
            <a:spLocks noGrp="1"/>
          </p:cNvSpPr>
          <p:nvPr>
            <p:ph type="title"/>
          </p:nvPr>
        </p:nvSpPr>
        <p:spPr>
          <a:xfrm>
            <a:off x="648789" y="365124"/>
            <a:ext cx="10515600" cy="1325563"/>
          </a:xfrm>
        </p:spPr>
        <p:txBody>
          <a:bodyPr/>
          <a:lstStyle/>
          <a:p>
            <a:r>
              <a:rPr lang="en-GB" b="1" dirty="0" smtClean="0"/>
              <a:t>The ‘abject’ and its meaning</a:t>
            </a:r>
            <a:endParaRPr lang="en-GB" b="1" dirty="0"/>
          </a:p>
        </p:txBody>
      </p:sp>
      <p:pic>
        <p:nvPicPr>
          <p:cNvPr id="5" name="Picture 4"/>
          <p:cNvPicPr>
            <a:picLocks noChangeAspect="1"/>
          </p:cNvPicPr>
          <p:nvPr/>
        </p:nvPicPr>
        <p:blipFill>
          <a:blip r:embed="rId2"/>
          <a:stretch>
            <a:fillRect/>
          </a:stretch>
        </p:blipFill>
        <p:spPr>
          <a:xfrm>
            <a:off x="10262103" y="125620"/>
            <a:ext cx="1804572" cy="1804572"/>
          </a:xfrm>
          <a:prstGeom prst="rect">
            <a:avLst/>
          </a:prstGeom>
        </p:spPr>
      </p:pic>
    </p:spTree>
    <p:extLst>
      <p:ext uri="{BB962C8B-B14F-4D97-AF65-F5344CB8AC3E}">
        <p14:creationId xmlns:p14="http://schemas.microsoft.com/office/powerpoint/2010/main" val="31610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Task 2 – analysis of creature’s speech</a:t>
            </a:r>
            <a:endParaRPr lang="en-GB" b="1" dirty="0"/>
          </a:p>
        </p:txBody>
      </p:sp>
      <p:sp>
        <p:nvSpPr>
          <p:cNvPr id="3" name="Content Placeholder 2"/>
          <p:cNvSpPr>
            <a:spLocks noGrp="1"/>
          </p:cNvSpPr>
          <p:nvPr>
            <p:ph idx="1"/>
          </p:nvPr>
        </p:nvSpPr>
        <p:spPr/>
        <p:txBody>
          <a:bodyPr/>
          <a:lstStyle/>
          <a:p>
            <a:pPr marL="0" indent="0">
              <a:buNone/>
            </a:pPr>
            <a:r>
              <a:rPr lang="en-GB" dirty="0" smtClean="0"/>
              <a:t>What are the creature’s arguments?</a:t>
            </a:r>
          </a:p>
          <a:p>
            <a:pPr marL="0" indent="0">
              <a:buNone/>
            </a:pPr>
            <a:endParaRPr lang="en-GB" dirty="0"/>
          </a:p>
          <a:p>
            <a:pPr marL="0" indent="0">
              <a:buNone/>
            </a:pPr>
            <a:r>
              <a:rPr lang="en-GB" dirty="0" smtClean="0"/>
              <a:t>How does he use language effectively to communicate his point?</a:t>
            </a:r>
          </a:p>
          <a:p>
            <a:pPr marL="0" indent="0">
              <a:buNone/>
            </a:pPr>
            <a:endParaRPr lang="en-GB" dirty="0"/>
          </a:p>
          <a:p>
            <a:pPr marL="0" indent="0">
              <a:buNone/>
            </a:pPr>
            <a:r>
              <a:rPr lang="en-GB" dirty="0" smtClean="0"/>
              <a:t>How does his language contrast with Victor’s?</a:t>
            </a:r>
          </a:p>
          <a:p>
            <a:pPr marL="0" indent="0">
              <a:buNone/>
            </a:pPr>
            <a:endParaRPr lang="en-GB" dirty="0"/>
          </a:p>
          <a:p>
            <a:pPr marL="0" indent="0">
              <a:buNone/>
            </a:pPr>
            <a:r>
              <a:rPr lang="en-GB" b="1" i="1" dirty="0" smtClean="0">
                <a:solidFill>
                  <a:srgbClr val="00B050"/>
                </a:solidFill>
              </a:rPr>
              <a:t>Support – features list for the two characters…</a:t>
            </a:r>
            <a:endParaRPr lang="en-GB" b="1" i="1" dirty="0">
              <a:solidFill>
                <a:srgbClr val="00B050"/>
              </a:solidFill>
            </a:endParaRPr>
          </a:p>
        </p:txBody>
      </p:sp>
    </p:spTree>
    <p:extLst>
      <p:ext uri="{BB962C8B-B14F-4D97-AF65-F5344CB8AC3E}">
        <p14:creationId xmlns:p14="http://schemas.microsoft.com/office/powerpoint/2010/main" val="3761176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Aesthetic prejudice</a:t>
            </a:r>
            <a:endParaRPr lang="en-GB" dirty="0"/>
          </a:p>
        </p:txBody>
      </p:sp>
      <p:pic>
        <p:nvPicPr>
          <p:cNvPr id="4" name="Picture 3"/>
          <p:cNvPicPr>
            <a:picLocks noChangeAspect="1"/>
          </p:cNvPicPr>
          <p:nvPr/>
        </p:nvPicPr>
        <p:blipFill>
          <a:blip r:embed="rId2"/>
          <a:stretch>
            <a:fillRect/>
          </a:stretch>
        </p:blipFill>
        <p:spPr>
          <a:xfrm>
            <a:off x="10215165" y="125620"/>
            <a:ext cx="1804572" cy="1804572"/>
          </a:xfrm>
          <a:prstGeom prst="rect">
            <a:avLst/>
          </a:prstGeom>
        </p:spPr>
      </p:pic>
      <p:sp>
        <p:nvSpPr>
          <p:cNvPr id="6" name="Content Placeholder 5"/>
          <p:cNvSpPr>
            <a:spLocks noGrp="1"/>
          </p:cNvSpPr>
          <p:nvPr>
            <p:ph idx="1"/>
          </p:nvPr>
        </p:nvSpPr>
        <p:spPr/>
        <p:txBody>
          <a:bodyPr>
            <a:normAutofit/>
          </a:bodyPr>
          <a:lstStyle/>
          <a:p>
            <a:pPr marL="0" indent="0" algn="ctr">
              <a:buNone/>
            </a:pPr>
            <a:endParaRPr lang="en-US" dirty="0" smtClean="0"/>
          </a:p>
          <a:p>
            <a:pPr algn="ctr"/>
            <a:r>
              <a:rPr lang="en-US" dirty="0" smtClean="0"/>
              <a:t>Often </a:t>
            </a:r>
            <a:r>
              <a:rPr lang="en-US" dirty="0"/>
              <a:t>called ‘monster’, the term ‘monstrous’ in Gothic fiction is etymologically something that serves to demonstrate or warn (Latin, </a:t>
            </a:r>
            <a:r>
              <a:rPr lang="en-US" i="1" dirty="0" err="1"/>
              <a:t>monstrare</a:t>
            </a:r>
            <a:r>
              <a:rPr lang="en-US" dirty="0"/>
              <a:t>: to demonstrate/ </a:t>
            </a:r>
            <a:r>
              <a:rPr lang="en-US" i="1" dirty="0" err="1"/>
              <a:t>monere</a:t>
            </a:r>
            <a:r>
              <a:rPr lang="en-US" dirty="0"/>
              <a:t>: to warn). </a:t>
            </a:r>
            <a:endParaRPr lang="en-US" dirty="0" smtClean="0"/>
          </a:p>
          <a:p>
            <a:pPr algn="ctr"/>
            <a:endParaRPr lang="en-US" dirty="0"/>
          </a:p>
          <a:p>
            <a:pPr algn="ctr"/>
            <a:r>
              <a:rPr lang="en-US" dirty="0" smtClean="0"/>
              <a:t>The </a:t>
            </a:r>
            <a:r>
              <a:rPr lang="en-US" dirty="0"/>
              <a:t>ill assorted parts of a </a:t>
            </a:r>
            <a:r>
              <a:rPr lang="en-US" dirty="0" smtClean="0"/>
              <a:t>mon</a:t>
            </a:r>
            <a:r>
              <a:rPr lang="en-US" dirty="0"/>
              <a:t>ster allow a visible demonstration of the follies of vice.</a:t>
            </a:r>
          </a:p>
          <a:p>
            <a:pPr marL="0" indent="0" algn="ctr">
              <a:buNone/>
            </a:pPr>
            <a:endParaRPr lang="en-US" dirty="0" smtClean="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77442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However… </a:t>
            </a:r>
            <a:endParaRPr lang="en-GB" dirty="0"/>
          </a:p>
        </p:txBody>
      </p:sp>
      <p:pic>
        <p:nvPicPr>
          <p:cNvPr id="4" name="Picture 3"/>
          <p:cNvPicPr>
            <a:picLocks noChangeAspect="1"/>
          </p:cNvPicPr>
          <p:nvPr/>
        </p:nvPicPr>
        <p:blipFill>
          <a:blip r:embed="rId3"/>
          <a:stretch>
            <a:fillRect/>
          </a:stretch>
        </p:blipFill>
        <p:spPr>
          <a:xfrm>
            <a:off x="10215165" y="125620"/>
            <a:ext cx="1804572" cy="1804572"/>
          </a:xfrm>
          <a:prstGeom prst="rect">
            <a:avLst/>
          </a:prstGeom>
        </p:spPr>
      </p:pic>
      <p:sp>
        <p:nvSpPr>
          <p:cNvPr id="6" name="Content Placeholder 5"/>
          <p:cNvSpPr>
            <a:spLocks noGrp="1"/>
          </p:cNvSpPr>
          <p:nvPr>
            <p:ph idx="1"/>
          </p:nvPr>
        </p:nvSpPr>
        <p:spPr>
          <a:xfrm>
            <a:off x="370267" y="2169697"/>
            <a:ext cx="11451466" cy="4351338"/>
          </a:xfrm>
        </p:spPr>
        <p:txBody>
          <a:bodyPr>
            <a:normAutofit lnSpcReduction="10000"/>
          </a:bodyPr>
          <a:lstStyle/>
          <a:p>
            <a:pPr marL="0" indent="0">
              <a:buNone/>
            </a:pPr>
            <a:r>
              <a:rPr lang="en-US" dirty="0" smtClean="0"/>
              <a:t>Aesthetic </a:t>
            </a:r>
            <a:r>
              <a:rPr lang="en-US" dirty="0"/>
              <a:t>‘otherness’ also defines the normal; in this sense, a binary opposition is </a:t>
            </a:r>
            <a:r>
              <a:rPr lang="en-US" dirty="0" smtClean="0"/>
              <a:t>formed…</a:t>
            </a:r>
          </a:p>
          <a:p>
            <a:pPr marL="0" indent="0">
              <a:buNone/>
            </a:pPr>
            <a:endParaRPr lang="en-US" dirty="0"/>
          </a:p>
          <a:p>
            <a:pPr marL="0" indent="0">
              <a:buNone/>
            </a:pPr>
            <a:r>
              <a:rPr lang="en-US" dirty="0" smtClean="0"/>
              <a:t>However</a:t>
            </a:r>
            <a:r>
              <a:rPr lang="en-US" dirty="0"/>
              <a:t>, in Shelley’s novel, this is problematic because the creature is only a reflection of his creator, and in </a:t>
            </a:r>
            <a:r>
              <a:rPr lang="en-US" dirty="0" smtClean="0"/>
              <a:t>fact is arguably </a:t>
            </a:r>
            <a:r>
              <a:rPr lang="en-US" dirty="0"/>
              <a:t>more natural and humane than others in the novel (the father who shoots at him, the rejection of the De </a:t>
            </a:r>
            <a:r>
              <a:rPr lang="en-US" dirty="0" err="1"/>
              <a:t>Lacey’s</a:t>
            </a:r>
            <a:r>
              <a:rPr lang="en-US" dirty="0"/>
              <a:t>, the court’s dealings with Justine</a:t>
            </a:r>
            <a:r>
              <a:rPr lang="en-US" dirty="0" smtClean="0"/>
              <a:t>) </a:t>
            </a:r>
          </a:p>
          <a:p>
            <a:pPr marL="0" indent="0">
              <a:buNone/>
            </a:pPr>
            <a:endParaRPr lang="en-US" dirty="0"/>
          </a:p>
          <a:p>
            <a:pPr marL="0" indent="0">
              <a:buNone/>
            </a:pPr>
            <a:r>
              <a:rPr lang="en-US" dirty="0" smtClean="0"/>
              <a:t>In </a:t>
            </a:r>
            <a:r>
              <a:rPr lang="en-US" dirty="0"/>
              <a:t>Gothic fiction, the ‘double’ is often associated with ugliness, signifying the depravity of its more upright twin (see Jekyll and Hyde/ Dorian Grey) </a:t>
            </a:r>
            <a:endParaRPr lang="en-GB" dirty="0"/>
          </a:p>
          <a:p>
            <a:pPr marL="0" indent="0" algn="ctr">
              <a:buNone/>
            </a:pPr>
            <a:endParaRPr lang="en-US" dirty="0"/>
          </a:p>
        </p:txBody>
      </p:sp>
    </p:spTree>
    <p:extLst>
      <p:ext uri="{BB962C8B-B14F-4D97-AF65-F5344CB8AC3E}">
        <p14:creationId xmlns:p14="http://schemas.microsoft.com/office/powerpoint/2010/main" val="15344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AO5: Peter Brooks ‘What is a Monster?’</a:t>
            </a:r>
            <a:endParaRPr lang="en-GB" dirty="0"/>
          </a:p>
        </p:txBody>
      </p:sp>
      <p:sp>
        <p:nvSpPr>
          <p:cNvPr id="3" name="Content Placeholder 2"/>
          <p:cNvSpPr>
            <a:spLocks noGrp="1"/>
          </p:cNvSpPr>
          <p:nvPr>
            <p:ph idx="1"/>
          </p:nvPr>
        </p:nvSpPr>
        <p:spPr/>
        <p:txBody>
          <a:bodyPr/>
          <a:lstStyle/>
          <a:p>
            <a:pPr marL="0" indent="0">
              <a:buNone/>
            </a:pPr>
            <a:r>
              <a:rPr lang="en-GB" dirty="0" smtClean="0"/>
              <a:t>‘the opposition of sight and speech’</a:t>
            </a:r>
          </a:p>
          <a:p>
            <a:pPr marL="0" indent="0">
              <a:buNone/>
            </a:pPr>
            <a:endParaRPr lang="en-GB" dirty="0"/>
          </a:p>
          <a:p>
            <a:pPr marL="0" indent="0">
              <a:buNone/>
            </a:pPr>
            <a:r>
              <a:rPr lang="en-GB" dirty="0" smtClean="0"/>
              <a:t>‘monster clearly understands that it is not visual relation that favours him’</a:t>
            </a:r>
          </a:p>
          <a:p>
            <a:pPr marL="0" indent="0">
              <a:buNone/>
            </a:pPr>
            <a:endParaRPr lang="en-GB" dirty="0"/>
          </a:p>
          <a:p>
            <a:pPr marL="0" indent="0">
              <a:buNone/>
            </a:pPr>
            <a:r>
              <a:rPr lang="en-GB" dirty="0" smtClean="0"/>
              <a:t>‘as a verbal creation he is the very opposite of monstrous’</a:t>
            </a:r>
            <a:endParaRPr lang="en-GB" dirty="0"/>
          </a:p>
        </p:txBody>
      </p:sp>
    </p:spTree>
    <p:extLst>
      <p:ext uri="{BB962C8B-B14F-4D97-AF65-F5344CB8AC3E}">
        <p14:creationId xmlns:p14="http://schemas.microsoft.com/office/powerpoint/2010/main" val="117798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US" dirty="0"/>
              <a:t>Explore the extent to which nature is presented as sublime and Victor as a Romantic, rather than Gothic</a:t>
            </a:r>
            <a:endParaRPr lang="en-GB" dirty="0"/>
          </a:p>
          <a:p>
            <a:pPr marL="0" indent="0">
              <a:buNone/>
            </a:pPr>
            <a:endParaRPr lang="en-GB" dirty="0"/>
          </a:p>
          <a:p>
            <a:r>
              <a:rPr lang="en-US" dirty="0" err="1"/>
              <a:t>Analyse</a:t>
            </a:r>
            <a:r>
              <a:rPr lang="en-US" dirty="0"/>
              <a:t> the creature’s first </a:t>
            </a:r>
            <a:r>
              <a:rPr lang="en-US" dirty="0" smtClean="0"/>
              <a:t>speech and draw comparisons with Victor’s language style</a:t>
            </a:r>
            <a:endParaRPr lang="en-GB" dirty="0"/>
          </a:p>
        </p:txBody>
      </p:sp>
    </p:spTree>
    <p:extLst>
      <p:ext uri="{BB962C8B-B14F-4D97-AF65-F5344CB8AC3E}">
        <p14:creationId xmlns:p14="http://schemas.microsoft.com/office/powerpoint/2010/main" val="1664035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Task 3- creature v Victor - extra</a:t>
            </a:r>
            <a:endParaRPr lang="en-GB" b="1" dirty="0"/>
          </a:p>
        </p:txBody>
      </p:sp>
      <p:sp>
        <p:nvSpPr>
          <p:cNvPr id="3" name="Content Placeholder 2"/>
          <p:cNvSpPr>
            <a:spLocks noGrp="1"/>
          </p:cNvSpPr>
          <p:nvPr>
            <p:ph idx="1"/>
          </p:nvPr>
        </p:nvSpPr>
        <p:spPr/>
        <p:txBody>
          <a:bodyPr/>
          <a:lstStyle/>
          <a:p>
            <a:r>
              <a:rPr lang="en-US" dirty="0" smtClean="0"/>
              <a:t>Complete the </a:t>
            </a:r>
            <a:r>
              <a:rPr lang="en-US" dirty="0"/>
              <a:t>comparison chart, looking at pages 101-104, exploring the differences between the creature and Victor’s language style. </a:t>
            </a:r>
            <a:endParaRPr lang="en-US" dirty="0" smtClean="0"/>
          </a:p>
          <a:p>
            <a:r>
              <a:rPr lang="en-US" dirty="0" smtClean="0"/>
              <a:t>Each pair allocated one row each, ready for whole class feedback</a:t>
            </a:r>
            <a:endParaRPr lang="en-GB" dirty="0"/>
          </a:p>
        </p:txBody>
      </p:sp>
    </p:spTree>
    <p:extLst>
      <p:ext uri="{BB962C8B-B14F-4D97-AF65-F5344CB8AC3E}">
        <p14:creationId xmlns:p14="http://schemas.microsoft.com/office/powerpoint/2010/main" val="1705989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Summing up…</a:t>
            </a:r>
            <a:endParaRPr lang="en-GB" b="1" dirty="0"/>
          </a:p>
        </p:txBody>
      </p:sp>
      <p:sp>
        <p:nvSpPr>
          <p:cNvPr id="3" name="Content Placeholder 2"/>
          <p:cNvSpPr>
            <a:spLocks noGrp="1"/>
          </p:cNvSpPr>
          <p:nvPr>
            <p:ph idx="1"/>
          </p:nvPr>
        </p:nvSpPr>
        <p:spPr/>
        <p:txBody>
          <a:bodyPr/>
          <a:lstStyle/>
          <a:p>
            <a:pPr marL="0" indent="0">
              <a:buNone/>
            </a:pPr>
            <a:r>
              <a:rPr lang="en-US" sz="4400" dirty="0" smtClean="0"/>
              <a:t>At </a:t>
            </a:r>
            <a:r>
              <a:rPr lang="en-US" sz="4400" dirty="0"/>
              <a:t>this stage, who do you feel more sympathy for and why? Whose side might Shelley have been on? Is it different to your viewpoint?</a:t>
            </a:r>
            <a:endParaRPr lang="en-GB" sz="4400" dirty="0"/>
          </a:p>
          <a:p>
            <a:pPr marL="0" indent="0">
              <a:buNone/>
            </a:pPr>
            <a:endParaRPr lang="en-GB" dirty="0"/>
          </a:p>
        </p:txBody>
      </p:sp>
    </p:spTree>
    <p:extLst>
      <p:ext uri="{BB962C8B-B14F-4D97-AF65-F5344CB8AC3E}">
        <p14:creationId xmlns:p14="http://schemas.microsoft.com/office/powerpoint/2010/main" val="3459276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 and re-cap of sublime and the ‘Romantic man’</a:t>
            </a:r>
            <a:endParaRPr lang="en-GB" b="1" dirty="0"/>
          </a:p>
        </p:txBody>
      </p:sp>
      <p:sp>
        <p:nvSpPr>
          <p:cNvPr id="3" name="Content Placeholder 2"/>
          <p:cNvSpPr>
            <a:spLocks noGrp="1"/>
          </p:cNvSpPr>
          <p:nvPr>
            <p:ph idx="1"/>
          </p:nvPr>
        </p:nvSpPr>
        <p:spPr>
          <a:xfrm>
            <a:off x="668383" y="1604827"/>
            <a:ext cx="10515600" cy="4351338"/>
          </a:xfrm>
        </p:spPr>
        <p:txBody>
          <a:bodyPr/>
          <a:lstStyle/>
          <a:p>
            <a:endParaRPr lang="en-GB" b="1" dirty="0">
              <a:solidFill>
                <a:srgbClr val="00B050"/>
              </a:solidFill>
            </a:endParaRPr>
          </a:p>
        </p:txBody>
      </p:sp>
      <p:pic>
        <p:nvPicPr>
          <p:cNvPr id="4" name="Picture 3"/>
          <p:cNvPicPr>
            <a:picLocks noChangeAspect="1"/>
          </p:cNvPicPr>
          <p:nvPr/>
        </p:nvPicPr>
        <p:blipFill>
          <a:blip r:embed="rId2"/>
          <a:stretch>
            <a:fillRect/>
          </a:stretch>
        </p:blipFill>
        <p:spPr>
          <a:xfrm>
            <a:off x="9138020" y="1604827"/>
            <a:ext cx="2363483" cy="3031943"/>
          </a:xfrm>
          <a:prstGeom prst="rect">
            <a:avLst/>
          </a:prstGeom>
        </p:spPr>
      </p:pic>
      <p:pic>
        <p:nvPicPr>
          <p:cNvPr id="5" name="Picture 4"/>
          <p:cNvPicPr>
            <a:picLocks noChangeAspect="1"/>
          </p:cNvPicPr>
          <p:nvPr/>
        </p:nvPicPr>
        <p:blipFill>
          <a:blip r:embed="rId3"/>
          <a:stretch>
            <a:fillRect/>
          </a:stretch>
        </p:blipFill>
        <p:spPr>
          <a:xfrm>
            <a:off x="350863" y="1604827"/>
            <a:ext cx="3467100" cy="2496312"/>
          </a:xfrm>
          <a:prstGeom prst="rect">
            <a:avLst/>
          </a:prstGeom>
        </p:spPr>
      </p:pic>
      <p:pic>
        <p:nvPicPr>
          <p:cNvPr id="6" name="Picture 5"/>
          <p:cNvPicPr>
            <a:picLocks noChangeAspect="1"/>
          </p:cNvPicPr>
          <p:nvPr/>
        </p:nvPicPr>
        <p:blipFill>
          <a:blip r:embed="rId4"/>
          <a:stretch>
            <a:fillRect/>
          </a:stretch>
        </p:blipFill>
        <p:spPr>
          <a:xfrm>
            <a:off x="4135483" y="3096789"/>
            <a:ext cx="4289866" cy="3182373"/>
          </a:xfrm>
          <a:prstGeom prst="rect">
            <a:avLst/>
          </a:prstGeom>
        </p:spPr>
      </p:pic>
    </p:spTree>
    <p:extLst>
      <p:ext uri="{BB962C8B-B14F-4D97-AF65-F5344CB8AC3E}">
        <p14:creationId xmlns:p14="http://schemas.microsoft.com/office/powerpoint/2010/main" val="4063647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Sublime                            Romantic man</a:t>
            </a:r>
            <a:endParaRPr lang="en-GB" dirty="0"/>
          </a:p>
        </p:txBody>
      </p:sp>
      <p:sp>
        <p:nvSpPr>
          <p:cNvPr id="3" name="Content Placeholder 2"/>
          <p:cNvSpPr>
            <a:spLocks noGrp="1"/>
          </p:cNvSpPr>
          <p:nvPr>
            <p:ph sz="half" idx="1"/>
          </p:nvPr>
        </p:nvSpPr>
        <p:spPr/>
        <p:txBody>
          <a:bodyPr/>
          <a:lstStyle/>
          <a:p>
            <a:pPr lvl="0"/>
            <a:r>
              <a:rPr lang="en-US" dirty="0"/>
              <a:t>Lack of harmony and proportion</a:t>
            </a:r>
            <a:endParaRPr lang="en-GB" dirty="0"/>
          </a:p>
          <a:p>
            <a:pPr lvl="0"/>
            <a:r>
              <a:rPr lang="en-US" dirty="0"/>
              <a:t>Terror, awe, obscure, irregular landscapes</a:t>
            </a:r>
            <a:endParaRPr lang="en-GB" dirty="0"/>
          </a:p>
          <a:p>
            <a:pPr lvl="0"/>
            <a:r>
              <a:rPr lang="en-US" dirty="0" smtClean="0"/>
              <a:t>Man’s surrender </a:t>
            </a:r>
            <a:r>
              <a:rPr lang="en-US" dirty="0"/>
              <a:t>to </a:t>
            </a:r>
            <a:r>
              <a:rPr lang="en-US" dirty="0" smtClean="0"/>
              <a:t>nature/god’s omnipotence</a:t>
            </a:r>
            <a:endParaRPr lang="en-GB" dirty="0"/>
          </a:p>
          <a:p>
            <a:pPr lvl="0"/>
            <a:r>
              <a:rPr lang="en-US" dirty="0"/>
              <a:t>Sense of the Gothic; the unknown/ psychological blankness</a:t>
            </a:r>
            <a:endParaRPr lang="en-GB" dirty="0"/>
          </a:p>
          <a:p>
            <a:endParaRPr lang="en-GB" dirty="0"/>
          </a:p>
        </p:txBody>
      </p:sp>
      <p:sp>
        <p:nvSpPr>
          <p:cNvPr id="4" name="Content Placeholder 3"/>
          <p:cNvSpPr>
            <a:spLocks noGrp="1"/>
          </p:cNvSpPr>
          <p:nvPr>
            <p:ph sz="half" idx="2"/>
          </p:nvPr>
        </p:nvSpPr>
        <p:spPr/>
        <p:txBody>
          <a:bodyPr/>
          <a:lstStyle/>
          <a:p>
            <a:pPr lvl="0"/>
            <a:r>
              <a:rPr lang="en-US" dirty="0"/>
              <a:t>Solitary/ isolated</a:t>
            </a:r>
            <a:endParaRPr lang="en-GB" dirty="0"/>
          </a:p>
          <a:p>
            <a:pPr lvl="0"/>
            <a:r>
              <a:rPr lang="en-US" dirty="0"/>
              <a:t>Imposing his meanings/ imagination onto nature; visionary</a:t>
            </a:r>
            <a:endParaRPr lang="en-GB" dirty="0"/>
          </a:p>
          <a:p>
            <a:pPr lvl="0"/>
            <a:r>
              <a:rPr lang="en-US" dirty="0"/>
              <a:t>Socially progressive</a:t>
            </a:r>
            <a:endParaRPr lang="en-GB" dirty="0"/>
          </a:p>
          <a:p>
            <a:pPr lvl="0"/>
            <a:r>
              <a:rPr lang="en-US" dirty="0"/>
              <a:t>Concern with inner nature</a:t>
            </a:r>
            <a:endParaRPr lang="en-GB" dirty="0"/>
          </a:p>
          <a:p>
            <a:pPr lvl="0"/>
            <a:r>
              <a:rPr lang="en-US" dirty="0"/>
              <a:t>Delight in natural environment</a:t>
            </a:r>
            <a:endParaRPr lang="en-GB" dirty="0"/>
          </a:p>
          <a:p>
            <a:pPr marL="0" indent="0">
              <a:buNone/>
            </a:pPr>
            <a:endParaRPr lang="en-GB" dirty="0"/>
          </a:p>
        </p:txBody>
      </p:sp>
      <p:sp>
        <p:nvSpPr>
          <p:cNvPr id="5" name="TextBox 4"/>
          <p:cNvSpPr txBox="1"/>
          <p:nvPr/>
        </p:nvSpPr>
        <p:spPr>
          <a:xfrm>
            <a:off x="2759243" y="5149840"/>
            <a:ext cx="8149389" cy="1708160"/>
          </a:xfrm>
          <a:prstGeom prst="rect">
            <a:avLst/>
          </a:prstGeom>
          <a:noFill/>
        </p:spPr>
        <p:txBody>
          <a:bodyPr wrap="square" rtlCol="0">
            <a:spAutoFit/>
          </a:bodyPr>
          <a:lstStyle/>
          <a:p>
            <a:r>
              <a:rPr lang="en-GB" sz="3500" b="1" dirty="0" smtClean="0">
                <a:solidFill>
                  <a:srgbClr val="00B050"/>
                </a:solidFill>
              </a:rPr>
              <a:t>EXPLAIN TO THE PERSON SITTING NEXT TO YOU WHAT THE TYPICAL FEATURES OF THESE ARE…</a:t>
            </a:r>
            <a:endParaRPr lang="en-GB" sz="3500" b="1" dirty="0">
              <a:solidFill>
                <a:srgbClr val="00B050"/>
              </a:solidFill>
            </a:endParaRPr>
          </a:p>
        </p:txBody>
      </p:sp>
    </p:spTree>
    <p:extLst>
      <p:ext uri="{BB962C8B-B14F-4D97-AF65-F5344CB8AC3E}">
        <p14:creationId xmlns:p14="http://schemas.microsoft.com/office/powerpoint/2010/main" val="24567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Volume one, chapter 1</a:t>
            </a:r>
            <a:endParaRPr lang="en-GB" b="1" dirty="0"/>
          </a:p>
        </p:txBody>
      </p:sp>
      <p:sp>
        <p:nvSpPr>
          <p:cNvPr id="3" name="Content Placeholder 2"/>
          <p:cNvSpPr>
            <a:spLocks noGrp="1"/>
          </p:cNvSpPr>
          <p:nvPr>
            <p:ph idx="1"/>
          </p:nvPr>
        </p:nvSpPr>
        <p:spPr>
          <a:xfrm>
            <a:off x="838200" y="1877877"/>
            <a:ext cx="10515600" cy="4351338"/>
          </a:xfrm>
        </p:spPr>
        <p:txBody>
          <a:bodyPr>
            <a:normAutofit/>
          </a:bodyPr>
          <a:lstStyle/>
          <a:p>
            <a:pPr lvl="0"/>
            <a:r>
              <a:rPr lang="en-US" dirty="0" smtClean="0"/>
              <a:t>How does the characterization and development of Victor and Caroline change/develop? Consider ‘monstrosity’ as a key Gothic concept. </a:t>
            </a:r>
          </a:p>
          <a:p>
            <a:pPr lvl="0"/>
            <a:r>
              <a:rPr lang="en-US" dirty="0" smtClean="0"/>
              <a:t>How (and why) does Shelley draw parallels between the creature and Victor?</a:t>
            </a:r>
          </a:p>
          <a:p>
            <a:pPr lvl="0"/>
            <a:r>
              <a:rPr lang="en-US" dirty="0" smtClean="0"/>
              <a:t>Consider Shelley’s depiction of nature (specific focus on p97 beginning ‘The weight upon my spirit was sensibly lightened…’</a:t>
            </a:r>
          </a:p>
          <a:p>
            <a:pPr lvl="1"/>
            <a:r>
              <a:rPr lang="en-US" dirty="0" smtClean="0"/>
              <a:t>What effect does it have on Victor?</a:t>
            </a:r>
          </a:p>
          <a:p>
            <a:pPr lvl="1"/>
            <a:r>
              <a:rPr lang="en-US" dirty="0" smtClean="0"/>
              <a:t>What is the relationship between God and nature? </a:t>
            </a:r>
          </a:p>
          <a:p>
            <a:pPr lvl="1"/>
            <a:r>
              <a:rPr lang="en-US" dirty="0" smtClean="0"/>
              <a:t>Connections to the sublime and relationship between creator/created?</a:t>
            </a:r>
            <a:endParaRPr lang="en-US" dirty="0"/>
          </a:p>
        </p:txBody>
      </p:sp>
    </p:spTree>
    <p:extLst>
      <p:ext uri="{BB962C8B-B14F-4D97-AF65-F5344CB8AC3E}">
        <p14:creationId xmlns:p14="http://schemas.microsoft.com/office/powerpoint/2010/main" val="378274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Volume two, chapter 2 up to page 101</a:t>
            </a:r>
            <a:endParaRPr lang="en-GB" b="1" dirty="0"/>
          </a:p>
        </p:txBody>
      </p:sp>
      <p:sp>
        <p:nvSpPr>
          <p:cNvPr id="3" name="Content Placeholder 2"/>
          <p:cNvSpPr>
            <a:spLocks noGrp="1"/>
          </p:cNvSpPr>
          <p:nvPr>
            <p:ph idx="1"/>
          </p:nvPr>
        </p:nvSpPr>
        <p:spPr/>
        <p:txBody>
          <a:bodyPr/>
          <a:lstStyle/>
          <a:p>
            <a:r>
              <a:rPr lang="en-GB" dirty="0" smtClean="0"/>
              <a:t>When and why does the shift from Romantic to Gothic occur?</a:t>
            </a:r>
          </a:p>
          <a:p>
            <a:r>
              <a:rPr lang="en-GB" dirty="0" smtClean="0"/>
              <a:t>Allusion to Mutability </a:t>
            </a:r>
            <a:endParaRPr lang="en-GB" dirty="0"/>
          </a:p>
        </p:txBody>
      </p:sp>
    </p:spTree>
    <p:extLst>
      <p:ext uri="{BB962C8B-B14F-4D97-AF65-F5344CB8AC3E}">
        <p14:creationId xmlns:p14="http://schemas.microsoft.com/office/powerpoint/2010/main" val="2028743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AO3 – allusion to ‘Mutability’</a:t>
            </a:r>
            <a:endParaRPr lang="en-GB" b="1" dirty="0"/>
          </a:p>
        </p:txBody>
      </p:sp>
      <p:sp>
        <p:nvSpPr>
          <p:cNvPr id="3" name="Content Placeholder 2"/>
          <p:cNvSpPr>
            <a:spLocks noGrp="1"/>
          </p:cNvSpPr>
          <p:nvPr>
            <p:ph idx="1"/>
          </p:nvPr>
        </p:nvSpPr>
        <p:spPr/>
        <p:txBody>
          <a:bodyPr>
            <a:normAutofit fontScale="77500" lnSpcReduction="20000"/>
          </a:bodyPr>
          <a:lstStyle/>
          <a:p>
            <a:r>
              <a:rPr lang="en-GB" dirty="0"/>
              <a:t>A series of symbols, clouds, wind harps, describe the permanence in </a:t>
            </a:r>
            <a:r>
              <a:rPr lang="en-GB" dirty="0" smtClean="0"/>
              <a:t>impermanence</a:t>
            </a:r>
          </a:p>
          <a:p>
            <a:r>
              <a:rPr lang="en-GB" dirty="0"/>
              <a:t>The first two stanzas concern the bustle and hurry of life which only conceals its inherent transience. </a:t>
            </a:r>
            <a:r>
              <a:rPr lang="en-GB" dirty="0" smtClean="0"/>
              <a:t>susceptible </a:t>
            </a:r>
            <a:r>
              <a:rPr lang="en-GB" dirty="0"/>
              <a:t>to every passing wind gust</a:t>
            </a:r>
            <a:r>
              <a:rPr lang="en-GB" dirty="0" smtClean="0"/>
              <a:t>.</a:t>
            </a:r>
            <a:endParaRPr lang="en-GB" dirty="0"/>
          </a:p>
          <a:p>
            <a:r>
              <a:rPr lang="en-GB" dirty="0"/>
              <a:t>The last two stanzas concern the theme of the lack of freedom. In sleep, the mind cannot control the unconscious which poisons sleep. Human life and actions are subject to uncontrollable internal or autonomic reactions and to external forces</a:t>
            </a:r>
            <a:r>
              <a:rPr lang="en-GB" dirty="0" smtClean="0"/>
              <a:t>.. </a:t>
            </a:r>
            <a:r>
              <a:rPr lang="en-GB" dirty="0"/>
              <a:t>The conclusion is that the only constant is change</a:t>
            </a:r>
            <a:r>
              <a:rPr lang="en-GB" dirty="0" smtClean="0"/>
              <a:t>.</a:t>
            </a:r>
            <a:endParaRPr lang="en-GB" dirty="0"/>
          </a:p>
          <a:p>
            <a:r>
              <a:rPr lang="en-GB" dirty="0"/>
              <a:t>There is also a prose version of the themes of the poem </a:t>
            </a:r>
            <a:r>
              <a:rPr lang="en-GB" dirty="0" smtClean="0"/>
              <a:t>before </a:t>
            </a:r>
            <a:r>
              <a:rPr lang="en-GB" dirty="0"/>
              <a:t>the appearance of the poem</a:t>
            </a:r>
            <a:r>
              <a:rPr lang="en-GB" dirty="0" smtClean="0"/>
              <a:t>: "</a:t>
            </a:r>
            <a:r>
              <a:rPr lang="en-GB" dirty="0"/>
              <a:t>Alas! Why does man boast of sensibilities superior to those apparent in the brute; it only renders them more necessary beings. If our impulses were confined to hunger, thirst, and desire, we might be nearly free; but now we are moved by every wind that blows and a chance word or scene that that word may convey to us."</a:t>
            </a:r>
          </a:p>
          <a:p>
            <a:r>
              <a:rPr lang="en-GB" dirty="0"/>
              <a:t>The prose version enunciates the identical themes of the poem, that man cannot control his thoughts because </a:t>
            </a:r>
            <a:r>
              <a:rPr lang="en-GB" b="1" dirty="0"/>
              <a:t>man has a subconscious that he cannot completely contro</a:t>
            </a:r>
            <a:r>
              <a:rPr lang="en-GB" dirty="0"/>
              <a:t>l.</a:t>
            </a:r>
          </a:p>
          <a:p>
            <a:endParaRPr lang="en-GB" dirty="0"/>
          </a:p>
        </p:txBody>
      </p:sp>
    </p:spTree>
    <p:extLst>
      <p:ext uri="{BB962C8B-B14F-4D97-AF65-F5344CB8AC3E}">
        <p14:creationId xmlns:p14="http://schemas.microsoft.com/office/powerpoint/2010/main" val="759349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Enter creature…</a:t>
            </a:r>
            <a:endParaRPr lang="en-GB" b="1" dirty="0"/>
          </a:p>
        </p:txBody>
      </p:sp>
      <p:sp>
        <p:nvSpPr>
          <p:cNvPr id="3" name="Content Placeholder 2"/>
          <p:cNvSpPr>
            <a:spLocks noGrp="1"/>
          </p:cNvSpPr>
          <p:nvPr>
            <p:ph idx="1"/>
          </p:nvPr>
        </p:nvSpPr>
        <p:spPr>
          <a:xfrm>
            <a:off x="838200" y="1690688"/>
            <a:ext cx="10515600" cy="4351338"/>
          </a:xfrm>
        </p:spPr>
        <p:txBody>
          <a:bodyPr/>
          <a:lstStyle/>
          <a:p>
            <a:r>
              <a:rPr lang="en-US" dirty="0"/>
              <a:t>In what ways does the interruption of the creature contrast the previous chapter/ paragraphs exploring Victor’s apparent Romanticism? Think about change in language, style and genre</a:t>
            </a:r>
            <a:r>
              <a:rPr lang="en-US" dirty="0" smtClean="0"/>
              <a:t>.</a:t>
            </a:r>
          </a:p>
          <a:p>
            <a:r>
              <a:rPr lang="en-US" dirty="0" smtClean="0"/>
              <a:t>What is particularly Gothic about this encounter?</a:t>
            </a:r>
          </a:p>
          <a:p>
            <a:pPr marL="0" indent="0">
              <a:buNone/>
            </a:pPr>
            <a:endParaRPr lang="en-GB" dirty="0"/>
          </a:p>
        </p:txBody>
      </p:sp>
    </p:spTree>
    <p:extLst>
      <p:ext uri="{BB962C8B-B14F-4D97-AF65-F5344CB8AC3E}">
        <p14:creationId xmlns:p14="http://schemas.microsoft.com/office/powerpoint/2010/main" val="851397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4"/>
            <a:ext cx="10515600" cy="1325563"/>
          </a:xfrm>
        </p:spPr>
        <p:txBody>
          <a:bodyPr/>
          <a:lstStyle/>
          <a:p>
            <a:r>
              <a:rPr lang="en-GB" dirty="0" smtClean="0"/>
              <a:t>Gothic doubles – reflections and oppositions </a:t>
            </a:r>
            <a:endParaRPr lang="en-GB" dirty="0"/>
          </a:p>
        </p:txBody>
      </p:sp>
      <p:sp>
        <p:nvSpPr>
          <p:cNvPr id="3" name="Content Placeholder 2"/>
          <p:cNvSpPr>
            <a:spLocks noGrp="1"/>
          </p:cNvSpPr>
          <p:nvPr>
            <p:ph idx="1"/>
          </p:nvPr>
        </p:nvSpPr>
        <p:spPr>
          <a:xfrm>
            <a:off x="472440" y="2101271"/>
            <a:ext cx="10515600" cy="4351338"/>
          </a:xfrm>
        </p:spPr>
        <p:txBody>
          <a:bodyPr>
            <a:normAutofit fontScale="85000" lnSpcReduction="10000"/>
          </a:bodyPr>
          <a:lstStyle/>
          <a:p>
            <a:pPr lvl="0"/>
            <a:r>
              <a:rPr lang="en-GB" dirty="0" smtClean="0"/>
              <a:t>Like </a:t>
            </a:r>
            <a:r>
              <a:rPr lang="en-GB" dirty="0"/>
              <a:t>many Gothic novels, </a:t>
            </a:r>
            <a:r>
              <a:rPr lang="en-GB" i="1" dirty="0"/>
              <a:t>Frankenstein</a:t>
            </a:r>
            <a:r>
              <a:rPr lang="en-GB" dirty="0"/>
              <a:t> generates much of its dramatic doubling by </a:t>
            </a:r>
            <a:r>
              <a:rPr lang="en-GB" b="1" dirty="0"/>
              <a:t>splitting its protagonist in parts</a:t>
            </a:r>
            <a:r>
              <a:rPr lang="en-GB" dirty="0"/>
              <a:t>; the secondary being, usually a ghost or a </a:t>
            </a:r>
            <a:r>
              <a:rPr lang="en-GB" b="1" dirty="0"/>
              <a:t>doppelganger, </a:t>
            </a:r>
            <a:r>
              <a:rPr lang="en-GB" dirty="0"/>
              <a:t>is an symbolic figure and </a:t>
            </a:r>
            <a:r>
              <a:rPr lang="en-GB" b="1" dirty="0"/>
              <a:t>a projection of the protagonist’s inner life on the outer world</a:t>
            </a:r>
            <a:r>
              <a:rPr lang="en-GB" dirty="0"/>
              <a:t>. This makes the Gothic novel as strongly solipsistic form.</a:t>
            </a:r>
          </a:p>
          <a:p>
            <a:pPr lvl="0"/>
            <a:r>
              <a:rPr lang="en-GB" dirty="0"/>
              <a:t>Frankenstein notes how the creature is always physically near to him, but this exists as a metaphor also: ‘I do not doubt that he (creature) </a:t>
            </a:r>
            <a:r>
              <a:rPr lang="en-GB" b="1" dirty="0"/>
              <a:t>hovers near the spot which I inhabit.’ </a:t>
            </a:r>
          </a:p>
          <a:p>
            <a:pPr lvl="0"/>
            <a:r>
              <a:rPr lang="en-GB" dirty="0"/>
              <a:t>The clearest indication that Victor recognises the creature as a double comes when he observes: ‘</a:t>
            </a:r>
            <a:r>
              <a:rPr lang="en-GB" b="1" dirty="0"/>
              <a:t>my own spirit let loose from the grave</a:t>
            </a:r>
            <a:r>
              <a:rPr lang="en-GB" dirty="0"/>
              <a:t>, forced to destroy all that was dear to me’. </a:t>
            </a:r>
          </a:p>
          <a:p>
            <a:pPr lvl="0"/>
            <a:r>
              <a:rPr lang="en-GB" dirty="0"/>
              <a:t>The creature is often spotted framed by windows, which can be seen as mirrors. Similarly, Victor catches sight of him in flashes of lightning, as though he has caught sight of </a:t>
            </a:r>
            <a:r>
              <a:rPr lang="en-GB" b="1" dirty="0"/>
              <a:t>a ghostly reflection. </a:t>
            </a:r>
          </a:p>
          <a:p>
            <a:endParaRPr lang="en-GB" dirty="0"/>
          </a:p>
        </p:txBody>
      </p:sp>
      <p:pic>
        <p:nvPicPr>
          <p:cNvPr id="4" name="Picture 3"/>
          <p:cNvPicPr>
            <a:picLocks noChangeAspect="1"/>
          </p:cNvPicPr>
          <p:nvPr/>
        </p:nvPicPr>
        <p:blipFill>
          <a:blip r:embed="rId2"/>
          <a:stretch>
            <a:fillRect/>
          </a:stretch>
        </p:blipFill>
        <p:spPr>
          <a:xfrm>
            <a:off x="10262103" y="125620"/>
            <a:ext cx="1804572" cy="1804572"/>
          </a:xfrm>
          <a:prstGeom prst="rect">
            <a:avLst/>
          </a:prstGeom>
        </p:spPr>
      </p:pic>
    </p:spTree>
    <p:extLst>
      <p:ext uri="{BB962C8B-B14F-4D97-AF65-F5344CB8AC3E}">
        <p14:creationId xmlns:p14="http://schemas.microsoft.com/office/powerpoint/2010/main" val="941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1508</Words>
  <Application>Microsoft Office PowerPoint</Application>
  <PresentationFormat>Widescreen</PresentationFormat>
  <Paragraphs>100</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The Creature’s narrative</vt:lpstr>
      <vt:lpstr>Aims</vt:lpstr>
      <vt:lpstr>Introduction and re-cap of sublime and the ‘Romantic man’</vt:lpstr>
      <vt:lpstr>Sublime                            Romantic man</vt:lpstr>
      <vt:lpstr>Volume one, chapter 1</vt:lpstr>
      <vt:lpstr>Volume two, chapter 2 up to page 101</vt:lpstr>
      <vt:lpstr>AO3 – allusion to ‘Mutability’</vt:lpstr>
      <vt:lpstr>Enter creature…</vt:lpstr>
      <vt:lpstr>Gothic doubles – reflections and oppositions </vt:lpstr>
      <vt:lpstr>PowerPoint Presentation</vt:lpstr>
      <vt:lpstr>Gothic doubles – reflections and oppositions </vt:lpstr>
      <vt:lpstr>PowerPoint Presentation</vt:lpstr>
      <vt:lpstr>Gothic doubles – reflections and oppositions </vt:lpstr>
      <vt:lpstr>Key quotation page 102</vt:lpstr>
      <vt:lpstr>The ‘abject’ and its meaning</vt:lpstr>
      <vt:lpstr>Task 2 – analysis of creature’s speech</vt:lpstr>
      <vt:lpstr>Aesthetic prejudice</vt:lpstr>
      <vt:lpstr>However… </vt:lpstr>
      <vt:lpstr>AO5: Peter Brooks ‘What is a Monster?’</vt:lpstr>
      <vt:lpstr>Task 3- creature v Victor - extra</vt:lpstr>
      <vt:lpstr>Summing up…</vt:lpstr>
    </vt:vector>
  </TitlesOfParts>
  <Company>Harington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Sofie Khachik</dc:creator>
  <cp:lastModifiedBy>Sofie Khachik</cp:lastModifiedBy>
  <cp:revision>17</cp:revision>
  <dcterms:created xsi:type="dcterms:W3CDTF">2016-11-17T16:40:37Z</dcterms:created>
  <dcterms:modified xsi:type="dcterms:W3CDTF">2016-11-23T15:38:37Z</dcterms:modified>
</cp:coreProperties>
</file>