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5" r:id="rId4"/>
    <p:sldId id="277" r:id="rId5"/>
    <p:sldId id="278" r:id="rId6"/>
    <p:sldId id="261" r:id="rId7"/>
    <p:sldId id="279" r:id="rId8"/>
    <p:sldId id="280" r:id="rId9"/>
    <p:sldId id="282" r:id="rId10"/>
    <p:sldId id="284" r:id="rId11"/>
    <p:sldId id="281" r:id="rId12"/>
    <p:sldId id="285" r:id="rId13"/>
    <p:sldId id="286" r:id="rId14"/>
    <p:sldId id="258" r:id="rId15"/>
    <p:sldId id="259" r:id="rId16"/>
    <p:sldId id="260" r:id="rId17"/>
    <p:sldId id="283"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5D3CF-31AA-4C5C-A1DE-00FA1803FB95}" type="datetimeFigureOut">
              <a:rPr lang="en-GB" smtClean="0"/>
              <a:t>24/11/2015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F2ECE-F9C9-4BB9-B346-00CC6C638D7A}" type="slidenum">
              <a:rPr lang="en-GB" smtClean="0"/>
              <a:t>‹#›</a:t>
            </a:fld>
            <a:endParaRPr lang="en-GB"/>
          </a:p>
        </p:txBody>
      </p:sp>
    </p:spTree>
    <p:extLst>
      <p:ext uri="{BB962C8B-B14F-4D97-AF65-F5344CB8AC3E}">
        <p14:creationId xmlns:p14="http://schemas.microsoft.com/office/powerpoint/2010/main" val="421619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INSPIRATION FOR</a:t>
            </a:r>
            <a:r>
              <a:rPr lang="en-GB" baseline="0" dirty="0" smtClean="0"/>
              <a:t> OLIVIER FILM</a:t>
            </a:r>
            <a:endParaRPr lang="en-GB" dirty="0"/>
          </a:p>
        </p:txBody>
      </p:sp>
      <p:sp>
        <p:nvSpPr>
          <p:cNvPr id="4" name="Slide Number Placeholder 3"/>
          <p:cNvSpPr>
            <a:spLocks noGrp="1"/>
          </p:cNvSpPr>
          <p:nvPr>
            <p:ph type="sldNum" sz="quarter" idx="10"/>
          </p:nvPr>
        </p:nvSpPr>
        <p:spPr/>
        <p:txBody>
          <a:bodyPr/>
          <a:lstStyle/>
          <a:p>
            <a:fld id="{089CB636-D69E-450E-AEB7-AA69B4E54185}" type="slidenum">
              <a:rPr lang="en-GB" smtClean="0"/>
              <a:t>15</a:t>
            </a:fld>
            <a:endParaRPr lang="en-GB"/>
          </a:p>
        </p:txBody>
      </p:sp>
    </p:spTree>
    <p:extLst>
      <p:ext uri="{BB962C8B-B14F-4D97-AF65-F5344CB8AC3E}">
        <p14:creationId xmlns:p14="http://schemas.microsoft.com/office/powerpoint/2010/main" val="390153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89CB636-D69E-450E-AEB7-AA69B4E54185}" type="slidenum">
              <a:rPr lang="en-GB" smtClean="0"/>
              <a:t>16</a:t>
            </a:fld>
            <a:endParaRPr lang="en-GB"/>
          </a:p>
        </p:txBody>
      </p:sp>
    </p:spTree>
    <p:extLst>
      <p:ext uri="{BB962C8B-B14F-4D97-AF65-F5344CB8AC3E}">
        <p14:creationId xmlns:p14="http://schemas.microsoft.com/office/powerpoint/2010/main" val="55480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63785B-EDA2-443E-8E10-84448271DC2A}" type="datetimeFigureOut">
              <a:rPr lang="en-GB" smtClean="0"/>
              <a:t>24/11/2015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96CA1-23A6-4B19-99B3-3D57D6E3A297}" type="slidenum">
              <a:rPr lang="en-GB" smtClean="0"/>
              <a:t>‹#›</a:t>
            </a:fld>
            <a:endParaRPr lang="en-GB"/>
          </a:p>
        </p:txBody>
      </p:sp>
    </p:spTree>
    <p:extLst>
      <p:ext uri="{BB962C8B-B14F-4D97-AF65-F5344CB8AC3E}">
        <p14:creationId xmlns:p14="http://schemas.microsoft.com/office/powerpoint/2010/main" val="169649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63785B-EDA2-443E-8E10-84448271DC2A}" type="datetimeFigureOut">
              <a:rPr lang="en-GB" smtClean="0"/>
              <a:t>24/11/2015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96CA1-23A6-4B19-99B3-3D57D6E3A297}" type="slidenum">
              <a:rPr lang="en-GB" smtClean="0"/>
              <a:t>‹#›</a:t>
            </a:fld>
            <a:endParaRPr lang="en-GB"/>
          </a:p>
        </p:txBody>
      </p:sp>
    </p:spTree>
    <p:extLst>
      <p:ext uri="{BB962C8B-B14F-4D97-AF65-F5344CB8AC3E}">
        <p14:creationId xmlns:p14="http://schemas.microsoft.com/office/powerpoint/2010/main" val="90579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63785B-EDA2-443E-8E10-84448271DC2A}" type="datetimeFigureOut">
              <a:rPr lang="en-GB" smtClean="0"/>
              <a:t>24/11/2015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96CA1-23A6-4B19-99B3-3D57D6E3A297}" type="slidenum">
              <a:rPr lang="en-GB" smtClean="0"/>
              <a:t>‹#›</a:t>
            </a:fld>
            <a:endParaRPr lang="en-GB"/>
          </a:p>
        </p:txBody>
      </p:sp>
    </p:spTree>
    <p:extLst>
      <p:ext uri="{BB962C8B-B14F-4D97-AF65-F5344CB8AC3E}">
        <p14:creationId xmlns:p14="http://schemas.microsoft.com/office/powerpoint/2010/main" val="407081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63785B-EDA2-443E-8E10-84448271DC2A}" type="datetimeFigureOut">
              <a:rPr lang="en-GB" smtClean="0"/>
              <a:t>24/11/2015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96CA1-23A6-4B19-99B3-3D57D6E3A297}" type="slidenum">
              <a:rPr lang="en-GB" smtClean="0"/>
              <a:t>‹#›</a:t>
            </a:fld>
            <a:endParaRPr lang="en-GB"/>
          </a:p>
        </p:txBody>
      </p:sp>
    </p:spTree>
    <p:extLst>
      <p:ext uri="{BB962C8B-B14F-4D97-AF65-F5344CB8AC3E}">
        <p14:creationId xmlns:p14="http://schemas.microsoft.com/office/powerpoint/2010/main" val="124903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3785B-EDA2-443E-8E10-84448271DC2A}" type="datetimeFigureOut">
              <a:rPr lang="en-GB" smtClean="0"/>
              <a:t>24/11/2015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96CA1-23A6-4B19-99B3-3D57D6E3A297}" type="slidenum">
              <a:rPr lang="en-GB" smtClean="0"/>
              <a:t>‹#›</a:t>
            </a:fld>
            <a:endParaRPr lang="en-GB"/>
          </a:p>
        </p:txBody>
      </p:sp>
    </p:spTree>
    <p:extLst>
      <p:ext uri="{BB962C8B-B14F-4D97-AF65-F5344CB8AC3E}">
        <p14:creationId xmlns:p14="http://schemas.microsoft.com/office/powerpoint/2010/main" val="358891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63785B-EDA2-443E-8E10-84448271DC2A}" type="datetimeFigureOut">
              <a:rPr lang="en-GB" smtClean="0"/>
              <a:t>24/11/2015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96CA1-23A6-4B19-99B3-3D57D6E3A297}" type="slidenum">
              <a:rPr lang="en-GB" smtClean="0"/>
              <a:t>‹#›</a:t>
            </a:fld>
            <a:endParaRPr lang="en-GB"/>
          </a:p>
        </p:txBody>
      </p:sp>
    </p:spTree>
    <p:extLst>
      <p:ext uri="{BB962C8B-B14F-4D97-AF65-F5344CB8AC3E}">
        <p14:creationId xmlns:p14="http://schemas.microsoft.com/office/powerpoint/2010/main" val="264926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63785B-EDA2-443E-8E10-84448271DC2A}" type="datetimeFigureOut">
              <a:rPr lang="en-GB" smtClean="0"/>
              <a:t>24/11/2015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596CA1-23A6-4B19-99B3-3D57D6E3A297}" type="slidenum">
              <a:rPr lang="en-GB" smtClean="0"/>
              <a:t>‹#›</a:t>
            </a:fld>
            <a:endParaRPr lang="en-GB"/>
          </a:p>
        </p:txBody>
      </p:sp>
    </p:spTree>
    <p:extLst>
      <p:ext uri="{BB962C8B-B14F-4D97-AF65-F5344CB8AC3E}">
        <p14:creationId xmlns:p14="http://schemas.microsoft.com/office/powerpoint/2010/main" val="399831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63785B-EDA2-443E-8E10-84448271DC2A}" type="datetimeFigureOut">
              <a:rPr lang="en-GB" smtClean="0"/>
              <a:t>24/11/2015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596CA1-23A6-4B19-99B3-3D57D6E3A297}" type="slidenum">
              <a:rPr lang="en-GB" smtClean="0"/>
              <a:t>‹#›</a:t>
            </a:fld>
            <a:endParaRPr lang="en-GB"/>
          </a:p>
        </p:txBody>
      </p:sp>
    </p:spTree>
    <p:extLst>
      <p:ext uri="{BB962C8B-B14F-4D97-AF65-F5344CB8AC3E}">
        <p14:creationId xmlns:p14="http://schemas.microsoft.com/office/powerpoint/2010/main" val="198696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3785B-EDA2-443E-8E10-84448271DC2A}" type="datetimeFigureOut">
              <a:rPr lang="en-GB" smtClean="0"/>
              <a:t>24/11/2015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596CA1-23A6-4B19-99B3-3D57D6E3A297}" type="slidenum">
              <a:rPr lang="en-GB" smtClean="0"/>
              <a:t>‹#›</a:t>
            </a:fld>
            <a:endParaRPr lang="en-GB"/>
          </a:p>
        </p:txBody>
      </p:sp>
    </p:spTree>
    <p:extLst>
      <p:ext uri="{BB962C8B-B14F-4D97-AF65-F5344CB8AC3E}">
        <p14:creationId xmlns:p14="http://schemas.microsoft.com/office/powerpoint/2010/main" val="7950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3785B-EDA2-443E-8E10-84448271DC2A}" type="datetimeFigureOut">
              <a:rPr lang="en-GB" smtClean="0"/>
              <a:t>24/11/2015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96CA1-23A6-4B19-99B3-3D57D6E3A297}" type="slidenum">
              <a:rPr lang="en-GB" smtClean="0"/>
              <a:t>‹#›</a:t>
            </a:fld>
            <a:endParaRPr lang="en-GB"/>
          </a:p>
        </p:txBody>
      </p:sp>
    </p:spTree>
    <p:extLst>
      <p:ext uri="{BB962C8B-B14F-4D97-AF65-F5344CB8AC3E}">
        <p14:creationId xmlns:p14="http://schemas.microsoft.com/office/powerpoint/2010/main" val="310369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3785B-EDA2-443E-8E10-84448271DC2A}" type="datetimeFigureOut">
              <a:rPr lang="en-GB" smtClean="0"/>
              <a:t>24/11/2015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96CA1-23A6-4B19-99B3-3D57D6E3A297}" type="slidenum">
              <a:rPr lang="en-GB" smtClean="0"/>
              <a:t>‹#›</a:t>
            </a:fld>
            <a:endParaRPr lang="en-GB"/>
          </a:p>
        </p:txBody>
      </p:sp>
    </p:spTree>
    <p:extLst>
      <p:ext uri="{BB962C8B-B14F-4D97-AF65-F5344CB8AC3E}">
        <p14:creationId xmlns:p14="http://schemas.microsoft.com/office/powerpoint/2010/main" val="206131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3785B-EDA2-443E-8E10-84448271DC2A}" type="datetimeFigureOut">
              <a:rPr lang="en-GB" smtClean="0"/>
              <a:t>24/11/2015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96CA1-23A6-4B19-99B3-3D57D6E3A297}" type="slidenum">
              <a:rPr lang="en-GB" smtClean="0"/>
              <a:t>‹#›</a:t>
            </a:fld>
            <a:endParaRPr lang="en-GB"/>
          </a:p>
        </p:txBody>
      </p:sp>
    </p:spTree>
    <p:extLst>
      <p:ext uri="{BB962C8B-B14F-4D97-AF65-F5344CB8AC3E}">
        <p14:creationId xmlns:p14="http://schemas.microsoft.com/office/powerpoint/2010/main" val="2151938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houseofideas.com/mscornelius/resources/hamlet/hamlet_vol_59__elaine_showalter_essay_date_1985_276850-.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 4 – Ophelia and Laertes</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51478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‘My  brother shall know of it’ (p378)</a:t>
            </a:r>
            <a:endParaRPr lang="en-GB" dirty="0"/>
          </a:p>
        </p:txBody>
      </p:sp>
      <p:sp>
        <p:nvSpPr>
          <p:cNvPr id="3" name="Content Placeholder 2"/>
          <p:cNvSpPr>
            <a:spLocks noGrp="1"/>
          </p:cNvSpPr>
          <p:nvPr>
            <p:ph idx="1"/>
          </p:nvPr>
        </p:nvSpPr>
        <p:spPr/>
        <p:txBody>
          <a:bodyPr/>
          <a:lstStyle/>
          <a:p>
            <a:r>
              <a:rPr lang="en-GB" dirty="0" smtClean="0"/>
              <a:t>Political/ outside is intruding on the domestic/inside</a:t>
            </a:r>
          </a:p>
          <a:p>
            <a:r>
              <a:rPr lang="en-GB" dirty="0" smtClean="0"/>
              <a:t>Imagery of disorder: ‘the people muddied/ Thick and unwholesome in thoughts and whispers’ (4.5.81-82)</a:t>
            </a:r>
            <a:endParaRPr lang="en-GB" dirty="0"/>
          </a:p>
          <a:p>
            <a:r>
              <a:rPr lang="en-GB" dirty="0" smtClean="0"/>
              <a:t>Laertes as a symbol of disorder: ‘young Laertes in a riotous head/</a:t>
            </a:r>
            <a:r>
              <a:rPr lang="en-GB" dirty="0" err="1" smtClean="0"/>
              <a:t>o’erbears</a:t>
            </a:r>
            <a:r>
              <a:rPr lang="en-GB" dirty="0" smtClean="0"/>
              <a:t> your officers. The rabble call him lord.’ (4.5.101-102)</a:t>
            </a:r>
          </a:p>
          <a:p>
            <a:endParaRPr lang="en-GB" dirty="0"/>
          </a:p>
        </p:txBody>
      </p:sp>
    </p:spTree>
    <p:extLst>
      <p:ext uri="{BB962C8B-B14F-4D97-AF65-F5344CB8AC3E}">
        <p14:creationId xmlns:p14="http://schemas.microsoft.com/office/powerpoint/2010/main" val="336608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92D050"/>
                </a:solidFill>
              </a:rPr>
              <a:t>LAERTES AS REVENGER</a:t>
            </a:r>
            <a:endParaRPr lang="en-GB" dirty="0">
              <a:solidFill>
                <a:srgbClr val="92D050"/>
              </a:solidFill>
            </a:endParaRPr>
          </a:p>
        </p:txBody>
      </p:sp>
      <p:sp>
        <p:nvSpPr>
          <p:cNvPr id="3" name="Content Placeholder 2"/>
          <p:cNvSpPr>
            <a:spLocks noGrp="1"/>
          </p:cNvSpPr>
          <p:nvPr>
            <p:ph idx="1"/>
          </p:nvPr>
        </p:nvSpPr>
        <p:spPr>
          <a:xfrm>
            <a:off x="682579" y="1417639"/>
            <a:ext cx="10985679" cy="4708525"/>
          </a:xfrm>
        </p:spPr>
        <p:txBody>
          <a:bodyPr>
            <a:normAutofit fontScale="92500" lnSpcReduction="10000"/>
          </a:bodyPr>
          <a:lstStyle/>
          <a:p>
            <a:pPr marL="0" indent="0">
              <a:buNone/>
            </a:pPr>
            <a:endParaRPr lang="en-GB" dirty="0" smtClean="0"/>
          </a:p>
          <a:p>
            <a:pPr marL="0" indent="0">
              <a:buNone/>
            </a:pPr>
            <a:r>
              <a:rPr lang="en-GB" dirty="0" smtClean="0"/>
              <a:t>‘That drop of blood that’s calm proclaims me bastard’ (4.5,118)</a:t>
            </a:r>
          </a:p>
          <a:p>
            <a:pPr marL="0" indent="0">
              <a:buNone/>
            </a:pPr>
            <a:r>
              <a:rPr lang="en-GB" dirty="0" smtClean="0"/>
              <a:t>‘I’ll not be juggled with./ To hell allegiance, vows to the blackest devil,/ Conscience and grace to the profoundest pit.’ (4.5, 129-131)</a:t>
            </a:r>
            <a:endParaRPr lang="en-GB" dirty="0"/>
          </a:p>
          <a:p>
            <a:pPr marL="0" indent="0">
              <a:buNone/>
            </a:pPr>
            <a:r>
              <a:rPr lang="en-GB" dirty="0" smtClean="0"/>
              <a:t>‘By heaven, thy madness shall be paid with weight’ (4.5, 155)</a:t>
            </a:r>
          </a:p>
          <a:p>
            <a:pPr marL="0" indent="0">
              <a:buNone/>
            </a:pPr>
            <a:r>
              <a:rPr lang="en-GB" dirty="0" smtClean="0"/>
              <a:t>‘And so I have a noble father lost,/ A sister driven to desperate terms’ (4.7, 26-27)</a:t>
            </a:r>
          </a:p>
          <a:p>
            <a:pPr marL="0" indent="0">
              <a:buNone/>
            </a:pPr>
            <a:endParaRPr lang="en-GB" dirty="0" smtClean="0"/>
          </a:p>
          <a:p>
            <a:pPr marL="0" indent="0">
              <a:buNone/>
            </a:pPr>
            <a:r>
              <a:rPr lang="en-GB" dirty="0" smtClean="0">
                <a:solidFill>
                  <a:srgbClr val="92D050"/>
                </a:solidFill>
              </a:rPr>
              <a:t>DISCUSSION QUESTIONS: </a:t>
            </a:r>
            <a:endParaRPr lang="en-GB" dirty="0">
              <a:solidFill>
                <a:srgbClr val="92D050"/>
              </a:solidFill>
            </a:endParaRPr>
          </a:p>
          <a:p>
            <a:pPr marL="0" indent="0">
              <a:buNone/>
            </a:pPr>
            <a:r>
              <a:rPr lang="en-GB" dirty="0" smtClean="0">
                <a:solidFill>
                  <a:srgbClr val="92D050"/>
                </a:solidFill>
              </a:rPr>
              <a:t>Which of these lines best conveys Laertes’ reasons for and desire for revenge? </a:t>
            </a:r>
          </a:p>
          <a:p>
            <a:pPr marL="0" indent="0">
              <a:buNone/>
            </a:pPr>
            <a:r>
              <a:rPr lang="en-GB" dirty="0" smtClean="0">
                <a:solidFill>
                  <a:srgbClr val="92D050"/>
                </a:solidFill>
              </a:rPr>
              <a:t>Is Laertes a more powerful avenger than Hamlet/</a:t>
            </a:r>
            <a:r>
              <a:rPr lang="en-GB" dirty="0" err="1" smtClean="0">
                <a:solidFill>
                  <a:srgbClr val="92D050"/>
                </a:solidFill>
              </a:rPr>
              <a:t>Fortinbras</a:t>
            </a:r>
            <a:r>
              <a:rPr lang="en-GB" dirty="0" smtClean="0">
                <a:solidFill>
                  <a:srgbClr val="92D050"/>
                </a:solidFill>
              </a:rPr>
              <a:t>? Why? Why not?</a:t>
            </a:r>
          </a:p>
        </p:txBody>
      </p:sp>
    </p:spTree>
    <p:extLst>
      <p:ext uri="{BB962C8B-B14F-4D97-AF65-F5344CB8AC3E}">
        <p14:creationId xmlns:p14="http://schemas.microsoft.com/office/powerpoint/2010/main" val="2322393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4.6 – Hamlet and the pirates</a:t>
            </a:r>
            <a:endParaRPr lang="en-GB" dirty="0"/>
          </a:p>
        </p:txBody>
      </p:sp>
      <p:sp>
        <p:nvSpPr>
          <p:cNvPr id="3" name="Content Placeholder 2"/>
          <p:cNvSpPr>
            <a:spLocks noGrp="1"/>
          </p:cNvSpPr>
          <p:nvPr>
            <p:ph idx="1"/>
          </p:nvPr>
        </p:nvSpPr>
        <p:spPr/>
        <p:txBody>
          <a:bodyPr/>
          <a:lstStyle/>
          <a:p>
            <a:r>
              <a:rPr lang="en-GB" dirty="0" smtClean="0"/>
              <a:t>‘I boarded them’</a:t>
            </a:r>
          </a:p>
          <a:p>
            <a:r>
              <a:rPr lang="en-GB" dirty="0" smtClean="0"/>
              <a:t>‘I am to do a turn for them’</a:t>
            </a:r>
          </a:p>
          <a:p>
            <a:endParaRPr lang="en-GB" dirty="0"/>
          </a:p>
          <a:p>
            <a:pPr marL="0" indent="0">
              <a:buNone/>
            </a:pPr>
            <a:r>
              <a:rPr lang="en-GB" dirty="0" smtClean="0"/>
              <a:t>Plot device?</a:t>
            </a:r>
          </a:p>
          <a:p>
            <a:pPr marL="0" indent="0">
              <a:buNone/>
            </a:pPr>
            <a:r>
              <a:rPr lang="en-GB" dirty="0" smtClean="0"/>
              <a:t>Signifies a change in Hamlet?</a:t>
            </a:r>
          </a:p>
        </p:txBody>
      </p:sp>
      <p:pic>
        <p:nvPicPr>
          <p:cNvPr id="4" name="Picture 3"/>
          <p:cNvPicPr>
            <a:picLocks noChangeAspect="1"/>
          </p:cNvPicPr>
          <p:nvPr/>
        </p:nvPicPr>
        <p:blipFill>
          <a:blip r:embed="rId2"/>
          <a:stretch>
            <a:fillRect/>
          </a:stretch>
        </p:blipFill>
        <p:spPr>
          <a:xfrm>
            <a:off x="6521808" y="1939142"/>
            <a:ext cx="4782038" cy="3650289"/>
          </a:xfrm>
          <a:prstGeom prst="rect">
            <a:avLst/>
          </a:prstGeom>
        </p:spPr>
      </p:pic>
    </p:spTree>
    <p:extLst>
      <p:ext uri="{BB962C8B-B14F-4D97-AF65-F5344CB8AC3E}">
        <p14:creationId xmlns:p14="http://schemas.microsoft.com/office/powerpoint/2010/main" val="396786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4.7 Claudius and Laertes </a:t>
            </a:r>
            <a:endParaRPr lang="en-GB" dirty="0"/>
          </a:p>
        </p:txBody>
      </p:sp>
      <p:sp>
        <p:nvSpPr>
          <p:cNvPr id="3" name="Content Placeholder 2"/>
          <p:cNvSpPr>
            <a:spLocks noGrp="1"/>
          </p:cNvSpPr>
          <p:nvPr>
            <p:ph idx="1"/>
          </p:nvPr>
        </p:nvSpPr>
        <p:spPr/>
        <p:txBody>
          <a:bodyPr/>
          <a:lstStyle/>
          <a:p>
            <a:r>
              <a:rPr lang="en-GB" dirty="0" smtClean="0"/>
              <a:t>Claudius manipulates Laertes </a:t>
            </a:r>
          </a:p>
          <a:p>
            <a:r>
              <a:rPr lang="en-GB" dirty="0" smtClean="0"/>
              <a:t>Emerges as a cunning, Machiavellian villain here</a:t>
            </a:r>
          </a:p>
          <a:p>
            <a:r>
              <a:rPr lang="en-GB" dirty="0" smtClean="0"/>
              <a:t>Appeals to Laertes’ ego with flattery of his swordsmanship</a:t>
            </a:r>
          </a:p>
          <a:p>
            <a:r>
              <a:rPr lang="en-GB" dirty="0" smtClean="0"/>
              <a:t>Questions his loyalty to his father and his masculinity </a:t>
            </a:r>
          </a:p>
        </p:txBody>
      </p:sp>
      <p:pic>
        <p:nvPicPr>
          <p:cNvPr id="4" name="Picture 3"/>
          <p:cNvPicPr>
            <a:picLocks noChangeAspect="1"/>
          </p:cNvPicPr>
          <p:nvPr/>
        </p:nvPicPr>
        <p:blipFill>
          <a:blip r:embed="rId2"/>
          <a:stretch>
            <a:fillRect/>
          </a:stretch>
        </p:blipFill>
        <p:spPr>
          <a:xfrm>
            <a:off x="3328116" y="3969305"/>
            <a:ext cx="5120426" cy="2342595"/>
          </a:xfrm>
          <a:prstGeom prst="rect">
            <a:avLst/>
          </a:prstGeom>
        </p:spPr>
      </p:pic>
    </p:spTree>
    <p:extLst>
      <p:ext uri="{BB962C8B-B14F-4D97-AF65-F5344CB8AC3E}">
        <p14:creationId xmlns:p14="http://schemas.microsoft.com/office/powerpoint/2010/main" val="248306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896" y="262094"/>
            <a:ext cx="10515600" cy="1325563"/>
          </a:xfrm>
        </p:spPr>
        <p:txBody>
          <a:bodyPr/>
          <a:lstStyle/>
          <a:p>
            <a:r>
              <a:rPr lang="en-GB" dirty="0" smtClean="0"/>
              <a:t>Ophelia’s drowning 161-	end </a:t>
            </a:r>
            <a:endParaRPr lang="en-GB" dirty="0"/>
          </a:p>
        </p:txBody>
      </p:sp>
      <p:sp>
        <p:nvSpPr>
          <p:cNvPr id="3" name="Content Placeholder 2"/>
          <p:cNvSpPr>
            <a:spLocks noGrp="1"/>
          </p:cNvSpPr>
          <p:nvPr>
            <p:ph idx="1"/>
          </p:nvPr>
        </p:nvSpPr>
        <p:spPr>
          <a:xfrm>
            <a:off x="477591" y="1812746"/>
            <a:ext cx="7404279" cy="4351338"/>
          </a:xfrm>
        </p:spPr>
        <p:txBody>
          <a:bodyPr>
            <a:normAutofit fontScale="92500" lnSpcReduction="10000"/>
          </a:bodyPr>
          <a:lstStyle/>
          <a:p>
            <a:r>
              <a:rPr lang="en-US" dirty="0" smtClean="0"/>
              <a:t>Feminist critic, </a:t>
            </a:r>
            <a:r>
              <a:rPr lang="en-US" b="1" dirty="0" smtClean="0"/>
              <a:t>Elaine </a:t>
            </a:r>
            <a:r>
              <a:rPr lang="en-US" b="1" dirty="0"/>
              <a:t>Showalter </a:t>
            </a:r>
            <a:r>
              <a:rPr lang="en-US" dirty="0" smtClean="0"/>
              <a:t>suggests Ophelia </a:t>
            </a:r>
            <a:r>
              <a:rPr lang="en-US" dirty="0"/>
              <a:t>i</a:t>
            </a:r>
            <a:r>
              <a:rPr lang="en-US" dirty="0" smtClean="0"/>
              <a:t>s </a:t>
            </a:r>
            <a:r>
              <a:rPr lang="en-US" dirty="0"/>
              <a:t>a ‘potent and obsessive figure in our cultural mythology’ – female madness </a:t>
            </a:r>
            <a:r>
              <a:rPr lang="en-US" dirty="0" smtClean="0"/>
              <a:t>is </a:t>
            </a:r>
            <a:r>
              <a:rPr lang="en-US" dirty="0"/>
              <a:t>associated with bodies and erotic desires</a:t>
            </a:r>
            <a:r>
              <a:rPr lang="en-US" dirty="0" smtClean="0"/>
              <a:t>..</a:t>
            </a:r>
          </a:p>
          <a:p>
            <a:r>
              <a:rPr lang="en-US" dirty="0" smtClean="0"/>
              <a:t>Ophelia most famously captured the attention of  the </a:t>
            </a:r>
            <a:r>
              <a:rPr lang="en-GB" b="1" dirty="0" smtClean="0"/>
              <a:t>Pre-Raphaelite Brotherhood</a:t>
            </a:r>
            <a:r>
              <a:rPr lang="en-GB" dirty="0" smtClean="0"/>
              <a:t>. Inspired </a:t>
            </a:r>
            <a:r>
              <a:rPr lang="en-GB" dirty="0"/>
              <a:t>by the theories of John Ruskin, who urged artists to ‘go to nature’, they believed in an art of serious subjects treated with maximum realism. Their principal themes were initially religious, but they also used subjects from literature and poetry, particularly those dealing with love and death. They also explored modern social problems.</a:t>
            </a:r>
          </a:p>
          <a:p>
            <a:endParaRPr lang="en-US" dirty="0" smtClean="0"/>
          </a:p>
        </p:txBody>
      </p:sp>
      <p:pic>
        <p:nvPicPr>
          <p:cNvPr id="4" name="Picture 3"/>
          <p:cNvPicPr>
            <a:picLocks noChangeAspect="1"/>
          </p:cNvPicPr>
          <p:nvPr/>
        </p:nvPicPr>
        <p:blipFill>
          <a:blip r:embed="rId2"/>
          <a:stretch>
            <a:fillRect/>
          </a:stretch>
        </p:blipFill>
        <p:spPr>
          <a:xfrm>
            <a:off x="8874818" y="1684729"/>
            <a:ext cx="2046379" cy="3518336"/>
          </a:xfrm>
          <a:prstGeom prst="rect">
            <a:avLst/>
          </a:prstGeom>
        </p:spPr>
      </p:pic>
    </p:spTree>
    <p:extLst>
      <p:ext uri="{BB962C8B-B14F-4D97-AF65-F5344CB8AC3E}">
        <p14:creationId xmlns:p14="http://schemas.microsoft.com/office/powerpoint/2010/main" val="2858941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55741" y="52239"/>
            <a:ext cx="9001000" cy="6305044"/>
          </a:xfrm>
          <a:prstGeom prst="rect">
            <a:avLst/>
          </a:prstGeom>
        </p:spPr>
      </p:pic>
      <p:sp>
        <p:nvSpPr>
          <p:cNvPr id="6" name="TextBox 5"/>
          <p:cNvSpPr txBox="1"/>
          <p:nvPr/>
        </p:nvSpPr>
        <p:spPr>
          <a:xfrm>
            <a:off x="1901454" y="6316625"/>
            <a:ext cx="8280920" cy="646331"/>
          </a:xfrm>
          <a:prstGeom prst="rect">
            <a:avLst/>
          </a:prstGeom>
          <a:noFill/>
        </p:spPr>
        <p:txBody>
          <a:bodyPr wrap="square" rtlCol="0">
            <a:spAutoFit/>
          </a:bodyPr>
          <a:lstStyle/>
          <a:p>
            <a:r>
              <a:rPr lang="en-GB" dirty="0"/>
              <a:t>OPHELIA, JOHN EVERETT MILLAIS, 1852			Pre-Raphaelite 			</a:t>
            </a:r>
          </a:p>
        </p:txBody>
      </p:sp>
    </p:spTree>
    <p:extLst>
      <p:ext uri="{BB962C8B-B14F-4D97-AF65-F5344CB8AC3E}">
        <p14:creationId xmlns:p14="http://schemas.microsoft.com/office/powerpoint/2010/main" val="20109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1772" y="172232"/>
            <a:ext cx="3928594" cy="2942653"/>
          </a:xfrm>
          <a:prstGeom prst="rect">
            <a:avLst/>
          </a:prstGeom>
        </p:spPr>
      </p:pic>
      <p:pic>
        <p:nvPicPr>
          <p:cNvPr id="5" name="Picture 4"/>
          <p:cNvPicPr>
            <a:picLocks noChangeAspect="1"/>
          </p:cNvPicPr>
          <p:nvPr/>
        </p:nvPicPr>
        <p:blipFill>
          <a:blip r:embed="rId4"/>
          <a:stretch>
            <a:fillRect/>
          </a:stretch>
        </p:blipFill>
        <p:spPr>
          <a:xfrm>
            <a:off x="2985319" y="3318302"/>
            <a:ext cx="3433049" cy="2290110"/>
          </a:xfrm>
          <a:prstGeom prst="rect">
            <a:avLst/>
          </a:prstGeom>
        </p:spPr>
      </p:pic>
      <p:pic>
        <p:nvPicPr>
          <p:cNvPr id="7" name="Picture 6"/>
          <p:cNvPicPr>
            <a:picLocks noChangeAspect="1"/>
          </p:cNvPicPr>
          <p:nvPr/>
        </p:nvPicPr>
        <p:blipFill>
          <a:blip r:embed="rId5"/>
          <a:stretch>
            <a:fillRect/>
          </a:stretch>
        </p:blipFill>
        <p:spPr>
          <a:xfrm>
            <a:off x="7354793" y="397144"/>
            <a:ext cx="3558283" cy="4750491"/>
          </a:xfrm>
          <a:prstGeom prst="rect">
            <a:avLst/>
          </a:prstGeom>
        </p:spPr>
      </p:pic>
      <p:sp>
        <p:nvSpPr>
          <p:cNvPr id="3" name="TextBox 2"/>
          <p:cNvSpPr txBox="1"/>
          <p:nvPr/>
        </p:nvSpPr>
        <p:spPr>
          <a:xfrm>
            <a:off x="943658" y="5811829"/>
            <a:ext cx="9144000" cy="923330"/>
          </a:xfrm>
          <a:prstGeom prst="rect">
            <a:avLst/>
          </a:prstGeom>
          <a:solidFill>
            <a:srgbClr val="FFFF00"/>
          </a:solidFill>
        </p:spPr>
        <p:txBody>
          <a:bodyPr wrap="square" rtlCol="0">
            <a:spAutoFit/>
          </a:bodyPr>
          <a:lstStyle/>
          <a:p>
            <a:r>
              <a:rPr lang="en-GB" dirty="0"/>
              <a:t>THINKING QUESTIONS – 3 MINUTES TO DISCUSS: </a:t>
            </a:r>
          </a:p>
          <a:p>
            <a:pPr marL="285750" indent="-285750">
              <a:buFontTx/>
              <a:buChar char="-"/>
            </a:pPr>
            <a:r>
              <a:rPr lang="en-GB" dirty="0"/>
              <a:t>In what other genre do we see the image of the beautiful dead </a:t>
            </a:r>
            <a:r>
              <a:rPr lang="en-GB" dirty="0" smtClean="0"/>
              <a:t>woman</a:t>
            </a:r>
            <a:r>
              <a:rPr lang="en-GB" dirty="0"/>
              <a:t>? </a:t>
            </a:r>
          </a:p>
          <a:p>
            <a:pPr marL="285750" indent="-285750">
              <a:buFontTx/>
              <a:buChar char="-"/>
            </a:pPr>
            <a:r>
              <a:rPr lang="en-GB" dirty="0"/>
              <a:t>Why do you think this moment in </a:t>
            </a:r>
            <a:r>
              <a:rPr lang="en-GB" dirty="0" smtClean="0"/>
              <a:t>‘Hamlet’ </a:t>
            </a:r>
            <a:r>
              <a:rPr lang="en-GB" dirty="0"/>
              <a:t>so captured the popular imagination?</a:t>
            </a:r>
          </a:p>
        </p:txBody>
      </p:sp>
    </p:spTree>
    <p:extLst>
      <p:ext uri="{BB962C8B-B14F-4D97-AF65-F5344CB8AC3E}">
        <p14:creationId xmlns:p14="http://schemas.microsoft.com/office/powerpoint/2010/main" val="434281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Symbolism – critics </a:t>
            </a:r>
            <a:endParaRPr lang="en-GB" dirty="0"/>
          </a:p>
        </p:txBody>
      </p:sp>
      <p:sp>
        <p:nvSpPr>
          <p:cNvPr id="3" name="Content Placeholder 2"/>
          <p:cNvSpPr>
            <a:spLocks noGrp="1"/>
          </p:cNvSpPr>
          <p:nvPr>
            <p:ph idx="1"/>
          </p:nvPr>
        </p:nvSpPr>
        <p:spPr>
          <a:xfrm>
            <a:off x="0" y="1825624"/>
            <a:ext cx="11353800" cy="5032375"/>
          </a:xfrm>
        </p:spPr>
        <p:txBody>
          <a:bodyPr>
            <a:normAutofit fontScale="85000" lnSpcReduction="20000"/>
          </a:bodyPr>
          <a:lstStyle/>
          <a:p>
            <a:r>
              <a:rPr lang="en-GB" dirty="0" smtClean="0"/>
              <a:t>‘Of all the characters in </a:t>
            </a:r>
            <a:r>
              <a:rPr lang="en-GB" i="1" dirty="0" smtClean="0"/>
              <a:t>Hamlet</a:t>
            </a:r>
            <a:r>
              <a:rPr lang="en-GB" dirty="0" smtClean="0"/>
              <a:t>, Ophelia is the most persistently presented in terms of symbolic meanings.’ (</a:t>
            </a:r>
            <a:r>
              <a:rPr lang="en-GB" b="1" dirty="0" smtClean="0"/>
              <a:t>Bridget Lyons</a:t>
            </a:r>
            <a:r>
              <a:rPr lang="en-GB" dirty="0" smtClean="0"/>
              <a:t>)</a:t>
            </a:r>
          </a:p>
          <a:p>
            <a:r>
              <a:rPr lang="en-GB" dirty="0" smtClean="0"/>
              <a:t>‘Ophelia’s symbolic meanings, moreover are specifically feminine. Whereas for Hamlet, madness is metaphysical, linked with culture, for Ophelia, it is a product of the female body and female nature…On the Elizabethan stage, the conventions of female insanity were sharply defined. Ophelia dresses herself in white, decks herself with ‘fantastical garlands’ of wild flowers…her speeches are marked by extravagant metaphors, lyrical free associations and explosive sexual imagery.’ (</a:t>
            </a:r>
            <a:r>
              <a:rPr lang="en-GB" b="1" dirty="0" smtClean="0"/>
              <a:t>Elaine Showalter</a:t>
            </a:r>
            <a:r>
              <a:rPr lang="en-GB" dirty="0" smtClean="0"/>
              <a:t>)</a:t>
            </a:r>
          </a:p>
          <a:p>
            <a:r>
              <a:rPr lang="en-GB" dirty="0" smtClean="0"/>
              <a:t>Drowning was associated with the feminine – female fluidity rather than masculine aridity – </a:t>
            </a:r>
            <a:r>
              <a:rPr lang="en-GB" b="1" dirty="0" smtClean="0"/>
              <a:t>Gaston </a:t>
            </a:r>
            <a:r>
              <a:rPr lang="en-GB" b="1" dirty="0" err="1" smtClean="0"/>
              <a:t>Bachelard</a:t>
            </a:r>
            <a:r>
              <a:rPr lang="en-GB" b="1" dirty="0" smtClean="0"/>
              <a:t> </a:t>
            </a:r>
            <a:r>
              <a:rPr lang="en-GB" dirty="0" smtClean="0"/>
              <a:t>traced the connections between women, water and death, suggesting drowning is the truly ‘feminine death’ in literature. Females immersed in water suggest a return to the organic symbol of liquid woman; her body consists of blood, amniotic fluid and milk.</a:t>
            </a:r>
          </a:p>
          <a:p>
            <a:endParaRPr lang="en-GB" b="1" dirty="0"/>
          </a:p>
          <a:p>
            <a:pPr marL="0" indent="0">
              <a:buNone/>
            </a:pPr>
            <a:r>
              <a:rPr lang="en-GB" b="1" dirty="0" smtClean="0"/>
              <a:t>TASK – LOOK AT THE IMAGES USED BY GERTRUDE IN THE SPEECH WHICH DESCRIBES THE DROWNING AND CONSIDER THEIR SYMBOLIC VALUE. </a:t>
            </a:r>
            <a:endParaRPr lang="en-GB" b="1" dirty="0"/>
          </a:p>
        </p:txBody>
      </p:sp>
    </p:spTree>
    <p:extLst>
      <p:ext uri="{BB962C8B-B14F-4D97-AF65-F5344CB8AC3E}">
        <p14:creationId xmlns:p14="http://schemas.microsoft.com/office/powerpoint/2010/main" val="3398287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92D050"/>
                </a:solidFill>
              </a:rPr>
              <a:t/>
            </a:r>
            <a:br>
              <a:rPr lang="en-GB" dirty="0" smtClean="0">
                <a:solidFill>
                  <a:srgbClr val="92D050"/>
                </a:solidFill>
              </a:rPr>
            </a:br>
            <a:r>
              <a:rPr lang="en-GB" dirty="0" smtClean="0">
                <a:solidFill>
                  <a:srgbClr val="92D050"/>
                </a:solidFill>
              </a:rPr>
              <a:t>PREP – Read Elaine Showalter’s article on </a:t>
            </a:r>
            <a:r>
              <a:rPr lang="en-GB" dirty="0">
                <a:solidFill>
                  <a:srgbClr val="92D050"/>
                </a:solidFill>
              </a:rPr>
              <a:t>Ophelia </a:t>
            </a:r>
            <a:r>
              <a:rPr lang="en-GB" dirty="0">
                <a:solidFill>
                  <a:srgbClr val="92D050"/>
                </a:solidFill>
                <a:hlinkClick r:id="rId2"/>
              </a:rPr>
              <a:t>http://www.houseofideas.com/mscornelius/resources/hamlet/hamlet_vol_59__elaine_showalter_essay_date_1985_276850-.</a:t>
            </a:r>
            <a:r>
              <a:rPr lang="en-GB" dirty="0" smtClean="0">
                <a:solidFill>
                  <a:srgbClr val="92D050"/>
                </a:solidFill>
                <a:hlinkClick r:id="rId2"/>
              </a:rPr>
              <a:t>pdf</a:t>
            </a:r>
            <a:r>
              <a:rPr lang="en-GB" dirty="0" smtClean="0">
                <a:solidFill>
                  <a:srgbClr val="92D050"/>
                </a:solidFill>
              </a:rPr>
              <a:t> </a:t>
            </a:r>
            <a:endParaRPr lang="en-GB" dirty="0">
              <a:solidFill>
                <a:srgbClr val="92D050"/>
              </a:solidFill>
            </a:endParaRPr>
          </a:p>
        </p:txBody>
      </p:sp>
      <p:sp>
        <p:nvSpPr>
          <p:cNvPr id="3" name="Content Placeholder 2"/>
          <p:cNvSpPr>
            <a:spLocks noGrp="1"/>
          </p:cNvSpPr>
          <p:nvPr>
            <p:ph idx="1"/>
          </p:nvPr>
        </p:nvSpPr>
        <p:spPr>
          <a:xfrm>
            <a:off x="1677754" y="2496774"/>
            <a:ext cx="8579296" cy="4361226"/>
          </a:xfrm>
        </p:spPr>
        <p:txBody>
          <a:bodyPr>
            <a:normAutofit fontScale="92500" lnSpcReduction="20000"/>
          </a:bodyPr>
          <a:lstStyle/>
          <a:p>
            <a:pPr marL="514350" indent="-514350">
              <a:buAutoNum type="arabicPeriod"/>
            </a:pPr>
            <a:r>
              <a:rPr lang="en-GB" dirty="0" smtClean="0"/>
              <a:t>What does Showalter suggest </a:t>
            </a:r>
            <a:r>
              <a:rPr lang="en-GB" dirty="0" err="1" smtClean="0"/>
              <a:t>Lacan’s</a:t>
            </a:r>
            <a:r>
              <a:rPr lang="en-GB" dirty="0" smtClean="0"/>
              <a:t> view of Ophelia involves?</a:t>
            </a:r>
          </a:p>
          <a:p>
            <a:pPr marL="514350" indent="-514350">
              <a:buAutoNum type="arabicPeriod"/>
            </a:pPr>
            <a:r>
              <a:rPr lang="en-GB" dirty="0" smtClean="0"/>
              <a:t>How often does Ophelia appear in the text? What does this imply about her personal ‘story’?</a:t>
            </a:r>
          </a:p>
          <a:p>
            <a:pPr marL="514350" indent="-514350">
              <a:buAutoNum type="arabicPeriod"/>
            </a:pPr>
            <a:r>
              <a:rPr lang="en-GB" dirty="0" smtClean="0"/>
              <a:t>How is Ophelia viewed by French Feminist theory?</a:t>
            </a:r>
          </a:p>
          <a:p>
            <a:pPr marL="514350" indent="-514350">
              <a:buAutoNum type="arabicPeriod"/>
            </a:pPr>
            <a:r>
              <a:rPr lang="en-GB" dirty="0" smtClean="0"/>
              <a:t>How might Ophelia represent Hamlet’s effeminate side?</a:t>
            </a:r>
          </a:p>
          <a:p>
            <a:pPr marL="514350" indent="-514350">
              <a:buAutoNum type="arabicPeriod"/>
            </a:pPr>
            <a:r>
              <a:rPr lang="en-GB" dirty="0" smtClean="0"/>
              <a:t>What role do visual illustrations of Ophelia have?</a:t>
            </a:r>
          </a:p>
          <a:p>
            <a:pPr marL="514350" indent="-514350">
              <a:buAutoNum type="arabicPeriod"/>
            </a:pPr>
            <a:r>
              <a:rPr lang="en-GB" dirty="0" smtClean="0"/>
              <a:t>What, according to Lyons, is Ophelia’s ‘symbolic meaning’, encapsulated in her appearance and her suicide method?</a:t>
            </a:r>
          </a:p>
          <a:p>
            <a:pPr marL="514350" indent="-514350">
              <a:buAutoNum type="arabicPeriod"/>
            </a:pPr>
            <a:r>
              <a:rPr lang="en-GB" dirty="0" smtClean="0"/>
              <a:t>What is </a:t>
            </a:r>
            <a:r>
              <a:rPr lang="en-GB" dirty="0" err="1" smtClean="0"/>
              <a:t>erotomania</a:t>
            </a:r>
            <a:r>
              <a:rPr lang="en-GB" dirty="0" smtClean="0"/>
              <a:t>?</a:t>
            </a:r>
          </a:p>
          <a:p>
            <a:pPr marL="514350" indent="-514350">
              <a:buAutoNum type="arabicPeriod"/>
            </a:pPr>
            <a:r>
              <a:rPr lang="en-GB" dirty="0" smtClean="0"/>
              <a:t>What stage representations of Ophelia are discussed?</a:t>
            </a:r>
            <a:endParaRPr lang="en-GB" dirty="0"/>
          </a:p>
        </p:txBody>
      </p:sp>
    </p:spTree>
    <p:extLst>
      <p:ext uri="{BB962C8B-B14F-4D97-AF65-F5344CB8AC3E}">
        <p14:creationId xmlns:p14="http://schemas.microsoft.com/office/powerpoint/2010/main" val="1511991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pPr marL="457200" indent="-457200">
              <a:buFontTx/>
              <a:buChar char="-"/>
            </a:pPr>
            <a:r>
              <a:rPr lang="en-GB" dirty="0" smtClean="0"/>
              <a:t>To explore Ophelia’s madness and the treatment of it in 4.5</a:t>
            </a:r>
          </a:p>
          <a:p>
            <a:pPr marL="457200" indent="-457200">
              <a:buFontTx/>
              <a:buChar char="-"/>
            </a:pPr>
            <a:r>
              <a:rPr lang="en-GB" dirty="0" smtClean="0"/>
              <a:t>To consider Laertes as the third avenger of the play in 4.5, 4.6, 4.7</a:t>
            </a:r>
          </a:p>
          <a:p>
            <a:pPr marL="457200" indent="-457200">
              <a:buFontTx/>
              <a:buChar char="-"/>
            </a:pPr>
            <a:r>
              <a:rPr lang="en-GB" dirty="0" smtClean="0"/>
              <a:t>To consider gender roles </a:t>
            </a:r>
          </a:p>
          <a:p>
            <a:endParaRPr lang="en-GB" dirty="0"/>
          </a:p>
        </p:txBody>
      </p:sp>
    </p:spTree>
    <p:extLst>
      <p:ext uri="{BB962C8B-B14F-4D97-AF65-F5344CB8AC3E}">
        <p14:creationId xmlns:p14="http://schemas.microsoft.com/office/powerpoint/2010/main" val="229373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Starter activity- consider these ‘ideas’ about women… why might people have believed/ believe them? </a:t>
            </a:r>
            <a:endParaRPr lang="en-GB" b="1"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dirty="0" smtClean="0"/>
              <a:t>Women, by nature, are sexually deviant – they need to be controlled by men. If their sexual desires are allowed to run free, they will go mad. </a:t>
            </a:r>
          </a:p>
          <a:p>
            <a:pPr marL="514350" indent="-514350">
              <a:buFont typeface="+mj-lt"/>
              <a:buAutoNum type="arabicPeriod"/>
            </a:pPr>
            <a:r>
              <a:rPr lang="en-GB" dirty="0" smtClean="0"/>
              <a:t>Women are mutilated men who have to live with the deformity of not having a penis.</a:t>
            </a:r>
          </a:p>
          <a:p>
            <a:pPr marL="514350" indent="-514350">
              <a:buFont typeface="+mj-lt"/>
              <a:buAutoNum type="arabicPeriod"/>
            </a:pPr>
            <a:r>
              <a:rPr lang="en-GB" dirty="0" smtClean="0"/>
              <a:t>Female madness is a result of a disturbance of the womb.</a:t>
            </a:r>
          </a:p>
          <a:p>
            <a:pPr marL="514350" indent="-514350">
              <a:buFont typeface="+mj-lt"/>
              <a:buAutoNum type="arabicPeriod"/>
            </a:pPr>
            <a:r>
              <a:rPr lang="en-GB" dirty="0"/>
              <a:t> </a:t>
            </a:r>
            <a:r>
              <a:rPr lang="en-GB" dirty="0" smtClean="0"/>
              <a:t>A diagnosis of ‘moral insanity’ was common for women in the Victorian era and included being loud or sexually promiscuous; women outnumbered men two to one in asylums, leading doctors to believe that women were more vulnerable to insanity than women.</a:t>
            </a:r>
          </a:p>
          <a:p>
            <a:pPr marL="0" indent="0">
              <a:buNone/>
            </a:pPr>
            <a:endParaRPr lang="en-GB" dirty="0"/>
          </a:p>
        </p:txBody>
      </p:sp>
    </p:spTree>
    <p:extLst>
      <p:ext uri="{BB962C8B-B14F-4D97-AF65-F5344CB8AC3E}">
        <p14:creationId xmlns:p14="http://schemas.microsoft.com/office/powerpoint/2010/main" val="1105856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 in the Elizabethan period</a:t>
            </a:r>
            <a:endParaRPr lang="en-GB" dirty="0"/>
          </a:p>
        </p:txBody>
      </p:sp>
      <p:sp>
        <p:nvSpPr>
          <p:cNvPr id="3" name="Text Placeholder 2"/>
          <p:cNvSpPr>
            <a:spLocks noGrp="1"/>
          </p:cNvSpPr>
          <p:nvPr>
            <p:ph type="body" idx="1"/>
          </p:nvPr>
        </p:nvSpPr>
        <p:spPr/>
        <p:txBody>
          <a:bodyPr/>
          <a:lstStyle/>
          <a:p>
            <a:r>
              <a:rPr lang="en-GB" dirty="0" smtClean="0"/>
              <a:t>Elizabethan Men</a:t>
            </a:r>
            <a:endParaRPr lang="en-GB" dirty="0"/>
          </a:p>
        </p:txBody>
      </p:sp>
      <p:sp>
        <p:nvSpPr>
          <p:cNvPr id="4" name="Content Placeholder 3"/>
          <p:cNvSpPr>
            <a:spLocks noGrp="1"/>
          </p:cNvSpPr>
          <p:nvPr>
            <p:ph sz="half" idx="2"/>
          </p:nvPr>
        </p:nvSpPr>
        <p:spPr>
          <a:xfrm>
            <a:off x="721218" y="2505074"/>
            <a:ext cx="5276358" cy="3831331"/>
          </a:xfrm>
        </p:spPr>
        <p:txBody>
          <a:bodyPr>
            <a:normAutofit fontScale="92500" lnSpcReduction="20000"/>
          </a:bodyPr>
          <a:lstStyle/>
          <a:p>
            <a:r>
              <a:rPr lang="en-GB" dirty="0" smtClean="0"/>
              <a:t>Powerful and privileged</a:t>
            </a:r>
          </a:p>
          <a:p>
            <a:r>
              <a:rPr lang="en-GB" dirty="0" smtClean="0"/>
              <a:t>Common for men to visit brothels without much damage to reputation</a:t>
            </a:r>
          </a:p>
          <a:p>
            <a:r>
              <a:rPr lang="en-GB" dirty="0" smtClean="0"/>
              <a:t>Syphilis a widespread disease – Laertes warns Ophelia of ‘contagious </a:t>
            </a:r>
            <a:r>
              <a:rPr lang="en-GB" dirty="0" err="1" smtClean="0"/>
              <a:t>blastments</a:t>
            </a:r>
            <a:r>
              <a:rPr lang="en-GB" dirty="0" smtClean="0"/>
              <a:t>’ that might affect reckless lovers. </a:t>
            </a:r>
            <a:endParaRPr lang="en-GB" dirty="0"/>
          </a:p>
          <a:p>
            <a:r>
              <a:rPr lang="en-GB" dirty="0" smtClean="0"/>
              <a:t>Might refer to symptoms of disease or corruption of her innocence by men’s sexual desires</a:t>
            </a:r>
            <a:endParaRPr lang="en-GB" dirty="0"/>
          </a:p>
        </p:txBody>
      </p:sp>
      <p:sp>
        <p:nvSpPr>
          <p:cNvPr id="5" name="Text Placeholder 4"/>
          <p:cNvSpPr>
            <a:spLocks noGrp="1"/>
          </p:cNvSpPr>
          <p:nvPr>
            <p:ph type="body" sz="quarter" idx="3"/>
          </p:nvPr>
        </p:nvSpPr>
        <p:spPr/>
        <p:txBody>
          <a:bodyPr/>
          <a:lstStyle/>
          <a:p>
            <a:r>
              <a:rPr lang="en-GB" dirty="0" smtClean="0"/>
              <a:t>Elizabethan Women</a:t>
            </a:r>
            <a:endParaRPr lang="en-GB" dirty="0"/>
          </a:p>
        </p:txBody>
      </p:sp>
      <p:sp>
        <p:nvSpPr>
          <p:cNvPr id="6" name="Content Placeholder 5"/>
          <p:cNvSpPr>
            <a:spLocks noGrp="1"/>
          </p:cNvSpPr>
          <p:nvPr>
            <p:ph sz="quarter" idx="4"/>
          </p:nvPr>
        </p:nvSpPr>
        <p:spPr>
          <a:xfrm>
            <a:off x="6172199" y="2505074"/>
            <a:ext cx="5521817" cy="4127545"/>
          </a:xfrm>
        </p:spPr>
        <p:txBody>
          <a:bodyPr>
            <a:normAutofit fontScale="85000" lnSpcReduction="20000"/>
          </a:bodyPr>
          <a:lstStyle/>
          <a:p>
            <a:r>
              <a:rPr lang="en-GB" dirty="0" smtClean="0"/>
              <a:t>Socially, intellectually and physically inferior</a:t>
            </a:r>
          </a:p>
          <a:p>
            <a:r>
              <a:rPr lang="en-GB" dirty="0" smtClean="0"/>
              <a:t>Accepted idea since Eve that women are responsible for man’s fall into evil</a:t>
            </a:r>
          </a:p>
          <a:p>
            <a:r>
              <a:rPr lang="en-GB" dirty="0" smtClean="0"/>
              <a:t>Must be virgins before marriage</a:t>
            </a:r>
          </a:p>
          <a:p>
            <a:r>
              <a:rPr lang="en-GB" dirty="0" smtClean="0"/>
              <a:t>Not socially acceptable for women to have affairs – if a woman was unfaithful she made a ‘cuckold’ of her husband, represented by a man with horns – Hamlet refers to this when he says, ‘marry a fool. For wise men know well enough what monsters you make of them.’</a:t>
            </a:r>
            <a:endParaRPr lang="en-GB" dirty="0"/>
          </a:p>
        </p:txBody>
      </p:sp>
    </p:spTree>
    <p:extLst>
      <p:ext uri="{BB962C8B-B14F-4D97-AF65-F5344CB8AC3E}">
        <p14:creationId xmlns:p14="http://schemas.microsoft.com/office/powerpoint/2010/main" val="13598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‘Hamlet’, gender </a:t>
            </a:r>
            <a:r>
              <a:rPr lang="en-GB" b="1" dirty="0" smtClean="0"/>
              <a:t>restricts</a:t>
            </a:r>
            <a:r>
              <a:rPr lang="en-GB" dirty="0" smtClean="0"/>
              <a:t>….</a:t>
            </a:r>
            <a:endParaRPr lang="en-GB" dirty="0"/>
          </a:p>
        </p:txBody>
      </p:sp>
      <p:sp>
        <p:nvSpPr>
          <p:cNvPr id="3" name="Content Placeholder 2"/>
          <p:cNvSpPr>
            <a:spLocks noGrp="1"/>
          </p:cNvSpPr>
          <p:nvPr>
            <p:ph idx="1"/>
          </p:nvPr>
        </p:nvSpPr>
        <p:spPr>
          <a:xfrm>
            <a:off x="838200" y="1825625"/>
            <a:ext cx="10515600" cy="775907"/>
          </a:xfrm>
        </p:spPr>
        <p:txBody>
          <a:bodyPr/>
          <a:lstStyle/>
          <a:p>
            <a:pPr marL="0" indent="0" algn="ctr">
              <a:buNone/>
            </a:pPr>
            <a:r>
              <a:rPr lang="en-GB" b="1" dirty="0" smtClean="0"/>
              <a:t>Women and men thought to have gender-specific weaknesses</a:t>
            </a:r>
          </a:p>
          <a:p>
            <a:pPr marL="0" indent="0">
              <a:buNone/>
            </a:pPr>
            <a:endParaRPr lang="en-GB" dirty="0"/>
          </a:p>
        </p:txBody>
      </p:sp>
      <p:sp>
        <p:nvSpPr>
          <p:cNvPr id="4" name="TextBox 3"/>
          <p:cNvSpPr txBox="1"/>
          <p:nvPr/>
        </p:nvSpPr>
        <p:spPr>
          <a:xfrm>
            <a:off x="734096" y="2833352"/>
            <a:ext cx="4211391" cy="2862322"/>
          </a:xfrm>
          <a:prstGeom prst="rect">
            <a:avLst/>
          </a:prstGeom>
          <a:noFill/>
        </p:spPr>
        <p:txBody>
          <a:bodyPr wrap="square" rtlCol="0">
            <a:spAutoFit/>
          </a:bodyPr>
          <a:lstStyle/>
          <a:p>
            <a:r>
              <a:rPr lang="en-GB" b="1" dirty="0" smtClean="0"/>
              <a:t>Feminine flaws</a:t>
            </a:r>
          </a:p>
          <a:p>
            <a:endParaRPr lang="en-GB" dirty="0" smtClean="0"/>
          </a:p>
          <a:p>
            <a:r>
              <a:rPr lang="en-GB" dirty="0" smtClean="0"/>
              <a:t>Women either chaste or promiscuous – once they’d had sex, women were thought to develop an uncontrollable appetite for sex and a tendency to become hysterical.</a:t>
            </a:r>
          </a:p>
          <a:p>
            <a:endParaRPr lang="en-GB" dirty="0"/>
          </a:p>
          <a:p>
            <a:r>
              <a:rPr lang="en-GB" dirty="0" smtClean="0"/>
              <a:t>Ophelia’s madness in 4.5 is has often been associated by feminist critics (like Elaine Showalter) with sexual hysteria.</a:t>
            </a:r>
            <a:endParaRPr lang="en-GB" dirty="0"/>
          </a:p>
        </p:txBody>
      </p:sp>
      <p:sp>
        <p:nvSpPr>
          <p:cNvPr id="5" name="TextBox 4"/>
          <p:cNvSpPr txBox="1"/>
          <p:nvPr/>
        </p:nvSpPr>
        <p:spPr>
          <a:xfrm>
            <a:off x="4945487" y="2380411"/>
            <a:ext cx="4211391" cy="2308324"/>
          </a:xfrm>
          <a:prstGeom prst="rect">
            <a:avLst/>
          </a:prstGeom>
          <a:noFill/>
        </p:spPr>
        <p:txBody>
          <a:bodyPr wrap="square" rtlCol="0">
            <a:spAutoFit/>
          </a:bodyPr>
          <a:lstStyle/>
          <a:p>
            <a:r>
              <a:rPr lang="en-GB" b="1" dirty="0" smtClean="0"/>
              <a:t>Manly maladies</a:t>
            </a:r>
          </a:p>
          <a:p>
            <a:endParaRPr lang="en-GB" dirty="0" smtClean="0"/>
          </a:p>
          <a:p>
            <a:r>
              <a:rPr lang="en-GB" dirty="0" smtClean="0"/>
              <a:t>Hamlet’s melancholia (or depression) was fashionable for young men at the time – it was seen as coming from the part of the brain that produces artistic and intellectual creativity. </a:t>
            </a:r>
          </a:p>
          <a:p>
            <a:endParaRPr lang="en-GB" dirty="0" smtClean="0"/>
          </a:p>
        </p:txBody>
      </p:sp>
      <p:sp>
        <p:nvSpPr>
          <p:cNvPr id="6" name="TextBox 5"/>
          <p:cNvSpPr txBox="1"/>
          <p:nvPr/>
        </p:nvSpPr>
        <p:spPr>
          <a:xfrm>
            <a:off x="7490139" y="4264513"/>
            <a:ext cx="4211391" cy="2585323"/>
          </a:xfrm>
          <a:prstGeom prst="rect">
            <a:avLst/>
          </a:prstGeom>
          <a:noFill/>
        </p:spPr>
        <p:txBody>
          <a:bodyPr wrap="square" rtlCol="0">
            <a:spAutoFit/>
          </a:bodyPr>
          <a:lstStyle/>
          <a:p>
            <a:r>
              <a:rPr lang="en-GB" b="1" dirty="0" smtClean="0"/>
              <a:t>However… </a:t>
            </a:r>
          </a:p>
          <a:p>
            <a:r>
              <a:rPr lang="en-GB" dirty="0" smtClean="0"/>
              <a:t>Hamlet’s overthinking is often criticised as being too feminine – Claudius criticises his ‘unmanly grief’. A popular idea at the time was that women talk and men act – hence Hamlet attacks himself and tendency to overthink as being womanly: ‘must like a whore unpack my heart with words.’</a:t>
            </a:r>
          </a:p>
          <a:p>
            <a:endParaRPr lang="en-GB" dirty="0" smtClean="0"/>
          </a:p>
        </p:txBody>
      </p:sp>
    </p:spTree>
    <p:extLst>
      <p:ext uri="{BB962C8B-B14F-4D97-AF65-F5344CB8AC3E}">
        <p14:creationId xmlns:p14="http://schemas.microsoft.com/office/powerpoint/2010/main" val="9202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131094"/>
            <a:ext cx="4476750" cy="994172"/>
          </a:xfrm>
        </p:spPr>
        <p:txBody>
          <a:bodyPr/>
          <a:lstStyle/>
          <a:p>
            <a:r>
              <a:rPr lang="en-GB" dirty="0" smtClean="0"/>
              <a:t>Hysteria</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183" y="981671"/>
            <a:ext cx="3405394" cy="4466092"/>
          </a:xfrm>
        </p:spPr>
      </p:pic>
      <p:sp>
        <p:nvSpPr>
          <p:cNvPr id="7" name="TextBox 6"/>
          <p:cNvSpPr txBox="1"/>
          <p:nvPr/>
        </p:nvSpPr>
        <p:spPr>
          <a:xfrm>
            <a:off x="4864055" y="2125265"/>
            <a:ext cx="6340565" cy="4154984"/>
          </a:xfrm>
          <a:prstGeom prst="rect">
            <a:avLst/>
          </a:prstGeom>
          <a:noFill/>
        </p:spPr>
        <p:txBody>
          <a:bodyPr wrap="square" rtlCol="0">
            <a:spAutoFit/>
          </a:bodyPr>
          <a:lstStyle/>
          <a:p>
            <a:r>
              <a:rPr lang="en-GB" sz="2400" i="1" dirty="0"/>
              <a:t>Hysteria</a:t>
            </a:r>
            <a:r>
              <a:rPr lang="en-GB" sz="2400" dirty="0"/>
              <a:t>, more commonly observed in women than in men, was once supposed to be an exclusively feminine disorder and was blamed on a disturbance of the womb. </a:t>
            </a:r>
            <a:endParaRPr lang="en-GB" sz="2400" dirty="0" smtClean="0"/>
          </a:p>
          <a:p>
            <a:endParaRPr lang="en-GB" sz="2400" dirty="0"/>
          </a:p>
          <a:p>
            <a:r>
              <a:rPr lang="en-GB" sz="2400" dirty="0" smtClean="0"/>
              <a:t>This </a:t>
            </a:r>
            <a:r>
              <a:rPr lang="en-GB" sz="2400" dirty="0"/>
              <a:t>belief is reflected in the Greek </a:t>
            </a:r>
            <a:r>
              <a:rPr lang="en-GB" sz="2400" i="1" dirty="0" err="1"/>
              <a:t>hysterikos</a:t>
            </a:r>
            <a:r>
              <a:rPr lang="en-GB" sz="2400" dirty="0"/>
              <a:t>, meaning '</a:t>
            </a:r>
            <a:r>
              <a:rPr lang="en-GB" sz="2400" dirty="0" err="1"/>
              <a:t>hysterica</a:t>
            </a:r>
            <a:r>
              <a:rPr lang="en-GB" sz="2400" dirty="0"/>
              <a:t>' or 'of the womb' (from </a:t>
            </a:r>
            <a:r>
              <a:rPr lang="en-GB" sz="2400" i="1" dirty="0"/>
              <a:t>hysteria</a:t>
            </a:r>
            <a:r>
              <a:rPr lang="en-GB" sz="2400" dirty="0"/>
              <a:t>, 'womb'), a standard term for the womb, and</a:t>
            </a:r>
            <a:r>
              <a:rPr lang="en-GB" sz="2400" i="1" dirty="0"/>
              <a:t> rising of the mother</a:t>
            </a:r>
            <a:r>
              <a:rPr lang="en-GB" sz="2400" dirty="0"/>
              <a:t>,</a:t>
            </a:r>
            <a:r>
              <a:rPr lang="en-GB" sz="2400" i="1" dirty="0"/>
              <a:t> fits of the mother</a:t>
            </a:r>
            <a:r>
              <a:rPr lang="en-GB" sz="2400" dirty="0"/>
              <a:t>, and even simply </a:t>
            </a:r>
            <a:r>
              <a:rPr lang="en-GB" sz="2400" i="1" dirty="0"/>
              <a:t>mother</a:t>
            </a:r>
            <a:r>
              <a:rPr lang="en-GB" sz="2400" dirty="0"/>
              <a:t> were hysterical fits brought on by disturbance of the womb. </a:t>
            </a:r>
          </a:p>
        </p:txBody>
      </p:sp>
    </p:spTree>
    <p:extLst>
      <p:ext uri="{BB962C8B-B14F-4D97-AF65-F5344CB8AC3E}">
        <p14:creationId xmlns:p14="http://schemas.microsoft.com/office/powerpoint/2010/main" val="2700816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directions – explore symbolism</a:t>
            </a:r>
            <a:endParaRPr lang="en-GB" dirty="0"/>
          </a:p>
        </p:txBody>
      </p:sp>
      <p:sp>
        <p:nvSpPr>
          <p:cNvPr id="3" name="Content Placeholder 2"/>
          <p:cNvSpPr>
            <a:spLocks noGrp="1"/>
          </p:cNvSpPr>
          <p:nvPr>
            <p:ph idx="1"/>
          </p:nvPr>
        </p:nvSpPr>
        <p:spPr/>
        <p:txBody>
          <a:bodyPr/>
          <a:lstStyle/>
          <a:p>
            <a:pPr marL="0" indent="0">
              <a:buNone/>
            </a:pPr>
            <a:r>
              <a:rPr lang="en-GB" dirty="0" smtClean="0"/>
              <a:t>First quarto:</a:t>
            </a:r>
          </a:p>
          <a:p>
            <a:pPr marL="0" indent="0">
              <a:buNone/>
            </a:pPr>
            <a:r>
              <a:rPr lang="en-GB" dirty="0" smtClean="0"/>
              <a:t>‘Enter Ophelia, playing on a lute, and her hair down singing.’</a:t>
            </a:r>
          </a:p>
          <a:p>
            <a:pPr marL="0" indent="0">
              <a:buNone/>
            </a:pPr>
            <a:endParaRPr lang="en-GB" dirty="0"/>
          </a:p>
          <a:p>
            <a:pPr marL="0" indent="0">
              <a:buNone/>
            </a:pPr>
            <a:r>
              <a:rPr lang="en-GB" dirty="0" smtClean="0"/>
              <a:t>Second quarto:</a:t>
            </a:r>
          </a:p>
          <a:p>
            <a:pPr marL="0" indent="0">
              <a:buNone/>
            </a:pPr>
            <a:r>
              <a:rPr lang="en-GB" dirty="0" smtClean="0"/>
              <a:t>‘Enter Ophelia, distracted.’</a:t>
            </a:r>
            <a:endParaRPr lang="en-GB" dirty="0"/>
          </a:p>
        </p:txBody>
      </p:sp>
    </p:spTree>
    <p:extLst>
      <p:ext uri="{BB962C8B-B14F-4D97-AF65-F5344CB8AC3E}">
        <p14:creationId xmlns:p14="http://schemas.microsoft.com/office/powerpoint/2010/main" val="2985034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 in madness’?</a:t>
            </a:r>
            <a:endParaRPr lang="en-GB" dirty="0"/>
          </a:p>
        </p:txBody>
      </p:sp>
      <p:sp>
        <p:nvSpPr>
          <p:cNvPr id="3" name="Content Placeholder 2"/>
          <p:cNvSpPr>
            <a:spLocks noGrp="1"/>
          </p:cNvSpPr>
          <p:nvPr>
            <p:ph idx="1"/>
          </p:nvPr>
        </p:nvSpPr>
        <p:spPr/>
        <p:txBody>
          <a:bodyPr/>
          <a:lstStyle/>
          <a:p>
            <a:r>
              <a:rPr lang="en-GB" dirty="0" smtClean="0"/>
              <a:t>Before this point, Ophelia says little, able to play the role of the obedient daughter with skill…it’s ironic that when she goes mad, Shakespeare gives her a voice and freedom she once lacked…</a:t>
            </a:r>
          </a:p>
          <a:p>
            <a:endParaRPr lang="en-GB" dirty="0"/>
          </a:p>
          <a:p>
            <a:pPr marL="0" indent="0">
              <a:buNone/>
            </a:pPr>
            <a:r>
              <a:rPr lang="en-GB" b="1" dirty="0" smtClean="0"/>
              <a:t>Question: </a:t>
            </a:r>
            <a:r>
              <a:rPr lang="en-GB" dirty="0" smtClean="0"/>
              <a:t>What might be the sense or truth of Ophelia’s madness? Select at least two of her lines that suggest some truth – either about the situation or her true self…</a:t>
            </a:r>
          </a:p>
        </p:txBody>
      </p:sp>
    </p:spTree>
    <p:extLst>
      <p:ext uri="{BB962C8B-B14F-4D97-AF65-F5344CB8AC3E}">
        <p14:creationId xmlns:p14="http://schemas.microsoft.com/office/powerpoint/2010/main" val="1937079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9878" y="556897"/>
            <a:ext cx="2984276" cy="2392847"/>
          </a:xfrm>
          <a:prstGeom prst="rect">
            <a:avLst/>
          </a:prstGeom>
        </p:spPr>
      </p:pic>
      <p:pic>
        <p:nvPicPr>
          <p:cNvPr id="3" name="Picture 2"/>
          <p:cNvPicPr>
            <a:picLocks noChangeAspect="1"/>
          </p:cNvPicPr>
          <p:nvPr/>
        </p:nvPicPr>
        <p:blipFill>
          <a:blip r:embed="rId3"/>
          <a:stretch>
            <a:fillRect/>
          </a:stretch>
        </p:blipFill>
        <p:spPr>
          <a:xfrm>
            <a:off x="4763546" y="1231583"/>
            <a:ext cx="2443018" cy="1635580"/>
          </a:xfrm>
          <a:prstGeom prst="rect">
            <a:avLst/>
          </a:prstGeom>
        </p:spPr>
      </p:pic>
      <p:pic>
        <p:nvPicPr>
          <p:cNvPr id="4" name="Picture 3"/>
          <p:cNvPicPr>
            <a:picLocks noChangeAspect="1"/>
          </p:cNvPicPr>
          <p:nvPr/>
        </p:nvPicPr>
        <p:blipFill>
          <a:blip r:embed="rId4"/>
          <a:stretch>
            <a:fillRect/>
          </a:stretch>
        </p:blipFill>
        <p:spPr>
          <a:xfrm>
            <a:off x="8753005" y="754420"/>
            <a:ext cx="2619375" cy="1743075"/>
          </a:xfrm>
          <a:prstGeom prst="rect">
            <a:avLst/>
          </a:prstGeom>
        </p:spPr>
      </p:pic>
      <p:pic>
        <p:nvPicPr>
          <p:cNvPr id="5" name="Picture 4"/>
          <p:cNvPicPr>
            <a:picLocks noChangeAspect="1"/>
          </p:cNvPicPr>
          <p:nvPr/>
        </p:nvPicPr>
        <p:blipFill>
          <a:blip r:embed="rId5"/>
          <a:stretch>
            <a:fillRect/>
          </a:stretch>
        </p:blipFill>
        <p:spPr>
          <a:xfrm>
            <a:off x="1234091" y="3909409"/>
            <a:ext cx="2381250" cy="1924050"/>
          </a:xfrm>
          <a:prstGeom prst="rect">
            <a:avLst/>
          </a:prstGeom>
        </p:spPr>
      </p:pic>
      <p:pic>
        <p:nvPicPr>
          <p:cNvPr id="6" name="Picture 5"/>
          <p:cNvPicPr>
            <a:picLocks noChangeAspect="1"/>
          </p:cNvPicPr>
          <p:nvPr/>
        </p:nvPicPr>
        <p:blipFill>
          <a:blip r:embed="rId6"/>
          <a:stretch>
            <a:fillRect/>
          </a:stretch>
        </p:blipFill>
        <p:spPr>
          <a:xfrm>
            <a:off x="4501464" y="3603468"/>
            <a:ext cx="2705100" cy="1685925"/>
          </a:xfrm>
          <a:prstGeom prst="rect">
            <a:avLst/>
          </a:prstGeom>
        </p:spPr>
      </p:pic>
      <p:pic>
        <p:nvPicPr>
          <p:cNvPr id="7" name="Picture 6"/>
          <p:cNvPicPr>
            <a:picLocks noChangeAspect="1"/>
          </p:cNvPicPr>
          <p:nvPr/>
        </p:nvPicPr>
        <p:blipFill>
          <a:blip r:embed="rId7"/>
          <a:stretch>
            <a:fillRect/>
          </a:stretch>
        </p:blipFill>
        <p:spPr>
          <a:xfrm>
            <a:off x="9151176" y="3947509"/>
            <a:ext cx="2466975" cy="1847850"/>
          </a:xfrm>
          <a:prstGeom prst="rect">
            <a:avLst/>
          </a:prstGeom>
        </p:spPr>
      </p:pic>
      <p:sp>
        <p:nvSpPr>
          <p:cNvPr id="8" name="TextBox 7"/>
          <p:cNvSpPr txBox="1"/>
          <p:nvPr/>
        </p:nvSpPr>
        <p:spPr>
          <a:xfrm>
            <a:off x="814857" y="5980793"/>
            <a:ext cx="3219718" cy="369332"/>
          </a:xfrm>
          <a:prstGeom prst="rect">
            <a:avLst/>
          </a:prstGeom>
          <a:noFill/>
        </p:spPr>
        <p:txBody>
          <a:bodyPr wrap="square" rtlCol="0">
            <a:spAutoFit/>
          </a:bodyPr>
          <a:lstStyle/>
          <a:p>
            <a:r>
              <a:rPr lang="en-GB" dirty="0" smtClean="0"/>
              <a:t>Rue for regret and repentance </a:t>
            </a:r>
            <a:endParaRPr lang="en-GB" dirty="0"/>
          </a:p>
        </p:txBody>
      </p:sp>
      <p:sp>
        <p:nvSpPr>
          <p:cNvPr id="9" name="TextBox 8"/>
          <p:cNvSpPr txBox="1"/>
          <p:nvPr/>
        </p:nvSpPr>
        <p:spPr>
          <a:xfrm>
            <a:off x="4632505" y="2887274"/>
            <a:ext cx="3219718" cy="369332"/>
          </a:xfrm>
          <a:prstGeom prst="rect">
            <a:avLst/>
          </a:prstGeom>
          <a:noFill/>
        </p:spPr>
        <p:txBody>
          <a:bodyPr wrap="square" rtlCol="0">
            <a:spAutoFit/>
          </a:bodyPr>
          <a:lstStyle/>
          <a:p>
            <a:r>
              <a:rPr lang="en-GB" dirty="0" smtClean="0"/>
              <a:t>Fennel for flatterers</a:t>
            </a:r>
            <a:endParaRPr lang="en-GB" dirty="0"/>
          </a:p>
        </p:txBody>
      </p:sp>
      <p:sp>
        <p:nvSpPr>
          <p:cNvPr id="10" name="TextBox 9"/>
          <p:cNvSpPr txBox="1"/>
          <p:nvPr/>
        </p:nvSpPr>
        <p:spPr>
          <a:xfrm>
            <a:off x="8635956" y="2853170"/>
            <a:ext cx="3219718" cy="369332"/>
          </a:xfrm>
          <a:prstGeom prst="rect">
            <a:avLst/>
          </a:prstGeom>
          <a:noFill/>
        </p:spPr>
        <p:txBody>
          <a:bodyPr wrap="square" rtlCol="0">
            <a:spAutoFit/>
          </a:bodyPr>
          <a:lstStyle/>
          <a:p>
            <a:r>
              <a:rPr lang="en-GB" dirty="0" smtClean="0"/>
              <a:t>Columbines for unfaithfulness</a:t>
            </a:r>
            <a:endParaRPr lang="en-GB" dirty="0"/>
          </a:p>
        </p:txBody>
      </p:sp>
      <p:sp>
        <p:nvSpPr>
          <p:cNvPr id="11" name="TextBox 10"/>
          <p:cNvSpPr txBox="1"/>
          <p:nvPr/>
        </p:nvSpPr>
        <p:spPr>
          <a:xfrm>
            <a:off x="548023" y="3023411"/>
            <a:ext cx="3219718" cy="369332"/>
          </a:xfrm>
          <a:prstGeom prst="rect">
            <a:avLst/>
          </a:prstGeom>
          <a:noFill/>
        </p:spPr>
        <p:txBody>
          <a:bodyPr wrap="square" rtlCol="0">
            <a:spAutoFit/>
          </a:bodyPr>
          <a:lstStyle/>
          <a:p>
            <a:r>
              <a:rPr lang="en-GB" dirty="0" smtClean="0"/>
              <a:t>Rosemary for remembrance</a:t>
            </a:r>
            <a:endParaRPr lang="en-GB" dirty="0"/>
          </a:p>
        </p:txBody>
      </p:sp>
      <p:sp>
        <p:nvSpPr>
          <p:cNvPr id="12" name="TextBox 11"/>
          <p:cNvSpPr txBox="1"/>
          <p:nvPr/>
        </p:nvSpPr>
        <p:spPr>
          <a:xfrm>
            <a:off x="4632505" y="5426027"/>
            <a:ext cx="3219718" cy="369332"/>
          </a:xfrm>
          <a:prstGeom prst="rect">
            <a:avLst/>
          </a:prstGeom>
          <a:noFill/>
        </p:spPr>
        <p:txBody>
          <a:bodyPr wrap="square" rtlCol="0">
            <a:spAutoFit/>
          </a:bodyPr>
          <a:lstStyle/>
          <a:p>
            <a:r>
              <a:rPr lang="en-GB" dirty="0" smtClean="0"/>
              <a:t>Daisies for deception in love</a:t>
            </a:r>
            <a:endParaRPr lang="en-GB" dirty="0"/>
          </a:p>
        </p:txBody>
      </p:sp>
      <p:sp>
        <p:nvSpPr>
          <p:cNvPr id="13" name="TextBox 12"/>
          <p:cNvSpPr txBox="1"/>
          <p:nvPr/>
        </p:nvSpPr>
        <p:spPr>
          <a:xfrm>
            <a:off x="8972282" y="5983199"/>
            <a:ext cx="3219718" cy="369332"/>
          </a:xfrm>
          <a:prstGeom prst="rect">
            <a:avLst/>
          </a:prstGeom>
          <a:noFill/>
        </p:spPr>
        <p:txBody>
          <a:bodyPr wrap="square" rtlCol="0">
            <a:spAutoFit/>
          </a:bodyPr>
          <a:lstStyle/>
          <a:p>
            <a:r>
              <a:rPr lang="en-GB" dirty="0" smtClean="0"/>
              <a:t>Violets for faithfulness</a:t>
            </a:r>
            <a:endParaRPr lang="en-GB" dirty="0"/>
          </a:p>
        </p:txBody>
      </p:sp>
      <p:sp>
        <p:nvSpPr>
          <p:cNvPr id="14" name="TextBox 13"/>
          <p:cNvSpPr txBox="1"/>
          <p:nvPr/>
        </p:nvSpPr>
        <p:spPr>
          <a:xfrm>
            <a:off x="2424716" y="100240"/>
            <a:ext cx="5734585" cy="1077218"/>
          </a:xfrm>
          <a:prstGeom prst="rect">
            <a:avLst/>
          </a:prstGeom>
          <a:noFill/>
        </p:spPr>
        <p:txBody>
          <a:bodyPr wrap="square" rtlCol="0">
            <a:spAutoFit/>
          </a:bodyPr>
          <a:lstStyle/>
          <a:p>
            <a:r>
              <a:rPr lang="en-GB" sz="3200" b="1" dirty="0" smtClean="0"/>
              <a:t>FLOWER SYMBOLISM: WHO SHOULD GET WHAT?</a:t>
            </a:r>
            <a:endParaRPr lang="en-GB" sz="3200" b="1" dirty="0"/>
          </a:p>
        </p:txBody>
      </p:sp>
    </p:spTree>
    <p:extLst>
      <p:ext uri="{BB962C8B-B14F-4D97-AF65-F5344CB8AC3E}">
        <p14:creationId xmlns:p14="http://schemas.microsoft.com/office/powerpoint/2010/main" val="1154905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1377</Words>
  <Application>Microsoft Office PowerPoint</Application>
  <PresentationFormat>Widescreen</PresentationFormat>
  <Paragraphs>104</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Act 4 – Ophelia and Laertes</vt:lpstr>
      <vt:lpstr>Aims</vt:lpstr>
      <vt:lpstr>Starter activity- consider these ‘ideas’ about women… why might people have believed/ believe them? </vt:lpstr>
      <vt:lpstr>Gender in the Elizabethan period</vt:lpstr>
      <vt:lpstr>In ‘Hamlet’, gender restricts….</vt:lpstr>
      <vt:lpstr>Hysteria</vt:lpstr>
      <vt:lpstr>Stage directions – explore symbolism</vt:lpstr>
      <vt:lpstr>‘reason in madness’?</vt:lpstr>
      <vt:lpstr>PowerPoint Presentation</vt:lpstr>
      <vt:lpstr>Recap: ‘My  brother shall know of it’ (p378)</vt:lpstr>
      <vt:lpstr>LAERTES AS REVENGER</vt:lpstr>
      <vt:lpstr>4.6 – Hamlet and the pirates</vt:lpstr>
      <vt:lpstr>4.7 Claudius and Laertes </vt:lpstr>
      <vt:lpstr>Ophelia’s drowning 161- end </vt:lpstr>
      <vt:lpstr>PowerPoint Presentation</vt:lpstr>
      <vt:lpstr>PowerPoint Presentation</vt:lpstr>
      <vt:lpstr>Symbolism – critics </vt:lpstr>
      <vt:lpstr> PREP – Read Elaine Showalter’s article on Ophelia http://www.houseofideas.com/mscornelius/resources/hamlet/hamlet_vol_59__elaine_showalter_essay_date_1985_276850-.pdf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Sofie Khachik</dc:creator>
  <cp:lastModifiedBy>Sofie Khachik</cp:lastModifiedBy>
  <cp:revision>17</cp:revision>
  <dcterms:created xsi:type="dcterms:W3CDTF">2015-10-28T16:47:30Z</dcterms:created>
  <dcterms:modified xsi:type="dcterms:W3CDTF">2015-11-24T09:29:52Z</dcterms:modified>
</cp:coreProperties>
</file>