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36"/>
  </p:notesMasterIdLst>
  <p:sldIdLst>
    <p:sldId id="274" r:id="rId5"/>
    <p:sldId id="275" r:id="rId6"/>
    <p:sldId id="625" r:id="rId7"/>
    <p:sldId id="434" r:id="rId8"/>
    <p:sldId id="477" r:id="rId9"/>
    <p:sldId id="478" r:id="rId10"/>
    <p:sldId id="479" r:id="rId11"/>
    <p:sldId id="480" r:id="rId12"/>
    <p:sldId id="481" r:id="rId13"/>
    <p:sldId id="483" r:id="rId14"/>
    <p:sldId id="627" r:id="rId15"/>
    <p:sldId id="626" r:id="rId16"/>
    <p:sldId id="486" r:id="rId17"/>
    <p:sldId id="487" r:id="rId18"/>
    <p:sldId id="488" r:id="rId19"/>
    <p:sldId id="489" r:id="rId20"/>
    <p:sldId id="496" r:id="rId21"/>
    <p:sldId id="498" r:id="rId22"/>
    <p:sldId id="499" r:id="rId23"/>
    <p:sldId id="495" r:id="rId24"/>
    <p:sldId id="490" r:id="rId25"/>
    <p:sldId id="491" r:id="rId26"/>
    <p:sldId id="492" r:id="rId27"/>
    <p:sldId id="493" r:id="rId28"/>
    <p:sldId id="494" r:id="rId29"/>
    <p:sldId id="502" r:id="rId30"/>
    <p:sldId id="503" r:id="rId31"/>
    <p:sldId id="504" r:id="rId32"/>
    <p:sldId id="432" r:id="rId33"/>
    <p:sldId id="505" r:id="rId34"/>
    <p:sldId id="32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964C55-029D-48F5-9891-91B2A7297A98}" v="1" dt="2022-06-14T08:40:01.4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687"/>
  </p:normalViewPr>
  <p:slideViewPr>
    <p:cSldViewPr snapToGrid="0" snapToObjects="1">
      <p:cViewPr varScale="1">
        <p:scale>
          <a:sx n="68" d="100"/>
          <a:sy n="68"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Wallace" userId="4013747d-563c-42aa-bf01-70dd3c96ac1a" providerId="ADAL" clId="{994E4D48-32A7-4825-9A21-556B34C30AFD}"/>
    <pc:docChg chg="delSld delMainMaster">
      <pc:chgData name="Nick Wallace" userId="4013747d-563c-42aa-bf01-70dd3c96ac1a" providerId="ADAL" clId="{994E4D48-32A7-4825-9A21-556B34C30AFD}" dt="2021-08-27T11:51:24.856" v="0" actId="47"/>
      <pc:docMkLst>
        <pc:docMk/>
      </pc:docMkLst>
      <pc:sldChg chg="del">
        <pc:chgData name="Nick Wallace" userId="4013747d-563c-42aa-bf01-70dd3c96ac1a" providerId="ADAL" clId="{994E4D48-32A7-4825-9A21-556B34C30AFD}" dt="2021-08-27T11:51:24.856" v="0" actId="47"/>
        <pc:sldMkLst>
          <pc:docMk/>
          <pc:sldMk cId="2962779521" sldId="328"/>
        </pc:sldMkLst>
      </pc:sldChg>
      <pc:sldMasterChg chg="del delSldLayout">
        <pc:chgData name="Nick Wallace" userId="4013747d-563c-42aa-bf01-70dd3c96ac1a" providerId="ADAL" clId="{994E4D48-32A7-4825-9A21-556B34C30AFD}" dt="2021-08-27T11:51:24.856" v="0" actId="47"/>
        <pc:sldMasterMkLst>
          <pc:docMk/>
          <pc:sldMasterMk cId="2313290653" sldId="2147483674"/>
        </pc:sldMasterMkLst>
        <pc:sldLayoutChg chg="del">
          <pc:chgData name="Nick Wallace" userId="4013747d-563c-42aa-bf01-70dd3c96ac1a" providerId="ADAL" clId="{994E4D48-32A7-4825-9A21-556B34C30AFD}" dt="2021-08-27T11:51:24.856" v="0" actId="47"/>
          <pc:sldLayoutMkLst>
            <pc:docMk/>
            <pc:sldMasterMk cId="2313290653" sldId="2147483674"/>
            <pc:sldLayoutMk cId="2333469938" sldId="2147483675"/>
          </pc:sldLayoutMkLst>
        </pc:sldLayoutChg>
      </pc:sldMasterChg>
    </pc:docChg>
  </pc:docChgLst>
  <pc:docChgLst>
    <pc:chgData name="Michlyn Caffrey" userId="762c582e-cfa0-4eba-9e72-f878cb725417" providerId="ADAL" clId="{6EE03CEB-32BC-7E4F-9303-95CB22C1761D}"/>
    <pc:docChg chg="custSel addSld delSld modSld">
      <pc:chgData name="Michlyn Caffrey" userId="762c582e-cfa0-4eba-9e72-f878cb725417" providerId="ADAL" clId="{6EE03CEB-32BC-7E4F-9303-95CB22C1761D}" dt="2021-05-26T15:10:23.383" v="612" actId="6549"/>
      <pc:docMkLst>
        <pc:docMk/>
      </pc:docMkLst>
      <pc:sldChg chg="modSp mod">
        <pc:chgData name="Michlyn Caffrey" userId="762c582e-cfa0-4eba-9e72-f878cb725417" providerId="ADAL" clId="{6EE03CEB-32BC-7E4F-9303-95CB22C1761D}" dt="2021-05-26T15:10:11.386" v="611" actId="1076"/>
        <pc:sldMkLst>
          <pc:docMk/>
          <pc:sldMk cId="4267983176" sldId="275"/>
        </pc:sldMkLst>
        <pc:spChg chg="mod">
          <ac:chgData name="Michlyn Caffrey" userId="762c582e-cfa0-4eba-9e72-f878cb725417" providerId="ADAL" clId="{6EE03CEB-32BC-7E4F-9303-95CB22C1761D}" dt="2021-05-26T15:10:11.386" v="611" actId="1076"/>
          <ac:spMkLst>
            <pc:docMk/>
            <pc:sldMk cId="4267983176" sldId="275"/>
            <ac:spMk id="2" creationId="{A164396A-E798-BE41-90FA-A1F009C866FC}"/>
          </ac:spMkLst>
        </pc:spChg>
        <pc:graphicFrameChg chg="mod modGraphic">
          <ac:chgData name="Michlyn Caffrey" userId="762c582e-cfa0-4eba-9e72-f878cb725417" providerId="ADAL" clId="{6EE03CEB-32BC-7E4F-9303-95CB22C1761D}" dt="2021-05-26T15:10:02.168" v="609" actId="1076"/>
          <ac:graphicFrameMkLst>
            <pc:docMk/>
            <pc:sldMk cId="4267983176" sldId="275"/>
            <ac:graphicFrameMk id="4" creationId="{00000000-0000-0000-0000-000000000000}"/>
          </ac:graphicFrameMkLst>
        </pc:graphicFrameChg>
      </pc:sldChg>
      <pc:sldChg chg="modNotesTx">
        <pc:chgData name="Michlyn Caffrey" userId="762c582e-cfa0-4eba-9e72-f878cb725417" providerId="ADAL" clId="{6EE03CEB-32BC-7E4F-9303-95CB22C1761D}" dt="2021-05-26T15:10:23.383" v="612" actId="6549"/>
        <pc:sldMkLst>
          <pc:docMk/>
          <pc:sldMk cId="2972051451" sldId="483"/>
        </pc:sldMkLst>
      </pc:sldChg>
      <pc:sldChg chg="modSp mod modNotesTx">
        <pc:chgData name="Michlyn Caffrey" userId="762c582e-cfa0-4eba-9e72-f878cb725417" providerId="ADAL" clId="{6EE03CEB-32BC-7E4F-9303-95CB22C1761D}" dt="2021-05-26T15:06:03.386" v="576" actId="20577"/>
        <pc:sldMkLst>
          <pc:docMk/>
          <pc:sldMk cId="1148690823" sldId="502"/>
        </pc:sldMkLst>
        <pc:spChg chg="mod">
          <ac:chgData name="Michlyn Caffrey" userId="762c582e-cfa0-4eba-9e72-f878cb725417" providerId="ADAL" clId="{6EE03CEB-32BC-7E4F-9303-95CB22C1761D}" dt="2021-05-26T15:05:27.122" v="512" actId="255"/>
          <ac:spMkLst>
            <pc:docMk/>
            <pc:sldMk cId="1148690823" sldId="502"/>
            <ac:spMk id="5" creationId="{00000000-0000-0000-0000-000000000000}"/>
          </ac:spMkLst>
        </pc:spChg>
        <pc:spChg chg="mod">
          <ac:chgData name="Michlyn Caffrey" userId="762c582e-cfa0-4eba-9e72-f878cb725417" providerId="ADAL" clId="{6EE03CEB-32BC-7E4F-9303-95CB22C1761D}" dt="2021-05-26T15:06:03.386" v="576" actId="20577"/>
          <ac:spMkLst>
            <pc:docMk/>
            <pc:sldMk cId="1148690823" sldId="502"/>
            <ac:spMk id="8" creationId="{00000000-0000-0000-0000-000000000000}"/>
          </ac:spMkLst>
        </pc:spChg>
      </pc:sldChg>
      <pc:sldChg chg="addSp delSp modSp mod">
        <pc:chgData name="Michlyn Caffrey" userId="762c582e-cfa0-4eba-9e72-f878cb725417" providerId="ADAL" clId="{6EE03CEB-32BC-7E4F-9303-95CB22C1761D}" dt="2021-05-26T15:08:48.605" v="603" actId="20577"/>
        <pc:sldMkLst>
          <pc:docMk/>
          <pc:sldMk cId="757950989" sldId="503"/>
        </pc:sldMkLst>
        <pc:spChg chg="del">
          <ac:chgData name="Michlyn Caffrey" userId="762c582e-cfa0-4eba-9e72-f878cb725417" providerId="ADAL" clId="{6EE03CEB-32BC-7E4F-9303-95CB22C1761D}" dt="2021-05-26T15:06:28.694" v="579" actId="478"/>
          <ac:spMkLst>
            <pc:docMk/>
            <pc:sldMk cId="757950989" sldId="503"/>
            <ac:spMk id="2" creationId="{00000000-0000-0000-0000-000000000000}"/>
          </ac:spMkLst>
        </pc:spChg>
        <pc:spChg chg="del">
          <ac:chgData name="Michlyn Caffrey" userId="762c582e-cfa0-4eba-9e72-f878cb725417" providerId="ADAL" clId="{6EE03CEB-32BC-7E4F-9303-95CB22C1761D}" dt="2021-05-26T15:06:18.547" v="578" actId="478"/>
          <ac:spMkLst>
            <pc:docMk/>
            <pc:sldMk cId="757950989" sldId="503"/>
            <ac:spMk id="5" creationId="{00000000-0000-0000-0000-000000000000}"/>
          </ac:spMkLst>
        </pc:spChg>
        <pc:spChg chg="del mod">
          <ac:chgData name="Michlyn Caffrey" userId="762c582e-cfa0-4eba-9e72-f878cb725417" providerId="ADAL" clId="{6EE03CEB-32BC-7E4F-9303-95CB22C1761D}" dt="2021-05-26T15:08:28.151" v="596" actId="478"/>
          <ac:spMkLst>
            <pc:docMk/>
            <pc:sldMk cId="757950989" sldId="503"/>
            <ac:spMk id="10" creationId="{00000000-0000-0000-0000-000000000000}"/>
          </ac:spMkLst>
        </pc:spChg>
        <pc:spChg chg="del">
          <ac:chgData name="Michlyn Caffrey" userId="762c582e-cfa0-4eba-9e72-f878cb725417" providerId="ADAL" clId="{6EE03CEB-32BC-7E4F-9303-95CB22C1761D}" dt="2021-05-26T15:06:28.694" v="579" actId="478"/>
          <ac:spMkLst>
            <pc:docMk/>
            <pc:sldMk cId="757950989" sldId="503"/>
            <ac:spMk id="11" creationId="{00000000-0000-0000-0000-000000000000}"/>
          </ac:spMkLst>
        </pc:spChg>
        <pc:spChg chg="del mod">
          <ac:chgData name="Michlyn Caffrey" userId="762c582e-cfa0-4eba-9e72-f878cb725417" providerId="ADAL" clId="{6EE03CEB-32BC-7E4F-9303-95CB22C1761D}" dt="2021-05-26T15:08:30.880" v="597" actId="478"/>
          <ac:spMkLst>
            <pc:docMk/>
            <pc:sldMk cId="757950989" sldId="503"/>
            <ac:spMk id="14" creationId="{00000000-0000-0000-0000-000000000000}"/>
          </ac:spMkLst>
        </pc:spChg>
        <pc:spChg chg="mod">
          <ac:chgData name="Michlyn Caffrey" userId="762c582e-cfa0-4eba-9e72-f878cb725417" providerId="ADAL" clId="{6EE03CEB-32BC-7E4F-9303-95CB22C1761D}" dt="2021-05-26T15:08:43.426" v="600" actId="1076"/>
          <ac:spMkLst>
            <pc:docMk/>
            <pc:sldMk cId="757950989" sldId="503"/>
            <ac:spMk id="17" creationId="{00000000-0000-0000-0000-000000000000}"/>
          </ac:spMkLst>
        </pc:spChg>
        <pc:graphicFrameChg chg="add mod modGraphic">
          <ac:chgData name="Michlyn Caffrey" userId="762c582e-cfa0-4eba-9e72-f878cb725417" providerId="ADAL" clId="{6EE03CEB-32BC-7E4F-9303-95CB22C1761D}" dt="2021-05-26T15:08:48.605" v="603" actId="20577"/>
          <ac:graphicFrameMkLst>
            <pc:docMk/>
            <pc:sldMk cId="757950989" sldId="503"/>
            <ac:graphicFrameMk id="3" creationId="{68C919D9-05EB-A345-9E0B-5AAB261124BD}"/>
          </ac:graphicFrameMkLst>
        </pc:graphicFrameChg>
        <pc:cxnChg chg="del">
          <ac:chgData name="Michlyn Caffrey" userId="762c582e-cfa0-4eba-9e72-f878cb725417" providerId="ADAL" clId="{6EE03CEB-32BC-7E4F-9303-95CB22C1761D}" dt="2021-05-26T15:06:28.694" v="579" actId="478"/>
          <ac:cxnSpMkLst>
            <pc:docMk/>
            <pc:sldMk cId="757950989" sldId="503"/>
            <ac:cxnSpMk id="4" creationId="{00000000-0000-0000-0000-000000000000}"/>
          </ac:cxnSpMkLst>
        </pc:cxnChg>
        <pc:cxnChg chg="del">
          <ac:chgData name="Michlyn Caffrey" userId="762c582e-cfa0-4eba-9e72-f878cb725417" providerId="ADAL" clId="{6EE03CEB-32BC-7E4F-9303-95CB22C1761D}" dt="2021-05-26T15:06:28.694" v="579" actId="478"/>
          <ac:cxnSpMkLst>
            <pc:docMk/>
            <pc:sldMk cId="757950989" sldId="503"/>
            <ac:cxnSpMk id="13" creationId="{00000000-0000-0000-0000-000000000000}"/>
          </ac:cxnSpMkLst>
        </pc:cxnChg>
      </pc:sldChg>
      <pc:sldChg chg="addSp delSp modSp add mod">
        <pc:chgData name="Michlyn Caffrey" userId="762c582e-cfa0-4eba-9e72-f878cb725417" providerId="ADAL" clId="{6EE03CEB-32BC-7E4F-9303-95CB22C1761D}" dt="2021-05-26T15:04:39.674" v="511" actId="1076"/>
        <pc:sldMkLst>
          <pc:docMk/>
          <pc:sldMk cId="1120584221" sldId="627"/>
        </pc:sldMkLst>
        <pc:spChg chg="mod">
          <ac:chgData name="Michlyn Caffrey" userId="762c582e-cfa0-4eba-9e72-f878cb725417" providerId="ADAL" clId="{6EE03CEB-32BC-7E4F-9303-95CB22C1761D}" dt="2021-05-26T15:04:15.566" v="508" actId="6549"/>
          <ac:spMkLst>
            <pc:docMk/>
            <pc:sldMk cId="1120584221" sldId="627"/>
            <ac:spMk id="3" creationId="{00000000-0000-0000-0000-000000000000}"/>
          </ac:spMkLst>
        </pc:spChg>
        <pc:picChg chg="add mod">
          <ac:chgData name="Michlyn Caffrey" userId="762c582e-cfa0-4eba-9e72-f878cb725417" providerId="ADAL" clId="{6EE03CEB-32BC-7E4F-9303-95CB22C1761D}" dt="2021-05-26T15:04:39.674" v="511" actId="1076"/>
          <ac:picMkLst>
            <pc:docMk/>
            <pc:sldMk cId="1120584221" sldId="627"/>
            <ac:picMk id="8" creationId="{9DA12FE8-22C0-B149-B784-048B63794466}"/>
          </ac:picMkLst>
        </pc:picChg>
        <pc:picChg chg="del mod">
          <ac:chgData name="Michlyn Caffrey" userId="762c582e-cfa0-4eba-9e72-f878cb725417" providerId="ADAL" clId="{6EE03CEB-32BC-7E4F-9303-95CB22C1761D}" dt="2021-05-26T15:04:29.135" v="509" actId="478"/>
          <ac:picMkLst>
            <pc:docMk/>
            <pc:sldMk cId="1120584221" sldId="627"/>
            <ac:picMk id="1026" creationId="{00000000-0000-0000-0000-000000000000}"/>
          </ac:picMkLst>
        </pc:picChg>
      </pc:sldChg>
      <pc:sldChg chg="add del">
        <pc:chgData name="Michlyn Caffrey" userId="762c582e-cfa0-4eba-9e72-f878cb725417" providerId="ADAL" clId="{6EE03CEB-32BC-7E4F-9303-95CB22C1761D}" dt="2021-05-26T15:08:52.280" v="604" actId="2696"/>
        <pc:sldMkLst>
          <pc:docMk/>
          <pc:sldMk cId="3684650698" sldId="628"/>
        </pc:sldMkLst>
      </pc:sldChg>
    </pc:docChg>
  </pc:docChgLst>
  <pc:docChgLst>
    <pc:chgData name="Amelia Gann" userId="a95102bd-f64e-4ce2-9edd-ab4cfddf1826" providerId="ADAL" clId="{65964C55-029D-48F5-9891-91B2A7297A98}"/>
    <pc:docChg chg="addSld modSld">
      <pc:chgData name="Amelia Gann" userId="a95102bd-f64e-4ce2-9edd-ab4cfddf1826" providerId="ADAL" clId="{65964C55-029D-48F5-9891-91B2A7297A98}" dt="2022-06-14T08:40:01.442" v="0"/>
      <pc:docMkLst>
        <pc:docMk/>
      </pc:docMkLst>
      <pc:sldChg chg="add">
        <pc:chgData name="Amelia Gann" userId="a95102bd-f64e-4ce2-9edd-ab4cfddf1826" providerId="ADAL" clId="{65964C55-029D-48F5-9891-91B2A7297A98}" dt="2022-06-14T08:40:01.442" v="0"/>
        <pc:sldMkLst>
          <pc:docMk/>
          <pc:sldMk cId="4248340963" sldId="32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9B810B-F672-AE45-A95E-2318DBCDA701}" type="datetimeFigureOut">
              <a:rPr lang="en-US" smtClean="0"/>
              <a:t>6/14/2022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2CE98-F35D-C94B-9855-F7139B1E5CD5}" type="slidenum">
              <a:rPr lang="en-US" smtClean="0"/>
              <a:t>‹#›</a:t>
            </a:fld>
            <a:endParaRPr lang="en-US"/>
          </a:p>
        </p:txBody>
      </p:sp>
    </p:spTree>
    <p:extLst>
      <p:ext uri="{BB962C8B-B14F-4D97-AF65-F5344CB8AC3E}">
        <p14:creationId xmlns:p14="http://schemas.microsoft.com/office/powerpoint/2010/main" val="1798342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976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7970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answer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0372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to table activity. Write down 3 bullet points for each of these headings. Give answers.</a:t>
            </a:r>
          </a:p>
        </p:txBody>
      </p:sp>
      <p:sp>
        <p:nvSpPr>
          <p:cNvPr id="4" name="Slide Number Placeholder 3"/>
          <p:cNvSpPr>
            <a:spLocks noGrp="1"/>
          </p:cNvSpPr>
          <p:nvPr>
            <p:ph type="sldNum" sz="quarter" idx="5"/>
          </p:nvPr>
        </p:nvSpPr>
        <p:spPr/>
        <p:txBody>
          <a:bodyPr/>
          <a:lstStyle/>
          <a:p>
            <a:fld id="{C2E2CE98-F35D-C94B-9855-F7139B1E5CD5}" type="slidenum">
              <a:rPr lang="en-US" smtClean="0"/>
              <a:t>26</a:t>
            </a:fld>
            <a:endParaRPr lang="en-US"/>
          </a:p>
        </p:txBody>
      </p:sp>
    </p:spTree>
    <p:extLst>
      <p:ext uri="{BB962C8B-B14F-4D97-AF65-F5344CB8AC3E}">
        <p14:creationId xmlns:p14="http://schemas.microsoft.com/office/powerpoint/2010/main" val="2241955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0DA85F-09D0-4248-B807-484CC974D749}" type="slidenum">
              <a:rPr lang="en-GB" smtClean="0"/>
              <a:t>31</a:t>
            </a:fld>
            <a:endParaRPr lang="en-GB"/>
          </a:p>
        </p:txBody>
      </p:sp>
    </p:spTree>
    <p:extLst>
      <p:ext uri="{BB962C8B-B14F-4D97-AF65-F5344CB8AC3E}">
        <p14:creationId xmlns:p14="http://schemas.microsoft.com/office/powerpoint/2010/main" val="36007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a:solidFill>
                <a:prstClr val="white"/>
              </a:solidFill>
              <a:latin typeface="Century Gothic" panose="020B0502020202020204" pitchFamily="34" charset="0"/>
            </a:endParaRPr>
          </a:p>
        </p:txBody>
      </p:sp>
    </p:spTree>
    <p:extLst>
      <p:ext uri="{BB962C8B-B14F-4D97-AF65-F5344CB8AC3E}">
        <p14:creationId xmlns:p14="http://schemas.microsoft.com/office/powerpoint/2010/main" val="403907506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a:solidFill>
                <a:prstClr val="white"/>
              </a:solidFill>
              <a:latin typeface="Century Gothic" panose="020B0502020202020204" pitchFamily="34" charset="0"/>
            </a:endParaRPr>
          </a:p>
        </p:txBody>
      </p:sp>
    </p:spTree>
    <p:extLst>
      <p:ext uri="{BB962C8B-B14F-4D97-AF65-F5344CB8AC3E}">
        <p14:creationId xmlns:p14="http://schemas.microsoft.com/office/powerpoint/2010/main" val="1697574199"/>
      </p:ext>
    </p:extLst>
  </p:cSld>
  <p:clrMap bg1="dk1" tx1="lt1" bg2="dk2" tx2="lt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gi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forms.office.com/Pages/ResponsePage.aspx?id=dBTLADSljUaCn2NuzjLCTHJLiI302r5AmDJRSl_MTiNUQjJaNFAyMkVXOE1UM0xXNEEwMkxJWDk4MC4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5576" y="2413338"/>
            <a:ext cx="8303337"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this lesson, students will be mastering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Mastery Content:</a:t>
            </a:r>
          </a:p>
          <a:p>
            <a:pPr marL="285750" indent="-285750" defTabSz="914400">
              <a:buFont typeface="Arial" panose="020B0604020202020204" pitchFamily="34" charset="0"/>
              <a:buChar char="•"/>
            </a:pPr>
            <a:r>
              <a:rPr lang="en-GB" dirty="0">
                <a:solidFill>
                  <a:prstClr val="black"/>
                </a:solidFill>
                <a:latin typeface="Century Gothic" panose="020B0502020202020204" pitchFamily="34" charset="0"/>
              </a:rPr>
              <a:t>Jane begins to form her first impressions of life at Lowood</a:t>
            </a:r>
            <a:endPar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Life at Lowood is stark and harsh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girls are fed burnt porridge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Religion plays an important role in daily life at Lowood</a:t>
            </a:r>
          </a:p>
          <a:p>
            <a:pPr marR="0" lvl="0" algn="l" defTabSz="914400" rtl="0" eaLnBrk="1" fontAlgn="auto" latinLnBrk="0" hangingPunct="1">
              <a:lnSpc>
                <a:spcPct val="100000"/>
              </a:lnSpc>
              <a:spcBef>
                <a:spcPts val="0"/>
              </a:spcBef>
              <a:spcAft>
                <a:spcPts val="0"/>
              </a:spcAft>
              <a:buClrTx/>
              <a:buSzTx/>
              <a:tabLst/>
              <a:defRPr/>
            </a:pPr>
            <a:r>
              <a:rPr lang="en-GB" b="1" dirty="0">
                <a:solidFill>
                  <a:prstClr val="black"/>
                </a:solidFill>
                <a:latin typeface="Century Gothic" panose="020B0502020202020204" pitchFamily="34" charset="0"/>
              </a:rPr>
              <a:t>Learning Objective</a:t>
            </a:r>
          </a:p>
          <a:p>
            <a:pPr lvl="0" defTabSz="914400"/>
            <a:r>
              <a:rPr lang="en-GB" dirty="0">
                <a:solidFill>
                  <a:prstClr val="black"/>
                </a:solidFill>
                <a:latin typeface="Century Gothic" panose="020B0502020202020204" pitchFamily="34" charset="0"/>
              </a:rPr>
              <a:t>To learn about what life will be like for Jane at Lowood. </a:t>
            </a:r>
            <a:endParaRPr kumimoji="0" lang="en-GB"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Mastery Content</a:t>
            </a:r>
          </a:p>
        </p:txBody>
      </p:sp>
    </p:spTree>
    <p:extLst>
      <p:ext uri="{BB962C8B-B14F-4D97-AF65-F5344CB8AC3E}">
        <p14:creationId xmlns:p14="http://schemas.microsoft.com/office/powerpoint/2010/main" val="74060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Lowood School</a:t>
            </a:r>
          </a:p>
        </p:txBody>
      </p:sp>
      <p:sp>
        <p:nvSpPr>
          <p:cNvPr id="3" name="Rectangle 2"/>
          <p:cNvSpPr/>
          <p:nvPr/>
        </p:nvSpPr>
        <p:spPr>
          <a:xfrm>
            <a:off x="739978" y="106841"/>
            <a:ext cx="8307507" cy="172354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Discuss these questions with your partner:</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are your impressions of Lowood so far?</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else have you found out about life for the girls at Lowood School?</a:t>
            </a:r>
          </a:p>
        </p:txBody>
      </p:sp>
      <p:pic>
        <p:nvPicPr>
          <p:cNvPr id="1026" name="Picture 2" descr="http://janeeyreillustrated.com/Eichenberg-JE-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5941" y="1962671"/>
            <a:ext cx="3179573" cy="46133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2E538DCC-F257-E44C-B96E-89085335A4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2972051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Lowood School</a:t>
            </a:r>
          </a:p>
        </p:txBody>
      </p:sp>
      <p:sp>
        <p:nvSpPr>
          <p:cNvPr id="3" name="Rectangle 2"/>
          <p:cNvSpPr/>
          <p:nvPr/>
        </p:nvSpPr>
        <p:spPr>
          <a:xfrm>
            <a:off x="739978" y="106841"/>
            <a:ext cx="8307507" cy="201593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Lowood seems to be a very strict and harsh place.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Life at Lowood does not seem to be luxurious. The girls have to share the same drinking mug as well as their beds. They are also given very small portions of food.</a:t>
            </a:r>
          </a:p>
        </p:txBody>
      </p:sp>
      <p:pic>
        <p:nvPicPr>
          <p:cNvPr id="7" name="Picture 6">
            <a:extLst>
              <a:ext uri="{FF2B5EF4-FFF2-40B4-BE49-F238E27FC236}">
                <a16:creationId xmlns:a16="http://schemas.microsoft.com/office/drawing/2014/main" id="{2E538DCC-F257-E44C-B96E-89085335A4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pic>
        <p:nvPicPr>
          <p:cNvPr id="8" name="Picture 2" descr="http://janeeyreillustrated.com/Eichenberg-JE-2.gif">
            <a:extLst>
              <a:ext uri="{FF2B5EF4-FFF2-40B4-BE49-F238E27FC236}">
                <a16:creationId xmlns:a16="http://schemas.microsoft.com/office/drawing/2014/main" id="{9DA12FE8-22C0-B149-B784-048B637944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3062" y="2244693"/>
            <a:ext cx="3179573" cy="4613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58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1142" y="87015"/>
            <a:ext cx="8286657" cy="12003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Jane has spent her first night at Lowood School. Today, she will find out what the routine of life at Lowood School is like. </a:t>
            </a:r>
          </a:p>
        </p:txBody>
      </p:sp>
      <p:sp>
        <p:nvSpPr>
          <p:cNvPr id="8" name="Rectangle 7"/>
          <p:cNvSpPr/>
          <p:nvPr/>
        </p:nvSpPr>
        <p:spPr>
          <a:xfrm>
            <a:off x="781141" y="4360455"/>
            <a:ext cx="6239131" cy="20928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Read from,  </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night passed rapidly’ </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(page 53)</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Read to, ‘</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“Abominable stuff!  How shameful!”’ </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(page 55)</a:t>
            </a:r>
            <a:endPar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pic>
        <p:nvPicPr>
          <p:cNvPr id="10" name="Picture 2" descr="http://pictures.abebooks.com/isbn/9780141441146-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8312" y="3803493"/>
            <a:ext cx="1943887" cy="29998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0626" y="1053304"/>
            <a:ext cx="4407687" cy="2826920"/>
          </a:xfrm>
          <a:prstGeom prst="rect">
            <a:avLst/>
          </a:prstGeom>
        </p:spPr>
      </p:pic>
      <p:sp>
        <p:nvSpPr>
          <p:cNvPr id="11" name="TextBox 10"/>
          <p:cNvSpPr txBox="1"/>
          <p:nvPr/>
        </p:nvSpPr>
        <p:spPr>
          <a:xfrm>
            <a:off x="3988365" y="3609316"/>
            <a:ext cx="1872208"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Lowood School</a:t>
            </a:r>
          </a:p>
        </p:txBody>
      </p:sp>
      <p:sp>
        <p:nvSpPr>
          <p:cNvPr id="13" name="TextBox 12"/>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Tree>
    <p:extLst>
      <p:ext uri="{BB962C8B-B14F-4D97-AF65-F5344CB8AC3E}">
        <p14:creationId xmlns:p14="http://schemas.microsoft.com/office/powerpoint/2010/main" val="2172256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sensible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aware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rushlight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lamp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at liberty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free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file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line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tumult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noise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subsided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decreased</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p.53-54</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night passed rapidly.  I was too tired even to dream; I only once awoke to hear the wind rave in furious gusts, and the rain fall in torrents, and to be sensible that Miss Miller had taken her place by my side.  When I again unclosed my eyes, a loud bell was ringing; the girls were up and dressing; day had not yet begun to dawn, and a rushlight or two burned in the room.  I too rose reluctantly; it was bitter cold, and I dressed as well as I could for shivering, and washed when there was a basin at liberty, which did not occur soon, as there was but one basin to six girls, on the stands down the middle of the room.  Again the bell rang: all formed in file, two and two, and in that order descended the stairs and entered the cold and dimly lit schoolroom: here prayers were read by Miss Miller; afterwards she called out—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“Form classes!”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great tumult succeeded for some minutes, during which Miss Miller repeatedly exclaimed, “Silence!” and “Order!”  When it subsided, I saw them all drawn up in four semicircles, before four chairs, placed at the four tables; all held books in their hands, and a great book, like a Bible, lay on each table, before the vacant seat.  </a:t>
            </a:r>
          </a:p>
        </p:txBody>
      </p:sp>
    </p:spTree>
    <p:extLst>
      <p:ext uri="{BB962C8B-B14F-4D97-AF65-F5344CB8AC3E}">
        <p14:creationId xmlns:p14="http://schemas.microsoft.com/office/powerpoint/2010/main" val="3237037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indefinite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general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inferior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lower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Collect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prayer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protracted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lengthy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terminated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finished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indefatigable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tireless</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p.54</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01730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 pause of some seconds succeeded, filled up by the low, vague hum of numbers; Miss Miller walked from class to class, hushing this indefinite sound.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distant bell tinkled: immediately three ladies entered the room, each walked to a table and took her seat.  Miss Miller assumed the fourth vacant chair, which was that nearest the door, and around which the smallest of the children were assembled: to this inferior class I was called, and placed at the bottom of it.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Business now began, the day’s Collect was repeated, then certain texts of Scripture were said, and to these succeeded a protracted reading of chapters in the Bible, which lasted an hour.  By the time that exercise was terminated, day had fully dawned.  The indefatigable bell now sounded for the fourth time: the classes were marshalled and marched into another room to breakfast: how glad I was to behold a prospect of getting something to eat!  I was now nearly sick from inanition, having taken so little the day before.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refectory was a great, low-ceiled, gloomy room; on two long tables smoked basins of something hot, which, however, to my dismay, sent forth an odour far from inviting. </a:t>
            </a:r>
          </a:p>
        </p:txBody>
      </p:sp>
    </p:spTree>
    <p:extLst>
      <p:ext uri="{BB962C8B-B14F-4D97-AF65-F5344CB8AC3E}">
        <p14:creationId xmlns:p14="http://schemas.microsoft.com/office/powerpoint/2010/main" val="1188725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manifestation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display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repast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meal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ejaculated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called out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p.54-55</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saw a universal manifestation of discontent when the fumes of the repast met the nostrils of those destined to swallow it; from the van of the procession, the tall girls of the first class, rose the whispered words—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“Disgusting!  The porridge is burnt again!”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“Silence!” ejaculated a voice; not that of Miss Miller, but one of the upper teachers, a little and dark personage, smartly dressed, but of somewhat morose aspect, who installed herself at the top of one table, while a more buxom lady presided at the other.  I looked in vain for her I had first seen the night before; she was not visible: Miss Miller occupied the foot of the table where I sat, and a strange, foreign-looking, elderly lady, the French teacher, as I afterwards found, took the corresponding seat at the other board.  A long grace was said and a hymn sung; then a servant brought in some tea for the teachers, and the meal began.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Ravenous, and now very faint, I devoured a spoonful or two of my portion without thinking of its taste; but the first edge of hunger blunted, I perceived I had got in hand a nauseous mess; burnt porridge is almost as bad as rotten potatoes; famine itself soon sickens over it. </a:t>
            </a:r>
          </a:p>
        </p:txBody>
      </p:sp>
    </p:spTree>
    <p:extLst>
      <p:ext uri="{BB962C8B-B14F-4D97-AF65-F5344CB8AC3E}">
        <p14:creationId xmlns:p14="http://schemas.microsoft.com/office/powerpoint/2010/main" val="4087821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341632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relinquished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given 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countenances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faces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abominable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terrible</a:t>
            </a: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p.55</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36933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spoons were moved slowly: I saw each girl taste her food and try to swallow it; but in most cases the effort was soon relinquished.  Breakfast was over, and none had breakfasted.  Thanks being returned for what we had not got, and a second hymn chanted, the refectory was evacuated for the schoolroom.  I was one of the last to go out, and in passing the tables, I saw one teacher take a basin of the porridge and taste it; she looked at the others; all their countenances expressed displeasure, and one of them, the stout one, whispered—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“Abominable stuff!  How shameful!”</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917686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Lowood School</a:t>
            </a:r>
          </a:p>
        </p:txBody>
      </p:sp>
      <p:sp>
        <p:nvSpPr>
          <p:cNvPr id="5" name="TextBox 4"/>
          <p:cNvSpPr txBox="1"/>
          <p:nvPr/>
        </p:nvSpPr>
        <p:spPr>
          <a:xfrm>
            <a:off x="781142" y="87015"/>
            <a:ext cx="8286657" cy="1277273"/>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Quick check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Place the events of Jane’s first morning at Lowood in the correct sequence.</a:t>
            </a:r>
          </a:p>
        </p:txBody>
      </p:sp>
      <p:sp>
        <p:nvSpPr>
          <p:cNvPr id="13" name="TextBox 12"/>
          <p:cNvSpPr txBox="1"/>
          <p:nvPr/>
        </p:nvSpPr>
        <p:spPr>
          <a:xfrm>
            <a:off x="781142" y="1484784"/>
            <a:ext cx="8286657" cy="424731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	She enters the refectory, where two large cauldrons stand on each long table. </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B.	Jane wakes at dawn.</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C.	Jane and the other children say a thanks for the food. </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D.	Jane eats very little porridge because is burnt.</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	Jane and the children say grace and sing a hymn.</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F.	She washes herself when there is a basin available.</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G.	She enters the schoolroom and studies the Bible for an hour. </a:t>
            </a:r>
          </a:p>
        </p:txBody>
      </p:sp>
      <p:pic>
        <p:nvPicPr>
          <p:cNvPr id="6" name="Picture 5">
            <a:extLst>
              <a:ext uri="{FF2B5EF4-FFF2-40B4-BE49-F238E27FC236}">
                <a16:creationId xmlns:a16="http://schemas.microsoft.com/office/drawing/2014/main" id="{4251F388-DE26-4DE6-8766-F7875A4480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3097484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Lowood School</a:t>
            </a:r>
          </a:p>
        </p:txBody>
      </p:sp>
      <p:sp>
        <p:nvSpPr>
          <p:cNvPr id="5" name="TextBox 4"/>
          <p:cNvSpPr txBox="1"/>
          <p:nvPr/>
        </p:nvSpPr>
        <p:spPr>
          <a:xfrm>
            <a:off x="781142" y="87015"/>
            <a:ext cx="8286657" cy="1277273"/>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Quick check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Place the events of Jane’s first morning at Lowood in the correct sequence.</a:t>
            </a:r>
          </a:p>
        </p:txBody>
      </p:sp>
      <p:sp>
        <p:nvSpPr>
          <p:cNvPr id="13" name="TextBox 12"/>
          <p:cNvSpPr txBox="1"/>
          <p:nvPr/>
        </p:nvSpPr>
        <p:spPr>
          <a:xfrm>
            <a:off x="781142" y="1484784"/>
            <a:ext cx="8286657" cy="424731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B.	Jane wakes at dawn.</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F.	She washes herself when there is a basin available.</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G.	She enters the schoolroom and studies the Bible for an hour. </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A.	She enters the refectory, where two large cauldrons stand on each long table. </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E.	Jane and the children say grace and sing a hymn.</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D.	Jane eats very little porridge because is burnt.</a:t>
            </a:r>
          </a:p>
          <a:p>
            <a:pPr marL="531813" marR="0" lvl="0" indent="-531813"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C.	Jane and the other children say a thanks for the food. </a:t>
            </a:r>
          </a:p>
        </p:txBody>
      </p:sp>
    </p:spTree>
    <p:extLst>
      <p:ext uri="{BB962C8B-B14F-4D97-AF65-F5344CB8AC3E}">
        <p14:creationId xmlns:p14="http://schemas.microsoft.com/office/powerpoint/2010/main" val="1494231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Lowood School</a:t>
            </a:r>
          </a:p>
        </p:txBody>
      </p:sp>
      <p:sp>
        <p:nvSpPr>
          <p:cNvPr id="13" name="TextBox 12"/>
          <p:cNvSpPr txBox="1"/>
          <p:nvPr/>
        </p:nvSpPr>
        <p:spPr>
          <a:xfrm>
            <a:off x="3347864" y="117787"/>
            <a:ext cx="5719936" cy="357020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Life at Lowood is clearly very different to life at Gateshead Hall. Some parts are better, and some are worse.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Jane is learning the new routine of school life. We have seen the routine from waking to breakfast.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We will now find out what happens in the school day from breakfast until their break before lunch. </a:t>
            </a:r>
          </a:p>
        </p:txBody>
      </p:sp>
      <p:pic>
        <p:nvPicPr>
          <p:cNvPr id="1026" name="Picture 2" descr="http://janeeyreillustrated.com/Eichenberg-J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198" y="44624"/>
            <a:ext cx="2511076" cy="364337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81141" y="4360455"/>
            <a:ext cx="6239131" cy="20928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Read from,  </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 quarter of an hour passed …’ </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(page 55)</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Read to, </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‘the sound of a hollow cough.’ </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(page 58)</a:t>
            </a:r>
            <a:endPar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pic>
        <p:nvPicPr>
          <p:cNvPr id="8" name="Picture 2" descr="http://pictures.abebooks.com/isbn/9780141441146-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8312" y="3803493"/>
            <a:ext cx="1943887" cy="29998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E7431FC2-2588-4260-91DC-7DA1CE5594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260791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Lesson Guide</a:t>
            </a:r>
          </a:p>
        </p:txBody>
      </p:sp>
      <p:graphicFrame>
        <p:nvGraphicFramePr>
          <p:cNvPr id="4" name="Table 3"/>
          <p:cNvGraphicFramePr>
            <a:graphicFrameLocks noGrp="1"/>
          </p:cNvGraphicFramePr>
          <p:nvPr>
            <p:extLst>
              <p:ext uri="{D42A27DB-BD31-4B8C-83A1-F6EECF244321}">
                <p14:modId xmlns:p14="http://schemas.microsoft.com/office/powerpoint/2010/main" val="3771083690"/>
              </p:ext>
            </p:extLst>
          </p:nvPr>
        </p:nvGraphicFramePr>
        <p:xfrm>
          <a:off x="707887" y="0"/>
          <a:ext cx="8436113" cy="5958840"/>
        </p:xfrm>
        <a:graphic>
          <a:graphicData uri="http://schemas.openxmlformats.org/drawingml/2006/table">
            <a:tbl>
              <a:tblPr firstRow="1" bandRow="1">
                <a:tableStyleId>{69CF1AB2-1976-4502-BF36-3FF5EA218861}</a:tableStyleId>
              </a:tblPr>
              <a:tblGrid>
                <a:gridCol w="6384393">
                  <a:extLst>
                    <a:ext uri="{9D8B030D-6E8A-4147-A177-3AD203B41FA5}">
                      <a16:colId xmlns:a16="http://schemas.microsoft.com/office/drawing/2014/main" val="20000"/>
                    </a:ext>
                  </a:extLst>
                </a:gridCol>
                <a:gridCol w="2051720">
                  <a:extLst>
                    <a:ext uri="{9D8B030D-6E8A-4147-A177-3AD203B41FA5}">
                      <a16:colId xmlns:a16="http://schemas.microsoft.com/office/drawing/2014/main" val="20001"/>
                    </a:ext>
                  </a:extLst>
                </a:gridCol>
              </a:tblGrid>
              <a:tr h="44624">
                <a:tc>
                  <a:txBody>
                    <a:bodyPr/>
                    <a:lstStyle/>
                    <a:p>
                      <a:pPr>
                        <a:lnSpc>
                          <a:spcPct val="100000"/>
                        </a:lnSpc>
                        <a:spcAft>
                          <a:spcPts val="0"/>
                        </a:spcAft>
                      </a:pPr>
                      <a:r>
                        <a:rPr lang="en-GB" sz="900" b="1" baseline="0" dirty="0">
                          <a:solidFill>
                            <a:schemeClr val="bg1"/>
                          </a:solidFill>
                          <a:effectLst/>
                          <a:latin typeface="Century Gothic" panose="020B0502020202020204" pitchFamily="34" charset="0"/>
                          <a:ea typeface="Calibri"/>
                          <a:cs typeface="Times New Roman"/>
                        </a:rPr>
                        <a:t>Do Now: </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Mrs</a:t>
                      </a:r>
                      <a:r>
                        <a:rPr kumimoji="0" lang="en-US" sz="9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Reed sends Jane to Lowood school because she wants Jane to have a better life. True or False?</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900" b="0" baseline="0" dirty="0">
                          <a:solidFill>
                            <a:prstClr val="black"/>
                          </a:solidFill>
                          <a:latin typeface="Century Gothic" panose="020B0502020202020204" pitchFamily="34" charset="0"/>
                        </a:rPr>
                        <a:t>What</a:t>
                      </a:r>
                      <a:r>
                        <a:rPr lang="en-US" sz="900" b="0" dirty="0">
                          <a:solidFill>
                            <a:prstClr val="black"/>
                          </a:solidFill>
                          <a:latin typeface="Century Gothic" panose="020B0502020202020204" pitchFamily="34" charset="0"/>
                        </a:rPr>
                        <a:t> two contrasting emotions did Jane feel after her passionate outburst to Mrs Reed?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900" b="0" dirty="0">
                          <a:solidFill>
                            <a:prstClr val="black"/>
                          </a:solidFill>
                          <a:latin typeface="Century Gothic" panose="020B0502020202020204" pitchFamily="34" charset="0"/>
                        </a:rPr>
                        <a:t>Mr Brocklehurst reassured Mrs Reed that Jane will not receive any ______________ at Lowood.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900" b="0" dirty="0">
                          <a:solidFill>
                            <a:prstClr val="black"/>
                          </a:solidFill>
                          <a:latin typeface="Century Gothic" panose="020B0502020202020204" pitchFamily="34" charset="0"/>
                        </a:rPr>
                        <a:t>Why is Jane seen as passionate and rebellious girl?</a:t>
                      </a:r>
                    </a:p>
                    <a:p>
                      <a:pPr>
                        <a:lnSpc>
                          <a:spcPct val="100000"/>
                        </a:lnSpc>
                        <a:spcAft>
                          <a:spcPts val="0"/>
                        </a:spcAft>
                      </a:pPr>
                      <a:r>
                        <a:rPr lang="en-GB" sz="900" b="1" baseline="0" dirty="0">
                          <a:solidFill>
                            <a:schemeClr val="bg1"/>
                          </a:solidFill>
                          <a:effectLst/>
                          <a:latin typeface="Century Gothic" panose="020B0502020202020204" pitchFamily="34" charset="0"/>
                          <a:ea typeface="Calibri"/>
                          <a:cs typeface="Times New Roman"/>
                        </a:rPr>
                        <a:t>Extension: </a:t>
                      </a:r>
                      <a:r>
                        <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Lowood is a Christian</a:t>
                      </a:r>
                      <a:r>
                        <a:rPr kumimoji="0" lang="en-GB" sz="9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school. What type of discipline can Jane expect to see at the school?</a:t>
                      </a:r>
                      <a:endParaRPr lang="en-GB" sz="900" b="1" baseline="0" dirty="0">
                        <a:solidFill>
                          <a:schemeClr val="bg1"/>
                        </a:solidFill>
                        <a:effectLst/>
                        <a:latin typeface="Century Gothic" panose="020B0502020202020204" pitchFamily="34" charset="0"/>
                        <a:ea typeface="Calibri"/>
                        <a:cs typeface="Times New Roman"/>
                      </a:endParaRPr>
                    </a:p>
                  </a:txBody>
                  <a:tcPr marL="68400" marR="68400" marT="0" marB="0"/>
                </a:tc>
                <a:tc>
                  <a:txBody>
                    <a:bodyPr/>
                    <a:lstStyle/>
                    <a:p>
                      <a:pPr>
                        <a:lnSpc>
                          <a:spcPct val="100000"/>
                        </a:lnSpc>
                        <a:spcAft>
                          <a:spcPts val="0"/>
                        </a:spcAft>
                      </a:pPr>
                      <a:endParaRPr lang="en-GB" sz="9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0"/>
                  </a:ext>
                </a:extLst>
              </a:tr>
              <a:tr h="44624">
                <a:tc>
                  <a:txBody>
                    <a:bodyPr/>
                    <a:lstStyle/>
                    <a:p>
                      <a:pPr>
                        <a:lnSpc>
                          <a:spcPct val="100000"/>
                        </a:lnSpc>
                        <a:spcAft>
                          <a:spcPts val="0"/>
                        </a:spcAft>
                      </a:pPr>
                      <a:r>
                        <a:rPr lang="en-GB" sz="900" b="1" baseline="0" dirty="0">
                          <a:solidFill>
                            <a:schemeClr val="bg1"/>
                          </a:solidFill>
                          <a:effectLst/>
                          <a:latin typeface="Century Gothic" panose="020B0502020202020204" pitchFamily="34" charset="0"/>
                          <a:ea typeface="Calibri"/>
                          <a:cs typeface="Times New Roman"/>
                        </a:rPr>
                        <a:t>Arriving at Lowood</a:t>
                      </a:r>
                    </a:p>
                    <a:p>
                      <a:pPr lvl="0">
                        <a:spcAft>
                          <a:spcPts val="600"/>
                        </a:spcAft>
                      </a:pPr>
                      <a:r>
                        <a:rPr lang="en-GB" sz="900" b="1" dirty="0">
                          <a:solidFill>
                            <a:prstClr val="black"/>
                          </a:solidFill>
                          <a:latin typeface="Century Gothic" panose="020B0502020202020204" pitchFamily="34" charset="0"/>
                        </a:rPr>
                        <a:t>Read from,  </a:t>
                      </a:r>
                      <a:r>
                        <a:rPr lang="en-GB" sz="900" dirty="0">
                          <a:solidFill>
                            <a:prstClr val="black"/>
                          </a:solidFill>
                          <a:latin typeface="Century Gothic" panose="020B0502020202020204" pitchFamily="34" charset="0"/>
                        </a:rPr>
                        <a:t>‘</a:t>
                      </a:r>
                      <a:r>
                        <a:rPr lang="en-GB" sz="9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I was stiff with long sitting…</a:t>
                      </a:r>
                      <a:r>
                        <a:rPr lang="en-GB" sz="9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a:t>
                      </a:r>
                      <a:r>
                        <a:rPr lang="en-GB" sz="9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(page 51)</a:t>
                      </a:r>
                    </a:p>
                    <a:p>
                      <a:pPr lvl="0">
                        <a:spcAft>
                          <a:spcPts val="600"/>
                        </a:spcAft>
                      </a:pPr>
                      <a:r>
                        <a:rPr lang="en-GB" sz="900" b="1" dirty="0">
                          <a:solidFill>
                            <a:prstClr val="black"/>
                          </a:solidFill>
                          <a:latin typeface="Century Gothic" panose="020B0502020202020204" pitchFamily="34" charset="0"/>
                          <a:cs typeface="Times New Roman" panose="02020603050405020304" pitchFamily="18" charset="0"/>
                        </a:rPr>
                        <a:t>Read to, </a:t>
                      </a:r>
                      <a:r>
                        <a:rPr lang="en-GB" sz="900" dirty="0">
                          <a:solidFill>
                            <a:prstClr val="black"/>
                          </a:solidFill>
                          <a:latin typeface="Century Gothic" panose="020B0502020202020204" pitchFamily="34" charset="0"/>
                          <a:cs typeface="Times New Roman" panose="02020603050405020304" pitchFamily="18" charset="0"/>
                        </a:rPr>
                        <a:t>‘…</a:t>
                      </a:r>
                      <a:r>
                        <a:rPr lang="en-GB" sz="9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amidst silence and complete darkness I fell asleep</a:t>
                      </a:r>
                      <a:r>
                        <a:rPr lang="en-GB" sz="900" dirty="0">
                          <a:solidFill>
                            <a:prstClr val="black"/>
                          </a:solidFill>
                          <a:latin typeface="Century Gothic" panose="020B0502020202020204" pitchFamily="34" charset="0"/>
                          <a:cs typeface="Times New Roman" panose="02020603050405020304" pitchFamily="18" charset="0"/>
                        </a:rPr>
                        <a:t>.’ </a:t>
                      </a:r>
                      <a:r>
                        <a:rPr lang="en-GB" sz="900" b="1" dirty="0">
                          <a:solidFill>
                            <a:prstClr val="black"/>
                          </a:solidFill>
                          <a:latin typeface="Century Gothic" panose="020B0502020202020204" pitchFamily="34" charset="0"/>
                          <a:cs typeface="Times New Roman" panose="02020603050405020304" pitchFamily="18" charset="0"/>
                        </a:rPr>
                        <a:t>(page 53)</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This is what happened in the last few pages missed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says goodbye to Bessie and departs Gateshead Hall.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She travels 50 miles to get to Lowood School.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When she arrives, the weather is cold and wet.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meets two teachers at Lowood School.</a:t>
                      </a:r>
                    </a:p>
                  </a:txBody>
                  <a:tcPr marL="68400" marR="68400" marT="0" marB="0"/>
                </a:tc>
                <a:tc>
                  <a:txBody>
                    <a:bodyPr/>
                    <a:lstStyle/>
                    <a:p>
                      <a:pPr>
                        <a:lnSpc>
                          <a:spcPct val="100000"/>
                        </a:lnSpc>
                        <a:spcAft>
                          <a:spcPts val="0"/>
                        </a:spcAft>
                      </a:pPr>
                      <a:r>
                        <a:rPr lang="en-GB" sz="900" b="0" dirty="0">
                          <a:solidFill>
                            <a:schemeClr val="bg1"/>
                          </a:solidFill>
                          <a:effectLst/>
                          <a:latin typeface="Century Gothic" panose="020B0502020202020204" pitchFamily="34" charset="0"/>
                          <a:ea typeface="Calibri"/>
                          <a:cs typeface="Times New Roman"/>
                        </a:rPr>
                        <a:t>NOTE: You will skip ahead in the novel to where Jane arrives at Lowood</a:t>
                      </a:r>
                    </a:p>
                  </a:txBody>
                  <a:tcPr marL="68400" marR="68400" marT="0" marB="0"/>
                </a:tc>
                <a:extLst>
                  <a:ext uri="{0D108BD9-81ED-4DB2-BD59-A6C34878D82A}">
                    <a16:rowId xmlns:a16="http://schemas.microsoft.com/office/drawing/2014/main" val="3195342581"/>
                  </a:ext>
                </a:extLst>
              </a:tr>
              <a:tr h="116632">
                <a:tc>
                  <a:txBody>
                    <a:bodyPr/>
                    <a:lstStyle/>
                    <a:p>
                      <a:pPr>
                        <a:lnSpc>
                          <a:spcPct val="100000"/>
                        </a:lnSpc>
                        <a:spcAft>
                          <a:spcPts val="0"/>
                        </a:spcAft>
                      </a:pPr>
                      <a:r>
                        <a:rPr lang="en-GB" sz="900" b="1" dirty="0">
                          <a:solidFill>
                            <a:schemeClr val="bg1"/>
                          </a:solidFill>
                          <a:latin typeface="Century Gothic" panose="020B0502020202020204" pitchFamily="34" charset="0"/>
                        </a:rPr>
                        <a:t>Reading: Jane’s morning routine</a:t>
                      </a:r>
                    </a:p>
                    <a:p>
                      <a:pPr>
                        <a:lnSpc>
                          <a:spcPct val="100000"/>
                        </a:lnSpc>
                        <a:spcAft>
                          <a:spcPts val="0"/>
                        </a:spcAft>
                      </a:pPr>
                      <a:r>
                        <a:rPr lang="en-GB" sz="900" dirty="0">
                          <a:solidFill>
                            <a:schemeClr val="bg1"/>
                          </a:solidFill>
                          <a:latin typeface="Century Gothic" panose="020B0502020202020204" pitchFamily="34" charset="0"/>
                        </a:rPr>
                        <a:t>Read from,  ‘The night passed rapidly’ (page 53). Read to, ‘“Abominable stuff!  How shameful!”’ (page 55)</a:t>
                      </a:r>
                    </a:p>
                    <a:p>
                      <a:pPr>
                        <a:lnSpc>
                          <a:spcPct val="100000"/>
                        </a:lnSpc>
                        <a:spcAft>
                          <a:spcPts val="0"/>
                        </a:spcAft>
                      </a:pPr>
                      <a:r>
                        <a:rPr lang="en-GB" sz="900" dirty="0">
                          <a:solidFill>
                            <a:schemeClr val="bg1"/>
                          </a:solidFill>
                          <a:latin typeface="Century Gothic" panose="020B0502020202020204" pitchFamily="34" charset="0"/>
                        </a:rPr>
                        <a:t>This passage details what Jane’s first morning is like at Lowood. Although there aren’t any</a:t>
                      </a:r>
                      <a:r>
                        <a:rPr lang="en-GB" sz="900" baseline="0" dirty="0">
                          <a:solidFill>
                            <a:schemeClr val="bg1"/>
                          </a:solidFill>
                          <a:latin typeface="Century Gothic" panose="020B0502020202020204" pitchFamily="34" charset="0"/>
                        </a:rPr>
                        <a:t> hugely dramatic moments here (like there were at Gateshead), the everyday misery is clearly going to be a wearing experience for Jane. Compare the differences between the routine at Lowood with that at Gateshead, where Jane was used as another servant before she departed for Lowood. </a:t>
                      </a:r>
                    </a:p>
                    <a:p>
                      <a:pPr>
                        <a:lnSpc>
                          <a:spcPct val="100000"/>
                        </a:lnSpc>
                        <a:spcAft>
                          <a:spcPts val="0"/>
                        </a:spcAft>
                      </a:pPr>
                      <a:r>
                        <a:rPr lang="en-GB" sz="900" baseline="0" dirty="0">
                          <a:solidFill>
                            <a:schemeClr val="bg1"/>
                          </a:solidFill>
                          <a:latin typeface="Century Gothic" panose="020B0502020202020204" pitchFamily="34" charset="0"/>
                        </a:rPr>
                        <a:t>There is a sequencing activity after the reading passage to help assess students’ comprehension of the passage.</a:t>
                      </a:r>
                    </a:p>
                  </a:txBody>
                  <a:tcPr marL="68400" marR="68400" marT="0" marB="0"/>
                </a:tc>
                <a:tc>
                  <a:txBody>
                    <a:bodyPr/>
                    <a:lstStyle/>
                    <a:p>
                      <a:pPr>
                        <a:lnSpc>
                          <a:spcPct val="100000"/>
                        </a:lnSpc>
                        <a:spcAft>
                          <a:spcPts val="0"/>
                        </a:spcAft>
                      </a:pPr>
                      <a:endParaRPr lang="en-GB" sz="900" b="1" baseline="0" dirty="0">
                        <a:solidFill>
                          <a:srgbClr val="FF0000"/>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1"/>
                  </a:ext>
                </a:extLst>
              </a:tr>
              <a:tr h="38904">
                <a:tc>
                  <a:txBody>
                    <a:bodyPr/>
                    <a:lstStyle/>
                    <a:p>
                      <a:pPr>
                        <a:lnSpc>
                          <a:spcPct val="100000"/>
                        </a:lnSpc>
                        <a:spcAft>
                          <a:spcPts val="0"/>
                        </a:spcAft>
                      </a:pPr>
                      <a:r>
                        <a:rPr lang="en-GB" sz="900" b="1" baseline="0">
                          <a:solidFill>
                            <a:schemeClr val="bg1"/>
                          </a:solidFill>
                          <a:effectLst/>
                          <a:latin typeface="Century Gothic" panose="020B0502020202020204" pitchFamily="34" charset="0"/>
                          <a:ea typeface="Calibri"/>
                          <a:cs typeface="Times New Roman"/>
                        </a:rPr>
                        <a:t>Reading: Harsh life at Lowood</a:t>
                      </a:r>
                    </a:p>
                    <a:p>
                      <a:pPr>
                        <a:lnSpc>
                          <a:spcPct val="100000"/>
                        </a:lnSpc>
                        <a:spcAft>
                          <a:spcPts val="0"/>
                        </a:spcAft>
                      </a:pPr>
                      <a:r>
                        <a:rPr lang="en-GB" sz="900" b="0" baseline="0">
                          <a:solidFill>
                            <a:schemeClr val="bg1"/>
                          </a:solidFill>
                          <a:effectLst/>
                          <a:latin typeface="Century Gothic" panose="020B0502020202020204" pitchFamily="34" charset="0"/>
                          <a:ea typeface="Calibri"/>
                          <a:cs typeface="Times New Roman"/>
                        </a:rPr>
                        <a:t>Continue reading. Read from,  ‘A quarter of an hour passed …’ (page 55). Read to, ‘the sound of a hollow cough.’ (page 58)</a:t>
                      </a:r>
                    </a:p>
                  </a:txBody>
                  <a:tcPr marL="68400" marR="68400" marT="0" marB="0"/>
                </a:tc>
                <a:tc>
                  <a:txBody>
                    <a:bodyPr/>
                    <a:lstStyle/>
                    <a:p>
                      <a:pPr>
                        <a:lnSpc>
                          <a:spcPct val="100000"/>
                        </a:lnSpc>
                        <a:spcAft>
                          <a:spcPts val="0"/>
                        </a:spcAft>
                      </a:pPr>
                      <a:endParaRPr lang="en-GB" sz="9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2"/>
                  </a:ext>
                </a:extLst>
              </a:tr>
              <a:tr h="0">
                <a:tc>
                  <a:txBody>
                    <a:bodyPr/>
                    <a:lstStyle/>
                    <a:p>
                      <a:pPr>
                        <a:lnSpc>
                          <a:spcPct val="100000"/>
                        </a:lnSpc>
                        <a:spcAft>
                          <a:spcPts val="0"/>
                        </a:spcAft>
                      </a:pPr>
                      <a:r>
                        <a:rPr lang="en-GB" sz="900" b="1" baseline="0" dirty="0">
                          <a:solidFill>
                            <a:schemeClr val="bg1"/>
                          </a:solidFill>
                          <a:effectLst/>
                          <a:latin typeface="Century Gothic" panose="020B0502020202020204" pitchFamily="34" charset="0"/>
                          <a:ea typeface="Calibri"/>
                          <a:cs typeface="Times New Roman"/>
                        </a:rPr>
                        <a:t>Life at Lowood</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sz="900" b="0" baseline="0" dirty="0">
                          <a:solidFill>
                            <a:schemeClr val="bg1"/>
                          </a:solidFill>
                          <a:effectLst/>
                          <a:latin typeface="Century Gothic" panose="020B0502020202020204" pitchFamily="34" charset="0"/>
                          <a:ea typeface="Calibri"/>
                          <a:cs typeface="Times New Roman"/>
                        </a:rPr>
                        <a:t>Before Jane arrived at Lowood, we knew that conditions would be harsh and that the girls would be brought up in a Christian environment. Students need to </a:t>
                      </a:r>
                      <a:r>
                        <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Write down three bullet points for each of these headings:</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9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Instances that show that life at Lowood is tough and harsh. </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9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Instances that show how Lowood raises the girls in a Christian way.</a:t>
                      </a:r>
                    </a:p>
                    <a:p>
                      <a:pPr>
                        <a:lnSpc>
                          <a:spcPct val="100000"/>
                        </a:lnSpc>
                        <a:spcAft>
                          <a:spcPts val="0"/>
                        </a:spcAft>
                      </a:pPr>
                      <a:endParaRPr lang="en-GB" sz="900" b="0" baseline="0" dirty="0">
                        <a:solidFill>
                          <a:schemeClr val="bg1"/>
                        </a:solidFill>
                        <a:effectLst/>
                        <a:latin typeface="Century Gothic" panose="020B0502020202020204" pitchFamily="34" charset="0"/>
                        <a:ea typeface="Calibri"/>
                        <a:cs typeface="Times New Roman"/>
                      </a:endParaRP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a:solidFill>
                            <a:schemeClr val="bg1"/>
                          </a:solidFill>
                          <a:effectLst/>
                          <a:latin typeface="Century Gothic" panose="020B0502020202020204" pitchFamily="34" charset="0"/>
                          <a:ea typeface="Calibri"/>
                          <a:cs typeface="Times New Roman"/>
                        </a:rPr>
                        <a:t>Two examples are modelled, but you may want to continue to review the events as a class to see just how difficult life will be, and just how important religion is in life at Lowood. </a:t>
                      </a:r>
                      <a:endParaRPr lang="en-GB" sz="9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3"/>
                  </a:ext>
                </a:extLst>
              </a:tr>
              <a:tr h="33184">
                <a:tc>
                  <a:txBody>
                    <a:bodyPr/>
                    <a:lstStyle/>
                    <a:p>
                      <a:pPr>
                        <a:spcAft>
                          <a:spcPts val="300"/>
                        </a:spcAft>
                      </a:pPr>
                      <a:r>
                        <a:rPr lang="en-GB" sz="900" b="1" baseline="0" dirty="0">
                          <a:solidFill>
                            <a:schemeClr val="bg1"/>
                          </a:solidFill>
                          <a:latin typeface="Century Gothic" panose="020B0502020202020204" pitchFamily="34" charset="0"/>
                        </a:rPr>
                        <a:t>Do you think that Jane’s life at Lowood will be better or worse than at Gateshead?</a:t>
                      </a:r>
                    </a:p>
                    <a:p>
                      <a:pPr>
                        <a:spcAft>
                          <a:spcPts val="300"/>
                        </a:spcAft>
                      </a:pPr>
                      <a:r>
                        <a:rPr lang="en-GB" sz="900" b="0" baseline="0" dirty="0">
                          <a:solidFill>
                            <a:schemeClr val="bg1"/>
                          </a:solidFill>
                          <a:latin typeface="Century Gothic" panose="020B0502020202020204" pitchFamily="34" charset="0"/>
                        </a:rPr>
                        <a:t>Use the evidence from the previous activity to answer this question. Students will also need to use their knowledge of Jane’s life at Gateshead, so refer back.</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bg1"/>
                          </a:solidFill>
                          <a:effectLst/>
                          <a:latin typeface="Century Gothic" panose="020B0502020202020204" pitchFamily="34" charset="0"/>
                          <a:ea typeface="Calibri"/>
                          <a:cs typeface="Times New Roman"/>
                        </a:rPr>
                        <a:t>You may want to</a:t>
                      </a:r>
                      <a:r>
                        <a:rPr lang="en-GB" sz="900" b="0" baseline="0" dirty="0">
                          <a:solidFill>
                            <a:schemeClr val="bg1"/>
                          </a:solidFill>
                          <a:effectLst/>
                          <a:latin typeface="Century Gothic" panose="020B0502020202020204" pitchFamily="34" charset="0"/>
                          <a:ea typeface="Calibri"/>
                          <a:cs typeface="Times New Roman"/>
                        </a:rPr>
                        <a:t> compose one as a class, or compose an opening sentence or paragraph for students to develop independently.  This could also be a discussion task if you are short on time,</a:t>
                      </a:r>
                      <a:endParaRPr lang="en-GB" sz="9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4"/>
                  </a:ext>
                </a:extLst>
              </a:tr>
              <a:tr h="0">
                <a:tc>
                  <a:txBody>
                    <a:bodyPr/>
                    <a:lstStyle/>
                    <a:p>
                      <a:pPr algn="l">
                        <a:lnSpc>
                          <a:spcPct val="100000"/>
                        </a:lnSpc>
                        <a:spcBef>
                          <a:spcPts val="0"/>
                        </a:spcBef>
                        <a:spcAft>
                          <a:spcPts val="0"/>
                        </a:spcAft>
                      </a:pPr>
                      <a:r>
                        <a:rPr lang="en-GB" sz="900" b="1">
                          <a:effectLst/>
                          <a:latin typeface="Century Gothic" panose="020B0502020202020204" pitchFamily="34" charset="0"/>
                          <a:ea typeface="Calibri"/>
                          <a:cs typeface="Times New Roman"/>
                        </a:rPr>
                        <a:t>Mastery assessment plenary</a:t>
                      </a:r>
                      <a:endParaRPr lang="en-GB" sz="900">
                        <a:effectLst/>
                        <a:latin typeface="Century Gothic" panose="020B0502020202020204" pitchFamily="34" charset="0"/>
                        <a:ea typeface="Calibri"/>
                        <a:cs typeface="Times New Roman"/>
                      </a:endParaRPr>
                    </a:p>
                    <a:p>
                      <a:pPr algn="l">
                        <a:lnSpc>
                          <a:spcPct val="100000"/>
                        </a:lnSpc>
                        <a:spcBef>
                          <a:spcPts val="0"/>
                        </a:spcBef>
                        <a:spcAft>
                          <a:spcPts val="0"/>
                        </a:spcAft>
                      </a:pPr>
                      <a:r>
                        <a:rPr lang="en-GB" sz="900">
                          <a:effectLst/>
                          <a:latin typeface="Century Gothic" panose="020B0502020202020204" pitchFamily="34" charset="0"/>
                          <a:ea typeface="Calibri"/>
                          <a:cs typeface="Times New Roman"/>
                        </a:rPr>
                        <a:t>Students complete quiz.</a:t>
                      </a:r>
                      <a:endParaRPr lang="en-GB" sz="900" b="0">
                        <a:effectLst/>
                        <a:latin typeface="Century Gothic" panose="020B0502020202020204" pitchFamily="34" charset="0"/>
                        <a:ea typeface="Calibri"/>
                        <a:cs typeface="Times New Roman"/>
                      </a:endParaRPr>
                    </a:p>
                  </a:txBody>
                  <a:tcPr marL="68400" marR="68400" marT="0" marB="0"/>
                </a:tc>
                <a:tc>
                  <a:txBody>
                    <a:bodyPr/>
                    <a:lstStyle/>
                    <a:p>
                      <a:pPr>
                        <a:lnSpc>
                          <a:spcPct val="100000"/>
                        </a:lnSpc>
                        <a:spcAft>
                          <a:spcPts val="0"/>
                        </a:spcAft>
                      </a:pPr>
                      <a:endParaRPr lang="en-GB" sz="9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10819673"/>
                  </a:ext>
                </a:extLst>
              </a:tr>
            </a:tbl>
          </a:graphicData>
        </a:graphic>
      </p:graphicFrame>
      <p:sp>
        <p:nvSpPr>
          <p:cNvPr id="2" name="TextBox 1">
            <a:extLst>
              <a:ext uri="{FF2B5EF4-FFF2-40B4-BE49-F238E27FC236}">
                <a16:creationId xmlns:a16="http://schemas.microsoft.com/office/drawing/2014/main" id="{A164396A-E798-BE41-90FA-A1F009C866FC}"/>
              </a:ext>
            </a:extLst>
          </p:cNvPr>
          <p:cNvSpPr txBox="1"/>
          <p:nvPr/>
        </p:nvSpPr>
        <p:spPr>
          <a:xfrm>
            <a:off x="1495167" y="6091881"/>
            <a:ext cx="6573795" cy="584775"/>
          </a:xfrm>
          <a:prstGeom prst="rect">
            <a:avLst/>
          </a:prstGeom>
          <a:noFill/>
          <a:ln w="38100">
            <a:solidFill>
              <a:srgbClr val="FF0000"/>
            </a:solidFill>
          </a:ln>
        </p:spPr>
        <p:txBody>
          <a:bodyPr wrap="square" rtlCol="0">
            <a:spAutoFit/>
          </a:bodyPr>
          <a:lstStyle/>
          <a:p>
            <a:pPr>
              <a:spcAft>
                <a:spcPts val="300"/>
              </a:spcAft>
            </a:pPr>
            <a:r>
              <a:rPr lang="en-US" sz="1600" b="1" dirty="0">
                <a:solidFill>
                  <a:schemeClr val="bg1"/>
                </a:solidFill>
                <a:latin typeface="Century Gothic" panose="020B0502020202020204" pitchFamily="34" charset="0"/>
              </a:rPr>
              <a:t>NOTE: There is a lot of reading in this lesson, so think carefully how you will manage this.</a:t>
            </a:r>
          </a:p>
        </p:txBody>
      </p:sp>
    </p:spTree>
    <p:extLst>
      <p:ext uri="{BB962C8B-B14F-4D97-AF65-F5344CB8AC3E}">
        <p14:creationId xmlns:p14="http://schemas.microsoft.com/office/powerpoint/2010/main" val="426798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4801314"/>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sole consolation</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only comfort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wrath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anger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p.55</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480131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quarter of an hour passed before lessons again began, during which the schoolroom was in a glorious tumult; for that space of time it seemed to be permitted to talk loud and more freely, and they used their privilege.  The whole conversation ran on the breakfast, which one and all abused roundly.  Poor things! it was the sole consolation they had.  Miss Miller was now the only teacher in the room: a group of great girls standing about her spoke with serious and sullen gestures.  I heard the name of Mr. Brocklehurst pronounced by some lips; at which Miss Miller shook her head disapprovingly; but she made no great effort to check the general wrath; doubtless she shared in it. A clock in the schoolroom struck nine; Miss Miller left her circle, and standing in the middle of the room, cried—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“Silence!  To your seats!”</a:t>
            </a:r>
          </a:p>
        </p:txBody>
      </p:sp>
    </p:spTree>
    <p:extLst>
      <p:ext uri="{BB962C8B-B14F-4D97-AF65-F5344CB8AC3E}">
        <p14:creationId xmlns:p14="http://schemas.microsoft.com/office/powerpoint/2010/main" val="522193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5078313"/>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throng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crowd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quelled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calmed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clamour of tongues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loud conversations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erect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upright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assemblage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clad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dressed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ill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badly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p.55-56</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507831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Discipline prevailed: in five minutes the confused throng was resolved into order, and comparative silence quelled the Babel clamour of tongues.  The upper teachers now punctually resumed their posts: but still, all seemed to wait.  Ranged on benches down the sides of the room, the eighty girls sat motionless and erect; a quaint assemblage they appeared, all with plain locks combed from their faces, not a curl visible; in brown dresses, made high and surrounded by a narrow tucker about the throat, with little pockets of holland (shaped something like a Highlander’s purse) tied in front of their frocks, and destined to serve the purpose of a work-bag: all, too, wearing woollen stockings and country-made shoes, fastened with brass buckles.  Above twenty of those clad in this costume were full-grown girls, or rather young women; it suited them ill, and gave an air of oddity even to the prettiest.</a:t>
            </a:r>
          </a:p>
        </p:txBody>
      </p:sp>
    </p:spTree>
    <p:extLst>
      <p:ext uri="{BB962C8B-B14F-4D97-AF65-F5344CB8AC3E}">
        <p14:creationId xmlns:p14="http://schemas.microsoft.com/office/powerpoint/2010/main" val="2353551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simultaneously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at the same 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ere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before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p.56</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01730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was still looking at them, and also at intervals examining the teachers—none of whom precisely pleased me; for the stout one was a little coarse, the dark one not a little fierce, the foreigner harsh and grotesque, and Miss Miller, poor thing! looked purple, weather-beaten, and over-worked—when, as my eye wandered from face to face, the whole school rose simultaneously, as if moved by a common spring.</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What was the matter?  I had heard no order given: I was puzzled.  Ere I had gathered my wits, the classes were again seated: but as all eyes were now turned to one point, mine followed the general direction, and encountered the personage who had received me last night.  She stood at the bottom of the long room, on the hearth; for there was a fire at each end; she surveyed the two rows of girls silently and gravely.  Miss Miller approaching, seemed to ask her a question, and having received her answer, went back to her place, and said aloud—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“Monitor of the first class, fetch the globes!”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While the direction was being executed, the lady consulted moved slowly up the room.  I suppose I have a considerable organ of veneration, for I retain yet the sense of admiring awe with which my eyes traced her steps. </a:t>
            </a:r>
          </a:p>
        </p:txBody>
      </p:sp>
    </p:spTree>
    <p:extLst>
      <p:ext uri="{BB962C8B-B14F-4D97-AF65-F5344CB8AC3E}">
        <p14:creationId xmlns:p14="http://schemas.microsoft.com/office/powerpoint/2010/main" val="2589320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benignant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kind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vogue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fashion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mode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style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girdle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belt</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p.56-57</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53553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Seen now, in broad daylight, she looked tall, fair, and shapely; brown eyes with a benignant light in their irids, and a fine pencilling of long lashes round, relieved the whiteness of her large front; on each of her temples her hair, of a very dark brown, was clustered in round curls, according to the fashion of those times, when neither smooth bands nor long ringlets were in vogue; her dress, also in the mode of the day, was of purple cloth, relieved by a sort of Spanish trimming of black velvet; a gold watch (watches were not so common then as now) shone at her girdle.  Let the reader add, to complete the picture, refined features; a complexion, if pale, clear; and a stately air and carriage, and he will have, at least, as clearly as words can give it, a correct idea of the exterior of Miss Temple—Maria Temple, as I afterwards saw the name written in a prayer-book intrusted to me to carry to church.</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67332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superintendent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manager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duration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length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cessation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end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p.57</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01730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superintendent of Lowood (for such was this lady) having taken her seat before a pair of globes placed on one of the tables, summoned the first class round her, and commenced giving a lesson on geography; the lower classes were called by the teachers: repetitions in history, grammar, &amp;c., went on for an hour; writing and arithmetic succeeded, and music lessons were given by Miss Temple to some of the elder girls.  The duration of each lesson was measured by the clock, which at last struck twelve.  The superintendent rose—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have a word to address to the pupils,” said she.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tumult of cessation from lessons was already breaking forth, but it sank at her voice.  She went 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“You had this morning a breakfast which you could not eat; you must be hungry:—I have ordered that a lunch of bread and cheese shall be served to all.”</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teachers looked at her with a sort of surprise.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“It is to be done on my responsibility,” she added, in an explanatory tone to them, and immediately afterwards left the room.</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bread and cheese was presently brought in and distributed, to the high delight and refreshment of the whole school.  </a:t>
            </a:r>
          </a:p>
        </p:txBody>
      </p:sp>
    </p:spTree>
    <p:extLst>
      <p:ext uri="{BB962C8B-B14F-4D97-AF65-F5344CB8AC3E}">
        <p14:creationId xmlns:p14="http://schemas.microsoft.com/office/powerpoint/2010/main" val="2058031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calico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cotton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prospect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view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cultivate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look after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inclement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unpleasant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sundry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many </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p.57-58</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64633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order was now given “To the garden!”  Each put on a coarse straw bonnet, with strings of coloured calico, and a cloak of grey frieze.  I was similarly equipped, and, following the stream, I made my way into the open air. </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garden was a wide inclosure, surrounded with walls so high as to exclude every glimpse of prospect; a covered verandah ran down one side, and broad walks bordered a middle space divided into scores of little beds: these beds were assigned as gardens for the pupils to cultivate, and each bed had an owner.  When full of flowers they would doubtless look pretty; but now, at the latter end of January, all was wintry blight and brown decay.  I shuddered as I stood and looked round me: it was an inclement day for outdoor exercise; not positively rainy, but darkened by a drizzling yellow fog; all under foot was still soaking wet with the floods of yesterday.  The stronger among the girls ran about and engaged in active games, but sundry pale and thin ones herded together for shelter and warmth in the verandah; and amongst these, as the dense mist penetrated to their shivering frames, I heard frequently the sound of a hollow cough.</a:t>
            </a:r>
          </a:p>
        </p:txBody>
      </p:sp>
    </p:spTree>
    <p:extLst>
      <p:ext uri="{BB962C8B-B14F-4D97-AF65-F5344CB8AC3E}">
        <p14:creationId xmlns:p14="http://schemas.microsoft.com/office/powerpoint/2010/main" val="870995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1142" y="87015"/>
            <a:ext cx="8286657" cy="378565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Before Jane arrived at Lowood, we already knew two things about what her life there would be like:</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Brocklehurst reassured Mrs Reed that Jane would </a:t>
            </a:r>
            <a:r>
              <a:rPr kumimoji="0" lang="en-GB" sz="2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not receive any luxuries </a:t>
            </a: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Lowood. </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Brocklehurst told Jane and Mrs Reed that Lowood was a </a:t>
            </a:r>
            <a:r>
              <a:rPr kumimoji="0" lang="en-GB" sz="2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Christian</a:t>
            </a: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school.</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Look again at Jane’s full morning: from the moment she wakes up to the moment she hears a hollow cough in the garden.</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7" name="Picture 2" descr="http://www.bl.uk/britishlibrary/~/media/bl/global/english-online/collection-item-images/b/r/o/bront%20charlotte%20edmund%20b20084%2018.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t="14215" r="22300" b="18570"/>
          <a:stretch/>
        </p:blipFill>
        <p:spPr bwMode="auto">
          <a:xfrm>
            <a:off x="6948264" y="3558267"/>
            <a:ext cx="2119535" cy="31672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81143" y="3831431"/>
            <a:ext cx="5879090" cy="2462213"/>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Write down three bullet points for each of these headings:</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1F497D">
                    <a:lumMod val="60000"/>
                    <a:lumOff val="40000"/>
                  </a:srgbClr>
                </a:solidFill>
                <a:effectLst/>
                <a:uLnTx/>
                <a:uFillTx/>
                <a:latin typeface="Century Gothic" panose="020B0502020202020204" pitchFamily="34" charset="0"/>
                <a:ea typeface="+mn-ea"/>
                <a:cs typeface="+mn-cs"/>
              </a:rPr>
              <a:t>Instances that show that life at Lowood is tough and harsh. </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F79646">
                    <a:lumMod val="75000"/>
                  </a:srgbClr>
                </a:solidFill>
                <a:effectLst/>
                <a:uLnTx/>
                <a:uFillTx/>
                <a:latin typeface="Century Gothic" panose="020B0502020202020204" pitchFamily="34" charset="0"/>
                <a:ea typeface="+mn-ea"/>
                <a:cs typeface="+mn-cs"/>
              </a:rPr>
              <a:t>Instances that show how Lowood raises the girls in a Christian way.</a:t>
            </a:r>
          </a:p>
        </p:txBody>
      </p:sp>
      <p:sp>
        <p:nvSpPr>
          <p:cNvPr id="10" name="TextBox 9"/>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Lowood School</a:t>
            </a:r>
          </a:p>
        </p:txBody>
      </p:sp>
      <p:pic>
        <p:nvPicPr>
          <p:cNvPr id="9" name="Picture 8">
            <a:extLst>
              <a:ext uri="{FF2B5EF4-FFF2-40B4-BE49-F238E27FC236}">
                <a16:creationId xmlns:a16="http://schemas.microsoft.com/office/drawing/2014/main" id="{281190DE-97C2-4DE7-830D-54917F2CB2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pic>
        <p:nvPicPr>
          <p:cNvPr id="12" name="Picture 11">
            <a:extLst>
              <a:ext uri="{FF2B5EF4-FFF2-40B4-BE49-F238E27FC236}">
                <a16:creationId xmlns:a16="http://schemas.microsoft.com/office/drawing/2014/main" id="{9ED8D522-2F13-4013-8FF4-E2386957F5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1148690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514249" y="5286350"/>
            <a:ext cx="5087001" cy="120032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Here’s an example for the first few events. </a:t>
            </a:r>
            <a:endParaRPr kumimoji="0" lang="en-GB" sz="3600" b="1" i="0" u="none" strike="noStrike" kern="1200" cap="none" spc="0" normalizeH="0" baseline="0" noProof="0" dirty="0">
              <a:ln>
                <a:noFill/>
              </a:ln>
              <a:solidFill>
                <a:srgbClr val="F79646">
                  <a:lumMod val="75000"/>
                </a:srgbClr>
              </a:solidFill>
              <a:effectLst/>
              <a:uLnTx/>
              <a:uFillTx/>
              <a:latin typeface="Century Gothic" panose="020B0502020202020204" pitchFamily="34" charset="0"/>
              <a:ea typeface="+mn-ea"/>
              <a:cs typeface="+mn-cs"/>
            </a:endParaRPr>
          </a:p>
        </p:txBody>
      </p:sp>
      <p:sp>
        <p:nvSpPr>
          <p:cNvPr id="15" name="TextBox 14"/>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Lowood School</a:t>
            </a:r>
          </a:p>
        </p:txBody>
      </p:sp>
      <p:graphicFrame>
        <p:nvGraphicFramePr>
          <p:cNvPr id="3" name="Table 5">
            <a:extLst>
              <a:ext uri="{FF2B5EF4-FFF2-40B4-BE49-F238E27FC236}">
                <a16:creationId xmlns:a16="http://schemas.microsoft.com/office/drawing/2014/main" id="{68C919D9-05EB-A345-9E0B-5AAB261124BD}"/>
              </a:ext>
            </a:extLst>
          </p:cNvPr>
          <p:cNvGraphicFramePr>
            <a:graphicFrameLocks noGrp="1"/>
          </p:cNvGraphicFramePr>
          <p:nvPr>
            <p:extLst>
              <p:ext uri="{D42A27DB-BD31-4B8C-83A1-F6EECF244321}">
                <p14:modId xmlns:p14="http://schemas.microsoft.com/office/powerpoint/2010/main" val="1263056337"/>
              </p:ext>
            </p:extLst>
          </p:nvPr>
        </p:nvGraphicFramePr>
        <p:xfrm>
          <a:off x="1014412" y="285750"/>
          <a:ext cx="7843838" cy="4236720"/>
        </p:xfrm>
        <a:graphic>
          <a:graphicData uri="http://schemas.openxmlformats.org/drawingml/2006/table">
            <a:tbl>
              <a:tblPr firstRow="1" bandRow="1">
                <a:tableStyleId>{5C22544A-7EE6-4342-B048-85BDC9FD1C3A}</a:tableStyleId>
              </a:tblPr>
              <a:tblGrid>
                <a:gridCol w="3921919">
                  <a:extLst>
                    <a:ext uri="{9D8B030D-6E8A-4147-A177-3AD203B41FA5}">
                      <a16:colId xmlns:a16="http://schemas.microsoft.com/office/drawing/2014/main" val="2009738022"/>
                    </a:ext>
                  </a:extLst>
                </a:gridCol>
                <a:gridCol w="3921919">
                  <a:extLst>
                    <a:ext uri="{9D8B030D-6E8A-4147-A177-3AD203B41FA5}">
                      <a16:colId xmlns:a16="http://schemas.microsoft.com/office/drawing/2014/main" val="2667214370"/>
                    </a:ext>
                  </a:extLst>
                </a:gridCol>
              </a:tblGrid>
              <a:tr h="757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Instances that show that life at Lowood is tough and harsh. </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79646">
                              <a:lumMod val="75000"/>
                            </a:srgbClr>
                          </a:solidFill>
                          <a:effectLst/>
                          <a:uLnTx/>
                          <a:uFillTx/>
                          <a:latin typeface="Century Gothic" panose="020B0502020202020204" pitchFamily="34" charset="0"/>
                          <a:ea typeface="+mn-ea"/>
                          <a:cs typeface="+mn-cs"/>
                        </a:rPr>
                        <a:t>Instances that show how Lowood raises the girls in a Christian way.</a:t>
                      </a:r>
                    </a:p>
                    <a:p>
                      <a:endParaRPr lang="en-US" sz="2000" dirty="0"/>
                    </a:p>
                  </a:txBody>
                  <a:tcPr>
                    <a:solidFill>
                      <a:schemeClr val="accent2">
                        <a:lumMod val="20000"/>
                        <a:lumOff val="80000"/>
                      </a:schemeClr>
                    </a:solidFill>
                  </a:tcPr>
                </a:tc>
                <a:extLst>
                  <a:ext uri="{0D108BD9-81ED-4DB2-BD59-A6C34878D82A}">
                    <a16:rowId xmlns:a16="http://schemas.microsoft.com/office/drawing/2014/main" val="1462908246"/>
                  </a:ext>
                </a:extLst>
              </a:tr>
              <a:tr h="757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Bradley Hand ITC" panose="03070402050302030203" pitchFamily="66" charset="0"/>
                          <a:ea typeface="+mn-ea"/>
                          <a:cs typeface="+mn-cs"/>
                        </a:rPr>
                        <a:t>Jane has to get up really early, all year round. This is very hard in winter when the temperature is freezing</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Bradley Hand ITC" panose="03070402050302030203" pitchFamily="66" charset="0"/>
                          <a:ea typeface="+mn-ea"/>
                          <a:cs typeface="+mn-cs"/>
                        </a:rPr>
                        <a:t>The first part of each day is spent studying the Bible</a:t>
                      </a:r>
                    </a:p>
                    <a:p>
                      <a:endParaRPr lang="en-US" sz="2000" dirty="0"/>
                    </a:p>
                  </a:txBody>
                  <a:tcPr/>
                </a:tc>
                <a:extLst>
                  <a:ext uri="{0D108BD9-81ED-4DB2-BD59-A6C34878D82A}">
                    <a16:rowId xmlns:a16="http://schemas.microsoft.com/office/drawing/2014/main" val="2514777960"/>
                  </a:ext>
                </a:extLst>
              </a:tr>
              <a:tr h="757238">
                <a:tc>
                  <a:txBody>
                    <a:bodyPr/>
                    <a:lstStyle/>
                    <a:p>
                      <a:endParaRPr lang="en-US" sz="2000" dirty="0"/>
                    </a:p>
                    <a:p>
                      <a:endParaRPr lang="en-US" sz="2000" dirty="0"/>
                    </a:p>
                    <a:p>
                      <a:endParaRPr lang="en-US" sz="2000" dirty="0"/>
                    </a:p>
                    <a:p>
                      <a:endParaRPr lang="en-US" sz="2000" dirty="0"/>
                    </a:p>
                  </a:txBody>
                  <a:tcPr/>
                </a:tc>
                <a:tc>
                  <a:txBody>
                    <a:bodyPr/>
                    <a:lstStyle/>
                    <a:p>
                      <a:endParaRPr lang="en-US" sz="2000" dirty="0"/>
                    </a:p>
                  </a:txBody>
                  <a:tcPr/>
                </a:tc>
                <a:extLst>
                  <a:ext uri="{0D108BD9-81ED-4DB2-BD59-A6C34878D82A}">
                    <a16:rowId xmlns:a16="http://schemas.microsoft.com/office/drawing/2014/main" val="2782926444"/>
                  </a:ext>
                </a:extLst>
              </a:tr>
            </a:tbl>
          </a:graphicData>
        </a:graphic>
      </p:graphicFrame>
    </p:spTree>
    <p:extLst>
      <p:ext uri="{BB962C8B-B14F-4D97-AF65-F5344CB8AC3E}">
        <p14:creationId xmlns:p14="http://schemas.microsoft.com/office/powerpoint/2010/main" val="757950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1142" y="54316"/>
            <a:ext cx="8286657" cy="83099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Life at both Gateshead Hall and Lowood School will be tough for Jane.</a:t>
            </a:r>
          </a:p>
        </p:txBody>
      </p:sp>
      <p:sp>
        <p:nvSpPr>
          <p:cNvPr id="8" name="TextBox 7"/>
          <p:cNvSpPr txBox="1"/>
          <p:nvPr/>
        </p:nvSpPr>
        <p:spPr>
          <a:xfrm>
            <a:off x="781143" y="939629"/>
            <a:ext cx="8286656" cy="1646605"/>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Write </a:t>
            </a:r>
            <a:r>
              <a:rPr lang="en-GB" sz="2400" b="1" dirty="0">
                <a:solidFill>
                  <a:prstClr val="black"/>
                </a:solidFill>
                <a:latin typeface="Century Gothic" panose="020B0502020202020204" pitchFamily="34" charset="0"/>
              </a:rPr>
              <a:t>a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paragraph on this question: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After looking at Jane’s first morning at Lowood School, do you think that Jane’s life at Lowood will be better or worse than at Gateshead?</a:t>
            </a:r>
            <a:endParaRPr kumimoji="0" lang="en-GB" sz="2400" b="0" i="0" u="none" strike="noStrike" kern="1200" cap="none" spc="0" normalizeH="0" baseline="0" noProof="0" dirty="0">
              <a:ln>
                <a:noFill/>
              </a:ln>
              <a:solidFill>
                <a:srgbClr val="F79646">
                  <a:lumMod val="75000"/>
                </a:srgbClr>
              </a:solidFill>
              <a:effectLst/>
              <a:uLnTx/>
              <a:uFillTx/>
              <a:latin typeface="Century Gothic" panose="020B0502020202020204" pitchFamily="34" charset="0"/>
              <a:ea typeface="+mn-ea"/>
              <a:cs typeface="+mn-cs"/>
            </a:endParaRPr>
          </a:p>
        </p:txBody>
      </p:sp>
      <p:sp>
        <p:nvSpPr>
          <p:cNvPr id="13" name="TextBox 12"/>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Lowood School</a:t>
            </a:r>
          </a:p>
        </p:txBody>
      </p:sp>
      <p:pic>
        <p:nvPicPr>
          <p:cNvPr id="9" name="Picture 8">
            <a:extLst>
              <a:ext uri="{FF2B5EF4-FFF2-40B4-BE49-F238E27FC236}">
                <a16:creationId xmlns:a16="http://schemas.microsoft.com/office/drawing/2014/main" id="{E65BC9E1-6C6E-420C-B386-577FCB8564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66" y="44624"/>
            <a:ext cx="561951" cy="720000"/>
          </a:xfrm>
          <a:prstGeom prst="rect">
            <a:avLst/>
          </a:prstGeom>
        </p:spPr>
      </p:pic>
      <p:pic>
        <p:nvPicPr>
          <p:cNvPr id="12" name="Picture 11">
            <a:extLst>
              <a:ext uri="{FF2B5EF4-FFF2-40B4-BE49-F238E27FC236}">
                <a16:creationId xmlns:a16="http://schemas.microsoft.com/office/drawing/2014/main" id="{ACEAAD85-4FFE-48B4-A2FD-2AE1BD447D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pic>
        <p:nvPicPr>
          <p:cNvPr id="14" name="Picture 13">
            <a:extLst>
              <a:ext uri="{FF2B5EF4-FFF2-40B4-BE49-F238E27FC236}">
                <a16:creationId xmlns:a16="http://schemas.microsoft.com/office/drawing/2014/main" id="{F0C9251D-839B-3740-A2D9-C5ECB6FADF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1919" y="3098902"/>
            <a:ext cx="4407687" cy="2826920"/>
          </a:xfrm>
          <a:prstGeom prst="rect">
            <a:avLst/>
          </a:prstGeom>
        </p:spPr>
      </p:pic>
      <p:pic>
        <p:nvPicPr>
          <p:cNvPr id="15" name="Picture 2" descr="http://janeeyreillustrated.com/Eichenberg-JE-2.gif">
            <a:extLst>
              <a:ext uri="{FF2B5EF4-FFF2-40B4-BE49-F238E27FC236}">
                <a16:creationId xmlns:a16="http://schemas.microsoft.com/office/drawing/2014/main" id="{ADD05E4C-1456-A845-8BB8-DE4B535179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0393" y="2874322"/>
            <a:ext cx="2511076" cy="3643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226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Mastery</a:t>
            </a:r>
          </a:p>
        </p:txBody>
      </p:sp>
      <p:sp>
        <p:nvSpPr>
          <p:cNvPr id="8" name="TextBox 7"/>
          <p:cNvSpPr txBox="1"/>
          <p:nvPr/>
        </p:nvSpPr>
        <p:spPr>
          <a:xfrm>
            <a:off x="827584" y="188640"/>
            <a:ext cx="8208912"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GB" sz="2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Which events of the morning show that life at Lowood School is tough and harsh?</a:t>
            </a:r>
          </a:p>
        </p:txBody>
      </p:sp>
      <p:sp>
        <p:nvSpPr>
          <p:cNvPr id="4" name="TextBox 3"/>
          <p:cNvSpPr txBox="1"/>
          <p:nvPr/>
        </p:nvSpPr>
        <p:spPr>
          <a:xfrm>
            <a:off x="827584" y="1632277"/>
            <a:ext cx="8208912" cy="3662541"/>
          </a:xfrm>
          <a:prstGeom prst="rect">
            <a:avLst/>
          </a:prstGeom>
          <a:noFill/>
        </p:spPr>
        <p:txBody>
          <a:bodyPr wrap="square" rtlCol="0">
            <a:spAutoFit/>
          </a:bodyPr>
          <a:lstStyle/>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 children have to say grace before they eat their meals.</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They have to study maths.</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They have to study grammar.</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They receive small portions of food which is sometimes too disgusting to eat. </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 children have to wake before dawn in freezing temperatures. </a:t>
            </a:r>
          </a:p>
        </p:txBody>
      </p:sp>
    </p:spTree>
    <p:extLst>
      <p:ext uri="{BB962C8B-B14F-4D97-AF65-F5344CB8AC3E}">
        <p14:creationId xmlns:p14="http://schemas.microsoft.com/office/powerpoint/2010/main" val="349993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67FCAAFB-6BDD-5D45-9765-7E51980C1382}"/>
              </a:ext>
            </a:extLst>
          </p:cNvPr>
          <p:cNvSpPr txBox="1"/>
          <p:nvPr/>
        </p:nvSpPr>
        <p:spPr>
          <a:xfrm>
            <a:off x="967615" y="5130502"/>
            <a:ext cx="7710614" cy="1569660"/>
          </a:xfrm>
          <a:prstGeom prst="rect">
            <a:avLst/>
          </a:prstGeom>
          <a:solidFill>
            <a:schemeClr val="tx1"/>
          </a:solidFill>
          <a:ln w="25400">
            <a:solidFill>
              <a:schemeClr val="dk1"/>
            </a:solidFill>
          </a:ln>
        </p:spPr>
        <p:txBody>
          <a:bodyPr wrap="square" rtlCol="0" anchor="t">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In the</a:t>
            </a:r>
            <a:r>
              <a:rPr kumimoji="0" lang="en-GB" sz="2400" b="1" i="0" u="none" strike="noStrike" kern="1200" cap="none" spc="0" normalizeH="0" noProof="0" dirty="0">
                <a:ln>
                  <a:noFill/>
                </a:ln>
                <a:solidFill>
                  <a:srgbClr val="00B050"/>
                </a:solidFill>
                <a:effectLst/>
                <a:uLnTx/>
                <a:uFillTx/>
                <a:latin typeface="Century Gothic" panose="020B0502020202020204" pitchFamily="34" charset="0"/>
                <a:ea typeface="+mn-ea"/>
                <a:cs typeface="+mn-cs"/>
              </a:rPr>
              <a:t> Victorian era, disciplining children was heavily influenced by the Old Testament in the bible. This means that Jane can expect rigid moral instructions and harsh punishments.</a:t>
            </a:r>
            <a:endPar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endParaRPr>
          </a:p>
        </p:txBody>
      </p:sp>
      <p:sp>
        <p:nvSpPr>
          <p:cNvPr id="11" name="TextBox 10">
            <a:extLst>
              <a:ext uri="{FF2B5EF4-FFF2-40B4-BE49-F238E27FC236}">
                <a16:creationId xmlns:a16="http://schemas.microsoft.com/office/drawing/2014/main" id="{EA2ABA98-78E5-2B40-B28B-52D499B591A0}"/>
              </a:ext>
            </a:extLst>
          </p:cNvPr>
          <p:cNvSpPr txBox="1"/>
          <p:nvPr/>
        </p:nvSpPr>
        <p:spPr>
          <a:xfrm>
            <a:off x="967615" y="5130502"/>
            <a:ext cx="7710614" cy="1569660"/>
          </a:xfrm>
          <a:prstGeom prst="rect">
            <a:avLst/>
          </a:prstGeom>
          <a:solidFill>
            <a:schemeClr val="tx1"/>
          </a:solidFill>
          <a:ln w="25400">
            <a:solidFill>
              <a:schemeClr val="dk1"/>
            </a:solidFill>
          </a:ln>
        </p:spPr>
        <p:txBody>
          <a:bodyPr wrap="square" rtlCol="0" anchor="t">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Lowood is a Christian</a:t>
            </a:r>
            <a:r>
              <a:rPr kumimoji="0" lang="en-GB"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school. What type of discipline can Jane expect to see at the school?</a:t>
            </a: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0" name="Rectangle 9">
            <a:extLst>
              <a:ext uri="{FF2B5EF4-FFF2-40B4-BE49-F238E27FC236}">
                <a16:creationId xmlns:a16="http://schemas.microsoft.com/office/drawing/2014/main" id="{1623FF92-D282-1F45-B611-86ACE0BB0BEF}"/>
              </a:ext>
            </a:extLst>
          </p:cNvPr>
          <p:cNvSpPr/>
          <p:nvPr/>
        </p:nvSpPr>
        <p:spPr>
          <a:xfrm>
            <a:off x="973627" y="919325"/>
            <a:ext cx="7692742" cy="4016484"/>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Mrs</a:t>
            </a:r>
            <a:r>
              <a:rPr kumimoji="0" lang="en-US"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Reed sends Jane to Lowood school because she wants Jane to have a better life. </a:t>
            </a:r>
            <a:r>
              <a:rPr kumimoji="0" lang="en-US" sz="2400" b="1" i="0" u="none" strike="noStrike" kern="1200" cap="none" spc="0" normalizeH="0" noProof="0" dirty="0">
                <a:ln>
                  <a:noFill/>
                </a:ln>
                <a:solidFill>
                  <a:srgbClr val="00B050"/>
                </a:solidFill>
                <a:effectLst/>
                <a:uLnTx/>
                <a:uFillTx/>
                <a:latin typeface="Century Gothic" panose="020B0502020202020204" pitchFamily="34" charset="0"/>
              </a:rPr>
              <a:t>False</a:t>
            </a:r>
            <a:r>
              <a:rPr lang="en-US" sz="2400" b="1" dirty="0">
                <a:solidFill>
                  <a:srgbClr val="00B050"/>
                </a:solidFill>
                <a:latin typeface="Century Gothic" panose="020B0502020202020204" pitchFamily="34" charset="0"/>
              </a:rPr>
              <a:t>.</a:t>
            </a:r>
            <a:endParaRPr kumimoji="0" lang="en-US" sz="2400" b="1" i="0" u="none" strike="noStrike" kern="1200" cap="none" spc="0" normalizeH="0" noProof="0" dirty="0">
              <a:ln>
                <a:noFill/>
              </a:ln>
              <a:solidFill>
                <a:srgbClr val="00B050"/>
              </a:solidFill>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1" dirty="0">
                <a:solidFill>
                  <a:srgbClr val="00B050"/>
                </a:solidFill>
                <a:latin typeface="Century Gothic" panose="020B0502020202020204" pitchFamily="34" charset="0"/>
              </a:rPr>
              <a:t>Jane felt both victory and guilt after her passionate outburst to Mrs Reed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dirty="0">
                <a:solidFill>
                  <a:prstClr val="black"/>
                </a:solidFill>
                <a:latin typeface="Century Gothic" panose="020B0502020202020204" pitchFamily="34" charset="0"/>
              </a:rPr>
              <a:t>Mr Brocklehurst reassured Mrs Reed that Jane will not receive any </a:t>
            </a:r>
            <a:r>
              <a:rPr lang="en-US" sz="2400" b="1" dirty="0">
                <a:solidFill>
                  <a:srgbClr val="00B050"/>
                </a:solidFill>
                <a:latin typeface="Century Gothic" panose="020B0502020202020204" pitchFamily="34" charset="0"/>
              </a:rPr>
              <a:t>luxuries</a:t>
            </a:r>
            <a:r>
              <a:rPr lang="en-US" sz="2400" dirty="0">
                <a:solidFill>
                  <a:prstClr val="black"/>
                </a:solidFill>
                <a:latin typeface="Century Gothic" panose="020B0502020202020204" pitchFamily="34" charset="0"/>
              </a:rPr>
              <a:t> at Lowood.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1" dirty="0">
                <a:solidFill>
                  <a:srgbClr val="00B050"/>
                </a:solidFill>
                <a:latin typeface="Century Gothic" panose="020B0502020202020204" pitchFamily="34" charset="0"/>
              </a:rPr>
              <a:t>Jane is passionate and rebellious because she speaks out against Mrs Reed’s cruelty.</a:t>
            </a:r>
            <a:endPar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endParaRPr>
          </a:p>
        </p:txBody>
      </p:sp>
      <p:sp>
        <p:nvSpPr>
          <p:cNvPr id="4" name="Rectangle 3"/>
          <p:cNvSpPr/>
          <p:nvPr/>
        </p:nvSpPr>
        <p:spPr>
          <a:xfrm>
            <a:off x="973627" y="919325"/>
            <a:ext cx="7692742" cy="4016484"/>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Mrs</a:t>
            </a:r>
            <a:r>
              <a:rPr kumimoji="0" lang="en-US"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Reed sends Jane to Lowood school because she wants Jane to have a better life. True or False?</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aseline="0" dirty="0">
                <a:solidFill>
                  <a:prstClr val="black"/>
                </a:solidFill>
                <a:latin typeface="Century Gothic" panose="020B0502020202020204" pitchFamily="34" charset="0"/>
              </a:rPr>
              <a:t>What</a:t>
            </a:r>
            <a:r>
              <a:rPr lang="en-US" sz="2400" dirty="0">
                <a:solidFill>
                  <a:prstClr val="black"/>
                </a:solidFill>
                <a:latin typeface="Century Gothic" panose="020B0502020202020204" pitchFamily="34" charset="0"/>
              </a:rPr>
              <a:t> two </a:t>
            </a:r>
            <a:r>
              <a:rPr lang="en-US" sz="2400" b="1" dirty="0">
                <a:solidFill>
                  <a:prstClr val="black"/>
                </a:solidFill>
                <a:latin typeface="Century Gothic" panose="020B0502020202020204" pitchFamily="34" charset="0"/>
              </a:rPr>
              <a:t>contrasting</a:t>
            </a:r>
            <a:r>
              <a:rPr lang="en-US" sz="2400" dirty="0">
                <a:solidFill>
                  <a:prstClr val="black"/>
                </a:solidFill>
                <a:latin typeface="Century Gothic" panose="020B0502020202020204" pitchFamily="34" charset="0"/>
              </a:rPr>
              <a:t> emotions did Jane feel after her passionate outburst to Mrs Reed?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dirty="0">
                <a:solidFill>
                  <a:prstClr val="black"/>
                </a:solidFill>
                <a:latin typeface="Century Gothic" panose="020B0502020202020204" pitchFamily="34" charset="0"/>
              </a:rPr>
              <a:t>Mr Brocklehurst reassured Mrs Reed that Jane will not receive any ______________ at Lowood.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dirty="0">
                <a:solidFill>
                  <a:prstClr val="black"/>
                </a:solidFill>
                <a:latin typeface="Century Gothic" panose="020B0502020202020204" pitchFamily="34" charset="0"/>
              </a:rPr>
              <a:t>Why is Jane seen as </a:t>
            </a:r>
            <a:r>
              <a:rPr lang="en-US" sz="2400" b="1" dirty="0">
                <a:solidFill>
                  <a:prstClr val="black"/>
                </a:solidFill>
                <a:latin typeface="Century Gothic" panose="020B0502020202020204" pitchFamily="34" charset="0"/>
              </a:rPr>
              <a:t>passionate</a:t>
            </a:r>
            <a:r>
              <a:rPr lang="en-US" sz="2400" dirty="0">
                <a:solidFill>
                  <a:prstClr val="black"/>
                </a:solidFill>
                <a:latin typeface="Century Gothic" panose="020B0502020202020204" pitchFamily="34" charset="0"/>
              </a:rPr>
              <a:t> and </a:t>
            </a:r>
            <a:r>
              <a:rPr lang="en-US" sz="2400" b="1" dirty="0">
                <a:solidFill>
                  <a:prstClr val="black"/>
                </a:solidFill>
                <a:latin typeface="Century Gothic" panose="020B0502020202020204" pitchFamily="34" charset="0"/>
              </a:rPr>
              <a:t>rebellious girl?</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Do Now</a:t>
            </a:r>
          </a:p>
        </p:txBody>
      </p:sp>
      <p:sp>
        <p:nvSpPr>
          <p:cNvPr id="3" name="TextBox 2"/>
          <p:cNvSpPr txBox="1"/>
          <p:nvPr/>
        </p:nvSpPr>
        <p:spPr>
          <a:xfrm>
            <a:off x="2411760" y="0"/>
            <a:ext cx="673224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6CBAB-F592-48CA-9DBC-3822CA5BD95A}" type="datetime2">
              <a:rPr kumimoji="0" lang="en-GB" sz="24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Tuesday, 14 June 2022</a:t>
            </a:fld>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8" name="TextBox 7"/>
          <p:cNvSpPr txBox="1"/>
          <p:nvPr/>
        </p:nvSpPr>
        <p:spPr>
          <a:xfrm>
            <a:off x="975614" y="303058"/>
            <a:ext cx="8168386" cy="584775"/>
          </a:xfrm>
          <a:prstGeom prst="rect">
            <a:avLst/>
          </a:prstGeom>
          <a:ln w="28575">
            <a:noFill/>
          </a:ln>
        </p:spPr>
        <p:txBody>
          <a:bodyPr wrap="square" rtlCol="0" anchor="t">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lang="en-US" sz="3200" b="1" u="sng" dirty="0">
                <a:solidFill>
                  <a:srgbClr val="000000"/>
                </a:solidFill>
                <a:latin typeface="Century Gothic" panose="020B0502020202020204" pitchFamily="34" charset="0"/>
              </a:rPr>
              <a:t>First day at Lowood</a:t>
            </a:r>
            <a:endParaRPr kumimoji="0" lang="en-US" sz="3200" b="1" i="0" u="sng"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789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Review</a:t>
            </a:r>
          </a:p>
        </p:txBody>
      </p:sp>
      <p:sp>
        <p:nvSpPr>
          <p:cNvPr id="8" name="TextBox 7"/>
          <p:cNvSpPr txBox="1"/>
          <p:nvPr/>
        </p:nvSpPr>
        <p:spPr>
          <a:xfrm>
            <a:off x="827584" y="188640"/>
            <a:ext cx="8208912"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GB" sz="2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Which events of the morning show that life at Lowood School is tough and harsh?</a:t>
            </a:r>
          </a:p>
        </p:txBody>
      </p:sp>
      <p:sp>
        <p:nvSpPr>
          <p:cNvPr id="4" name="TextBox 3"/>
          <p:cNvSpPr txBox="1"/>
          <p:nvPr/>
        </p:nvSpPr>
        <p:spPr>
          <a:xfrm>
            <a:off x="827584" y="1632277"/>
            <a:ext cx="8208912" cy="3662541"/>
          </a:xfrm>
          <a:prstGeom prst="rect">
            <a:avLst/>
          </a:prstGeom>
          <a:noFill/>
        </p:spPr>
        <p:txBody>
          <a:bodyPr wrap="square" rtlCol="0">
            <a:spAutoFit/>
          </a:bodyPr>
          <a:lstStyle/>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 children have to say grace before they eat their meals.</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They have to study maths.</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They have to study grammar.</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They receive small portions of food which is sometimes too disgusting to eat. </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The children have to wake before dawn in freezing temperatures. </a:t>
            </a:r>
          </a:p>
        </p:txBody>
      </p:sp>
    </p:spTree>
    <p:extLst>
      <p:ext uri="{BB962C8B-B14F-4D97-AF65-F5344CB8AC3E}">
        <p14:creationId xmlns:p14="http://schemas.microsoft.com/office/powerpoint/2010/main" val="2902821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Feedback</a:t>
            </a:r>
          </a:p>
        </p:txBody>
      </p:sp>
      <p:sp>
        <p:nvSpPr>
          <p:cNvPr id="7" name="TextBox 6"/>
          <p:cNvSpPr txBox="1"/>
          <p:nvPr/>
        </p:nvSpPr>
        <p:spPr>
          <a:xfrm>
            <a:off x="818638" y="188346"/>
            <a:ext cx="8208912" cy="1877437"/>
          </a:xfrm>
          <a:prstGeom prst="rect">
            <a:avLst/>
          </a:prstGeom>
          <a:noFill/>
        </p:spPr>
        <p:txBody>
          <a:bodyPr wrap="square" rtlCol="0">
            <a:spAutoFit/>
          </a:bodyPr>
          <a:lstStyle/>
          <a:p>
            <a:pPr algn="ctr">
              <a:spcBef>
                <a:spcPts val="600"/>
              </a:spcBef>
              <a:spcAft>
                <a:spcPts val="600"/>
              </a:spcAft>
            </a:pPr>
            <a:r>
              <a:rPr lang="en-GB" sz="3200" dirty="0">
                <a:solidFill>
                  <a:schemeClr val="bg1"/>
                </a:solidFill>
                <a:latin typeface="Century Gothic" panose="020B0502020202020204" pitchFamily="34" charset="0"/>
              </a:rPr>
              <a:t>Love this lesson?</a:t>
            </a:r>
          </a:p>
          <a:p>
            <a:pPr algn="ctr">
              <a:spcBef>
                <a:spcPts val="600"/>
              </a:spcBef>
              <a:spcAft>
                <a:spcPts val="600"/>
              </a:spcAft>
            </a:pPr>
            <a:r>
              <a:rPr lang="en-GB" sz="3200" dirty="0">
                <a:solidFill>
                  <a:schemeClr val="bg1"/>
                </a:solidFill>
                <a:latin typeface="Century Gothic" panose="020B0502020202020204" pitchFamily="34" charset="0"/>
              </a:rPr>
              <a:t>Have suggestions for improvements?</a:t>
            </a:r>
          </a:p>
          <a:p>
            <a:pPr algn="ctr">
              <a:spcBef>
                <a:spcPts val="600"/>
              </a:spcBef>
              <a:spcAft>
                <a:spcPts val="600"/>
              </a:spcAft>
            </a:pPr>
            <a:r>
              <a:rPr lang="en-GB" sz="3200" dirty="0">
                <a:solidFill>
                  <a:schemeClr val="bg1"/>
                </a:solidFill>
                <a:latin typeface="Century Gothic" panose="020B0502020202020204" pitchFamily="34" charset="0"/>
              </a:rPr>
              <a:t>Does something need fixing?</a:t>
            </a:r>
          </a:p>
        </p:txBody>
      </p:sp>
      <p:sp>
        <p:nvSpPr>
          <p:cNvPr id="8" name="TextBox 7"/>
          <p:cNvSpPr txBox="1"/>
          <p:nvPr/>
        </p:nvSpPr>
        <p:spPr>
          <a:xfrm>
            <a:off x="1322694" y="4365104"/>
            <a:ext cx="7200800" cy="2215991"/>
          </a:xfrm>
          <a:prstGeom prst="rect">
            <a:avLst/>
          </a:prstGeom>
          <a:noFill/>
        </p:spPr>
        <p:txBody>
          <a:bodyPr wrap="square" rtlCol="0" anchor="t">
            <a:spAutoFit/>
          </a:bodyPr>
          <a:lstStyle/>
          <a:p>
            <a:pPr algn="ctr">
              <a:spcAft>
                <a:spcPts val="600"/>
              </a:spcAft>
            </a:pPr>
            <a:r>
              <a:rPr lang="en-GB" sz="3200" b="1" dirty="0">
                <a:solidFill>
                  <a:schemeClr val="bg1"/>
                </a:solidFill>
                <a:latin typeface="Century Gothic" panose="020B0502020202020204" pitchFamily="34" charset="0"/>
              </a:rPr>
              <a:t>Please let us know! </a:t>
            </a:r>
          </a:p>
          <a:p>
            <a:pPr>
              <a:spcAft>
                <a:spcPts val="600"/>
              </a:spcAft>
            </a:pPr>
            <a:endParaRPr lang="en-GB" sz="3200" dirty="0">
              <a:solidFill>
                <a:schemeClr val="bg1"/>
              </a:solidFill>
              <a:latin typeface="Century Gothic" panose="020B0502020202020204" pitchFamily="34" charset="0"/>
            </a:endParaRPr>
          </a:p>
          <a:p>
            <a:pPr>
              <a:spcAft>
                <a:spcPts val="600"/>
              </a:spcAft>
            </a:pPr>
            <a:r>
              <a:rPr lang="en-GB" sz="3200" dirty="0">
                <a:solidFill>
                  <a:schemeClr val="bg1"/>
                </a:solidFill>
                <a:latin typeface="Century Gothic" panose="020B0502020202020204" pitchFamily="34" charset="0"/>
              </a:rPr>
              <a:t>Fill in </a:t>
            </a:r>
            <a:r>
              <a:rPr lang="en-GB" sz="3200" dirty="0">
                <a:solidFill>
                  <a:schemeClr val="bg1"/>
                </a:solidFill>
                <a:latin typeface="Century Gothic" panose="020B0502020202020204" pitchFamily="34" charset="0"/>
                <a:hlinkClick r:id="rId3"/>
              </a:rPr>
              <a:t>this feedback form</a:t>
            </a:r>
            <a:r>
              <a:rPr lang="en-GB" sz="3200" dirty="0">
                <a:solidFill>
                  <a:schemeClr val="bg1"/>
                </a:solidFill>
                <a:latin typeface="Century Gothic" panose="020B0502020202020204" pitchFamily="34" charset="0"/>
              </a:rPr>
              <a:t> so that we can keep improving. </a:t>
            </a:r>
          </a:p>
        </p:txBody>
      </p:sp>
      <p:pic>
        <p:nvPicPr>
          <p:cNvPr id="6" name="Picture 5" descr="A picture containing text, sign&#10;&#10;Description automatically generated">
            <a:hlinkClick r:id="rId3"/>
            <a:extLst>
              <a:ext uri="{FF2B5EF4-FFF2-40B4-BE49-F238E27FC236}">
                <a16:creationId xmlns:a16="http://schemas.microsoft.com/office/drawing/2014/main" id="{DAFE7A88-C863-6B52-C942-C458EB714E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6994" y="2389300"/>
            <a:ext cx="6372200" cy="1568955"/>
          </a:xfrm>
          <a:prstGeom prst="rect">
            <a:avLst/>
          </a:prstGeom>
        </p:spPr>
      </p:pic>
    </p:spTree>
    <p:extLst>
      <p:ext uri="{BB962C8B-B14F-4D97-AF65-F5344CB8AC3E}">
        <p14:creationId xmlns:p14="http://schemas.microsoft.com/office/powerpoint/2010/main" val="424834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1142" y="87015"/>
            <a:ext cx="8286657" cy="276998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After years of being treated badly, Jane leaves Gateshead Hall. This is what happened in the pages we have skipped:</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says goodbye to Bessie and departs Gateshead Hall.</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She travels 50 miles to get to Lowood School.</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When she arrives, the weather is cold and wet.</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meets two teachers at Lowood School.</a:t>
            </a:r>
          </a:p>
        </p:txBody>
      </p:sp>
      <p:pic>
        <p:nvPicPr>
          <p:cNvPr id="10" name="Picture 2" descr="http://pictures.abebooks.com/isbn/9780141441146-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8703" y="3958417"/>
            <a:ext cx="1843496" cy="28449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TextBox 5">
            <a:extLst>
              <a:ext uri="{FF2B5EF4-FFF2-40B4-BE49-F238E27FC236}">
                <a16:creationId xmlns:a16="http://schemas.microsoft.com/office/drawing/2014/main" id="{A48CB996-C887-E348-8297-7BDF423761DA}"/>
              </a:ext>
            </a:extLst>
          </p:cNvPr>
          <p:cNvSpPr txBox="1"/>
          <p:nvPr/>
        </p:nvSpPr>
        <p:spPr>
          <a:xfrm>
            <a:off x="744072" y="3299771"/>
            <a:ext cx="8286657" cy="83099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lvl="0">
              <a:spcAft>
                <a:spcPts val="600"/>
              </a:spcAft>
            </a:pPr>
            <a:r>
              <a:rPr lang="en-GB" sz="2400" b="1" dirty="0">
                <a:solidFill>
                  <a:prstClr val="black"/>
                </a:solidFill>
                <a:latin typeface="Century Gothic" panose="020B0502020202020204" pitchFamily="34" charset="0"/>
              </a:rPr>
              <a:t>Let’s find out more about Jane’s first experiences at Lowood. </a:t>
            </a:r>
          </a:p>
        </p:txBody>
      </p:sp>
      <p:sp>
        <p:nvSpPr>
          <p:cNvPr id="9" name="Rectangle 8">
            <a:extLst>
              <a:ext uri="{FF2B5EF4-FFF2-40B4-BE49-F238E27FC236}">
                <a16:creationId xmlns:a16="http://schemas.microsoft.com/office/drawing/2014/main" id="{DFD8E4FA-B18C-DE49-9CD6-FA9759DBCDEB}"/>
              </a:ext>
            </a:extLst>
          </p:cNvPr>
          <p:cNvSpPr/>
          <p:nvPr/>
        </p:nvSpPr>
        <p:spPr>
          <a:xfrm>
            <a:off x="781142" y="4310661"/>
            <a:ext cx="6076857" cy="2015936"/>
          </a:xfrm>
          <a:prstGeom prst="rect">
            <a:avLst/>
          </a:prstGeom>
        </p:spPr>
        <p:txBody>
          <a:bodyPr wrap="square">
            <a:spAutoFit/>
          </a:bodyPr>
          <a:lstStyle/>
          <a:p>
            <a:pPr lvl="0">
              <a:spcAft>
                <a:spcPts val="600"/>
              </a:spcAft>
            </a:pPr>
            <a:r>
              <a:rPr lang="en-GB" sz="2400" b="1" dirty="0">
                <a:solidFill>
                  <a:prstClr val="black"/>
                </a:solidFill>
                <a:latin typeface="Century Gothic" panose="020B0502020202020204" pitchFamily="34" charset="0"/>
              </a:rPr>
              <a:t>Read from,  </a:t>
            </a:r>
            <a:r>
              <a:rPr lang="en-GB" sz="2400" dirty="0">
                <a:solidFill>
                  <a:prstClr val="black"/>
                </a:solidFill>
                <a:latin typeface="Century Gothic" panose="020B0502020202020204" pitchFamily="34" charset="0"/>
              </a:rPr>
              <a:t>‘</a:t>
            </a:r>
            <a:r>
              <a:rPr lang="en-GB" sz="2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I was stiff with long sitting…</a:t>
            </a:r>
            <a:r>
              <a:rPr lang="en-GB" sz="24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a:t>
            </a:r>
            <a:r>
              <a:rPr lang="en-GB" sz="24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(page 51)</a:t>
            </a:r>
          </a:p>
          <a:p>
            <a:pPr lvl="0">
              <a:spcAft>
                <a:spcPts val="600"/>
              </a:spcAft>
            </a:pPr>
            <a:r>
              <a:rPr lang="en-GB" sz="2400" b="1" dirty="0">
                <a:solidFill>
                  <a:prstClr val="black"/>
                </a:solidFill>
                <a:latin typeface="Century Gothic" panose="020B0502020202020204" pitchFamily="34" charset="0"/>
                <a:cs typeface="Times New Roman" panose="02020603050405020304" pitchFamily="18" charset="0"/>
              </a:rPr>
              <a:t>Read to, </a:t>
            </a:r>
            <a:r>
              <a:rPr lang="en-GB" sz="2400" dirty="0">
                <a:solidFill>
                  <a:prstClr val="black"/>
                </a:solidFill>
                <a:latin typeface="Century Gothic" panose="020B0502020202020204" pitchFamily="34" charset="0"/>
                <a:cs typeface="Times New Roman" panose="02020603050405020304" pitchFamily="18" charset="0"/>
              </a:rPr>
              <a:t>‘…</a:t>
            </a:r>
            <a:r>
              <a:rPr lang="en-GB" sz="2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amidst silence and complete darkness I fell asleep</a:t>
            </a:r>
            <a:r>
              <a:rPr lang="en-GB" sz="2400" dirty="0">
                <a:solidFill>
                  <a:prstClr val="black"/>
                </a:solidFill>
                <a:latin typeface="Century Gothic" panose="020B0502020202020204" pitchFamily="34" charset="0"/>
                <a:cs typeface="Times New Roman" panose="02020603050405020304" pitchFamily="18" charset="0"/>
              </a:rPr>
              <a:t>.’ </a:t>
            </a:r>
            <a:r>
              <a:rPr lang="en-GB" sz="2400" b="1" dirty="0">
                <a:solidFill>
                  <a:prstClr val="black"/>
                </a:solidFill>
                <a:latin typeface="Century Gothic" panose="020B0502020202020204" pitchFamily="34" charset="0"/>
                <a:cs typeface="Times New Roman" panose="02020603050405020304" pitchFamily="18" charset="0"/>
              </a:rPr>
              <a:t>(page 53)</a:t>
            </a:r>
            <a:endParaRPr lang="en-GB" sz="24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86750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18630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discerned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saw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spacious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large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p.51-52</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was stiff with long sitting, and bewildered with the noise and motion of the coach: Gathering my faculties, I looked about me.  Rain, wind, and darkness filled the air; nevertheless, I dimly discerned a wall before me and a door open in it; through this door I passed with my new guide: she shut and locked it behind her. There was now visible a house or houses—for the building spread far—with many windows, and lights burning in some; we went up a broad pebbly path, splashing wet, and were admitted at a door; then the servant led me through a passage into a room with a fire, where she left me alone.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stood and warmed my numbed fingers over the blaze, then I looked round; there was no candle, but the uncertain light from the hearth showed, by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intervals, papered walls, carpet, curtains, shining mahogany furniture: it was a parlour, not so spacious or splendid as the drawing-room at Gateshead, but comfortable enough.  I was puzzling to make out the subject of a picture on the wall, when the door opened, and an individual carrying a light entered; another followed close behind.</a:t>
            </a:r>
          </a:p>
        </p:txBody>
      </p:sp>
    </p:spTree>
    <p:extLst>
      <p:ext uri="{BB962C8B-B14F-4D97-AF65-F5344CB8AC3E}">
        <p14:creationId xmlns:p14="http://schemas.microsoft.com/office/powerpoint/2010/main" val="27635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18630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countenance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face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grave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serious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bearing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shape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erect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straight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p.52</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first was a tall lady with dark hair, dark eyes, and a pale and large forehead; her figure was partly enveloped in a shawl, her countenance was grave, her bearing erect.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child is very young to be sent alone,” said she, putting her candle down on the table.  She considered me attentively for a minute or two, then further added—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“She had better be put to bed soon; she looks tired: are you tired?” she asked, placing her hand on my shoulder.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little, ma’am.”</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hungry too, no doubt: let her have some supper before she goes to bed, Miss Miller.  Is this the first time you have left your parents to come to school, my little girl?”</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explained to her that I had no parents.  She inquired how long they had been dead: then how old I was, what was my name, whether I could read, write, and sew a little: then she touched my cheek gently with her forefinger, and saying, “She hoped I should be a good child,” dismissed me along with Miss Miller.</a:t>
            </a:r>
          </a:p>
        </p:txBody>
      </p:sp>
    </p:spTree>
    <p:extLst>
      <p:ext uri="{BB962C8B-B14F-4D97-AF65-F5344CB8AC3E}">
        <p14:creationId xmlns:p14="http://schemas.microsoft.com/office/powerpoint/2010/main" val="424303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careworn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worried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multiplicity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large number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traversed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crossed </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exceeding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more than</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frocks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dresses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pinafores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aprons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p.52-53</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2943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lady I had left might be about twenty-nine; the one who went with me appeared some years younger: the first impressed me by her voice, look, and air.  Miss Miller was more ordinary; ruddy in complexion, though of a careworn countenance; hurried in gait and action, like one who had always a multiplicity of tasks on hand: she looked, indeed, what I afterwards found she really was, an under-teacher. Led by her, I passed from compartment to compartment, from passage to passage, of a large and irregular building; till, emerging from the total and somewhat dreary silence pervading that portion of the house we had traversed, we came upon the hum of many voices, and presently entered a wide, long room, with great deal tables, two at each end, on each of which burnt a pair of candles, and seated all round on benches, a congregation of girls of every age, from nine or ten to twenty.  Seen by the dim light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of the dips, their number to me appeared countless, though not in reality exceeding eighty; they were uniformly dressed in brown stuff frocks of quaint fashion, and long </a:t>
            </a:r>
            <a:r>
              <a:rPr kumimoji="0" lang="en-GB" sz="1800" b="0" i="0" u="none" strike="noStrike" kern="1200" cap="none" spc="0" normalizeH="0" baseline="0" noProof="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holland</a:t>
            </a: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pinafores.  It was the hour of study; they were engaged in conning over their to-morrow’s task, and the hum I had heard was the combined result of their whispered repetitions.</a:t>
            </a:r>
          </a:p>
        </p:txBody>
      </p:sp>
    </p:spTree>
    <p:extLst>
      <p:ext uri="{BB962C8B-B14F-4D97-AF65-F5344CB8AC3E}">
        <p14:creationId xmlns:p14="http://schemas.microsoft.com/office/powerpoint/2010/main" val="222322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5355312"/>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draught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drink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fatigue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tiredness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p.53</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53553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Miss Miller signed to me to sit on a bench near the door, then walking up to the top of the long room she cried out—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“Monitors, collect the lesson-books and put them away!”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Four tall girls arose from different tables, and going round, gathered the books and removed them.  Miss Miller again gave the word of command—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“Monitors, fetch the supper-trays!”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tall girls went out and returned presently, each bearing a tray, with portions of something, I knew not what, arranged thereon, and a pitcher of water and mug in the middle of each tray.  The portions were handed round; those who liked took a draught of the water, the mug being common to all.  When it came to my turn, I drank, for I was thirsty, but did not touch the food, excitement and fatigue rendering me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incapable of eating: I now saw, however, that it was a thin oaten cake shared into fragments.</a:t>
            </a:r>
          </a:p>
        </p:txBody>
      </p:sp>
    </p:spTree>
    <p:extLst>
      <p:ext uri="{BB962C8B-B14F-4D97-AF65-F5344CB8AC3E}">
        <p14:creationId xmlns:p14="http://schemas.microsoft.com/office/powerpoint/2010/main" val="2290455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3139321"/>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weariness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tiredness </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p.53</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31393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meal over, prayers were read by Miss Miller, and the classes filed off, two and two, upstairs.  Overpowered by this time with weariness, I scarcely noticed what sort of a place the bedroom was, except that, like the schoolroom, I saw it was very long.  To-night I was to be Miss Miller’s bed-fellow; she helped me to undress: when laid down I glanced at the long rows of beds, each of which was quickly filled with two occupants; in ten minutes the single light was extinguished, and amidst silence and complete darkness I fell asleep.</a:t>
            </a:r>
          </a:p>
        </p:txBody>
      </p:sp>
    </p:spTree>
    <p:extLst>
      <p:ext uri="{BB962C8B-B14F-4D97-AF65-F5344CB8AC3E}">
        <p14:creationId xmlns:p14="http://schemas.microsoft.com/office/powerpoint/2010/main" val="357084057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Spring xmlns="66eb2665-5259-4d07-aae6-d909f8d4f955" xsi:nil="true"/>
    <_ip_UnifiedCompliancePolicyProperties xmlns="http://schemas.microsoft.com/sharepoint/v3" xsi:nil="true"/>
    <Ark_x0020_Department xmlns="9c6500c0-19b7-4dc1-a957-fb6bf8f5f217">English Mastery</Ark_x0020_Departmen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9" ma:contentTypeDescription="Create a new document." ma:contentTypeScope="" ma:versionID="2ac49cd43e7d3cbb574e390169105f02">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eebb7405bcd78acff2b4b4eba8e16250"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D98A9B-5A0B-43F6-B2F7-1BE85D2908B7}">
  <ds:schemaRefs>
    <ds:schemaRef ds:uri="66eb2665-5259-4d07-aae6-d909f8d4f955"/>
    <ds:schemaRef ds:uri="9c6500c0-19b7-4dc1-a957-fb6bf8f5f217"/>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571F0AC2-3890-442B-94EB-9D4880117351}">
  <ds:schemaRefs>
    <ds:schemaRef ds:uri="http://schemas.microsoft.com/sharepoint/v3/contenttype/forms"/>
  </ds:schemaRefs>
</ds:datastoreItem>
</file>

<file path=customXml/itemProps3.xml><?xml version="1.0" encoding="utf-8"?>
<ds:datastoreItem xmlns:ds="http://schemas.openxmlformats.org/officeDocument/2006/customXml" ds:itemID="{7FB799DA-9A39-4159-B44A-090022500FB7}">
  <ds:schemaRefs>
    <ds:schemaRef ds:uri="66eb2665-5259-4d07-aae6-d909f8d4f955"/>
    <ds:schemaRef ds:uri="9c6500c0-19b7-4dc1-a957-fb6bf8f5f217"/>
    <ds:schemaRef ds:uri="b64db6f3-d8b6-4520-ae13-60ac2c11010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178</TotalTime>
  <Words>5263</Words>
  <Application>Microsoft Office PowerPoint</Application>
  <PresentationFormat>On-screen Show (4:3)</PresentationFormat>
  <Paragraphs>498</Paragraphs>
  <Slides>31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Bradley Hand ITC</vt:lpstr>
      <vt:lpstr>Calibri</vt:lpstr>
      <vt:lpstr>Century Gothic</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Michlyn Caffrey</dc:creator>
  <cp:lastModifiedBy>Amelia Gann</cp:lastModifiedBy>
  <cp:revision>6</cp:revision>
  <dcterms:created xsi:type="dcterms:W3CDTF">2021-05-25T08:42:04Z</dcterms:created>
  <dcterms:modified xsi:type="dcterms:W3CDTF">2022-06-14T08:40:12Z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