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7" r:id="rId7"/>
    <p:sldId id="262" r:id="rId8"/>
    <p:sldId id="263" r:id="rId9"/>
    <p:sldId id="257" r:id="rId10"/>
    <p:sldId id="258" r:id="rId11"/>
    <p:sldId id="259" r:id="rId12"/>
    <p:sldId id="260" r:id="rId13"/>
    <p:sldId id="264" r:id="rId14"/>
    <p:sldId id="265" r:id="rId15"/>
    <p:sldId id="266" r:id="rId16"/>
    <p:sldId id="274" r:id="rId17"/>
    <p:sldId id="268" r:id="rId18"/>
    <p:sldId id="269" r:id="rId19"/>
    <p:sldId id="270" r:id="rId20"/>
    <p:sldId id="273" r:id="rId21"/>
    <p:sldId id="272"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9849E-88E9-A2E1-EB83-4A7B1C156B04}" v="50" dt="2021-11-04T10:17:50.063"/>
    <p1510:client id="{275508F0-7012-067A-2FBD-565F84D99839}" v="251" dt="2021-11-05T11:58:33.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urry" userId="S::jlc@birkenheadschool.co.uk::a89c04af-6d12-4adc-a03b-6eba72b15bc7" providerId="AD" clId="Web-{1A39849E-88E9-A2E1-EB83-4A7B1C156B04}"/>
    <pc:docChg chg="addSld modSld">
      <pc:chgData name="Jennifer Curry" userId="S::jlc@birkenheadschool.co.uk::a89c04af-6d12-4adc-a03b-6eba72b15bc7" providerId="AD" clId="Web-{1A39849E-88E9-A2E1-EB83-4A7B1C156B04}" dt="2021-11-04T10:17:50.063" v="48"/>
      <pc:docMkLst>
        <pc:docMk/>
      </pc:docMkLst>
      <pc:sldChg chg="modSp">
        <pc:chgData name="Jennifer Curry" userId="S::jlc@birkenheadschool.co.uk::a89c04af-6d12-4adc-a03b-6eba72b15bc7" providerId="AD" clId="Web-{1A39849E-88E9-A2E1-EB83-4A7B1C156B04}" dt="2021-11-04T10:17:41.469" v="47" actId="1076"/>
        <pc:sldMkLst>
          <pc:docMk/>
          <pc:sldMk cId="3379687234" sldId="266"/>
        </pc:sldMkLst>
        <pc:spChg chg="mod">
          <ac:chgData name="Jennifer Curry" userId="S::jlc@birkenheadschool.co.uk::a89c04af-6d12-4adc-a03b-6eba72b15bc7" providerId="AD" clId="Web-{1A39849E-88E9-A2E1-EB83-4A7B1C156B04}" dt="2021-11-04T10:17:19.578" v="42" actId="1076"/>
          <ac:spMkLst>
            <pc:docMk/>
            <pc:sldMk cId="3379687234" sldId="266"/>
            <ac:spMk id="2" creationId="{00000000-0000-0000-0000-000000000000}"/>
          </ac:spMkLst>
        </pc:spChg>
        <pc:spChg chg="mod">
          <ac:chgData name="Jennifer Curry" userId="S::jlc@birkenheadschool.co.uk::a89c04af-6d12-4adc-a03b-6eba72b15bc7" providerId="AD" clId="Web-{1A39849E-88E9-A2E1-EB83-4A7B1C156B04}" dt="2021-11-04T10:17:27.657" v="44" actId="1076"/>
          <ac:spMkLst>
            <pc:docMk/>
            <pc:sldMk cId="3379687234" sldId="266"/>
            <ac:spMk id="4" creationId="{E446273B-D093-B149-8BDF-F90DB6EC30AD}"/>
          </ac:spMkLst>
        </pc:spChg>
        <pc:spChg chg="mod">
          <ac:chgData name="Jennifer Curry" userId="S::jlc@birkenheadschool.co.uk::a89c04af-6d12-4adc-a03b-6eba72b15bc7" providerId="AD" clId="Web-{1A39849E-88E9-A2E1-EB83-4A7B1C156B04}" dt="2021-11-04T10:17:41.469" v="47" actId="1076"/>
          <ac:spMkLst>
            <pc:docMk/>
            <pc:sldMk cId="3379687234" sldId="266"/>
            <ac:spMk id="5" creationId="{E446273B-D093-B149-8BDF-F90DB6EC30AD}"/>
          </ac:spMkLst>
        </pc:spChg>
        <pc:spChg chg="mod">
          <ac:chgData name="Jennifer Curry" userId="S::jlc@birkenheadschool.co.uk::a89c04af-6d12-4adc-a03b-6eba72b15bc7" providerId="AD" clId="Web-{1A39849E-88E9-A2E1-EB83-4A7B1C156B04}" dt="2021-11-04T10:17:23.453" v="43" actId="1076"/>
          <ac:spMkLst>
            <pc:docMk/>
            <pc:sldMk cId="3379687234" sldId="266"/>
            <ac:spMk id="6" creationId="{E446273B-D093-B149-8BDF-F90DB6EC30AD}"/>
          </ac:spMkLst>
        </pc:spChg>
      </pc:sldChg>
      <pc:sldChg chg="modSp new">
        <pc:chgData name="Jennifer Curry" userId="S::jlc@birkenheadschool.co.uk::a89c04af-6d12-4adc-a03b-6eba72b15bc7" providerId="AD" clId="Web-{1A39849E-88E9-A2E1-EB83-4A7B1C156B04}" dt="2021-11-04T10:16:58.234" v="39" actId="20577"/>
        <pc:sldMkLst>
          <pc:docMk/>
          <pc:sldMk cId="2157355121" sldId="267"/>
        </pc:sldMkLst>
        <pc:spChg chg="mod">
          <ac:chgData name="Jennifer Curry" userId="S::jlc@birkenheadschool.co.uk::a89c04af-6d12-4adc-a03b-6eba72b15bc7" providerId="AD" clId="Web-{1A39849E-88E9-A2E1-EB83-4A7B1C156B04}" dt="2021-11-04T10:16:58.234" v="39" actId="20577"/>
          <ac:spMkLst>
            <pc:docMk/>
            <pc:sldMk cId="2157355121" sldId="267"/>
            <ac:spMk id="2" creationId="{014ABCED-77C0-4B87-BE07-79B284BD26CE}"/>
          </ac:spMkLst>
        </pc:spChg>
        <pc:spChg chg="mod">
          <ac:chgData name="Jennifer Curry" userId="S::jlc@birkenheadschool.co.uk::a89c04af-6d12-4adc-a03b-6eba72b15bc7" providerId="AD" clId="Web-{1A39849E-88E9-A2E1-EB83-4A7B1C156B04}" dt="2021-11-04T10:16:51.219" v="36" actId="20577"/>
          <ac:spMkLst>
            <pc:docMk/>
            <pc:sldMk cId="2157355121" sldId="267"/>
            <ac:spMk id="3" creationId="{0E1A39E4-F35B-41F2-8D52-EB8B19FE212D}"/>
          </ac:spMkLst>
        </pc:spChg>
      </pc:sldChg>
      <pc:sldChg chg="add replId">
        <pc:chgData name="Jennifer Curry" userId="S::jlc@birkenheadschool.co.uk::a89c04af-6d12-4adc-a03b-6eba72b15bc7" providerId="AD" clId="Web-{1A39849E-88E9-A2E1-EB83-4A7B1C156B04}" dt="2021-11-04T10:17:50.063" v="48"/>
        <pc:sldMkLst>
          <pc:docMk/>
          <pc:sldMk cId="1340707226" sldId="268"/>
        </pc:sldMkLst>
      </pc:sldChg>
    </pc:docChg>
  </pc:docChgLst>
  <pc:docChgLst>
    <pc:chgData name="Jennifer Curry" userId="S::jlc@birkenheadschool.co.uk::a89c04af-6d12-4adc-a03b-6eba72b15bc7" providerId="AD" clId="Web-{275508F0-7012-067A-2FBD-565F84D99839}"/>
    <pc:docChg chg="addSld modSld">
      <pc:chgData name="Jennifer Curry" userId="S::jlc@birkenheadschool.co.uk::a89c04af-6d12-4adc-a03b-6eba72b15bc7" providerId="AD" clId="Web-{275508F0-7012-067A-2FBD-565F84D99839}" dt="2021-11-05T11:58:33.791" v="248" actId="20577"/>
      <pc:docMkLst>
        <pc:docMk/>
      </pc:docMkLst>
      <pc:sldChg chg="delSp modSp new">
        <pc:chgData name="Jennifer Curry" userId="S::jlc@birkenheadschool.co.uk::a89c04af-6d12-4adc-a03b-6eba72b15bc7" providerId="AD" clId="Web-{275508F0-7012-067A-2FBD-565F84D99839}" dt="2021-11-05T11:58:33.791" v="248" actId="20577"/>
        <pc:sldMkLst>
          <pc:docMk/>
          <pc:sldMk cId="2401587525" sldId="274"/>
        </pc:sldMkLst>
        <pc:spChg chg="del">
          <ac:chgData name="Jennifer Curry" userId="S::jlc@birkenheadschool.co.uk::a89c04af-6d12-4adc-a03b-6eba72b15bc7" providerId="AD" clId="Web-{275508F0-7012-067A-2FBD-565F84D99839}" dt="2021-11-05T11:51:08.202" v="11"/>
          <ac:spMkLst>
            <pc:docMk/>
            <pc:sldMk cId="2401587525" sldId="274"/>
            <ac:spMk id="2" creationId="{D05E08CF-B1C9-4C3E-8AFA-996C6D0F7773}"/>
          </ac:spMkLst>
        </pc:spChg>
        <pc:spChg chg="mod">
          <ac:chgData name="Jennifer Curry" userId="S::jlc@birkenheadschool.co.uk::a89c04af-6d12-4adc-a03b-6eba72b15bc7" providerId="AD" clId="Web-{275508F0-7012-067A-2FBD-565F84D99839}" dt="2021-11-05T11:58:33.791" v="248" actId="20577"/>
          <ac:spMkLst>
            <pc:docMk/>
            <pc:sldMk cId="2401587525" sldId="274"/>
            <ac:spMk id="3" creationId="{F26F5609-2D61-4008-8228-042195C3ED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75E74A-0928-444E-A71A-D49DA6DF8739}"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348044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75E74A-0928-444E-A71A-D49DA6DF8739}"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109817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75E74A-0928-444E-A71A-D49DA6DF8739}"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185830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75E74A-0928-444E-A71A-D49DA6DF8739}"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236439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75E74A-0928-444E-A71A-D49DA6DF8739}"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401625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5E74A-0928-444E-A71A-D49DA6DF8739}"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142648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75E74A-0928-444E-A71A-D49DA6DF8739}" type="datetimeFigureOut">
              <a:rPr lang="en-GB" smtClean="0"/>
              <a:t>05/11/2021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179152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75E74A-0928-444E-A71A-D49DA6DF8739}" type="datetimeFigureOut">
              <a:rPr lang="en-GB" smtClean="0"/>
              <a:t>05/11/2021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109927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5E74A-0928-444E-A71A-D49DA6DF8739}" type="datetimeFigureOut">
              <a:rPr lang="en-GB" smtClean="0"/>
              <a:t>05/11/2021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339228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5E74A-0928-444E-A71A-D49DA6DF8739}"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383317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5E74A-0928-444E-A71A-D49DA6DF8739}"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55982C-6948-45FE-ACCD-E9EA17E348A0}" type="slidenum">
              <a:rPr lang="en-GB" smtClean="0"/>
              <a:t>‹#›</a:t>
            </a:fld>
            <a:endParaRPr lang="en-GB"/>
          </a:p>
        </p:txBody>
      </p:sp>
    </p:spTree>
    <p:extLst>
      <p:ext uri="{BB962C8B-B14F-4D97-AF65-F5344CB8AC3E}">
        <p14:creationId xmlns:p14="http://schemas.microsoft.com/office/powerpoint/2010/main" val="404300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5E74A-0928-444E-A71A-D49DA6DF8739}" type="datetimeFigureOut">
              <a:rPr lang="en-GB" smtClean="0"/>
              <a:t>05/11/2021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5982C-6948-45FE-ACCD-E9EA17E348A0}" type="slidenum">
              <a:rPr lang="en-GB" smtClean="0"/>
              <a:t>‹#›</a:t>
            </a:fld>
            <a:endParaRPr lang="en-GB"/>
          </a:p>
        </p:txBody>
      </p:sp>
    </p:spTree>
    <p:extLst>
      <p:ext uri="{BB962C8B-B14F-4D97-AF65-F5344CB8AC3E}">
        <p14:creationId xmlns:p14="http://schemas.microsoft.com/office/powerpoint/2010/main" val="94294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etLEiIRTob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E" b="1" dirty="0">
                <a:latin typeface="Comic Sans MS"/>
              </a:rPr>
              <a:t>A Game of Polo with a Headless Goat</a:t>
            </a:r>
            <a:br>
              <a:rPr lang="en-AE" dirty="0"/>
            </a:b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7110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Remind yourself of the extract from A Game of Polo with a Headless Goat </a:t>
            </a:r>
          </a:p>
          <a:p>
            <a:endParaRPr lang="en-GB" dirty="0">
              <a:latin typeface="Comic Sans MS" panose="030F0702030302020204" pitchFamily="66" charset="0"/>
            </a:endParaRPr>
          </a:p>
          <a:p>
            <a:pPr marL="0" indent="0">
              <a:buNone/>
            </a:pPr>
            <a:r>
              <a:rPr lang="en-GB" b="1" dirty="0">
                <a:latin typeface="Comic Sans MS" panose="030F0702030302020204" pitchFamily="66" charset="0"/>
              </a:rPr>
              <a:t>How does the writer, Emma Levine, use language and structure in the text to present </a:t>
            </a:r>
            <a:r>
              <a:rPr lang="en-GB" b="1" dirty="0" err="1">
                <a:latin typeface="Comic Sans MS" panose="030F0702030302020204" pitchFamily="66" charset="0"/>
              </a:rPr>
              <a:t>Yaqoob</a:t>
            </a:r>
            <a:r>
              <a:rPr lang="en-GB" b="1" dirty="0">
                <a:latin typeface="Comic Sans MS" panose="030F0702030302020204" pitchFamily="66" charset="0"/>
              </a:rPr>
              <a:t> and Iqbal? </a:t>
            </a:r>
          </a:p>
          <a:p>
            <a:endParaRPr lang="en-GB" dirty="0">
              <a:latin typeface="Comic Sans MS" panose="030F0702030302020204" pitchFamily="66" charset="0"/>
            </a:endParaRPr>
          </a:p>
          <a:p>
            <a:pPr marL="0" indent="0">
              <a:buNone/>
            </a:pPr>
            <a:r>
              <a:rPr lang="en-GB" i="1" dirty="0">
                <a:latin typeface="Comic Sans MS" panose="030F0702030302020204" pitchFamily="66" charset="0"/>
              </a:rPr>
              <a:t>You should support your answer with close reference to the extract including brief quotations. </a:t>
            </a:r>
          </a:p>
        </p:txBody>
      </p:sp>
      <p:pic>
        <p:nvPicPr>
          <p:cNvPr id="6" name="Picture 5"/>
          <p:cNvPicPr>
            <a:picLocks noChangeAspect="1"/>
          </p:cNvPicPr>
          <p:nvPr/>
        </p:nvPicPr>
        <p:blipFill>
          <a:blip r:embed="rId2"/>
          <a:stretch>
            <a:fillRect/>
          </a:stretch>
        </p:blipFill>
        <p:spPr>
          <a:xfrm>
            <a:off x="-70639" y="197808"/>
            <a:ext cx="12333277" cy="1194920"/>
          </a:xfrm>
          <a:prstGeom prst="rect">
            <a:avLst/>
          </a:prstGeom>
        </p:spPr>
      </p:pic>
    </p:spTree>
    <p:extLst>
      <p:ext uri="{BB962C8B-B14F-4D97-AF65-F5344CB8AC3E}">
        <p14:creationId xmlns:p14="http://schemas.microsoft.com/office/powerpoint/2010/main" val="75036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426855" y="535709"/>
            <a:ext cx="7107789" cy="5491018"/>
          </a:xfrm>
          <a:prstGeom prst="rect">
            <a:avLst/>
          </a:prstGeom>
        </p:spPr>
      </p:pic>
    </p:spTree>
    <p:extLst>
      <p:ext uri="{BB962C8B-B14F-4D97-AF65-F5344CB8AC3E}">
        <p14:creationId xmlns:p14="http://schemas.microsoft.com/office/powerpoint/2010/main" val="74765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3" y="-5292"/>
            <a:ext cx="10515600" cy="1325563"/>
          </a:xfrm>
        </p:spPr>
        <p:txBody>
          <a:bodyPr/>
          <a:lstStyle/>
          <a:p>
            <a:r>
              <a:rPr lang="en-GB" b="1" u="sng" dirty="0">
                <a:latin typeface="Comic Sans MS" panose="030F0702030302020204" pitchFamily="66" charset="0"/>
              </a:rPr>
              <a:t>Zoom in…</a:t>
            </a:r>
          </a:p>
        </p:txBody>
      </p:sp>
      <p:sp>
        <p:nvSpPr>
          <p:cNvPr id="4" name="Content Placeholder 3">
            <a:extLst>
              <a:ext uri="{FF2B5EF4-FFF2-40B4-BE49-F238E27FC236}">
                <a16:creationId xmlns:a16="http://schemas.microsoft.com/office/drawing/2014/main" id="{E446273B-D093-B149-8BDF-F90DB6EC30AD}"/>
              </a:ext>
            </a:extLst>
          </p:cNvPr>
          <p:cNvSpPr>
            <a:spLocks noGrp="1"/>
          </p:cNvSpPr>
          <p:nvPr>
            <p:ph idx="1"/>
          </p:nvPr>
        </p:nvSpPr>
        <p:spPr>
          <a:xfrm>
            <a:off x="7496272" y="1944687"/>
            <a:ext cx="3429000" cy="757130"/>
          </a:xfrm>
          <a:prstGeom prst="rect">
            <a:avLst/>
          </a:prstGeom>
          <a:noFill/>
          <a:ln w="44450">
            <a:solidFill>
              <a:schemeClr val="tx1"/>
            </a:solidFill>
          </a:ln>
        </p:spPr>
        <p:txBody>
          <a:bodyPr wrap="square">
            <a:spAutoFit/>
          </a:bodyPr>
          <a:lstStyle/>
          <a:p>
            <a:pPr marL="0" indent="0">
              <a:buNone/>
            </a:pPr>
            <a:r>
              <a:rPr lang="en-US" sz="2400" i="1" dirty="0">
                <a:latin typeface="Comic Sans MS" panose="030F0702030302020204" pitchFamily="66" charset="0"/>
              </a:rPr>
              <a:t>1. What does ‘lads’ suggest? </a:t>
            </a:r>
          </a:p>
        </p:txBody>
      </p:sp>
      <p:sp>
        <p:nvSpPr>
          <p:cNvPr id="5" name="Content Placeholder 3">
            <a:extLst>
              <a:ext uri="{FF2B5EF4-FFF2-40B4-BE49-F238E27FC236}">
                <a16:creationId xmlns:a16="http://schemas.microsoft.com/office/drawing/2014/main" id="{E446273B-D093-B149-8BDF-F90DB6EC30AD}"/>
              </a:ext>
            </a:extLst>
          </p:cNvPr>
          <p:cNvSpPr txBox="1">
            <a:spLocks/>
          </p:cNvSpPr>
          <p:nvPr/>
        </p:nvSpPr>
        <p:spPr>
          <a:xfrm>
            <a:off x="540328" y="2067983"/>
            <a:ext cx="4800984" cy="3083921"/>
          </a:xfrm>
          <a:prstGeom prst="rect">
            <a:avLst/>
          </a:prstGeom>
          <a:solidFill>
            <a:schemeClr val="bg1"/>
          </a:solidFill>
          <a:ln w="85725">
            <a:solidFill>
              <a:schemeClr val="tx1"/>
            </a:solidFill>
          </a:ln>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i="1" dirty="0">
                <a:latin typeface="Comic Sans MS"/>
              </a:rPr>
              <a:t>“The two lads who had never been interested in this Karachi sport were suddenly fired up with enthusiasm” </a:t>
            </a:r>
            <a:endParaRPr lang="en-US" sz="2400" i="1" dirty="0">
              <a:latin typeface="Comic Sans MS" panose="030F0702030302020204" pitchFamily="66" charset="0"/>
            </a:endParaRPr>
          </a:p>
        </p:txBody>
      </p:sp>
      <p:sp>
        <p:nvSpPr>
          <p:cNvPr id="6" name="Content Placeholder 3">
            <a:extLst>
              <a:ext uri="{FF2B5EF4-FFF2-40B4-BE49-F238E27FC236}">
                <a16:creationId xmlns:a16="http://schemas.microsoft.com/office/drawing/2014/main" id="{E446273B-D093-B149-8BDF-F90DB6EC30AD}"/>
              </a:ext>
            </a:extLst>
          </p:cNvPr>
          <p:cNvSpPr txBox="1">
            <a:spLocks/>
          </p:cNvSpPr>
          <p:nvPr/>
        </p:nvSpPr>
        <p:spPr>
          <a:xfrm>
            <a:off x="7495694" y="3527989"/>
            <a:ext cx="3429000" cy="1089529"/>
          </a:xfrm>
          <a:prstGeom prst="rect">
            <a:avLst/>
          </a:prstGeom>
          <a:noFill/>
          <a:ln w="44450">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dirty="0">
                <a:latin typeface="Comic Sans MS" panose="030F0702030302020204" pitchFamily="66" charset="0"/>
              </a:rPr>
              <a:t>2. Which words and phrases stand out for you? </a:t>
            </a:r>
          </a:p>
        </p:txBody>
      </p:sp>
      <p:sp>
        <p:nvSpPr>
          <p:cNvPr id="7" name="Content Placeholder 3">
            <a:extLst>
              <a:ext uri="{FF2B5EF4-FFF2-40B4-BE49-F238E27FC236}">
                <a16:creationId xmlns:a16="http://schemas.microsoft.com/office/drawing/2014/main" id="{E446273B-D093-B149-8BDF-F90DB6EC30AD}"/>
              </a:ext>
            </a:extLst>
          </p:cNvPr>
          <p:cNvSpPr txBox="1">
            <a:spLocks/>
          </p:cNvSpPr>
          <p:nvPr/>
        </p:nvSpPr>
        <p:spPr>
          <a:xfrm>
            <a:off x="7571508" y="5253650"/>
            <a:ext cx="3429000" cy="1089529"/>
          </a:xfrm>
          <a:prstGeom prst="rect">
            <a:avLst/>
          </a:prstGeom>
          <a:noFill/>
          <a:ln w="44450">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dirty="0">
                <a:latin typeface="Comic Sans MS" panose="030F0702030302020204" pitchFamily="66" charset="0"/>
              </a:rPr>
              <a:t>3.  What does the metaphor suggest about their feelings?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3" y="5427314"/>
            <a:ext cx="1666972" cy="1351599"/>
          </a:xfrm>
          <a:prstGeom prst="rect">
            <a:avLst/>
          </a:prstGeom>
        </p:spPr>
      </p:pic>
    </p:spTree>
    <p:extLst>
      <p:ext uri="{BB962C8B-B14F-4D97-AF65-F5344CB8AC3E}">
        <p14:creationId xmlns:p14="http://schemas.microsoft.com/office/powerpoint/2010/main" val="337968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F5609-2D61-4008-8228-042195C3ED57}"/>
              </a:ext>
            </a:extLst>
          </p:cNvPr>
          <p:cNvSpPr>
            <a:spLocks noGrp="1"/>
          </p:cNvSpPr>
          <p:nvPr>
            <p:ph idx="1"/>
          </p:nvPr>
        </p:nvSpPr>
        <p:spPr>
          <a:xfrm>
            <a:off x="280917" y="494969"/>
            <a:ext cx="11072883" cy="5681994"/>
          </a:xfrm>
        </p:spPr>
        <p:txBody>
          <a:bodyPr vert="horz" lIns="91440" tIns="45720" rIns="91440" bIns="45720" rtlCol="0" anchor="t">
            <a:normAutofit/>
          </a:bodyPr>
          <a:lstStyle/>
          <a:p>
            <a:r>
              <a:rPr lang="en-GB" dirty="0">
                <a:latin typeface="Comic Sans MS"/>
                <a:cs typeface="Calibri"/>
              </a:rPr>
              <a:t>Emma Levine presents 'the lads' as immature as they prepare to drive through the donkey race in Karachi.  Levine uses the colloquial 'the lads' to describe Yaqoob and Iqbal, the term implies that Yaqoob and Iqbal are not fully fledged men but are instead inexperienced and possibly mischievous in their pursuits to help the writer secure her prize photo of 'the wacky races'. The term could also be used to foreshadow the dramatic ending of the race. As readers we question the safety of Levine as she places herself in the hands of 'the lads', however, her hindsight makes this interaction with 'the lads' humorous as although she is in danger, she does survive.  Furthermore, the use of 'the lads' </a:t>
            </a:r>
            <a:r>
              <a:rPr lang="en-GB">
                <a:latin typeface="Comic Sans MS"/>
                <a:cs typeface="Calibri"/>
              </a:rPr>
              <a:t>pre-empts</a:t>
            </a:r>
            <a:r>
              <a:rPr lang="en-GB" dirty="0">
                <a:latin typeface="Comic Sans MS"/>
                <a:cs typeface="Calibri"/>
              </a:rPr>
              <a:t> the ending of the tale...</a:t>
            </a:r>
          </a:p>
        </p:txBody>
      </p:sp>
    </p:spTree>
    <p:extLst>
      <p:ext uri="{BB962C8B-B14F-4D97-AF65-F5344CB8AC3E}">
        <p14:creationId xmlns:p14="http://schemas.microsoft.com/office/powerpoint/2010/main" val="240158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3" y="-5292"/>
            <a:ext cx="10515600" cy="1325563"/>
          </a:xfrm>
        </p:spPr>
        <p:txBody>
          <a:bodyPr/>
          <a:lstStyle/>
          <a:p>
            <a:r>
              <a:rPr lang="en-GB" b="1" u="sng" dirty="0">
                <a:latin typeface="Comic Sans MS" panose="030F0702030302020204" pitchFamily="66" charset="0"/>
              </a:rPr>
              <a:t>Zoom in…</a:t>
            </a:r>
          </a:p>
        </p:txBody>
      </p:sp>
      <p:sp>
        <p:nvSpPr>
          <p:cNvPr id="4" name="Content Placeholder 3">
            <a:extLst>
              <a:ext uri="{FF2B5EF4-FFF2-40B4-BE49-F238E27FC236}">
                <a16:creationId xmlns:a16="http://schemas.microsoft.com/office/drawing/2014/main" id="{E446273B-D093-B149-8BDF-F90DB6EC30AD}"/>
              </a:ext>
            </a:extLst>
          </p:cNvPr>
          <p:cNvSpPr>
            <a:spLocks noGrp="1"/>
          </p:cNvSpPr>
          <p:nvPr>
            <p:ph idx="1"/>
          </p:nvPr>
        </p:nvSpPr>
        <p:spPr>
          <a:xfrm>
            <a:off x="7496272" y="1944687"/>
            <a:ext cx="3429000" cy="757130"/>
          </a:xfrm>
          <a:prstGeom prst="rect">
            <a:avLst/>
          </a:prstGeom>
          <a:noFill/>
          <a:ln w="44450">
            <a:solidFill>
              <a:schemeClr val="tx1"/>
            </a:solidFill>
          </a:ln>
        </p:spPr>
        <p:txBody>
          <a:bodyPr wrap="square">
            <a:spAutoFit/>
          </a:bodyPr>
          <a:lstStyle/>
          <a:p>
            <a:pPr marL="0" indent="0">
              <a:buNone/>
            </a:pPr>
            <a:r>
              <a:rPr lang="en-GB" sz="2400" dirty="0">
                <a:latin typeface="Comic Sans MS" panose="030F0702030302020204" pitchFamily="66" charset="0"/>
              </a:rPr>
              <a:t>1. What does the verb ‘relished’ suggest?</a:t>
            </a:r>
          </a:p>
        </p:txBody>
      </p:sp>
      <p:sp>
        <p:nvSpPr>
          <p:cNvPr id="5" name="Content Placeholder 3">
            <a:extLst>
              <a:ext uri="{FF2B5EF4-FFF2-40B4-BE49-F238E27FC236}">
                <a16:creationId xmlns:a16="http://schemas.microsoft.com/office/drawing/2014/main" id="{E446273B-D093-B149-8BDF-F90DB6EC30AD}"/>
              </a:ext>
            </a:extLst>
          </p:cNvPr>
          <p:cNvSpPr txBox="1">
            <a:spLocks/>
          </p:cNvSpPr>
          <p:nvPr/>
        </p:nvSpPr>
        <p:spPr>
          <a:xfrm>
            <a:off x="540328" y="2067983"/>
            <a:ext cx="4800984" cy="2585323"/>
          </a:xfrm>
          <a:prstGeom prst="rect">
            <a:avLst/>
          </a:prstGeom>
          <a:solidFill>
            <a:schemeClr val="bg1"/>
          </a:solidFill>
          <a:ln w="85725">
            <a:solidFill>
              <a:schemeClr val="tx1"/>
            </a:solidFill>
          </a:ln>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i="1" dirty="0">
                <a:latin typeface="Comic Sans MS" panose="030F0702030302020204" pitchFamily="66" charset="0"/>
              </a:rPr>
              <a:t>“Our young driver relished this unusual test of driving skills. It was survival of the fittest” </a:t>
            </a:r>
          </a:p>
        </p:txBody>
      </p:sp>
      <p:sp>
        <p:nvSpPr>
          <p:cNvPr id="6" name="Content Placeholder 3">
            <a:extLst>
              <a:ext uri="{FF2B5EF4-FFF2-40B4-BE49-F238E27FC236}">
                <a16:creationId xmlns:a16="http://schemas.microsoft.com/office/drawing/2014/main" id="{E446273B-D093-B149-8BDF-F90DB6EC30AD}"/>
              </a:ext>
            </a:extLst>
          </p:cNvPr>
          <p:cNvSpPr txBox="1">
            <a:spLocks/>
          </p:cNvSpPr>
          <p:nvPr/>
        </p:nvSpPr>
        <p:spPr>
          <a:xfrm>
            <a:off x="7495694" y="3527989"/>
            <a:ext cx="3429000" cy="1089529"/>
          </a:xfrm>
          <a:prstGeom prst="rect">
            <a:avLst/>
          </a:prstGeom>
          <a:noFill/>
          <a:ln w="44450">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latin typeface="Comic Sans MS" panose="030F0702030302020204" pitchFamily="66" charset="0"/>
              </a:rPr>
              <a:t>2. </a:t>
            </a:r>
            <a:r>
              <a:rPr lang="en-GB" sz="2400" dirty="0">
                <a:latin typeface="Comic Sans MS" panose="030F0702030302020204" pitchFamily="66" charset="0"/>
              </a:rPr>
              <a:t>What does this suggest about his situation?</a:t>
            </a:r>
          </a:p>
        </p:txBody>
      </p:sp>
      <p:sp>
        <p:nvSpPr>
          <p:cNvPr id="7" name="Content Placeholder 3">
            <a:extLst>
              <a:ext uri="{FF2B5EF4-FFF2-40B4-BE49-F238E27FC236}">
                <a16:creationId xmlns:a16="http://schemas.microsoft.com/office/drawing/2014/main" id="{E446273B-D093-B149-8BDF-F90DB6EC30AD}"/>
              </a:ext>
            </a:extLst>
          </p:cNvPr>
          <p:cNvSpPr txBox="1">
            <a:spLocks/>
          </p:cNvSpPr>
          <p:nvPr/>
        </p:nvSpPr>
        <p:spPr>
          <a:xfrm>
            <a:off x="7571508" y="5253650"/>
            <a:ext cx="3429000" cy="1421928"/>
          </a:xfrm>
          <a:prstGeom prst="rect">
            <a:avLst/>
          </a:prstGeom>
          <a:noFill/>
          <a:ln w="44450">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omic Sans MS" panose="030F0702030302020204" pitchFamily="66" charset="0"/>
              </a:rPr>
              <a:t>3. What technique does the writer use and why is it effective?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500"/>
            <a:ext cx="2095500" cy="2095500"/>
          </a:xfrm>
          <a:prstGeom prst="rect">
            <a:avLst/>
          </a:prstGeom>
        </p:spPr>
      </p:pic>
    </p:spTree>
    <p:extLst>
      <p:ext uri="{BB962C8B-B14F-4D97-AF65-F5344CB8AC3E}">
        <p14:creationId xmlns:p14="http://schemas.microsoft.com/office/powerpoint/2010/main" val="134070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3" y="-5292"/>
            <a:ext cx="10515600" cy="1325563"/>
          </a:xfrm>
        </p:spPr>
        <p:txBody>
          <a:bodyPr/>
          <a:lstStyle/>
          <a:p>
            <a:r>
              <a:rPr lang="en-GB" b="1" u="sng" dirty="0">
                <a:latin typeface="Comic Sans MS" panose="030F0702030302020204" pitchFamily="66" charset="0"/>
              </a:rPr>
              <a:t>Zoom in…</a:t>
            </a:r>
          </a:p>
        </p:txBody>
      </p:sp>
      <p:sp>
        <p:nvSpPr>
          <p:cNvPr id="4" name="Content Placeholder 3">
            <a:extLst>
              <a:ext uri="{FF2B5EF4-FFF2-40B4-BE49-F238E27FC236}">
                <a16:creationId xmlns:a16="http://schemas.microsoft.com/office/drawing/2014/main" id="{E446273B-D093-B149-8BDF-F90DB6EC30AD}"/>
              </a:ext>
            </a:extLst>
          </p:cNvPr>
          <p:cNvSpPr>
            <a:spLocks noGrp="1"/>
          </p:cNvSpPr>
          <p:nvPr>
            <p:ph idx="1"/>
          </p:nvPr>
        </p:nvSpPr>
        <p:spPr>
          <a:xfrm>
            <a:off x="7571508" y="3125479"/>
            <a:ext cx="3429000" cy="757130"/>
          </a:xfrm>
          <a:prstGeom prst="rect">
            <a:avLst/>
          </a:prstGeom>
          <a:noFill/>
          <a:ln w="44450">
            <a:solidFill>
              <a:schemeClr val="tx1"/>
            </a:solidFill>
          </a:ln>
        </p:spPr>
        <p:txBody>
          <a:bodyPr wrap="square">
            <a:spAutoFit/>
          </a:bodyPr>
          <a:lstStyle/>
          <a:p>
            <a:pPr marL="0" indent="0">
              <a:buNone/>
            </a:pPr>
            <a:r>
              <a:rPr lang="en-GB" sz="2400" dirty="0">
                <a:latin typeface="Comic Sans MS" panose="030F0702030302020204" pitchFamily="66" charset="0"/>
              </a:rPr>
              <a:t>2. What is the effect of the dialogue?</a:t>
            </a:r>
          </a:p>
        </p:txBody>
      </p:sp>
      <p:sp>
        <p:nvSpPr>
          <p:cNvPr id="5" name="Content Placeholder 3">
            <a:extLst>
              <a:ext uri="{FF2B5EF4-FFF2-40B4-BE49-F238E27FC236}">
                <a16:creationId xmlns:a16="http://schemas.microsoft.com/office/drawing/2014/main" id="{E446273B-D093-B149-8BDF-F90DB6EC30AD}"/>
              </a:ext>
            </a:extLst>
          </p:cNvPr>
          <p:cNvSpPr txBox="1">
            <a:spLocks/>
          </p:cNvSpPr>
          <p:nvPr/>
        </p:nvSpPr>
        <p:spPr>
          <a:xfrm>
            <a:off x="480099" y="1624638"/>
            <a:ext cx="4800984" cy="4524315"/>
          </a:xfrm>
          <a:prstGeom prst="rect">
            <a:avLst/>
          </a:prstGeom>
          <a:solidFill>
            <a:schemeClr val="bg1"/>
          </a:solidFill>
          <a:ln w="85725">
            <a:solidFill>
              <a:schemeClr val="tx1"/>
            </a:solidFill>
          </a:ln>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i="1" dirty="0">
                <a:latin typeface="Comic Sans MS" panose="030F0702030302020204" pitchFamily="66" charset="0"/>
              </a:rPr>
              <a:t>‘I really enjoyed that,’ he said as we drove off at a more sedate pace. ‘But I don't even have my </a:t>
            </a:r>
            <a:r>
              <a:rPr lang="en-US" sz="4000" i="1" dirty="0" err="1">
                <a:latin typeface="Comic Sans MS" panose="030F0702030302020204" pitchFamily="66" charset="0"/>
              </a:rPr>
              <a:t>licence</a:t>
            </a:r>
            <a:r>
              <a:rPr lang="en-US" sz="4000" i="1" dirty="0">
                <a:latin typeface="Comic Sans MS" panose="030F0702030302020204" pitchFamily="66" charset="0"/>
              </a:rPr>
              <a:t> yet because I'm underage!’ </a:t>
            </a:r>
          </a:p>
        </p:txBody>
      </p:sp>
      <p:sp>
        <p:nvSpPr>
          <p:cNvPr id="6" name="Content Placeholder 3">
            <a:extLst>
              <a:ext uri="{FF2B5EF4-FFF2-40B4-BE49-F238E27FC236}">
                <a16:creationId xmlns:a16="http://schemas.microsoft.com/office/drawing/2014/main" id="{E446273B-D093-B149-8BDF-F90DB6EC30AD}"/>
              </a:ext>
            </a:extLst>
          </p:cNvPr>
          <p:cNvSpPr txBox="1">
            <a:spLocks/>
          </p:cNvSpPr>
          <p:nvPr/>
        </p:nvSpPr>
        <p:spPr>
          <a:xfrm>
            <a:off x="7571508" y="715325"/>
            <a:ext cx="3429000" cy="757130"/>
          </a:xfrm>
          <a:prstGeom prst="rect">
            <a:avLst/>
          </a:prstGeom>
          <a:noFill/>
          <a:ln w="44450">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omic Sans MS" panose="030F0702030302020204" pitchFamily="66" charset="0"/>
              </a:rPr>
              <a:t>1. </a:t>
            </a:r>
            <a:r>
              <a:rPr lang="en-GB" sz="2400" dirty="0">
                <a:latin typeface="Comic Sans MS" panose="030F0702030302020204" pitchFamily="66" charset="0"/>
              </a:rPr>
              <a:t>What do we learn about the young men? </a:t>
            </a:r>
          </a:p>
        </p:txBody>
      </p:sp>
      <p:sp>
        <p:nvSpPr>
          <p:cNvPr id="7" name="Content Placeholder 3">
            <a:extLst>
              <a:ext uri="{FF2B5EF4-FFF2-40B4-BE49-F238E27FC236}">
                <a16:creationId xmlns:a16="http://schemas.microsoft.com/office/drawing/2014/main" id="{E446273B-D093-B149-8BDF-F90DB6EC30AD}"/>
              </a:ext>
            </a:extLst>
          </p:cNvPr>
          <p:cNvSpPr txBox="1">
            <a:spLocks/>
          </p:cNvSpPr>
          <p:nvPr/>
        </p:nvSpPr>
        <p:spPr>
          <a:xfrm>
            <a:off x="7571508" y="5253650"/>
            <a:ext cx="3429000" cy="757130"/>
          </a:xfrm>
          <a:prstGeom prst="rect">
            <a:avLst/>
          </a:prstGeom>
          <a:noFill/>
          <a:ln w="44450">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omic Sans MS" panose="030F0702030302020204" pitchFamily="66" charset="0"/>
              </a:rPr>
              <a:t>3. What is the impact of the punctuation?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492" y="159065"/>
            <a:ext cx="1313390" cy="1313390"/>
          </a:xfrm>
          <a:prstGeom prst="rect">
            <a:avLst/>
          </a:prstGeom>
        </p:spPr>
      </p:pic>
    </p:spTree>
    <p:extLst>
      <p:ext uri="{BB962C8B-B14F-4D97-AF65-F5344CB8AC3E}">
        <p14:creationId xmlns:p14="http://schemas.microsoft.com/office/powerpoint/2010/main" val="315504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380673" y="685945"/>
            <a:ext cx="7107789" cy="5491018"/>
          </a:xfrm>
          <a:prstGeom prst="rect">
            <a:avLst/>
          </a:prstGeom>
        </p:spPr>
      </p:pic>
    </p:spTree>
    <p:extLst>
      <p:ext uri="{BB962C8B-B14F-4D97-AF65-F5344CB8AC3E}">
        <p14:creationId xmlns:p14="http://schemas.microsoft.com/office/powerpoint/2010/main" val="381327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Remind yourself of the extract from A Game of Polo with a Headless Goat </a:t>
            </a:r>
          </a:p>
          <a:p>
            <a:endParaRPr lang="en-GB" dirty="0">
              <a:latin typeface="Comic Sans MS" panose="030F0702030302020204" pitchFamily="66" charset="0"/>
            </a:endParaRPr>
          </a:p>
          <a:p>
            <a:pPr marL="0" indent="0">
              <a:buNone/>
            </a:pPr>
            <a:r>
              <a:rPr lang="en-GB" b="1" dirty="0">
                <a:latin typeface="Comic Sans MS" panose="030F0702030302020204" pitchFamily="66" charset="0"/>
              </a:rPr>
              <a:t>How does the writer, Emma Levine, use language and structure in the text to present </a:t>
            </a:r>
            <a:r>
              <a:rPr lang="en-GB" b="1" dirty="0" err="1">
                <a:latin typeface="Comic Sans MS" panose="030F0702030302020204" pitchFamily="66" charset="0"/>
              </a:rPr>
              <a:t>Yaqoob</a:t>
            </a:r>
            <a:r>
              <a:rPr lang="en-GB" b="1" dirty="0">
                <a:latin typeface="Comic Sans MS" panose="030F0702030302020204" pitchFamily="66" charset="0"/>
              </a:rPr>
              <a:t> and Iqbal? </a:t>
            </a:r>
          </a:p>
          <a:p>
            <a:endParaRPr lang="en-GB" dirty="0">
              <a:latin typeface="Comic Sans MS" panose="030F0702030302020204" pitchFamily="66" charset="0"/>
            </a:endParaRPr>
          </a:p>
          <a:p>
            <a:pPr marL="0" indent="0">
              <a:buNone/>
            </a:pPr>
            <a:r>
              <a:rPr lang="en-GB" i="1" dirty="0">
                <a:latin typeface="Comic Sans MS" panose="030F0702030302020204" pitchFamily="66" charset="0"/>
              </a:rPr>
              <a:t>You should support your answer with close reference to the extract including brief quotations. </a:t>
            </a:r>
          </a:p>
        </p:txBody>
      </p:sp>
      <p:pic>
        <p:nvPicPr>
          <p:cNvPr id="6" name="Picture 5"/>
          <p:cNvPicPr>
            <a:picLocks noChangeAspect="1"/>
          </p:cNvPicPr>
          <p:nvPr/>
        </p:nvPicPr>
        <p:blipFill>
          <a:blip r:embed="rId2"/>
          <a:stretch>
            <a:fillRect/>
          </a:stretch>
        </p:blipFill>
        <p:spPr>
          <a:xfrm>
            <a:off x="-70639" y="197808"/>
            <a:ext cx="12333277" cy="1194920"/>
          </a:xfrm>
          <a:prstGeom prst="rect">
            <a:avLst/>
          </a:prstGeom>
        </p:spPr>
      </p:pic>
    </p:spTree>
    <p:extLst>
      <p:ext uri="{BB962C8B-B14F-4D97-AF65-F5344CB8AC3E}">
        <p14:creationId xmlns:p14="http://schemas.microsoft.com/office/powerpoint/2010/main" val="79163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Comic Sans MS" panose="030F0702030302020204" pitchFamily="66" charset="0"/>
              </a:rPr>
              <a:t>You could try…</a:t>
            </a:r>
          </a:p>
        </p:txBody>
      </p:sp>
      <p:sp>
        <p:nvSpPr>
          <p:cNvPr id="3" name="Content Placeholder 2"/>
          <p:cNvSpPr>
            <a:spLocks noGrp="1"/>
          </p:cNvSpPr>
          <p:nvPr>
            <p:ph idx="1"/>
          </p:nvPr>
        </p:nvSpPr>
        <p:spPr>
          <a:xfrm>
            <a:off x="487218" y="1548534"/>
            <a:ext cx="11002818" cy="5166302"/>
          </a:xfrm>
        </p:spPr>
        <p:txBody>
          <a:bodyPr>
            <a:normAutofit/>
          </a:bodyPr>
          <a:lstStyle/>
          <a:p>
            <a:pPr marL="0" indent="0">
              <a:buNone/>
            </a:pPr>
            <a:endParaRPr lang="en-AE" dirty="0">
              <a:latin typeface="Comic Sans MS" panose="030F0702030302020204" pitchFamily="66" charset="0"/>
            </a:endParaRPr>
          </a:p>
          <a:p>
            <a:pPr marL="0" indent="0">
              <a:buNone/>
            </a:pPr>
            <a:r>
              <a:rPr lang="en-GB" dirty="0">
                <a:latin typeface="Comic Sans MS" panose="030F0702030302020204" pitchFamily="66" charset="0"/>
              </a:rPr>
              <a:t>Point – referring to the question </a:t>
            </a:r>
            <a:endParaRPr lang="en-AE" dirty="0">
              <a:latin typeface="Comic Sans MS" panose="030F0702030302020204" pitchFamily="66" charset="0"/>
            </a:endParaRPr>
          </a:p>
          <a:p>
            <a:pPr marL="0" indent="0">
              <a:buNone/>
            </a:pPr>
            <a:r>
              <a:rPr lang="en-AE" dirty="0">
                <a:latin typeface="Comic Sans MS" panose="030F0702030302020204" pitchFamily="66" charset="0"/>
              </a:rPr>
              <a:t>	</a:t>
            </a:r>
            <a:r>
              <a:rPr lang="en-AE" i="1" dirty="0">
                <a:latin typeface="Comic Sans MS" panose="030F0702030302020204" pitchFamily="66" charset="0"/>
              </a:rPr>
              <a:t>In the text, the writer presents Yaqoob and Iqbal as…</a:t>
            </a:r>
          </a:p>
          <a:p>
            <a:pPr marL="0" indent="0">
              <a:buNone/>
            </a:pPr>
            <a:r>
              <a:rPr lang="en-AE" dirty="0">
                <a:latin typeface="Comic Sans MS" panose="030F0702030302020204" pitchFamily="66" charset="0"/>
              </a:rPr>
              <a:t>Evidence linked to the writer </a:t>
            </a:r>
            <a:br>
              <a:rPr lang="en-AE" dirty="0">
                <a:latin typeface="Comic Sans MS" panose="030F0702030302020204" pitchFamily="66" charset="0"/>
              </a:rPr>
            </a:br>
            <a:r>
              <a:rPr lang="en-AE" dirty="0">
                <a:latin typeface="Comic Sans MS" panose="030F0702030302020204" pitchFamily="66" charset="0"/>
              </a:rPr>
              <a:t>	</a:t>
            </a:r>
            <a:r>
              <a:rPr lang="en-AE" i="1" dirty="0">
                <a:latin typeface="Comic Sans MS" panose="030F0702030302020204" pitchFamily="66" charset="0"/>
              </a:rPr>
              <a:t>The writer desribes…</a:t>
            </a:r>
          </a:p>
          <a:p>
            <a:pPr marL="0" indent="0">
              <a:buNone/>
            </a:pPr>
            <a:r>
              <a:rPr lang="en-AE" dirty="0">
                <a:latin typeface="Comic Sans MS" panose="030F0702030302020204" pitchFamily="66" charset="0"/>
              </a:rPr>
              <a:t>What is the writer doing? </a:t>
            </a:r>
          </a:p>
          <a:p>
            <a:pPr marL="0" indent="0">
              <a:buNone/>
            </a:pPr>
            <a:r>
              <a:rPr lang="en-AE" dirty="0">
                <a:latin typeface="Comic Sans MS" panose="030F0702030302020204" pitchFamily="66" charset="0"/>
              </a:rPr>
              <a:t>	</a:t>
            </a:r>
            <a:r>
              <a:rPr lang="en-AE" i="1" dirty="0">
                <a:latin typeface="Comic Sans MS" panose="030F0702030302020204" pitchFamily="66" charset="0"/>
              </a:rPr>
              <a:t>The writer’s use of (add a technique) may indicate…</a:t>
            </a:r>
          </a:p>
          <a:p>
            <a:pPr marL="0" indent="0">
              <a:buNone/>
            </a:pPr>
            <a:r>
              <a:rPr lang="en-AE" dirty="0">
                <a:latin typeface="Comic Sans MS" panose="030F0702030302020204" pitchFamily="66" charset="0"/>
              </a:rPr>
              <a:t>How does the writer want the reader to respond? </a:t>
            </a:r>
          </a:p>
          <a:p>
            <a:pPr marL="0" indent="0">
              <a:buNone/>
            </a:pPr>
            <a:r>
              <a:rPr lang="en-AE" dirty="0">
                <a:latin typeface="Comic Sans MS" panose="030F0702030302020204" pitchFamily="66" charset="0"/>
              </a:rPr>
              <a:t>	This is effctive as it conveys how the two young men are…</a:t>
            </a:r>
            <a:endParaRPr lang="en-GB" dirty="0">
              <a:latin typeface="Comic Sans MS" panose="030F0702030302020204" pitchFamily="66" charset="0"/>
            </a:endParaRPr>
          </a:p>
        </p:txBody>
      </p:sp>
    </p:spTree>
    <p:extLst>
      <p:ext uri="{BB962C8B-B14F-4D97-AF65-F5344CB8AC3E}">
        <p14:creationId xmlns:p14="http://schemas.microsoft.com/office/powerpoint/2010/main" val="99696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Over to you…</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77925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What can you remember?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71232" y="4634562"/>
            <a:ext cx="2095500" cy="2095500"/>
          </a:xfrm>
        </p:spPr>
      </p:pic>
    </p:spTree>
    <p:extLst>
      <p:ext uri="{BB962C8B-B14F-4D97-AF65-F5344CB8AC3E}">
        <p14:creationId xmlns:p14="http://schemas.microsoft.com/office/powerpoint/2010/main" val="72531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BCED-77C0-4B87-BE07-79B284BD26CE}"/>
              </a:ext>
            </a:extLst>
          </p:cNvPr>
          <p:cNvSpPr>
            <a:spLocks noGrp="1"/>
          </p:cNvSpPr>
          <p:nvPr>
            <p:ph type="title"/>
          </p:nvPr>
        </p:nvSpPr>
        <p:spPr/>
        <p:txBody>
          <a:bodyPr/>
          <a:lstStyle/>
          <a:p>
            <a:pPr algn="ctr"/>
            <a:r>
              <a:rPr lang="en-GB" b="1" dirty="0">
                <a:latin typeface="Comic Sans MS"/>
                <a:cs typeface="Calibri Light"/>
              </a:rPr>
              <a:t>Why is it called A Game of Polo with a Headless Goat?</a:t>
            </a:r>
            <a:endParaRPr lang="en-GB" dirty="0">
              <a:latin typeface="Comic Sans MS"/>
            </a:endParaRPr>
          </a:p>
        </p:txBody>
      </p:sp>
      <p:sp>
        <p:nvSpPr>
          <p:cNvPr id="3" name="Content Placeholder 2">
            <a:extLst>
              <a:ext uri="{FF2B5EF4-FFF2-40B4-BE49-F238E27FC236}">
                <a16:creationId xmlns:a16="http://schemas.microsoft.com/office/drawing/2014/main" id="{0E1A39E4-F35B-41F2-8D52-EB8B19FE212D}"/>
              </a:ext>
            </a:extLst>
          </p:cNvPr>
          <p:cNvSpPr>
            <a:spLocks noGrp="1"/>
          </p:cNvSpPr>
          <p:nvPr>
            <p:ph idx="1"/>
          </p:nvPr>
        </p:nvSpPr>
        <p:spPr/>
        <p:txBody>
          <a:bodyPr vert="horz" lIns="91440" tIns="45720" rIns="91440" bIns="45720" rtlCol="0" anchor="t">
            <a:normAutofit/>
          </a:bodyPr>
          <a:lstStyle/>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The title of the piece is extremely unusual in order to pull the readers in. A reader wouldn't usually imagine polo (a less well-known sport played by posh upper classes) as having anything to do with a 'headless goat', an image which is extremely grotesque and slightly barbaric. It thus juxtaposes the civilised and </a:t>
            </a:r>
            <a:r>
              <a:rPr lang="en-GB">
                <a:latin typeface="Comic Sans MS" panose="030F0702030302020204" pitchFamily="66" charset="0"/>
              </a:rPr>
              <a:t>the savage.</a:t>
            </a:r>
            <a:endParaRPr lang="en-GB" dirty="0">
              <a:latin typeface="Comic Sans MS" panose="030F0702030302020204" pitchFamily="66" charset="0"/>
              <a:cs typeface="Calibri" panose="020F0502020204030204"/>
            </a:endParaRPr>
          </a:p>
        </p:txBody>
      </p:sp>
    </p:spTree>
    <p:extLst>
      <p:ext uri="{BB962C8B-B14F-4D97-AF65-F5344CB8AC3E}">
        <p14:creationId xmlns:p14="http://schemas.microsoft.com/office/powerpoint/2010/main" val="215735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018" y="655782"/>
            <a:ext cx="10688782" cy="5521181"/>
          </a:xfrm>
        </p:spPr>
        <p:txBody>
          <a:bodyPr>
            <a:normAutofit fontScale="92500" lnSpcReduction="10000"/>
          </a:bodyPr>
          <a:lstStyle/>
          <a:p>
            <a:pPr marL="0" indent="0">
              <a:buNone/>
            </a:pPr>
            <a:r>
              <a:rPr lang="en-US" b="1" dirty="0">
                <a:solidFill>
                  <a:srgbClr val="181818"/>
                </a:solidFill>
                <a:latin typeface="Comic Sans MS" panose="030F0702030302020204" pitchFamily="66" charset="0"/>
              </a:rPr>
              <a:t>Context</a:t>
            </a:r>
          </a:p>
          <a:p>
            <a:r>
              <a:rPr lang="en-US" dirty="0">
                <a:solidFill>
                  <a:srgbClr val="181818"/>
                </a:solidFill>
                <a:latin typeface="Comic Sans MS" panose="030F0702030302020204" pitchFamily="66" charset="0"/>
              </a:rPr>
              <a:t>Levine chose to travel on a one-year trip around Asia. This resulted in her writing ‘A Game of Polo with a Headless Goat’, which was then developed into a documentary.</a:t>
            </a:r>
          </a:p>
          <a:p>
            <a:endParaRPr lang="en-US" dirty="0">
              <a:solidFill>
                <a:srgbClr val="181818"/>
              </a:solidFill>
              <a:latin typeface="Comic Sans MS" panose="030F0702030302020204" pitchFamily="66" charset="0"/>
            </a:endParaRPr>
          </a:p>
          <a:p>
            <a:pPr marL="0" indent="0">
              <a:buNone/>
            </a:pPr>
            <a:r>
              <a:rPr lang="en-US" b="1" dirty="0">
                <a:solidFill>
                  <a:srgbClr val="181818"/>
                </a:solidFill>
                <a:latin typeface="Comic Sans MS" panose="030F0702030302020204" pitchFamily="66" charset="0"/>
              </a:rPr>
              <a:t>Author’s Purpose</a:t>
            </a:r>
          </a:p>
          <a:p>
            <a:r>
              <a:rPr lang="en-US" dirty="0">
                <a:solidFill>
                  <a:srgbClr val="181818"/>
                </a:solidFill>
                <a:latin typeface="Comic Sans MS" panose="030F0702030302020204" pitchFamily="66" charset="0"/>
              </a:rPr>
              <a:t>This text is a travelogue; a non-fiction book describing a foreign country. The writer is aiming to engage both people who are interested in foreign travel and people who are interested in culture and sport with this particular story. She wants to inform readers about the traditions and culture of the exotic places she is visiting, and also to entertain readers with humorous and surprising stories which sum up the quirky and unexpected events she witnesses.</a:t>
            </a:r>
          </a:p>
          <a:p>
            <a:endParaRPr lang="en-GB" dirty="0"/>
          </a:p>
        </p:txBody>
      </p:sp>
    </p:spTree>
    <p:extLst>
      <p:ext uri="{BB962C8B-B14F-4D97-AF65-F5344CB8AC3E}">
        <p14:creationId xmlns:p14="http://schemas.microsoft.com/office/powerpoint/2010/main" val="416157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u="sng" dirty="0">
                <a:latin typeface="Comic Sans MS" panose="030F0702030302020204" pitchFamily="66" charset="0"/>
              </a:rPr>
              <a:t>Karachi, Pakistan</a:t>
            </a:r>
            <a:br>
              <a:rPr lang="en-US" b="1" dirty="0">
                <a:latin typeface="Comic Sans MS" panose="030F0702030302020204" pitchFamily="66" charset="0"/>
              </a:rPr>
            </a:br>
            <a:br>
              <a:rPr lang="en-US" b="1" dirty="0">
                <a:latin typeface="Comic Sans MS" panose="030F0702030302020204" pitchFamily="66" charset="0"/>
              </a:rPr>
            </a:br>
            <a:r>
              <a:rPr lang="en-US" dirty="0">
                <a:latin typeface="Comic Sans MS" panose="030F0702030302020204" pitchFamily="66" charset="0"/>
              </a:rPr>
              <a:t>What do you already know about the city?</a:t>
            </a:r>
            <a:br>
              <a:rPr lang="en-US" dirty="0">
                <a:latin typeface="Comic Sans MS" panose="030F0702030302020204" pitchFamily="66" charset="0"/>
              </a:rPr>
            </a:br>
            <a:r>
              <a:rPr lang="en-US" dirty="0">
                <a:latin typeface="Comic Sans MS" panose="030F0702030302020204" pitchFamily="66" charset="0"/>
              </a:rPr>
              <a:t>Watch the </a:t>
            </a:r>
            <a:r>
              <a:rPr lang="en-US" dirty="0">
                <a:latin typeface="Comic Sans MS" panose="030F0702030302020204" pitchFamily="66" charset="0"/>
                <a:hlinkClick r:id="rId2"/>
              </a:rPr>
              <a:t>following video</a:t>
            </a:r>
            <a:r>
              <a:rPr lang="en-US" dirty="0">
                <a:latin typeface="Comic Sans MS" panose="030F0702030302020204" pitchFamily="66" charset="0"/>
              </a:rPr>
              <a:t> and make a note of any important information you find out about the city.</a:t>
            </a:r>
            <a:br>
              <a:rPr lang="en-US" dirty="0">
                <a:effectLst/>
                <a:latin typeface="Comic Sans MS" panose="030F0702030302020204" pitchFamily="66" charset="0"/>
              </a:rPr>
            </a:br>
            <a:endParaRPr lang="en-GB" dirty="0"/>
          </a:p>
        </p:txBody>
      </p:sp>
      <p:pic>
        <p:nvPicPr>
          <p:cNvPr id="4" name="Picture 3"/>
          <p:cNvPicPr>
            <a:picLocks noChangeAspect="1"/>
          </p:cNvPicPr>
          <p:nvPr/>
        </p:nvPicPr>
        <p:blipFill>
          <a:blip r:embed="rId3"/>
          <a:stretch>
            <a:fillRect/>
          </a:stretch>
        </p:blipFill>
        <p:spPr>
          <a:xfrm>
            <a:off x="8663709" y="4289358"/>
            <a:ext cx="2844800" cy="1887605"/>
          </a:xfrm>
          <a:prstGeom prst="rect">
            <a:avLst/>
          </a:prstGeom>
        </p:spPr>
      </p:pic>
    </p:spTree>
    <p:extLst>
      <p:ext uri="{BB962C8B-B14F-4D97-AF65-F5344CB8AC3E}">
        <p14:creationId xmlns:p14="http://schemas.microsoft.com/office/powerpoint/2010/main" val="62002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17236" y="591127"/>
            <a:ext cx="11009746" cy="1754909"/>
          </a:xfrm>
          <a:prstGeom prst="round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solidFill>
                  <a:schemeClr val="tx1"/>
                </a:solidFill>
                <a:latin typeface="Comic Sans MS" panose="030F0702030302020204" pitchFamily="66" charset="0"/>
              </a:rPr>
              <a:t>AO1: Read and understand a variety of texts, selecting and interpreting information, ideas and perspectives.</a:t>
            </a:r>
          </a:p>
          <a:p>
            <a:pPr algn="ctr"/>
            <a:endParaRPr lang="en-GB" dirty="0"/>
          </a:p>
        </p:txBody>
      </p:sp>
    </p:spTree>
    <p:extLst>
      <p:ext uri="{BB962C8B-B14F-4D97-AF65-F5344CB8AC3E}">
        <p14:creationId xmlns:p14="http://schemas.microsoft.com/office/powerpoint/2010/main" val="900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Comic Sans MS" panose="030F0702030302020204" pitchFamily="66" charset="0"/>
              </a:rPr>
              <a:t>Key Questions…</a:t>
            </a:r>
          </a:p>
        </p:txBody>
      </p:sp>
      <p:sp>
        <p:nvSpPr>
          <p:cNvPr id="3" name="Content Placeholder 2"/>
          <p:cNvSpPr>
            <a:spLocks noGrp="1"/>
          </p:cNvSpPr>
          <p:nvPr>
            <p:ph idx="1"/>
          </p:nvPr>
        </p:nvSpPr>
        <p:spPr/>
        <p:txBody>
          <a:bodyPr>
            <a:normAutofit fontScale="55000" lnSpcReduction="20000"/>
          </a:bodyPr>
          <a:lstStyle/>
          <a:p>
            <a:pPr marL="0" indent="0">
              <a:buNone/>
            </a:pPr>
            <a:r>
              <a:rPr lang="en-AE" sz="4000" b="1" dirty="0">
                <a:latin typeface="Comic Sans MS" panose="030F0702030302020204" pitchFamily="66" charset="0"/>
              </a:rPr>
              <a:t>Lines 1-14 </a:t>
            </a:r>
            <a:endParaRPr lang="en-GB" sz="4000" dirty="0">
              <a:latin typeface="Comic Sans MS" panose="030F0702030302020204" pitchFamily="66" charset="0"/>
            </a:endParaRPr>
          </a:p>
          <a:p>
            <a:pPr lvl="0"/>
            <a:r>
              <a:rPr lang="en-AE" sz="4000" dirty="0">
                <a:latin typeface="Comic Sans MS" panose="030F0702030302020204" pitchFamily="66" charset="0"/>
              </a:rPr>
              <a:t>What word/phrase suggests the race would be chaotic? Why is it effective?</a:t>
            </a:r>
            <a:endParaRPr lang="en-GB" sz="4000" dirty="0">
              <a:latin typeface="Comic Sans MS" panose="030F0702030302020204" pitchFamily="66" charset="0"/>
            </a:endParaRPr>
          </a:p>
          <a:p>
            <a:pPr lvl="0"/>
            <a:r>
              <a:rPr lang="en-AE" sz="4000" dirty="0">
                <a:latin typeface="Comic Sans MS" panose="030F0702030302020204" pitchFamily="66" charset="0"/>
              </a:rPr>
              <a:t>What word/phrase suggests the boys were excited about the race? Why is it effective?</a:t>
            </a:r>
            <a:endParaRPr lang="en-GB" sz="4000" dirty="0">
              <a:latin typeface="Comic Sans MS" panose="030F0702030302020204" pitchFamily="66" charset="0"/>
            </a:endParaRPr>
          </a:p>
          <a:p>
            <a:pPr lvl="0"/>
            <a:r>
              <a:rPr lang="en-AE" sz="4000" dirty="0">
                <a:latin typeface="Comic Sans MS" panose="030F0702030302020204" pitchFamily="66" charset="0"/>
              </a:rPr>
              <a:t>What phrase suggests Levine thought the race was not going to happen?</a:t>
            </a:r>
            <a:endParaRPr lang="en-GB" sz="4000" dirty="0">
              <a:latin typeface="Comic Sans MS" panose="030F0702030302020204" pitchFamily="66" charset="0"/>
            </a:endParaRPr>
          </a:p>
          <a:p>
            <a:pPr lvl="0"/>
            <a:r>
              <a:rPr lang="en-AE" sz="4000" dirty="0">
                <a:latin typeface="Comic Sans MS" panose="030F0702030302020204" pitchFamily="66" charset="0"/>
              </a:rPr>
              <a:t>Why did she not think the race was going to happen?</a:t>
            </a:r>
          </a:p>
          <a:p>
            <a:pPr lvl="0"/>
            <a:endParaRPr lang="en-GB" sz="4000" dirty="0">
              <a:latin typeface="Comic Sans MS" panose="030F0702030302020204" pitchFamily="66" charset="0"/>
            </a:endParaRPr>
          </a:p>
          <a:p>
            <a:pPr marL="0" indent="0">
              <a:buNone/>
            </a:pPr>
            <a:r>
              <a:rPr lang="en-AE" sz="4000" b="1" dirty="0">
                <a:latin typeface="Comic Sans MS" panose="030F0702030302020204" pitchFamily="66" charset="0"/>
              </a:rPr>
              <a:t>Lines 14-30</a:t>
            </a:r>
            <a:endParaRPr lang="en-GB" sz="4000" dirty="0">
              <a:latin typeface="Comic Sans MS" panose="030F0702030302020204" pitchFamily="66" charset="0"/>
            </a:endParaRPr>
          </a:p>
          <a:p>
            <a:pPr lvl="0"/>
            <a:r>
              <a:rPr lang="en-AE" sz="4000" dirty="0">
                <a:latin typeface="Comic Sans MS" panose="030F0702030302020204" pitchFamily="66" charset="0"/>
              </a:rPr>
              <a:t>From Lines 14-20, list THREE details about the race</a:t>
            </a:r>
            <a:endParaRPr lang="en-GB" sz="4000" dirty="0">
              <a:latin typeface="Comic Sans MS" panose="030F0702030302020204" pitchFamily="66" charset="0"/>
            </a:endParaRPr>
          </a:p>
          <a:p>
            <a:pPr lvl="0"/>
            <a:r>
              <a:rPr lang="en-AE" sz="4000" dirty="0">
                <a:latin typeface="Comic Sans MS" panose="030F0702030302020204" pitchFamily="66" charset="0"/>
              </a:rPr>
              <a:t>From Lines 21-25, list THREE details that show the race was exciting</a:t>
            </a:r>
            <a:endParaRPr lang="en-GB" sz="4000" dirty="0">
              <a:latin typeface="Comic Sans MS" panose="030F0702030302020204" pitchFamily="66" charset="0"/>
            </a:endParaRPr>
          </a:p>
          <a:p>
            <a:pPr lvl="0"/>
            <a:r>
              <a:rPr lang="en-AE" sz="4000" dirty="0">
                <a:latin typeface="Comic Sans MS" panose="030F0702030302020204" pitchFamily="66" charset="0"/>
              </a:rPr>
              <a:t>How does line 28 effectively descibe the traffic of the race?</a:t>
            </a:r>
            <a:endParaRPr lang="en-GB" sz="4000" dirty="0">
              <a:latin typeface="Comic Sans MS" panose="030F0702030302020204" pitchFamily="66" charset="0"/>
            </a:endParaRPr>
          </a:p>
        </p:txBody>
      </p:sp>
    </p:spTree>
    <p:extLst>
      <p:ext uri="{BB962C8B-B14F-4D97-AF65-F5344CB8AC3E}">
        <p14:creationId xmlns:p14="http://schemas.microsoft.com/office/powerpoint/2010/main" val="227372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Comic Sans MS" panose="030F0702030302020204" pitchFamily="66" charset="0"/>
              </a:rPr>
              <a:t>Key Questions…</a:t>
            </a:r>
          </a:p>
        </p:txBody>
      </p:sp>
      <p:sp>
        <p:nvSpPr>
          <p:cNvPr id="3" name="Content Placeholder 2"/>
          <p:cNvSpPr>
            <a:spLocks noGrp="1"/>
          </p:cNvSpPr>
          <p:nvPr>
            <p:ph idx="1"/>
          </p:nvPr>
        </p:nvSpPr>
        <p:spPr/>
        <p:txBody>
          <a:bodyPr>
            <a:normAutofit fontScale="70000" lnSpcReduction="20000"/>
          </a:bodyPr>
          <a:lstStyle/>
          <a:p>
            <a:pPr marL="0" indent="0">
              <a:buNone/>
            </a:pPr>
            <a:r>
              <a:rPr lang="en-AE" sz="4000" b="1" dirty="0">
                <a:latin typeface="Comic Sans MS" panose="030F0702030302020204" pitchFamily="66" charset="0"/>
              </a:rPr>
              <a:t>Lines 30-40 </a:t>
            </a:r>
            <a:endParaRPr lang="en-GB" sz="4000" dirty="0">
              <a:latin typeface="Comic Sans MS" panose="030F0702030302020204" pitchFamily="66" charset="0"/>
            </a:endParaRPr>
          </a:p>
          <a:p>
            <a:pPr lvl="0"/>
            <a:r>
              <a:rPr lang="en-AE" sz="4000" dirty="0">
                <a:latin typeface="Comic Sans MS" panose="030F0702030302020204" pitchFamily="66" charset="0"/>
              </a:rPr>
              <a:t>What do we learn about Yaqoob in this part of the extract?</a:t>
            </a:r>
          </a:p>
          <a:p>
            <a:pPr marL="0" lvl="0" indent="0">
              <a:buNone/>
            </a:pPr>
            <a:endParaRPr lang="en-GB" sz="4000" dirty="0">
              <a:latin typeface="Comic Sans MS" panose="030F0702030302020204" pitchFamily="66" charset="0"/>
            </a:endParaRPr>
          </a:p>
          <a:p>
            <a:pPr marL="0" indent="0">
              <a:buNone/>
            </a:pPr>
            <a:r>
              <a:rPr lang="en-AE" sz="4000" b="1" dirty="0">
                <a:latin typeface="Comic Sans MS" panose="030F0702030302020204" pitchFamily="66" charset="0"/>
              </a:rPr>
              <a:t>Lines 43- END</a:t>
            </a:r>
            <a:endParaRPr lang="en-GB" sz="4000" dirty="0">
              <a:latin typeface="Comic Sans MS" panose="030F0702030302020204" pitchFamily="66" charset="0"/>
            </a:endParaRPr>
          </a:p>
          <a:p>
            <a:pPr lvl="0"/>
            <a:r>
              <a:rPr lang="en-AE" sz="4000" dirty="0">
                <a:latin typeface="Comic Sans MS" panose="030F0702030302020204" pitchFamily="66" charset="0"/>
              </a:rPr>
              <a:t>Why were people upset about the end of the race?</a:t>
            </a:r>
            <a:endParaRPr lang="en-GB" sz="4000" dirty="0">
              <a:latin typeface="Comic Sans MS" panose="030F0702030302020204" pitchFamily="66" charset="0"/>
            </a:endParaRPr>
          </a:p>
          <a:p>
            <a:pPr lvl="0"/>
            <a:r>
              <a:rPr lang="en-AE" sz="4000" dirty="0">
                <a:latin typeface="Comic Sans MS" panose="030F0702030302020204" pitchFamily="66" charset="0"/>
              </a:rPr>
              <a:t>Why did people have such ‘strong opinions’ about the end of the race?</a:t>
            </a:r>
            <a:endParaRPr lang="en-GB" sz="4000" dirty="0">
              <a:latin typeface="Comic Sans MS" panose="030F0702030302020204" pitchFamily="66" charset="0"/>
            </a:endParaRPr>
          </a:p>
          <a:p>
            <a:pPr lvl="0"/>
            <a:r>
              <a:rPr lang="en-AE" sz="4000" dirty="0">
                <a:latin typeface="Comic Sans MS" panose="030F0702030302020204" pitchFamily="66" charset="0"/>
              </a:rPr>
              <a:t>Which line suggest that there was a chance of violence? </a:t>
            </a:r>
            <a:r>
              <a:rPr lang="en-US" sz="4000" dirty="0">
                <a:latin typeface="Comic Sans MS" panose="030F0702030302020204" pitchFamily="66" charset="0"/>
              </a:rPr>
              <a:t>W</a:t>
            </a:r>
            <a:r>
              <a:rPr lang="en-AE" sz="4000" dirty="0">
                <a:latin typeface="Comic Sans MS" panose="030F0702030302020204" pitchFamily="66" charset="0"/>
              </a:rPr>
              <a:t>hy is it effective?</a:t>
            </a:r>
            <a:endParaRPr lang="en-GB" sz="4000" dirty="0">
              <a:latin typeface="Comic Sans MS" panose="030F0702030302020204" pitchFamily="66" charset="0"/>
            </a:endParaRPr>
          </a:p>
          <a:p>
            <a:pPr lvl="0"/>
            <a:r>
              <a:rPr lang="en-AE" sz="4000" dirty="0">
                <a:latin typeface="Comic Sans MS" panose="030F0702030302020204" pitchFamily="66" charset="0"/>
              </a:rPr>
              <a:t>What is humorous about the end of the extract?</a:t>
            </a:r>
            <a:endParaRPr lang="en-GB" sz="4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119797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Let’s Check…</a:t>
            </a:r>
          </a:p>
        </p:txBody>
      </p:sp>
    </p:spTree>
    <p:extLst>
      <p:ext uri="{BB962C8B-B14F-4D97-AF65-F5344CB8AC3E}">
        <p14:creationId xmlns:p14="http://schemas.microsoft.com/office/powerpoint/2010/main" val="2388063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6D42BD2BFC124982F46E8958A9A881" ma:contentTypeVersion="10" ma:contentTypeDescription="Create a new document." ma:contentTypeScope="" ma:versionID="c0bb1505d95047bb1820e8279b1739bf">
  <xsd:schema xmlns:xsd="http://www.w3.org/2001/XMLSchema" xmlns:xs="http://www.w3.org/2001/XMLSchema" xmlns:p="http://schemas.microsoft.com/office/2006/metadata/properties" xmlns:ns3="45a29c24-f64b-409a-b7b8-8f1f387420c4" targetNamespace="http://schemas.microsoft.com/office/2006/metadata/properties" ma:root="true" ma:fieldsID="60b7d1f3489257ea18edf4eaf9d3a10c" ns3:_="">
    <xsd:import namespace="45a29c24-f64b-409a-b7b8-8f1f387420c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29c24-f64b-409a-b7b8-8f1f38742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EC681B-4CBE-4F3B-9C10-117F444284F4}">
  <ds:schemaRefs>
    <ds:schemaRef ds:uri="http://schemas.microsoft.com/sharepoint/v3/contenttype/forms"/>
  </ds:schemaRefs>
</ds:datastoreItem>
</file>

<file path=customXml/itemProps2.xml><?xml version="1.0" encoding="utf-8"?>
<ds:datastoreItem xmlns:ds="http://schemas.openxmlformats.org/officeDocument/2006/customXml" ds:itemID="{E50DE4DA-EFE0-4B44-92EF-A7E3E456E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29c24-f64b-409a-b7b8-8f1f387420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DB33FC-CCD2-4900-A58B-2518AA824CA9}">
  <ds:schemaRefs>
    <ds:schemaRef ds:uri="http://purl.org/dc/dcmitype/"/>
    <ds:schemaRef ds:uri="http://schemas.microsoft.com/office/2006/documentManagement/types"/>
    <ds:schemaRef ds:uri="http://purl.org/dc/elements/1.1/"/>
    <ds:schemaRef ds:uri="http://schemas.microsoft.com/office/2006/metadata/properties"/>
    <ds:schemaRef ds:uri="45a29c24-f64b-409a-b7b8-8f1f387420c4"/>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140</TotalTime>
  <Words>798</Words>
  <Application>Microsoft Office PowerPoint</Application>
  <PresentationFormat>Widescreen</PresentationFormat>
  <Paragraphs>68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 Game of Polo with a Headless Goat </vt:lpstr>
      <vt:lpstr>What can you remember? </vt:lpstr>
      <vt:lpstr>Why is it called A Game of Polo with a Headless Goat?</vt:lpstr>
      <vt:lpstr>PowerPoint Presentation</vt:lpstr>
      <vt:lpstr>PowerPoint Presentation</vt:lpstr>
      <vt:lpstr>PowerPoint Presentation</vt:lpstr>
      <vt:lpstr>Key Questions…</vt:lpstr>
      <vt:lpstr>Key Questions…</vt:lpstr>
      <vt:lpstr>Let’s Check…</vt:lpstr>
      <vt:lpstr>PowerPoint Presentation</vt:lpstr>
      <vt:lpstr>PowerPoint Presentation</vt:lpstr>
      <vt:lpstr>Zoom in…</vt:lpstr>
      <vt:lpstr>PowerPoint Presentation</vt:lpstr>
      <vt:lpstr>Zoom in…</vt:lpstr>
      <vt:lpstr>Zoom in…</vt:lpstr>
      <vt:lpstr>PowerPoint Presentation</vt:lpstr>
      <vt:lpstr>PowerPoint Presentation</vt:lpstr>
      <vt:lpstr>You could try…</vt:lpstr>
      <vt:lpstr>Over to you…</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Game of Polo with a Headless Goat</dc:title>
  <dc:creator>Jennifer Curry</dc:creator>
  <cp:lastModifiedBy>Jennifer Curry</cp:lastModifiedBy>
  <cp:revision>60</cp:revision>
  <dcterms:created xsi:type="dcterms:W3CDTF">2021-11-03T14:56:58Z</dcterms:created>
  <dcterms:modified xsi:type="dcterms:W3CDTF">2021-11-05T11:58:39Z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0x010100026D42BD2BFC124982F46E8958A9A881</vt:lpwstr>
  </property>
</Properties>
</file>