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9" r:id="rId5"/>
    <p:sldId id="257" r:id="rId6"/>
    <p:sldId id="258" r:id="rId7"/>
    <p:sldId id="263" r:id="rId8"/>
    <p:sldId id="265" r:id="rId9"/>
    <p:sldId id="264"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CC8E60-32BC-424F-A7D2-36153B30BAFC}" type="datetimeFigureOut">
              <a:rPr lang="en-GB" smtClean="0"/>
              <a:t>12/10/2018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9785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CC8E60-32BC-424F-A7D2-36153B30BAFC}" type="datetimeFigureOut">
              <a:rPr lang="en-GB" smtClean="0"/>
              <a:t>12/10/2018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146245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CC8E60-32BC-424F-A7D2-36153B30BAFC}" type="datetimeFigureOut">
              <a:rPr lang="en-GB" smtClean="0"/>
              <a:t>12/10/2018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31045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CC8E60-32BC-424F-A7D2-36153B30BAFC}" type="datetimeFigureOut">
              <a:rPr lang="en-GB" smtClean="0"/>
              <a:t>12/10/2018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197332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CC8E60-32BC-424F-A7D2-36153B30BAFC}" type="datetimeFigureOut">
              <a:rPr lang="en-GB" smtClean="0"/>
              <a:t>12/10/2018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238908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CC8E60-32BC-424F-A7D2-36153B30BAFC}" type="datetimeFigureOut">
              <a:rPr lang="en-GB" smtClean="0"/>
              <a:t>12/10/2018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422718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CC8E60-32BC-424F-A7D2-36153B30BAFC}" type="datetimeFigureOut">
              <a:rPr lang="en-GB" smtClean="0"/>
              <a:t>12/10/2018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38009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CC8E60-32BC-424F-A7D2-36153B30BAFC}" type="datetimeFigureOut">
              <a:rPr lang="en-GB" smtClean="0"/>
              <a:t>12/10/2018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344238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C8E60-32BC-424F-A7D2-36153B30BAFC}" type="datetimeFigureOut">
              <a:rPr lang="en-GB" smtClean="0"/>
              <a:t>12/10/2018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31490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C8E60-32BC-424F-A7D2-36153B30BAFC}" type="datetimeFigureOut">
              <a:rPr lang="en-GB" smtClean="0"/>
              <a:t>12/10/2018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419503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C8E60-32BC-424F-A7D2-36153B30BAFC}" type="datetimeFigureOut">
              <a:rPr lang="en-GB" smtClean="0"/>
              <a:t>12/10/2018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1ADE2-47F7-42B0-AAD4-721CFFE54211}" type="slidenum">
              <a:rPr lang="en-GB" smtClean="0"/>
              <a:t>‹#›</a:t>
            </a:fld>
            <a:endParaRPr lang="en-GB"/>
          </a:p>
        </p:txBody>
      </p:sp>
    </p:spTree>
    <p:extLst>
      <p:ext uri="{BB962C8B-B14F-4D97-AF65-F5344CB8AC3E}">
        <p14:creationId xmlns:p14="http://schemas.microsoft.com/office/powerpoint/2010/main" val="322624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C8E60-32BC-424F-A7D2-36153B30BAFC}" type="datetimeFigureOut">
              <a:rPr lang="en-GB" smtClean="0"/>
              <a:t>12/10/2018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ADE2-47F7-42B0-AAD4-721CFFE54211}" type="slidenum">
              <a:rPr lang="en-GB" smtClean="0"/>
              <a:t>‹#›</a:t>
            </a:fld>
            <a:endParaRPr lang="en-GB"/>
          </a:p>
        </p:txBody>
      </p:sp>
    </p:spTree>
    <p:extLst>
      <p:ext uri="{BB962C8B-B14F-4D97-AF65-F5344CB8AC3E}">
        <p14:creationId xmlns:p14="http://schemas.microsoft.com/office/powerpoint/2010/main" val="298312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AIC Essay</a:t>
            </a:r>
            <a:endParaRPr lang="en-GB" dirty="0"/>
          </a:p>
        </p:txBody>
      </p:sp>
      <p:sp>
        <p:nvSpPr>
          <p:cNvPr id="3" name="Subtitle 2"/>
          <p:cNvSpPr>
            <a:spLocks noGrp="1"/>
          </p:cNvSpPr>
          <p:nvPr>
            <p:ph type="subTitle" idx="1"/>
          </p:nvPr>
        </p:nvSpPr>
        <p:spPr/>
        <p:txBody>
          <a:bodyPr/>
          <a:lstStyle/>
          <a:p>
            <a:r>
              <a:rPr lang="en-GB" dirty="0" smtClean="0"/>
              <a:t>11.10.18</a:t>
            </a:r>
            <a:endParaRPr lang="en-GB" dirty="0"/>
          </a:p>
        </p:txBody>
      </p:sp>
    </p:spTree>
    <p:extLst>
      <p:ext uri="{BB962C8B-B14F-4D97-AF65-F5344CB8AC3E}">
        <p14:creationId xmlns:p14="http://schemas.microsoft.com/office/powerpoint/2010/main" val="387586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30036"/>
            <a:ext cx="10374284" cy="3970318"/>
          </a:xfrm>
          <a:prstGeom prst="rect">
            <a:avLst/>
          </a:prstGeom>
        </p:spPr>
        <p:txBody>
          <a:bodyPr wrap="square">
            <a:spAutoFit/>
          </a:bodyPr>
          <a:lstStyle/>
          <a:p>
            <a:r>
              <a:rPr lang="en-GB" sz="2800" dirty="0"/>
              <a:t>AO2 discussion varied more across answers with some candidates limiting themselves to </a:t>
            </a:r>
            <a:r>
              <a:rPr lang="en-GB" sz="2800" i="1" dirty="0"/>
              <a:t>a peripheral approach </a:t>
            </a:r>
            <a:r>
              <a:rPr lang="en-GB" sz="2800" dirty="0"/>
              <a:t>such as </a:t>
            </a:r>
            <a:r>
              <a:rPr lang="en-GB" sz="2800" b="1" dirty="0"/>
              <a:t>identifying a technique without placing it in context </a:t>
            </a:r>
            <a:r>
              <a:rPr lang="en-GB" sz="2800" dirty="0"/>
              <a:t>or using it to respond to the question. A number of Level 4 responses were seen with thorough application of </a:t>
            </a:r>
            <a:r>
              <a:rPr lang="en-GB" sz="2800" b="1" dirty="0"/>
              <a:t>analytical detail and a convincing critical style</a:t>
            </a:r>
            <a:r>
              <a:rPr lang="en-GB" sz="2800" dirty="0"/>
              <a:t>. At Level 5, some very impressive responses were seen that used </a:t>
            </a:r>
            <a:r>
              <a:rPr lang="en-GB" sz="2800" b="1" dirty="0"/>
              <a:t>deep understanding of analytical approaches to perceptively respond </a:t>
            </a:r>
            <a:r>
              <a:rPr lang="en-GB" sz="2800" dirty="0"/>
              <a:t>to the question. Sophisticated exploration of AO2 led to some </a:t>
            </a:r>
            <a:r>
              <a:rPr lang="en-GB" sz="2800" b="1" dirty="0"/>
              <a:t>poised and lucid work </a:t>
            </a:r>
            <a:r>
              <a:rPr lang="en-GB" sz="2800" dirty="0"/>
              <a:t>with many achieving full marks.</a:t>
            </a:r>
          </a:p>
        </p:txBody>
      </p:sp>
    </p:spTree>
    <p:extLst>
      <p:ext uri="{BB962C8B-B14F-4D97-AF65-F5344CB8AC3E}">
        <p14:creationId xmlns:p14="http://schemas.microsoft.com/office/powerpoint/2010/main" val="111054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63" y="1042941"/>
            <a:ext cx="11308702" cy="4801314"/>
          </a:xfrm>
          <a:prstGeom prst="rect">
            <a:avLst/>
          </a:prstGeom>
        </p:spPr>
        <p:txBody>
          <a:bodyPr wrap="square">
            <a:spAutoFit/>
          </a:bodyPr>
          <a:lstStyle/>
          <a:p>
            <a:r>
              <a:rPr lang="en-GB" dirty="0"/>
              <a:t>An Inspector Calls </a:t>
            </a:r>
            <a:endParaRPr lang="en-GB" dirty="0" smtClean="0"/>
          </a:p>
          <a:p>
            <a:endParaRPr lang="en-GB" dirty="0"/>
          </a:p>
          <a:p>
            <a:r>
              <a:rPr lang="en-GB" dirty="0" smtClean="0"/>
              <a:t>Q3 </a:t>
            </a:r>
            <a:r>
              <a:rPr lang="en-GB" dirty="0"/>
              <a:t>This was another very popular question with candidates working at all levels of achievement responding to the play’s themes and ideas. Candidates proved well able to explore how the Inspector is used by Priestley to explore the mystery behind Eva Smith’s demise. Some fell into a trap of </a:t>
            </a:r>
            <a:r>
              <a:rPr lang="en-GB" dirty="0">
                <a:solidFill>
                  <a:srgbClr val="FF0000"/>
                </a:solidFill>
              </a:rPr>
              <a:t>narrating without analysing language, structure or form</a:t>
            </a:r>
            <a:r>
              <a:rPr lang="en-GB" dirty="0"/>
              <a:t>. The question led to some perceptive and focused answered at the top end with </a:t>
            </a:r>
            <a:r>
              <a:rPr lang="en-GB" dirty="0">
                <a:solidFill>
                  <a:srgbClr val="FF0000"/>
                </a:solidFill>
              </a:rPr>
              <a:t>imaginative interpretations </a:t>
            </a:r>
            <a:r>
              <a:rPr lang="en-GB" dirty="0"/>
              <a:t>applied in many cases. Examiners reported seeing a significant number of high level responses to this question. Some </a:t>
            </a:r>
            <a:r>
              <a:rPr lang="en-GB" dirty="0">
                <a:solidFill>
                  <a:srgbClr val="FF0000"/>
                </a:solidFill>
              </a:rPr>
              <a:t>elements of context were applied unnecessarily</a:t>
            </a:r>
            <a:r>
              <a:rPr lang="en-GB" dirty="0"/>
              <a:t> but </a:t>
            </a:r>
            <a:r>
              <a:rPr lang="en-GB" dirty="0">
                <a:solidFill>
                  <a:srgbClr val="FF0000"/>
                </a:solidFill>
              </a:rPr>
              <a:t>others highlighted aspects of the Inspector’s role </a:t>
            </a:r>
            <a:r>
              <a:rPr lang="en-GB" dirty="0"/>
              <a:t>and use with some interesting reflections on his </a:t>
            </a:r>
            <a:r>
              <a:rPr lang="en-GB" dirty="0">
                <a:solidFill>
                  <a:srgbClr val="FF0000"/>
                </a:solidFill>
              </a:rPr>
              <a:t>ghostly presence and connotations of the name, </a:t>
            </a:r>
            <a:r>
              <a:rPr lang="en-GB" dirty="0"/>
              <a:t>Goole. Some very lucid and successful answers remarked on the </a:t>
            </a:r>
            <a:r>
              <a:rPr lang="en-GB" dirty="0">
                <a:solidFill>
                  <a:srgbClr val="FF0000"/>
                </a:solidFill>
              </a:rPr>
              <a:t>dramatic use of the telephone </a:t>
            </a:r>
            <a:r>
              <a:rPr lang="en-GB" dirty="0"/>
              <a:t>at the </a:t>
            </a:r>
            <a:r>
              <a:rPr lang="en-GB" b="1" dirty="0"/>
              <a:t>end</a:t>
            </a:r>
            <a:r>
              <a:rPr lang="en-GB" dirty="0"/>
              <a:t> of the play.  </a:t>
            </a:r>
            <a:endParaRPr lang="en-GB" dirty="0" smtClean="0"/>
          </a:p>
          <a:p>
            <a:endParaRPr lang="en-GB" dirty="0"/>
          </a:p>
          <a:p>
            <a:r>
              <a:rPr lang="en-GB" dirty="0" smtClean="0"/>
              <a:t>Q4 </a:t>
            </a:r>
            <a:r>
              <a:rPr lang="en-GB" dirty="0"/>
              <a:t>This was also a popular question with candidates confidently able to discuss the changes to Sheila’s character as the play progresses. Stronger candidates were able to view </a:t>
            </a:r>
            <a:r>
              <a:rPr lang="en-GB" dirty="0">
                <a:solidFill>
                  <a:srgbClr val="FF0000"/>
                </a:solidFill>
              </a:rPr>
              <a:t>Sheila as a construct used by Priestley to promote his themes and ideas.</a:t>
            </a:r>
            <a:r>
              <a:rPr lang="en-GB" dirty="0"/>
              <a:t> Most answers were well supported by relevant and </a:t>
            </a:r>
            <a:r>
              <a:rPr lang="en-GB" dirty="0">
                <a:solidFill>
                  <a:srgbClr val="FF0000"/>
                </a:solidFill>
              </a:rPr>
              <a:t>judiciously selected reference</a:t>
            </a:r>
            <a:r>
              <a:rPr lang="en-GB" dirty="0"/>
              <a:t>. Less able candidates found the level of challenge of this question </a:t>
            </a:r>
            <a:r>
              <a:rPr lang="en-GB" dirty="0">
                <a:solidFill>
                  <a:srgbClr val="FF0000"/>
                </a:solidFill>
              </a:rPr>
              <a:t>more accessible than Q3 </a:t>
            </a:r>
            <a:r>
              <a:rPr lang="en-GB" dirty="0"/>
              <a:t>as they were able to work sequentially through the play. Sheila’s growth and maturity were well documented with good use of textual reference applied in support of arguments. Sheila’s use of </a:t>
            </a:r>
            <a:r>
              <a:rPr lang="en-GB" dirty="0">
                <a:solidFill>
                  <a:srgbClr val="FF0000"/>
                </a:solidFill>
              </a:rPr>
              <a:t>exclamatory language </a:t>
            </a:r>
            <a:r>
              <a:rPr lang="en-GB" dirty="0"/>
              <a:t>and her relationships with others were key features of many answers. </a:t>
            </a:r>
          </a:p>
        </p:txBody>
      </p:sp>
    </p:spTree>
    <p:extLst>
      <p:ext uri="{BB962C8B-B14F-4D97-AF65-F5344CB8AC3E}">
        <p14:creationId xmlns:p14="http://schemas.microsoft.com/office/powerpoint/2010/main" val="176767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50706" y="221096"/>
            <a:ext cx="7065097" cy="6560448"/>
          </a:xfrm>
          <a:prstGeom prst="rect">
            <a:avLst/>
          </a:prstGeom>
        </p:spPr>
      </p:pic>
    </p:spTree>
    <p:extLst>
      <p:ext uri="{BB962C8B-B14F-4D97-AF65-F5344CB8AC3E}">
        <p14:creationId xmlns:p14="http://schemas.microsoft.com/office/powerpoint/2010/main" val="19667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66" t="15129" r="31859"/>
          <a:stretch/>
        </p:blipFill>
        <p:spPr>
          <a:xfrm>
            <a:off x="559836" y="310827"/>
            <a:ext cx="5766319" cy="6547173"/>
          </a:xfrm>
          <a:prstGeom prst="rect">
            <a:avLst/>
          </a:prstGeom>
        </p:spPr>
      </p:pic>
      <p:sp>
        <p:nvSpPr>
          <p:cNvPr id="4" name="TextBox 3"/>
          <p:cNvSpPr txBox="1"/>
          <p:nvPr/>
        </p:nvSpPr>
        <p:spPr>
          <a:xfrm>
            <a:off x="6802016" y="1530220"/>
            <a:ext cx="4247317" cy="646331"/>
          </a:xfrm>
          <a:prstGeom prst="rect">
            <a:avLst/>
          </a:prstGeom>
          <a:noFill/>
        </p:spPr>
        <p:txBody>
          <a:bodyPr wrap="none" rtlCol="0">
            <a:spAutoFit/>
          </a:bodyPr>
          <a:lstStyle/>
          <a:p>
            <a:r>
              <a:rPr lang="en-GB" dirty="0" smtClean="0"/>
              <a:t>Top marks exemplar from June 2018 cohort</a:t>
            </a:r>
          </a:p>
          <a:p>
            <a:r>
              <a:rPr lang="en-GB" dirty="0" smtClean="0"/>
              <a:t>(J Hodgson)</a:t>
            </a:r>
            <a:endParaRPr lang="en-GB" dirty="0"/>
          </a:p>
        </p:txBody>
      </p:sp>
    </p:spTree>
    <p:extLst>
      <p:ext uri="{BB962C8B-B14F-4D97-AF65-F5344CB8AC3E}">
        <p14:creationId xmlns:p14="http://schemas.microsoft.com/office/powerpoint/2010/main" val="146468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989" t="10236" r="32654" b="57907"/>
          <a:stretch/>
        </p:blipFill>
        <p:spPr>
          <a:xfrm>
            <a:off x="447869" y="681135"/>
            <a:ext cx="6158205" cy="2612572"/>
          </a:xfrm>
          <a:prstGeom prst="rect">
            <a:avLst/>
          </a:prstGeom>
        </p:spPr>
      </p:pic>
      <p:pic>
        <p:nvPicPr>
          <p:cNvPr id="3" name="Picture 2"/>
          <p:cNvPicPr>
            <a:picLocks noChangeAspect="1"/>
          </p:cNvPicPr>
          <p:nvPr/>
        </p:nvPicPr>
        <p:blipFill>
          <a:blip r:embed="rId3"/>
          <a:stretch>
            <a:fillRect/>
          </a:stretch>
        </p:blipFill>
        <p:spPr>
          <a:xfrm>
            <a:off x="447869" y="2113344"/>
            <a:ext cx="6437934" cy="914479"/>
          </a:xfrm>
          <a:prstGeom prst="rect">
            <a:avLst/>
          </a:prstGeom>
        </p:spPr>
      </p:pic>
    </p:spTree>
    <p:extLst>
      <p:ext uri="{BB962C8B-B14F-4D97-AF65-F5344CB8AC3E}">
        <p14:creationId xmlns:p14="http://schemas.microsoft.com/office/powerpoint/2010/main" val="185903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885" t="20165" r="32814"/>
          <a:stretch/>
        </p:blipFill>
        <p:spPr>
          <a:xfrm>
            <a:off x="2642725" y="133295"/>
            <a:ext cx="5437587" cy="6640729"/>
          </a:xfrm>
          <a:prstGeom prst="rect">
            <a:avLst/>
          </a:prstGeom>
        </p:spPr>
      </p:pic>
    </p:spTree>
    <p:extLst>
      <p:ext uri="{BB962C8B-B14F-4D97-AF65-F5344CB8AC3E}">
        <p14:creationId xmlns:p14="http://schemas.microsoft.com/office/powerpoint/2010/main" val="50771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290" t="35694" r="34160" b="45587"/>
          <a:stretch/>
        </p:blipFill>
        <p:spPr>
          <a:xfrm>
            <a:off x="2472611" y="1894114"/>
            <a:ext cx="6008915" cy="1800808"/>
          </a:xfrm>
          <a:prstGeom prst="rect">
            <a:avLst/>
          </a:prstGeom>
        </p:spPr>
      </p:pic>
      <p:pic>
        <p:nvPicPr>
          <p:cNvPr id="3" name="Picture 2"/>
          <p:cNvPicPr>
            <a:picLocks noChangeAspect="1"/>
          </p:cNvPicPr>
          <p:nvPr/>
        </p:nvPicPr>
        <p:blipFill rotWithShape="1">
          <a:blip r:embed="rId3"/>
          <a:srcRect l="27823" t="33851" r="32585" b="875"/>
          <a:stretch/>
        </p:blipFill>
        <p:spPr>
          <a:xfrm>
            <a:off x="2472611" y="555171"/>
            <a:ext cx="6335487" cy="6279502"/>
          </a:xfrm>
          <a:prstGeom prst="rect">
            <a:avLst/>
          </a:prstGeom>
        </p:spPr>
      </p:pic>
    </p:spTree>
    <p:extLst>
      <p:ext uri="{BB962C8B-B14F-4D97-AF65-F5344CB8AC3E}">
        <p14:creationId xmlns:p14="http://schemas.microsoft.com/office/powerpoint/2010/main" val="296301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29" t="76495" r="31546" b="11769"/>
          <a:stretch/>
        </p:blipFill>
        <p:spPr>
          <a:xfrm>
            <a:off x="130628" y="578497"/>
            <a:ext cx="6596743" cy="1129005"/>
          </a:xfrm>
          <a:prstGeom prst="rect">
            <a:avLst/>
          </a:prstGeom>
        </p:spPr>
      </p:pic>
    </p:spTree>
    <p:extLst>
      <p:ext uri="{BB962C8B-B14F-4D97-AF65-F5344CB8AC3E}">
        <p14:creationId xmlns:p14="http://schemas.microsoft.com/office/powerpoint/2010/main" val="111561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378</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AIC Essay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AIC Essay</dc:title>
  <dc:creator>Ballantyne H C</dc:creator>
  <cp:lastModifiedBy>Ballantyne H C</cp:lastModifiedBy>
  <cp:revision>7</cp:revision>
  <cp:lastPrinted>2018-10-11T09:09:10Z</cp:lastPrinted>
  <dcterms:created xsi:type="dcterms:W3CDTF">2018-10-10T13:30:03Z</dcterms:created>
  <dcterms:modified xsi:type="dcterms:W3CDTF">2018-10-12T08:39:46Z</dcterms:modified>
</cp:coreProperties>
</file>