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76" r:id="rId5"/>
  </p:sldMasterIdLst>
  <p:notesMasterIdLst>
    <p:notesMasterId r:id="rId29"/>
  </p:notesMasterIdLst>
  <p:sldIdLst>
    <p:sldId id="273" r:id="rId6"/>
    <p:sldId id="274" r:id="rId7"/>
    <p:sldId id="625" r:id="rId8"/>
    <p:sldId id="435" r:id="rId9"/>
    <p:sldId id="457" r:id="rId10"/>
    <p:sldId id="458" r:id="rId11"/>
    <p:sldId id="459" r:id="rId12"/>
    <p:sldId id="460" r:id="rId13"/>
    <p:sldId id="461" r:id="rId14"/>
    <p:sldId id="462" r:id="rId15"/>
    <p:sldId id="468" r:id="rId16"/>
    <p:sldId id="467" r:id="rId17"/>
    <p:sldId id="470" r:id="rId18"/>
    <p:sldId id="469" r:id="rId19"/>
    <p:sldId id="465" r:id="rId20"/>
    <p:sldId id="463" r:id="rId21"/>
    <p:sldId id="464" r:id="rId22"/>
    <p:sldId id="473" r:id="rId23"/>
    <p:sldId id="626" r:id="rId24"/>
    <p:sldId id="478" r:id="rId25"/>
    <p:sldId id="476" r:id="rId26"/>
    <p:sldId id="627" r:id="rId27"/>
    <p:sldId id="32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9F184-73AA-453C-A9DF-49F42975A36B}" v="1" dt="2022-06-14T08:40:40.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687"/>
  </p:normalViewPr>
  <p:slideViewPr>
    <p:cSldViewPr snapToGrid="0" snapToObjects="1">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Wallace" userId="4013747d-563c-42aa-bf01-70dd3c96ac1a" providerId="ADAL" clId="{05F80B64-9BCE-4CD0-8943-08E3C5DB3FFD}"/>
    <pc:docChg chg="custSel delSld modSld delMainMaster">
      <pc:chgData name="Nick Wallace" userId="4013747d-563c-42aa-bf01-70dd3c96ac1a" providerId="ADAL" clId="{05F80B64-9BCE-4CD0-8943-08E3C5DB3FFD}" dt="2021-08-27T11:51:36.173" v="16" actId="47"/>
      <pc:docMkLst>
        <pc:docMk/>
      </pc:docMkLst>
      <pc:sldChg chg="del">
        <pc:chgData name="Nick Wallace" userId="4013747d-563c-42aa-bf01-70dd3c96ac1a" providerId="ADAL" clId="{05F80B64-9BCE-4CD0-8943-08E3C5DB3FFD}" dt="2021-08-27T11:51:36.173" v="16" actId="47"/>
        <pc:sldMkLst>
          <pc:docMk/>
          <pc:sldMk cId="2962779521" sldId="328"/>
        </pc:sldMkLst>
      </pc:sldChg>
      <pc:sldChg chg="modSp mod">
        <pc:chgData name="Nick Wallace" userId="4013747d-563c-42aa-bf01-70dd3c96ac1a" providerId="ADAL" clId="{05F80B64-9BCE-4CD0-8943-08E3C5DB3FFD}" dt="2021-08-26T15:44:18.108" v="15" actId="20577"/>
        <pc:sldMkLst>
          <pc:docMk/>
          <pc:sldMk cId="2965571175" sldId="627"/>
        </pc:sldMkLst>
        <pc:spChg chg="mod">
          <ac:chgData name="Nick Wallace" userId="4013747d-563c-42aa-bf01-70dd3c96ac1a" providerId="ADAL" clId="{05F80B64-9BCE-4CD0-8943-08E3C5DB3FFD}" dt="2021-08-26T15:44:18.108" v="15" actId="20577"/>
          <ac:spMkLst>
            <pc:docMk/>
            <pc:sldMk cId="2965571175" sldId="627"/>
            <ac:spMk id="17412" creationId="{00000000-0000-0000-0000-000000000000}"/>
          </ac:spMkLst>
        </pc:spChg>
      </pc:sldChg>
      <pc:sldMasterChg chg="del delSldLayout">
        <pc:chgData name="Nick Wallace" userId="4013747d-563c-42aa-bf01-70dd3c96ac1a" providerId="ADAL" clId="{05F80B64-9BCE-4CD0-8943-08E3C5DB3FFD}" dt="2021-08-27T11:51:36.173" v="16" actId="47"/>
        <pc:sldMasterMkLst>
          <pc:docMk/>
          <pc:sldMasterMk cId="1050129210" sldId="2147483674"/>
        </pc:sldMasterMkLst>
        <pc:sldLayoutChg chg="del">
          <pc:chgData name="Nick Wallace" userId="4013747d-563c-42aa-bf01-70dd3c96ac1a" providerId="ADAL" clId="{05F80B64-9BCE-4CD0-8943-08E3C5DB3FFD}" dt="2021-08-27T11:51:36.173" v="16" actId="47"/>
          <pc:sldLayoutMkLst>
            <pc:docMk/>
            <pc:sldMasterMk cId="1050129210" sldId="2147483674"/>
            <pc:sldLayoutMk cId="2002423181" sldId="2147483675"/>
          </pc:sldLayoutMkLst>
        </pc:sldLayoutChg>
      </pc:sldMasterChg>
    </pc:docChg>
  </pc:docChgLst>
  <pc:docChgLst>
    <pc:chgData name="Amelia Gann" userId="a95102bd-f64e-4ce2-9edd-ab4cfddf1826" providerId="ADAL" clId="{5AB9F184-73AA-453C-A9DF-49F42975A36B}"/>
    <pc:docChg chg="addSld modSld">
      <pc:chgData name="Amelia Gann" userId="a95102bd-f64e-4ce2-9edd-ab4cfddf1826" providerId="ADAL" clId="{5AB9F184-73AA-453C-A9DF-49F42975A36B}" dt="2022-06-14T08:40:40.651" v="0"/>
      <pc:docMkLst>
        <pc:docMk/>
      </pc:docMkLst>
      <pc:sldChg chg="add">
        <pc:chgData name="Amelia Gann" userId="a95102bd-f64e-4ce2-9edd-ab4cfddf1826" providerId="ADAL" clId="{5AB9F184-73AA-453C-A9DF-49F42975A36B}" dt="2022-06-14T08:40:40.651" v="0"/>
        <pc:sldMkLst>
          <pc:docMk/>
          <pc:sldMk cId="4248340963" sldId="326"/>
        </pc:sldMkLst>
      </pc:sldChg>
    </pc:docChg>
  </pc:docChgLst>
  <pc:docChgLst>
    <pc:chgData name="Michlyn Caffrey" userId="762c582e-cfa0-4eba-9e72-f878cb725417" providerId="ADAL" clId="{B0EEC759-EA4F-AE4C-9A5A-64363D77C128}"/>
    <pc:docChg chg="custSel addSld delSld modSld">
      <pc:chgData name="Michlyn Caffrey" userId="762c582e-cfa0-4eba-9e72-f878cb725417" providerId="ADAL" clId="{B0EEC759-EA4F-AE4C-9A5A-64363D77C128}" dt="2021-06-23T08:43:20.086" v="61" actId="2696"/>
      <pc:docMkLst>
        <pc:docMk/>
      </pc:docMkLst>
      <pc:sldChg chg="addSp modSp">
        <pc:chgData name="Michlyn Caffrey" userId="762c582e-cfa0-4eba-9e72-f878cb725417" providerId="ADAL" clId="{B0EEC759-EA4F-AE4C-9A5A-64363D77C128}" dt="2021-06-21T13:38:44.444" v="5"/>
        <pc:sldMkLst>
          <pc:docMk/>
          <pc:sldMk cId="404193484" sldId="273"/>
        </pc:sldMkLst>
        <pc:picChg chg="add mod">
          <ac:chgData name="Michlyn Caffrey" userId="762c582e-cfa0-4eba-9e72-f878cb725417" providerId="ADAL" clId="{B0EEC759-EA4F-AE4C-9A5A-64363D77C128}" dt="2021-06-21T13:38:44.444" v="5"/>
          <ac:picMkLst>
            <pc:docMk/>
            <pc:sldMk cId="404193484" sldId="273"/>
            <ac:picMk id="5" creationId="{62C590A9-0FAC-684F-BDC9-E698E2E08586}"/>
          </ac:picMkLst>
        </pc:picChg>
      </pc:sldChg>
      <pc:sldChg chg="modSp mod">
        <pc:chgData name="Michlyn Caffrey" userId="762c582e-cfa0-4eba-9e72-f878cb725417" providerId="ADAL" clId="{B0EEC759-EA4F-AE4C-9A5A-64363D77C128}" dt="2021-06-14T16:02:32.066" v="4" actId="113"/>
        <pc:sldMkLst>
          <pc:docMk/>
          <pc:sldMk cId="4267983176" sldId="274"/>
        </pc:sldMkLst>
        <pc:graphicFrameChg chg="mod modGraphic">
          <ac:chgData name="Michlyn Caffrey" userId="762c582e-cfa0-4eba-9e72-f878cb725417" providerId="ADAL" clId="{B0EEC759-EA4F-AE4C-9A5A-64363D77C128}" dt="2021-06-14T16:02:32.066" v="4" actId="113"/>
          <ac:graphicFrameMkLst>
            <pc:docMk/>
            <pc:sldMk cId="4267983176" sldId="274"/>
            <ac:graphicFrameMk id="4" creationId="{00000000-0000-0000-0000-000000000000}"/>
          </ac:graphicFrameMkLst>
        </pc:graphicFrameChg>
      </pc:sldChg>
      <pc:sldChg chg="del">
        <pc:chgData name="Michlyn Caffrey" userId="762c582e-cfa0-4eba-9e72-f878cb725417" providerId="ADAL" clId="{B0EEC759-EA4F-AE4C-9A5A-64363D77C128}" dt="2021-06-23T08:43:17.741" v="60" actId="2696"/>
        <pc:sldMkLst>
          <pc:docMk/>
          <pc:sldMk cId="3499938834" sldId="432"/>
        </pc:sldMkLst>
      </pc:sldChg>
      <pc:sldChg chg="modSp add mod">
        <pc:chgData name="Michlyn Caffrey" userId="762c582e-cfa0-4eba-9e72-f878cb725417" providerId="ADAL" clId="{B0EEC759-EA4F-AE4C-9A5A-64363D77C128}" dt="2021-06-21T13:39:39.252" v="8" actId="20577"/>
        <pc:sldMkLst>
          <pc:docMk/>
          <pc:sldMk cId="1086401928" sldId="476"/>
        </pc:sldMkLst>
        <pc:spChg chg="mod">
          <ac:chgData name="Michlyn Caffrey" userId="762c582e-cfa0-4eba-9e72-f878cb725417" providerId="ADAL" clId="{B0EEC759-EA4F-AE4C-9A5A-64363D77C128}" dt="2021-06-21T13:39:39.252" v="8" actId="20577"/>
          <ac:spMkLst>
            <pc:docMk/>
            <pc:sldMk cId="1086401928" sldId="476"/>
            <ac:spMk id="16387" creationId="{00000000-0000-0000-0000-000000000000}"/>
          </ac:spMkLst>
        </pc:spChg>
      </pc:sldChg>
      <pc:sldChg chg="del">
        <pc:chgData name="Michlyn Caffrey" userId="762c582e-cfa0-4eba-9e72-f878cb725417" providerId="ADAL" clId="{B0EEC759-EA4F-AE4C-9A5A-64363D77C128}" dt="2021-06-23T08:43:20.086" v="61" actId="2696"/>
        <pc:sldMkLst>
          <pc:docMk/>
          <pc:sldMk cId="313186835" sldId="477"/>
        </pc:sldMkLst>
      </pc:sldChg>
      <pc:sldChg chg="modSp add mod">
        <pc:chgData name="Michlyn Caffrey" userId="762c582e-cfa0-4eba-9e72-f878cb725417" providerId="ADAL" clId="{B0EEC759-EA4F-AE4C-9A5A-64363D77C128}" dt="2021-06-21T13:42:01.865" v="59" actId="20577"/>
        <pc:sldMkLst>
          <pc:docMk/>
          <pc:sldMk cId="2965571175" sldId="627"/>
        </pc:sldMkLst>
        <pc:spChg chg="mod">
          <ac:chgData name="Michlyn Caffrey" userId="762c582e-cfa0-4eba-9e72-f878cb725417" providerId="ADAL" clId="{B0EEC759-EA4F-AE4C-9A5A-64363D77C128}" dt="2021-06-21T13:41:24.362" v="38" actId="20577"/>
          <ac:spMkLst>
            <pc:docMk/>
            <pc:sldMk cId="2965571175" sldId="627"/>
            <ac:spMk id="17411" creationId="{00000000-0000-0000-0000-000000000000}"/>
          </ac:spMkLst>
        </pc:spChg>
        <pc:spChg chg="mod">
          <ac:chgData name="Michlyn Caffrey" userId="762c582e-cfa0-4eba-9e72-f878cb725417" providerId="ADAL" clId="{B0EEC759-EA4F-AE4C-9A5A-64363D77C128}" dt="2021-06-21T13:42:01.865" v="59" actId="20577"/>
          <ac:spMkLst>
            <pc:docMk/>
            <pc:sldMk cId="2965571175" sldId="627"/>
            <ac:spMk id="174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91F4A-DB07-994D-BBBC-11DDB6F7F79E}"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B30C0A-4447-5545-BCEF-5BC8D27E73F0}" type="slidenum">
              <a:rPr lang="en-US" smtClean="0"/>
              <a:t>‹#›</a:t>
            </a:fld>
            <a:endParaRPr lang="en-US"/>
          </a:p>
        </p:txBody>
      </p:sp>
    </p:spTree>
    <p:extLst>
      <p:ext uri="{BB962C8B-B14F-4D97-AF65-F5344CB8AC3E}">
        <p14:creationId xmlns:p14="http://schemas.microsoft.com/office/powerpoint/2010/main" val="47877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23</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70793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41844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6BBD88B-46BC-4FAE-8CE6-F8D311DC530C}" type="datetimeFigureOut">
              <a:rPr lang="en-GB" altLang="en-US"/>
              <a:pPr>
                <a:defRPr/>
              </a:pPr>
              <a:t>14/06/2022</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BFF0EF6-39B1-4440-8876-9CB993967845}" type="slidenum">
              <a:rPr lang="en-GB" altLang="en-US"/>
              <a:pPr>
                <a:defRPr/>
              </a:pPr>
              <a:t>‹#›</a:t>
            </a:fld>
            <a:endParaRPr lang="en-GB" altLang="en-US"/>
          </a:p>
        </p:txBody>
      </p:sp>
    </p:spTree>
    <p:extLst>
      <p:ext uri="{BB962C8B-B14F-4D97-AF65-F5344CB8AC3E}">
        <p14:creationId xmlns:p14="http://schemas.microsoft.com/office/powerpoint/2010/main" val="64052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87FADC6-C4DC-4B88-AB55-601AA728DF12}" type="datetimeFigureOut">
              <a:rPr lang="en-GB" altLang="en-US"/>
              <a:pPr>
                <a:defRPr/>
              </a:pPr>
              <a:t>14/06/2022</a:t>
            </a:fld>
            <a:endParaRPr lang="en-GB"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0D283F-2DDF-4AB2-BD0B-7F4101A90A3D}" type="slidenum">
              <a:rPr lang="en-GB" altLang="en-US"/>
              <a:pPr>
                <a:defRPr/>
              </a:pPr>
              <a:t>‹#›</a:t>
            </a:fld>
            <a:endParaRPr lang="en-GB" altLang="en-US"/>
          </a:p>
        </p:txBody>
      </p:sp>
    </p:spTree>
    <p:extLst>
      <p:ext uri="{BB962C8B-B14F-4D97-AF65-F5344CB8AC3E}">
        <p14:creationId xmlns:p14="http://schemas.microsoft.com/office/powerpoint/2010/main" val="44317247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2059620147"/>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157202310"/>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2413338"/>
            <a:ext cx="8303337"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meets Helen Burns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School is an institute for orphans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is a complete contrast to Jane – she is quiet, thoughtful and meek</a:t>
            </a:r>
          </a:p>
          <a:p>
            <a:pPr marR="0" lvl="0" algn="l" defTabSz="914400" rtl="0" eaLnBrk="1" fontAlgn="auto" latinLnBrk="0" hangingPunct="1">
              <a:lnSpc>
                <a:spcPct val="100000"/>
              </a:lnSpc>
              <a:spcBef>
                <a:spcPts val="0"/>
              </a:spcBef>
              <a:spcAft>
                <a:spcPts val="0"/>
              </a:spcAft>
              <a:buClrTx/>
              <a:buSzTx/>
              <a:tabLst/>
              <a:defRPr/>
            </a:pPr>
            <a:r>
              <a:rPr lang="en-GB" b="1" dirty="0">
                <a:solidFill>
                  <a:prstClr val="black"/>
                </a:solidFill>
                <a:latin typeface="Century Gothic" panose="020B0502020202020204" pitchFamily="34" charset="0"/>
              </a:rPr>
              <a:t>Learning Objective</a:t>
            </a:r>
          </a:p>
          <a:p>
            <a:pPr lvl="0" defTabSz="914400"/>
            <a:r>
              <a:rPr lang="en-GB" dirty="0">
                <a:solidFill>
                  <a:prstClr val="black"/>
                </a:solidFill>
                <a:latin typeface="Century Gothic" panose="020B0502020202020204" pitchFamily="34" charset="0"/>
              </a:rPr>
              <a:t>To explore the similarities and differences between Jane and Helen </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 Content</a:t>
            </a:r>
          </a:p>
        </p:txBody>
      </p:sp>
      <p:pic>
        <p:nvPicPr>
          <p:cNvPr id="5" name="Picture 4">
            <a:extLst>
              <a:ext uri="{FF2B5EF4-FFF2-40B4-BE49-F238E27FC236}">
                <a16:creationId xmlns:a16="http://schemas.microsoft.com/office/drawing/2014/main" id="{62C590A9-0FAC-684F-BDC9-E698E2E0858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9" t="2665" r="9492" b="16814"/>
          <a:stretch/>
        </p:blipFill>
        <p:spPr>
          <a:xfrm>
            <a:off x="6804248" y="5157191"/>
            <a:ext cx="1083884" cy="1079495"/>
          </a:xfrm>
          <a:prstGeom prst="rect">
            <a:avLst/>
          </a:prstGeom>
        </p:spPr>
      </p:pic>
    </p:spTree>
    <p:extLst>
      <p:ext uri="{BB962C8B-B14F-4D97-AF65-F5344CB8AC3E}">
        <p14:creationId xmlns:p14="http://schemas.microsoft.com/office/powerpoint/2010/main" val="40419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3139321"/>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“Miss Temple is very good and very clever; she is above the rest, because she knows far more than they do.”</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“Have you been long here?”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“Two years.”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“Are you an orphan?”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“My mother is dead.”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“Are you happy here?”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 ask rather too many questions.  I have given you answers enough for the present: now I want to read.”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2444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7" name="TextBox 6"/>
          <p:cNvSpPr txBox="1"/>
          <p:nvPr/>
        </p:nvSpPr>
        <p:spPr>
          <a:xfrm>
            <a:off x="764692" y="43904"/>
            <a:ext cx="830750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Match the question to the correct answer. The pronouns have been edited so the answers are not too obvious. </a:t>
            </a:r>
          </a:p>
        </p:txBody>
      </p:sp>
      <p:sp>
        <p:nvSpPr>
          <p:cNvPr id="8" name="TextBox 7"/>
          <p:cNvSpPr txBox="1"/>
          <p:nvPr/>
        </p:nvSpPr>
        <p:spPr>
          <a:xfrm>
            <a:off x="764694" y="795694"/>
            <a:ext cx="438337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  Why is it called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Institution?</a:t>
            </a:r>
          </a:p>
        </p:txBody>
      </p:sp>
      <p:sp>
        <p:nvSpPr>
          <p:cNvPr id="11" name="TextBox 10"/>
          <p:cNvSpPr txBox="1"/>
          <p:nvPr/>
        </p:nvSpPr>
        <p:spPr>
          <a:xfrm>
            <a:off x="5017646" y="5618289"/>
            <a:ext cx="412635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  It is a charity school for orphans.</a:t>
            </a:r>
          </a:p>
        </p:txBody>
      </p:sp>
      <p:sp>
        <p:nvSpPr>
          <p:cNvPr id="12" name="TextBox 11"/>
          <p:cNvSpPr txBox="1"/>
          <p:nvPr/>
        </p:nvSpPr>
        <p:spPr>
          <a:xfrm>
            <a:off x="764693" y="1622166"/>
            <a:ext cx="48154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Do the pupils have to pay to attend?</a:t>
            </a:r>
          </a:p>
        </p:txBody>
      </p:sp>
      <p:sp>
        <p:nvSpPr>
          <p:cNvPr id="13" name="TextBox 12"/>
          <p:cNvSpPr txBox="1"/>
          <p:nvPr/>
        </p:nvSpPr>
        <p:spPr>
          <a:xfrm>
            <a:off x="1893091" y="2861874"/>
            <a:ext cx="725090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  Friends or family members pay some money. The rest of the money is given by other kind people in the area and in London.</a:t>
            </a:r>
          </a:p>
        </p:txBody>
      </p:sp>
      <p:sp>
        <p:nvSpPr>
          <p:cNvPr id="14" name="TextBox 13"/>
          <p:cNvSpPr txBox="1"/>
          <p:nvPr/>
        </p:nvSpPr>
        <p:spPr>
          <a:xfrm>
            <a:off x="721594" y="2448638"/>
            <a:ext cx="654361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3.  Who was the person that gave us bread and cheese?</a:t>
            </a:r>
          </a:p>
        </p:txBody>
      </p:sp>
      <p:sp>
        <p:nvSpPr>
          <p:cNvPr id="15" name="TextBox 14"/>
          <p:cNvSpPr txBox="1"/>
          <p:nvPr/>
        </p:nvSpPr>
        <p:spPr>
          <a:xfrm>
            <a:off x="7055767" y="2035402"/>
            <a:ext cx="208823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  Miss Temple.</a:t>
            </a:r>
          </a:p>
        </p:txBody>
      </p:sp>
      <p:sp>
        <p:nvSpPr>
          <p:cNvPr id="16" name="TextBox 15"/>
          <p:cNvSpPr txBox="1"/>
          <p:nvPr/>
        </p:nvSpPr>
        <p:spPr>
          <a:xfrm>
            <a:off x="786397" y="3552109"/>
            <a:ext cx="2921507"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4.  Who runs the school?</a:t>
            </a:r>
          </a:p>
        </p:txBody>
      </p:sp>
      <p:sp>
        <p:nvSpPr>
          <p:cNvPr id="17" name="TextBox 16"/>
          <p:cNvSpPr txBox="1"/>
          <p:nvPr/>
        </p:nvSpPr>
        <p:spPr>
          <a:xfrm>
            <a:off x="6817845" y="3965345"/>
            <a:ext cx="232615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  Mr Brocklehurst.</a:t>
            </a:r>
          </a:p>
        </p:txBody>
      </p:sp>
      <p:sp>
        <p:nvSpPr>
          <p:cNvPr id="18" name="TextBox 17"/>
          <p:cNvSpPr txBox="1"/>
          <p:nvPr/>
        </p:nvSpPr>
        <p:spPr>
          <a:xfrm>
            <a:off x="786395" y="4378581"/>
            <a:ext cx="423125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5. Is Mr Brocklehurst a good person?</a:t>
            </a:r>
          </a:p>
        </p:txBody>
      </p:sp>
      <p:sp>
        <p:nvSpPr>
          <p:cNvPr id="19" name="TextBox 18"/>
          <p:cNvSpPr txBox="1"/>
          <p:nvPr/>
        </p:nvSpPr>
        <p:spPr>
          <a:xfrm>
            <a:off x="2771801" y="6444761"/>
            <a:ext cx="6372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  Some people say that he/she has done good things. </a:t>
            </a:r>
          </a:p>
        </p:txBody>
      </p:sp>
      <p:sp>
        <p:nvSpPr>
          <p:cNvPr id="20" name="TextBox 19"/>
          <p:cNvSpPr txBox="1"/>
          <p:nvPr/>
        </p:nvSpPr>
        <p:spPr>
          <a:xfrm>
            <a:off x="786394" y="5205053"/>
            <a:ext cx="328154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6.  What is Miss Temple like?</a:t>
            </a:r>
          </a:p>
        </p:txBody>
      </p:sp>
      <p:sp>
        <p:nvSpPr>
          <p:cNvPr id="21" name="TextBox 20"/>
          <p:cNvSpPr txBox="1"/>
          <p:nvPr/>
        </p:nvSpPr>
        <p:spPr>
          <a:xfrm>
            <a:off x="6156177" y="1208930"/>
            <a:ext cx="298782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He/she is very good. </a:t>
            </a:r>
          </a:p>
        </p:txBody>
      </p:sp>
      <p:sp>
        <p:nvSpPr>
          <p:cNvPr id="22" name="TextBox 21"/>
          <p:cNvSpPr txBox="1"/>
          <p:nvPr/>
        </p:nvSpPr>
        <p:spPr>
          <a:xfrm>
            <a:off x="786395" y="6031525"/>
            <a:ext cx="436166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7.  Who established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School?</a:t>
            </a:r>
          </a:p>
        </p:txBody>
      </p:sp>
      <p:sp>
        <p:nvSpPr>
          <p:cNvPr id="23" name="TextBox 22"/>
          <p:cNvSpPr txBox="1"/>
          <p:nvPr/>
        </p:nvSpPr>
        <p:spPr>
          <a:xfrm>
            <a:off x="6332466" y="4791817"/>
            <a:ext cx="281153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  Naomi Brocklehurst.</a:t>
            </a:r>
          </a:p>
        </p:txBody>
      </p:sp>
      <p:pic>
        <p:nvPicPr>
          <p:cNvPr id="25" name="Picture 24">
            <a:extLst>
              <a:ext uri="{FF2B5EF4-FFF2-40B4-BE49-F238E27FC236}">
                <a16:creationId xmlns:a16="http://schemas.microsoft.com/office/drawing/2014/main" id="{540E8638-2431-4994-880B-70DA3A2ADD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71965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8" name="TextBox 7"/>
          <p:cNvSpPr txBox="1"/>
          <p:nvPr/>
        </p:nvSpPr>
        <p:spPr>
          <a:xfrm>
            <a:off x="764692" y="137878"/>
            <a:ext cx="438337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  Why is it called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Institution?</a:t>
            </a:r>
          </a:p>
        </p:txBody>
      </p:sp>
      <p:sp>
        <p:nvSpPr>
          <p:cNvPr id="11" name="TextBox 10"/>
          <p:cNvSpPr txBox="1"/>
          <p:nvPr/>
        </p:nvSpPr>
        <p:spPr>
          <a:xfrm>
            <a:off x="4932041" y="551114"/>
            <a:ext cx="412635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F.  It is a charity school for orphans.</a:t>
            </a:r>
          </a:p>
        </p:txBody>
      </p:sp>
      <p:sp>
        <p:nvSpPr>
          <p:cNvPr id="12" name="TextBox 11"/>
          <p:cNvSpPr txBox="1"/>
          <p:nvPr/>
        </p:nvSpPr>
        <p:spPr>
          <a:xfrm>
            <a:off x="764692" y="1058324"/>
            <a:ext cx="481541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Do the pupils have to pay to attend?</a:t>
            </a:r>
          </a:p>
        </p:txBody>
      </p:sp>
      <p:sp>
        <p:nvSpPr>
          <p:cNvPr id="13" name="TextBox 12"/>
          <p:cNvSpPr txBox="1"/>
          <p:nvPr/>
        </p:nvSpPr>
        <p:spPr>
          <a:xfrm>
            <a:off x="1807486" y="1471560"/>
            <a:ext cx="725090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C.  Friends or family members pay some money. The rest of the money is given by other kind people in the area and in London.</a:t>
            </a:r>
          </a:p>
        </p:txBody>
      </p:sp>
      <p:sp>
        <p:nvSpPr>
          <p:cNvPr id="14" name="TextBox 13"/>
          <p:cNvSpPr txBox="1"/>
          <p:nvPr/>
        </p:nvSpPr>
        <p:spPr>
          <a:xfrm>
            <a:off x="764692" y="2255769"/>
            <a:ext cx="654361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3.  Who was the person that gave us bread and cheese?</a:t>
            </a:r>
          </a:p>
        </p:txBody>
      </p:sp>
      <p:sp>
        <p:nvSpPr>
          <p:cNvPr id="15" name="TextBox 14"/>
          <p:cNvSpPr txBox="1"/>
          <p:nvPr/>
        </p:nvSpPr>
        <p:spPr>
          <a:xfrm>
            <a:off x="6970162" y="2669005"/>
            <a:ext cx="208823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B.  Miss Temple.</a:t>
            </a:r>
          </a:p>
        </p:txBody>
      </p:sp>
      <p:sp>
        <p:nvSpPr>
          <p:cNvPr id="16" name="TextBox 15"/>
          <p:cNvSpPr txBox="1"/>
          <p:nvPr/>
        </p:nvSpPr>
        <p:spPr>
          <a:xfrm>
            <a:off x="764692" y="3176215"/>
            <a:ext cx="2921507"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4.  Who runs the school?</a:t>
            </a:r>
          </a:p>
        </p:txBody>
      </p:sp>
      <p:sp>
        <p:nvSpPr>
          <p:cNvPr id="17" name="TextBox 16"/>
          <p:cNvSpPr txBox="1"/>
          <p:nvPr/>
        </p:nvSpPr>
        <p:spPr>
          <a:xfrm>
            <a:off x="6732240" y="3589451"/>
            <a:ext cx="232615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D.  Mr Brocklehurst.</a:t>
            </a:r>
          </a:p>
        </p:txBody>
      </p:sp>
      <p:sp>
        <p:nvSpPr>
          <p:cNvPr id="18" name="TextBox 17"/>
          <p:cNvSpPr txBox="1"/>
          <p:nvPr/>
        </p:nvSpPr>
        <p:spPr>
          <a:xfrm>
            <a:off x="764692" y="4096661"/>
            <a:ext cx="416734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5. Is Mr Brocklehurst a good person?</a:t>
            </a:r>
          </a:p>
        </p:txBody>
      </p:sp>
      <p:sp>
        <p:nvSpPr>
          <p:cNvPr id="19" name="TextBox 18"/>
          <p:cNvSpPr txBox="1"/>
          <p:nvPr/>
        </p:nvSpPr>
        <p:spPr>
          <a:xfrm>
            <a:off x="2577675" y="4509897"/>
            <a:ext cx="648072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G.  Some people say that he/she has done good things. </a:t>
            </a:r>
          </a:p>
        </p:txBody>
      </p:sp>
      <p:sp>
        <p:nvSpPr>
          <p:cNvPr id="20" name="TextBox 19"/>
          <p:cNvSpPr txBox="1"/>
          <p:nvPr/>
        </p:nvSpPr>
        <p:spPr>
          <a:xfrm>
            <a:off x="764692" y="5017107"/>
            <a:ext cx="328154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6.  What is Miss Temple like?</a:t>
            </a:r>
          </a:p>
        </p:txBody>
      </p:sp>
      <p:sp>
        <p:nvSpPr>
          <p:cNvPr id="21" name="TextBox 20"/>
          <p:cNvSpPr txBox="1"/>
          <p:nvPr/>
        </p:nvSpPr>
        <p:spPr>
          <a:xfrm>
            <a:off x="6084168" y="5430343"/>
            <a:ext cx="297422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A.  He/she is very good. </a:t>
            </a:r>
          </a:p>
        </p:txBody>
      </p:sp>
      <p:sp>
        <p:nvSpPr>
          <p:cNvPr id="22" name="TextBox 21"/>
          <p:cNvSpPr txBox="1"/>
          <p:nvPr/>
        </p:nvSpPr>
        <p:spPr>
          <a:xfrm>
            <a:off x="764692" y="5937553"/>
            <a:ext cx="436166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7.  Who established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School?</a:t>
            </a:r>
          </a:p>
        </p:txBody>
      </p:sp>
      <p:sp>
        <p:nvSpPr>
          <p:cNvPr id="23" name="TextBox 22"/>
          <p:cNvSpPr txBox="1"/>
          <p:nvPr/>
        </p:nvSpPr>
        <p:spPr>
          <a:xfrm>
            <a:off x="6246861" y="6350789"/>
            <a:ext cx="281153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E.  Naomi Brocklehurst.</a:t>
            </a:r>
          </a:p>
        </p:txBody>
      </p:sp>
    </p:spTree>
    <p:extLst>
      <p:ext uri="{BB962C8B-B14F-4D97-AF65-F5344CB8AC3E}">
        <p14:creationId xmlns:p14="http://schemas.microsoft.com/office/powerpoint/2010/main" val="66124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pic>
        <p:nvPicPr>
          <p:cNvPr id="24" name="Picture 2" descr="http://janeeyreillustrated.com/Garrett-J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21111"/>
            <a:ext cx="3168352" cy="510688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88210" y="404664"/>
            <a:ext cx="3816424" cy="919401"/>
          </a:xfrm>
          <a:prstGeom prst="wedgeRoundRectCallout">
            <a:avLst>
              <a:gd name="adj1" fmla="val -31250"/>
              <a:gd name="adj2" fmla="val 156551"/>
              <a:gd name="adj3" fmla="val 16667"/>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Is Mr Brocklehurst a good person?</a:t>
            </a:r>
          </a:p>
        </p:txBody>
      </p:sp>
      <p:sp>
        <p:nvSpPr>
          <p:cNvPr id="19" name="TextBox 18"/>
          <p:cNvSpPr txBox="1"/>
          <p:nvPr/>
        </p:nvSpPr>
        <p:spPr>
          <a:xfrm>
            <a:off x="3491880" y="1566980"/>
            <a:ext cx="4486395" cy="1328023"/>
          </a:xfrm>
          <a:prstGeom prst="wedgeRoundRectCallout">
            <a:avLst>
              <a:gd name="adj1" fmla="val -56722"/>
              <a:gd name="adj2" fmla="val 48280"/>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He is a clergyman, and is said to do a great deal of good.</a:t>
            </a:r>
          </a:p>
        </p:txBody>
      </p:sp>
      <p:sp>
        <p:nvSpPr>
          <p:cNvPr id="25" name="TextBox 24"/>
          <p:cNvSpPr txBox="1"/>
          <p:nvPr/>
        </p:nvSpPr>
        <p:spPr>
          <a:xfrm>
            <a:off x="3419872" y="4149080"/>
            <a:ext cx="5616623" cy="25391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is an interesting response!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Think about the answers to these questions: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does Helen’s answer tell you about Mr Brocklehurst?</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does it reveal about Helen?</a:t>
            </a:r>
          </a:p>
        </p:txBody>
      </p:sp>
      <p:pic>
        <p:nvPicPr>
          <p:cNvPr id="8" name="Picture 7">
            <a:extLst>
              <a:ext uri="{FF2B5EF4-FFF2-40B4-BE49-F238E27FC236}">
                <a16:creationId xmlns:a16="http://schemas.microsoft.com/office/drawing/2014/main" id="{5313156B-AAF5-45D8-93D7-EDF69DEBB3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spTree>
    <p:extLst>
      <p:ext uri="{BB962C8B-B14F-4D97-AF65-F5344CB8AC3E}">
        <p14:creationId xmlns:p14="http://schemas.microsoft.com/office/powerpoint/2010/main" val="341683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3" y="116632"/>
            <a:ext cx="5103452" cy="23852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have begun to find out more information about Lowood School and Helen Burns.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see how different Helen is to Jane by the way she handles being given a punishment. </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Lowood School</a:t>
            </a:r>
          </a:p>
        </p:txBody>
      </p:sp>
      <p:sp>
        <p:nvSpPr>
          <p:cNvPr id="7" name="Rectangle 6"/>
          <p:cNvSpPr/>
          <p:nvPr/>
        </p:nvSpPr>
        <p:spPr>
          <a:xfrm>
            <a:off x="781141" y="4293096"/>
            <a:ext cx="6239131" cy="172354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But at that moment the summons sounded for dinner’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61)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 the end of the chapter.</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8312" y="3803493"/>
            <a:ext cx="1943887" cy="2999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ttp://img.poptower.com/pic-45141/freya-park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218516"/>
            <a:ext cx="2880320" cy="288032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64381" y="2914170"/>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spTree>
    <p:extLst>
      <p:ext uri="{BB962C8B-B14F-4D97-AF65-F5344CB8AC3E}">
        <p14:creationId xmlns:p14="http://schemas.microsoft.com/office/powerpoint/2010/main" val="166443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369331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summons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bell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refectory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dining hall</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regaled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supplied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tolerably abundant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fairly large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fare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food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at that moment the summons sounded for dinner; all re-entered the house.  The odour which now filled the refectory was scarcely more appetising than that which had regaled our nostrils at breakfast: the dinner was served in two huge tin-plated vessels, whence rose a strong steam redolent of rancid fat.  I found the mess to consist of indifferent potatoes and strange shreds of rusty meat, mixed and cooked together.  Of this preparation a tolerably abundant plateful was apportioned to each pupil.  I ate what I could, and wondered within myself whether every day’s fare would be like this.</a:t>
            </a:r>
          </a:p>
        </p:txBody>
      </p:sp>
    </p:spTree>
    <p:extLst>
      <p:ext uri="{BB962C8B-B14F-4D97-AF65-F5344CB8AC3E}">
        <p14:creationId xmlns:p14="http://schemas.microsoft.com/office/powerpoint/2010/main" val="47750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adjourned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recommenced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restarted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marked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notable</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ignominious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humiliating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p.61-62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After dinner, we immediately adjourned to the schoolroom: lessons recommenced, and were continued till five o’clock.</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only marked event of the afternoon was, that I saw the girl with whom I had conversed in the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verandah</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dismissed in disgrace by Miss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Scatcherd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from a history class, and sent to stand in the middle of the large schoolroom.  The punishment seemed to me in a high degree ignominious, especially for so great a girl—she looked thirteen or upwards.  I expected she would show signs of great distress and shame; but to my surprise she neither wept nor blushed: composed, though grave, she stood, the central mark of all eyes.  “How can she bear it so quietly—so firmly?” I asked of myself.  “Were I in her place, it seems to me I should wish the earth to open and swallow me up.  She looks as if she were thinking of something beyond her punishment—beyond her situation: of something not round her nor before her.  I have heard of day-dreams—is she in a day-dream now?  Her eyes are fixed on the floor, but I am sure they do not see it—her sight seems turned in, gone down into her heart: she is looking at what she can remember, I believe; not at what is really present.  I wonder what sort of a girl she is—whether good or naughty.”</a:t>
            </a:r>
          </a:p>
        </p:txBody>
      </p:sp>
    </p:spTree>
    <p:extLst>
      <p:ext uri="{BB962C8B-B14F-4D97-AF65-F5344CB8AC3E}">
        <p14:creationId xmlns:p14="http://schemas.microsoft.com/office/powerpoint/2010/main" val="381340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230832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relish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enjoyment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Soon after five p.m. we had another meal, consisting of a small mug of coffee, and half-a-slice of brown bread.  I devoured my bread and drank my coffee with relish; but I should have been glad of as much more—I was still hungry.  Half-an-hour’s recreation succeeded, then study; then the glass of water and the piece of oat-cake, prayers, and bed.  Such was my first day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67623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discuss the answers to these questions:</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5" name="TextBox 4"/>
          <p:cNvSpPr txBox="1"/>
          <p:nvPr/>
        </p:nvSpPr>
        <p:spPr>
          <a:xfrm>
            <a:off x="764691" y="908720"/>
            <a:ext cx="8307507" cy="135421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is Helen Burns punished?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Helen Burns react to her punishment?</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Jane react to Helen’s punishment?</a:t>
            </a:r>
          </a:p>
        </p:txBody>
      </p:sp>
      <p:pic>
        <p:nvPicPr>
          <p:cNvPr id="7" name="Picture 6"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140968"/>
            <a:ext cx="2880320" cy="28803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100085" y="5836622"/>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10" name="Picture 9">
            <a:extLst>
              <a:ext uri="{FF2B5EF4-FFF2-40B4-BE49-F238E27FC236}">
                <a16:creationId xmlns:a16="http://schemas.microsoft.com/office/drawing/2014/main" id="{B5DAB1C7-5EAA-4303-BC91-B2870CE9A1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28823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discuss the answers to these questions:</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5" name="TextBox 4"/>
          <p:cNvSpPr txBox="1"/>
          <p:nvPr/>
        </p:nvSpPr>
        <p:spPr>
          <a:xfrm>
            <a:off x="764691" y="908720"/>
            <a:ext cx="8307507" cy="28315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Helen Burns is sent to stand in the</a:t>
            </a:r>
            <a:r>
              <a:rPr lang="en-GB" sz="2400" b="1" dirty="0">
                <a:solidFill>
                  <a:srgbClr val="00B050"/>
                </a:solidFill>
                <a:latin typeface="Century Gothic" panose="020B0502020202020204" pitchFamily="34" charset="0"/>
              </a:rPr>
              <a:t>e middle of the schoolroom.</a:t>
            </a:r>
            <a:endPar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Helen Burns stands quietly and does not cry or get embarrassed.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Jane is amazed at how composed Helen Burns is. She says she would feel embarrassed if she were in Helen Burns’ position. </a:t>
            </a:r>
          </a:p>
        </p:txBody>
      </p:sp>
      <p:pic>
        <p:nvPicPr>
          <p:cNvPr id="7" name="Picture 6"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0530" y="3984177"/>
            <a:ext cx="2481954" cy="24819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902377" y="6281465"/>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10" name="Picture 9">
            <a:extLst>
              <a:ext uri="{FF2B5EF4-FFF2-40B4-BE49-F238E27FC236}">
                <a16:creationId xmlns:a16="http://schemas.microsoft.com/office/drawing/2014/main" id="{B5DAB1C7-5EAA-4303-BC91-B2870CE9A1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117634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3308782256"/>
              </p:ext>
            </p:extLst>
          </p:nvPr>
        </p:nvGraphicFramePr>
        <p:xfrm>
          <a:off x="707887" y="0"/>
          <a:ext cx="8436113" cy="6819900"/>
        </p:xfrm>
        <a:graphic>
          <a:graphicData uri="http://schemas.openxmlformats.org/drawingml/2006/table">
            <a:tbl>
              <a:tblPr firstRow="1" bandRow="1">
                <a:tableStyleId>{69CF1AB2-1976-4502-BF36-3FF5EA218861}</a:tableStyleId>
              </a:tblPr>
              <a:tblGrid>
                <a:gridCol w="5304273">
                  <a:extLst>
                    <a:ext uri="{9D8B030D-6E8A-4147-A177-3AD203B41FA5}">
                      <a16:colId xmlns:a16="http://schemas.microsoft.com/office/drawing/2014/main" val="20000"/>
                    </a:ext>
                  </a:extLst>
                </a:gridCol>
                <a:gridCol w="3131840">
                  <a:extLst>
                    <a:ext uri="{9D8B030D-6E8A-4147-A177-3AD203B41FA5}">
                      <a16:colId xmlns:a16="http://schemas.microsoft.com/office/drawing/2014/main" val="20001"/>
                    </a:ext>
                  </a:extLst>
                </a:gridCol>
              </a:tblGrid>
              <a:tr h="44624">
                <a:tc>
                  <a:txBody>
                    <a:bodyPr/>
                    <a:lstStyle/>
                    <a:p>
                      <a:pPr>
                        <a:lnSpc>
                          <a:spcPct val="100000"/>
                        </a:lnSpc>
                        <a:spcAft>
                          <a:spcPts val="0"/>
                        </a:spcAft>
                      </a:pPr>
                      <a:r>
                        <a:rPr lang="en-GB" sz="1000" b="1" baseline="0" dirty="0">
                          <a:solidFill>
                            <a:schemeClr val="bg1"/>
                          </a:solidFill>
                          <a:effectLst/>
                          <a:latin typeface="Century Gothic" panose="020B0502020202020204" pitchFamily="34" charset="0"/>
                          <a:ea typeface="Calibri"/>
                          <a:cs typeface="Times New Roman"/>
                        </a:rPr>
                        <a:t>Do Now: </a:t>
                      </a:r>
                      <a:endParaRPr lang="en-GB" sz="1000" b="0" baseline="0" dirty="0">
                        <a:solidFill>
                          <a:schemeClr val="bg1"/>
                        </a:solidFill>
                        <a:effectLst/>
                        <a:latin typeface="Century Gothic" panose="020B0502020202020204" pitchFamily="34" charset="0"/>
                        <a:ea typeface="Calibri"/>
                        <a:cs typeface="Times New Roman"/>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Jane</a:t>
                      </a:r>
                      <a:r>
                        <a:rPr kumimoji="0" lang="en-US" sz="10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react to being punished by Mrs Reed at Gateshead?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1000" b="0" baseline="0" dirty="0">
                          <a:solidFill>
                            <a:prstClr val="black"/>
                          </a:solidFill>
                          <a:latin typeface="Century Gothic" panose="020B0502020202020204" pitchFamily="34" charset="0"/>
                        </a:rPr>
                        <a:t>What</a:t>
                      </a:r>
                      <a:r>
                        <a:rPr lang="en-US" sz="1000" b="0" dirty="0">
                          <a:solidFill>
                            <a:prstClr val="black"/>
                          </a:solidFill>
                          <a:latin typeface="Century Gothic" panose="020B0502020202020204" pitchFamily="34" charset="0"/>
                        </a:rPr>
                        <a:t> time does Jane have to wake up on her first day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rPr>
                        <a:t>How</a:t>
                      </a:r>
                      <a:r>
                        <a:rPr kumimoji="0" lang="en-US" sz="1000" b="0" i="0" u="none" strike="noStrike" kern="1200" cap="none" spc="0" normalizeH="0" noProof="0" dirty="0">
                          <a:ln>
                            <a:noFill/>
                          </a:ln>
                          <a:solidFill>
                            <a:prstClr val="black"/>
                          </a:solidFill>
                          <a:effectLst/>
                          <a:uLnTx/>
                          <a:uFillTx/>
                          <a:latin typeface="Century Gothic" panose="020B0502020202020204" pitchFamily="34" charset="0"/>
                        </a:rPr>
                        <a:t> do we know that the girls are raised in a Christian way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1000" b="0" baseline="0" dirty="0">
                          <a:solidFill>
                            <a:prstClr val="black"/>
                          </a:solidFill>
                          <a:latin typeface="Century Gothic" panose="020B0502020202020204" pitchFamily="34" charset="0"/>
                        </a:rPr>
                        <a:t>What</a:t>
                      </a:r>
                      <a:r>
                        <a:rPr lang="en-US" sz="1000" b="0" dirty="0">
                          <a:solidFill>
                            <a:prstClr val="black"/>
                          </a:solidFill>
                          <a:latin typeface="Century Gothic" panose="020B0502020202020204" pitchFamily="34" charset="0"/>
                        </a:rPr>
                        <a:t> are the girls given for breakfast?</a:t>
                      </a: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ndParaRPr>
                    </a:p>
                    <a:p>
                      <a:pPr>
                        <a:lnSpc>
                          <a:spcPct val="100000"/>
                        </a:lnSpc>
                        <a:spcAft>
                          <a:spcPts val="0"/>
                        </a:spcAft>
                      </a:pPr>
                      <a:r>
                        <a:rPr lang="en-GB" sz="1000" b="1" baseline="0" dirty="0">
                          <a:solidFill>
                            <a:schemeClr val="bg1"/>
                          </a:solidFill>
                          <a:effectLst/>
                          <a:latin typeface="Century Gothic" panose="020B0502020202020204" pitchFamily="34" charset="0"/>
                          <a:ea typeface="Calibri"/>
                          <a:cs typeface="Times New Roman"/>
                        </a:rPr>
                        <a:t>Extension: </a:t>
                      </a:r>
                      <a:r>
                        <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are the orphans</a:t>
                      </a:r>
                      <a:r>
                        <a:rPr kumimoji="0" lang="en-GB" sz="10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treated in ‘Oliver Twist’? How does this compare to the</a:t>
                      </a:r>
                      <a:r>
                        <a:rPr lang="en-GB" sz="1000" dirty="0">
                          <a:solidFill>
                            <a:prstClr val="black"/>
                          </a:solidFill>
                          <a:latin typeface="Century Gothic" panose="020B0502020202020204" pitchFamily="34" charset="0"/>
                        </a:rPr>
                        <a:t> </a:t>
                      </a:r>
                      <a:r>
                        <a:rPr lang="en-GB" sz="1000" b="0" dirty="0">
                          <a:solidFill>
                            <a:prstClr val="black"/>
                          </a:solidFill>
                          <a:latin typeface="Century Gothic" panose="020B0502020202020204" pitchFamily="34" charset="0"/>
                        </a:rPr>
                        <a:t>way the girls are treated at Lowood?</a:t>
                      </a:r>
                      <a:endParaRPr lang="en-GB" sz="1000" b="0" baseline="0" dirty="0">
                        <a:solidFill>
                          <a:schemeClr val="bg1"/>
                        </a:solidFill>
                        <a:effectLst/>
                        <a:latin typeface="Century Gothic" panose="020B0502020202020204" pitchFamily="34" charset="0"/>
                        <a:ea typeface="Calibri"/>
                        <a:cs typeface="Times New Roman"/>
                      </a:endParaRPr>
                    </a:p>
                  </a:txBody>
                  <a:tcPr marL="68400" marR="68400" marT="0" marB="0"/>
                </a:tc>
                <a:tc>
                  <a:txBody>
                    <a:bodyPr/>
                    <a:lstStyle/>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116632">
                <a:tc>
                  <a:txBody>
                    <a:bodyPr/>
                    <a:lstStyle/>
                    <a:p>
                      <a:pPr>
                        <a:lnSpc>
                          <a:spcPct val="100000"/>
                        </a:lnSpc>
                        <a:spcAft>
                          <a:spcPts val="0"/>
                        </a:spcAft>
                      </a:pPr>
                      <a:r>
                        <a:rPr lang="en-GB" sz="1000" dirty="0">
                          <a:solidFill>
                            <a:schemeClr val="bg1"/>
                          </a:solidFill>
                          <a:latin typeface="Century Gothic" panose="020B0502020202020204" pitchFamily="34" charset="0"/>
                        </a:rPr>
                        <a:t>Recap</a:t>
                      </a:r>
                    </a:p>
                    <a:p>
                      <a:pPr>
                        <a:lnSpc>
                          <a:spcPct val="100000"/>
                        </a:lnSpc>
                        <a:spcAft>
                          <a:spcPts val="0"/>
                        </a:spcAft>
                      </a:pPr>
                      <a:r>
                        <a:rPr lang="en-GB" sz="1000" dirty="0">
                          <a:solidFill>
                            <a:schemeClr val="bg1"/>
                          </a:solidFill>
                          <a:latin typeface="Century Gothic" panose="020B0502020202020204" pitchFamily="34" charset="0"/>
                        </a:rPr>
                        <a:t>Recap some of the ways life</a:t>
                      </a:r>
                      <a:r>
                        <a:rPr lang="en-GB" sz="1000" baseline="0" dirty="0">
                          <a:solidFill>
                            <a:schemeClr val="bg1"/>
                          </a:solidFill>
                          <a:latin typeface="Century Gothic" panose="020B0502020202020204" pitchFamily="34" charset="0"/>
                        </a:rPr>
                        <a:t> at Lowood is tough. The girls are orphans, and have no one to </a:t>
                      </a:r>
                      <a:r>
                        <a:rPr lang="en-GB" sz="1000" baseline="0" dirty="0" err="1">
                          <a:solidFill>
                            <a:schemeClr val="bg1"/>
                          </a:solidFill>
                          <a:latin typeface="Century Gothic" panose="020B0502020202020204" pitchFamily="34" charset="0"/>
                        </a:rPr>
                        <a:t>stad</a:t>
                      </a:r>
                      <a:r>
                        <a:rPr lang="en-GB" sz="1000" baseline="0" dirty="0">
                          <a:solidFill>
                            <a:schemeClr val="bg1"/>
                          </a:solidFill>
                          <a:latin typeface="Century Gothic" panose="020B0502020202020204" pitchFamily="34" charset="0"/>
                        </a:rPr>
                        <a:t> up for them. Relate this information to the Do Now task. </a:t>
                      </a:r>
                      <a:endParaRPr lang="en-GB" sz="1000" dirty="0">
                        <a:solidFill>
                          <a:schemeClr val="bg1"/>
                        </a:solidFill>
                        <a:latin typeface="Century Gothic" panose="020B0502020202020204" pitchFamily="34" charset="0"/>
                      </a:endParaRPr>
                    </a:p>
                  </a:txBody>
                  <a:tcPr marL="68400" marR="68400" marT="0" marB="0"/>
                </a:tc>
                <a:tc>
                  <a:txBody>
                    <a:bodyPr/>
                    <a:lstStyle/>
                    <a:p>
                      <a:pPr>
                        <a:lnSpc>
                          <a:spcPct val="100000"/>
                        </a:lnSpc>
                        <a:spcAft>
                          <a:spcPts val="0"/>
                        </a:spcAft>
                      </a:pPr>
                      <a:endParaRPr lang="en-GB" sz="100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38904">
                <a:tc>
                  <a:txBody>
                    <a:bodyPr/>
                    <a:lstStyle/>
                    <a:p>
                      <a:pPr>
                        <a:lnSpc>
                          <a:spcPct val="100000"/>
                        </a:lnSpc>
                        <a:spcAft>
                          <a:spcPts val="0"/>
                        </a:spcAft>
                      </a:pPr>
                      <a:r>
                        <a:rPr lang="en-GB" sz="1000" b="1" baseline="0" dirty="0">
                          <a:solidFill>
                            <a:schemeClr val="bg1"/>
                          </a:solidFill>
                          <a:effectLst/>
                          <a:latin typeface="Century Gothic" panose="020B0502020202020204" pitchFamily="34" charset="0"/>
                          <a:ea typeface="Calibri"/>
                          <a:cs typeface="Times New Roman"/>
                        </a:rPr>
                        <a:t>Reading</a:t>
                      </a:r>
                    </a:p>
                    <a:p>
                      <a:pPr>
                        <a:lnSpc>
                          <a:spcPct val="100000"/>
                        </a:lnSpc>
                        <a:spcAft>
                          <a:spcPts val="0"/>
                        </a:spcAft>
                      </a:pPr>
                      <a:r>
                        <a:rPr lang="en-GB" sz="1000" b="0" baseline="0" dirty="0">
                          <a:solidFill>
                            <a:schemeClr val="bg1"/>
                          </a:solidFill>
                          <a:effectLst/>
                          <a:latin typeface="Century Gothic" panose="020B0502020202020204" pitchFamily="34" charset="0"/>
                          <a:ea typeface="Calibri"/>
                          <a:cs typeface="Times New Roman"/>
                        </a:rPr>
                        <a:t>Read from,  ‘As yet I had spoken to no one’ (page 58). Read to, ‘“Now I want to read”’ (page 61).</a:t>
                      </a:r>
                    </a:p>
                    <a:p>
                      <a:pPr>
                        <a:lnSpc>
                          <a:spcPct val="100000"/>
                        </a:lnSpc>
                        <a:spcAft>
                          <a:spcPts val="0"/>
                        </a:spcAft>
                      </a:pPr>
                      <a:r>
                        <a:rPr lang="en-GB" sz="1000" b="0" baseline="0" dirty="0">
                          <a:solidFill>
                            <a:schemeClr val="bg1"/>
                          </a:solidFill>
                          <a:effectLst/>
                          <a:latin typeface="Century Gothic" panose="020B0502020202020204" pitchFamily="34" charset="0"/>
                          <a:ea typeface="Calibri"/>
                          <a:cs typeface="Times New Roman"/>
                        </a:rPr>
                        <a:t>In this passage, Helen Burns in introduced. We don’t learn her name, but it is useful to introduce it here in order to help make the later discussion easier to write about. </a:t>
                      </a:r>
                    </a:p>
                    <a:p>
                      <a:pPr>
                        <a:lnSpc>
                          <a:spcPct val="100000"/>
                        </a:lnSpc>
                        <a:spcAft>
                          <a:spcPts val="0"/>
                        </a:spcAft>
                      </a:pPr>
                      <a:r>
                        <a:rPr lang="en-GB" sz="1000" b="0" baseline="0" dirty="0">
                          <a:solidFill>
                            <a:schemeClr val="bg1"/>
                          </a:solidFill>
                          <a:effectLst/>
                          <a:latin typeface="Century Gothic" panose="020B0502020202020204" pitchFamily="34" charset="0"/>
                          <a:ea typeface="Calibri"/>
                          <a:cs typeface="Times New Roman"/>
                        </a:rPr>
                        <a:t>Helen tells Jane a lot of information about Lowood Institute. There is a Q&amp;A matching activity following the passage to help assess students; comprehension of the passage.</a:t>
                      </a:r>
                    </a:p>
                  </a:txBody>
                  <a:tcPr marL="68400" marR="68400" marT="0" marB="0"/>
                </a:tc>
                <a:tc>
                  <a:txBody>
                    <a:bodyPr/>
                    <a:lstStyle/>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p>
                      <a:pPr>
                        <a:lnSpc>
                          <a:spcPct val="100000"/>
                        </a:lnSpc>
                        <a:spcAft>
                          <a:spcPts val="0"/>
                        </a:spcAft>
                      </a:pPr>
                      <a:r>
                        <a:rPr lang="en-GB" sz="1000" b="0" dirty="0">
                          <a:solidFill>
                            <a:schemeClr val="bg1"/>
                          </a:solidFill>
                          <a:effectLst/>
                          <a:latin typeface="Century Gothic" panose="020B0502020202020204" pitchFamily="34" charset="0"/>
                          <a:ea typeface="Calibri"/>
                          <a:cs typeface="Times New Roman"/>
                        </a:rPr>
                        <a:t>Note that the pronouns</a:t>
                      </a:r>
                      <a:r>
                        <a:rPr lang="en-GB" sz="1000" b="0" baseline="0" dirty="0">
                          <a:solidFill>
                            <a:schemeClr val="bg1"/>
                          </a:solidFill>
                          <a:effectLst/>
                          <a:latin typeface="Century Gothic" panose="020B0502020202020204" pitchFamily="34" charset="0"/>
                          <a:ea typeface="Calibri"/>
                          <a:cs typeface="Times New Roman"/>
                        </a:rPr>
                        <a:t> have been obscured in order to make the answers less obvious!</a:t>
                      </a: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0">
                <a:tc>
                  <a:txBody>
                    <a:bodyPr/>
                    <a:lstStyle/>
                    <a:p>
                      <a:pPr>
                        <a:lnSpc>
                          <a:spcPct val="100000"/>
                        </a:lnSpc>
                        <a:spcAft>
                          <a:spcPts val="0"/>
                        </a:spcAft>
                      </a:pPr>
                      <a:r>
                        <a:rPr lang="en-GB" sz="1000" b="1" baseline="0" dirty="0">
                          <a:solidFill>
                            <a:schemeClr val="bg1"/>
                          </a:solidFill>
                          <a:effectLst/>
                          <a:latin typeface="Century Gothic" panose="020B0502020202020204" pitchFamily="34" charset="0"/>
                          <a:ea typeface="Calibri"/>
                          <a:cs typeface="Times New Roman"/>
                        </a:rPr>
                        <a:t>He is a clergyman, and is said to do a great deal of good.</a:t>
                      </a:r>
                    </a:p>
                    <a:p>
                      <a:pPr>
                        <a:lnSpc>
                          <a:spcPct val="100000"/>
                        </a:lnSpc>
                        <a:spcAft>
                          <a:spcPts val="0"/>
                        </a:spcAft>
                      </a:pPr>
                      <a:r>
                        <a:rPr lang="en-GB" sz="1000" b="0" baseline="0" dirty="0">
                          <a:solidFill>
                            <a:schemeClr val="bg1"/>
                          </a:solidFill>
                          <a:effectLst/>
                          <a:latin typeface="Century Gothic" panose="020B0502020202020204" pitchFamily="34" charset="0"/>
                          <a:ea typeface="Calibri"/>
                          <a:cs typeface="Times New Roman"/>
                        </a:rPr>
                        <a:t>This is a fascinating exchange that should be unpicked by students as it begins reveals Brocklehurst’s true nature. Note the difference between what Helen says and what she </a:t>
                      </a:r>
                      <a:r>
                        <a:rPr lang="en-GB" sz="1000" b="1" baseline="0" dirty="0">
                          <a:solidFill>
                            <a:schemeClr val="bg1"/>
                          </a:solidFill>
                          <a:effectLst/>
                          <a:latin typeface="Century Gothic" panose="020B0502020202020204" pitchFamily="34" charset="0"/>
                          <a:ea typeface="Calibri"/>
                          <a:cs typeface="Times New Roman"/>
                        </a:rPr>
                        <a:t>doesn’t </a:t>
                      </a:r>
                      <a:r>
                        <a:rPr lang="en-GB" sz="1000" b="0" baseline="0" dirty="0">
                          <a:solidFill>
                            <a:schemeClr val="bg1"/>
                          </a:solidFill>
                          <a:effectLst/>
                          <a:latin typeface="Century Gothic" panose="020B0502020202020204" pitchFamily="34" charset="0"/>
                          <a:ea typeface="Calibri"/>
                          <a:cs typeface="Times New Roman"/>
                        </a:rPr>
                        <a:t>say. Other people say Mr Brocklehurst is good; she does not. This reveals that Mr Brocklehurst is probably not a good man, and Helen is very polite and tactful. If Jane doesn’t like someone (</a:t>
                      </a:r>
                      <a:r>
                        <a:rPr lang="en-GB" sz="1000" b="0" baseline="0" dirty="0" err="1">
                          <a:solidFill>
                            <a:schemeClr val="bg1"/>
                          </a:solidFill>
                          <a:effectLst/>
                          <a:latin typeface="Century Gothic" panose="020B0502020202020204" pitchFamily="34" charset="0"/>
                          <a:ea typeface="Calibri"/>
                          <a:cs typeface="Times New Roman"/>
                        </a:rPr>
                        <a:t>eg</a:t>
                      </a:r>
                      <a:r>
                        <a:rPr lang="en-GB" sz="1000" b="0" baseline="0" dirty="0">
                          <a:solidFill>
                            <a:schemeClr val="bg1"/>
                          </a:solidFill>
                          <a:effectLst/>
                          <a:latin typeface="Century Gothic" panose="020B0502020202020204" pitchFamily="34" charset="0"/>
                          <a:ea typeface="Calibri"/>
                          <a:cs typeface="Times New Roman"/>
                        </a:rPr>
                        <a:t> Mrs Reed), she has no reticence in letting her true feelings be known!</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33184">
                <a:tc>
                  <a:txBody>
                    <a:bodyPr/>
                    <a:lstStyle/>
                    <a:p>
                      <a:pPr>
                        <a:spcAft>
                          <a:spcPts val="300"/>
                        </a:spcAft>
                      </a:pPr>
                      <a:r>
                        <a:rPr lang="en-GB" sz="1000" b="1" baseline="0" dirty="0">
                          <a:solidFill>
                            <a:schemeClr val="bg1"/>
                          </a:solidFill>
                          <a:latin typeface="Century Gothic" panose="020B0502020202020204" pitchFamily="34" charset="0"/>
                        </a:rPr>
                        <a:t>Reading</a:t>
                      </a:r>
                    </a:p>
                    <a:p>
                      <a:pPr>
                        <a:spcAft>
                          <a:spcPts val="300"/>
                        </a:spcAft>
                      </a:pPr>
                      <a:r>
                        <a:rPr lang="en-GB" sz="1000" b="0" baseline="0" dirty="0">
                          <a:solidFill>
                            <a:schemeClr val="bg1"/>
                          </a:solidFill>
                          <a:latin typeface="Century Gothic" panose="020B0502020202020204" pitchFamily="34" charset="0"/>
                        </a:rPr>
                        <a:t>Read from,  ‘But at that moment the summons sounded for dinner’ (page 61)</a:t>
                      </a:r>
                    </a:p>
                    <a:p>
                      <a:pPr>
                        <a:spcAft>
                          <a:spcPts val="300"/>
                        </a:spcAft>
                      </a:pPr>
                      <a:r>
                        <a:rPr lang="en-GB" sz="1000" b="0" baseline="0" dirty="0">
                          <a:solidFill>
                            <a:schemeClr val="bg1"/>
                          </a:solidFill>
                          <a:latin typeface="Century Gothic" panose="020B0502020202020204" pitchFamily="34" charset="0"/>
                        </a:rPr>
                        <a:t>Read to the end of the chapter.</a:t>
                      </a:r>
                    </a:p>
                    <a:p>
                      <a:pPr>
                        <a:spcAft>
                          <a:spcPts val="300"/>
                        </a:spcAft>
                      </a:pPr>
                      <a:r>
                        <a:rPr lang="en-GB" sz="1000" b="0" baseline="0" dirty="0">
                          <a:solidFill>
                            <a:schemeClr val="bg1"/>
                          </a:solidFill>
                          <a:latin typeface="Century Gothic" panose="020B0502020202020204" pitchFamily="34" charset="0"/>
                        </a:rPr>
                        <a:t>There are some check for understanding questions at the end of the chapter to help assess students’ comprehension of the passage. </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baseline="0" dirty="0">
                          <a:solidFill>
                            <a:schemeClr val="bg1"/>
                          </a:solidFill>
                          <a:latin typeface="Century Gothic" panose="020B0502020202020204" pitchFamily="34" charset="0"/>
                          <a:cs typeface="Times New Roman" panose="02020603050405020304" pitchFamily="18" charset="0"/>
                        </a:rPr>
                        <a:t>Helen and Jane differences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a:solidFill>
                            <a:schemeClr val="bg1"/>
                          </a:solidFill>
                          <a:latin typeface="Century Gothic" panose="020B0502020202020204" pitchFamily="34" charset="0"/>
                          <a:cs typeface="Times New Roman" panose="02020603050405020304" pitchFamily="18" charset="0"/>
                        </a:rPr>
                        <a:t>Students discuss the differences between Jane and Helen at this part of the novel. The differences will become more and more explicit later in the book, but at this point we already can see how meek and gentle Helen is compared to Jane.</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10819673"/>
                  </a:ext>
                </a:extLst>
              </a:tr>
              <a:tr h="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000" b="1" dirty="0">
                          <a:solidFill>
                            <a:prstClr val="black"/>
                          </a:solidFill>
                          <a:latin typeface="Century Gothic" panose="020B0502020202020204" pitchFamily="34" charset="0"/>
                        </a:rPr>
                        <a:t>Similarities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1000" dirty="0">
                          <a:solidFill>
                            <a:prstClr val="black"/>
                          </a:solidFill>
                          <a:latin typeface="Century Gothic" panose="020B0502020202020204" pitchFamily="34" charset="0"/>
                        </a:rPr>
                        <a:t>Jane and Helen Burns react differently to punishment. Students w</a:t>
                      </a:r>
                      <a:r>
                        <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rite a paragraph answering this question: What are the similarities </a:t>
                      </a:r>
                      <a:r>
                        <a:rPr lang="en-GB" sz="1000" b="0" dirty="0">
                          <a:solidFill>
                            <a:prstClr val="black"/>
                          </a:solidFill>
                          <a:latin typeface="Century Gothic" panose="020B0502020202020204" pitchFamily="34" charset="0"/>
                        </a:rPr>
                        <a:t>are there </a:t>
                      </a:r>
                      <a:r>
                        <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between Jane Eyre and Helen Burns?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baseline="0" dirty="0">
                        <a:solidFill>
                          <a:schemeClr val="bg1"/>
                        </a:solidFill>
                        <a:latin typeface="Century Gothic" panose="020B0502020202020204" pitchFamily="34" charset="0"/>
                        <a:cs typeface="Times New Roman" panose="02020603050405020304" pitchFamily="18"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3328339590"/>
                  </a:ext>
                </a:extLst>
              </a:tr>
              <a:tr h="0">
                <a:tc>
                  <a:txBody>
                    <a:bodyPr/>
                    <a:lstStyle/>
                    <a:p>
                      <a:pPr algn="l">
                        <a:lnSpc>
                          <a:spcPct val="100000"/>
                        </a:lnSpc>
                        <a:spcBef>
                          <a:spcPts val="0"/>
                        </a:spcBef>
                        <a:spcAft>
                          <a:spcPts val="0"/>
                        </a:spcAft>
                      </a:pPr>
                      <a:r>
                        <a:rPr lang="en-GB" sz="1000" b="1" dirty="0">
                          <a:effectLst/>
                          <a:latin typeface="Century Gothic" panose="020B0502020202020204" pitchFamily="34" charset="0"/>
                          <a:ea typeface="Calibri"/>
                          <a:cs typeface="Times New Roman"/>
                        </a:rPr>
                        <a:t>Fortnightly quiz</a:t>
                      </a:r>
                    </a:p>
                    <a:p>
                      <a:pPr algn="l">
                        <a:lnSpc>
                          <a:spcPct val="100000"/>
                        </a:lnSpc>
                        <a:spcBef>
                          <a:spcPts val="0"/>
                        </a:spcBef>
                        <a:spcAft>
                          <a:spcPts val="0"/>
                        </a:spcAft>
                      </a:pPr>
                      <a:r>
                        <a:rPr lang="en-GB" sz="1000" b="0" dirty="0">
                          <a:effectLst/>
                          <a:latin typeface="Century Gothic" panose="020B0502020202020204" pitchFamily="34" charset="0"/>
                          <a:ea typeface="Calibri"/>
                          <a:cs typeface="Times New Roman"/>
                        </a:rPr>
                        <a:t>Students complete quiz.</a:t>
                      </a:r>
                    </a:p>
                    <a:p>
                      <a:pPr algn="l">
                        <a:lnSpc>
                          <a:spcPct val="100000"/>
                        </a:lnSpc>
                        <a:spcBef>
                          <a:spcPts val="0"/>
                        </a:spcBef>
                        <a:spcAft>
                          <a:spcPts val="0"/>
                        </a:spcAft>
                      </a:pPr>
                      <a:endParaRPr lang="en-GB" sz="1000" b="1" dirty="0">
                        <a:effectLst/>
                        <a:latin typeface="Century Gothic" panose="020B0502020202020204" pitchFamily="34" charset="0"/>
                        <a:ea typeface="Calibri"/>
                        <a:cs typeface="Times New Roman"/>
                      </a:endParaRPr>
                    </a:p>
                  </a:txBody>
                  <a:tcPr marL="68400" marR="68400" marT="0" marB="0"/>
                </a:tc>
                <a:tc>
                  <a:txBody>
                    <a:bodyPr/>
                    <a:lstStyle/>
                    <a:p>
                      <a:pPr>
                        <a:lnSpc>
                          <a:spcPct val="100000"/>
                        </a:lnSpc>
                        <a:spcAft>
                          <a:spcPts val="0"/>
                        </a:spcAft>
                      </a:pPr>
                      <a:endParaRPr lang="en-GB" sz="10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4215107794"/>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172354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2400" dirty="0">
                <a:solidFill>
                  <a:prstClr val="black"/>
                </a:solidFill>
                <a:latin typeface="Century Gothic" panose="020B0502020202020204" pitchFamily="34" charset="0"/>
              </a:rPr>
              <a:t>Jane and Helen Burns react differently to punishment.</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2400" dirty="0">
                <a:solidFill>
                  <a:prstClr val="black"/>
                </a:solidFill>
                <a:latin typeface="Century Gothic" panose="020B0502020202020204" pitchFamily="34" charset="0"/>
              </a:rPr>
              <a:t>W</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rite a paragraph answering this question: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are the similarities </a:t>
            </a:r>
            <a:r>
              <a:rPr lang="en-GB" sz="2400" b="1" dirty="0">
                <a:solidFill>
                  <a:prstClr val="black"/>
                </a:solidFill>
                <a:latin typeface="Century Gothic" panose="020B0502020202020204" pitchFamily="34" charset="0"/>
              </a:rPr>
              <a:t>are there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between Jane Eyre and Helen Burns?</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pic>
        <p:nvPicPr>
          <p:cNvPr id="8" name="Picture 7" descr="http://img.poptower.com/pic-45141/freya-parks.jpg">
            <a:extLst>
              <a:ext uri="{FF2B5EF4-FFF2-40B4-BE49-F238E27FC236}">
                <a16:creationId xmlns:a16="http://schemas.microsoft.com/office/drawing/2014/main" id="{0307E9F0-DBF8-D640-98E4-F5AA5B9E3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7631" y="2274301"/>
            <a:ext cx="3744416" cy="374441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A8F1BC7-87FA-AE44-9BD8-B41DB0746152}"/>
              </a:ext>
            </a:extLst>
          </p:cNvPr>
          <p:cNvSpPr txBox="1"/>
          <p:nvPr/>
        </p:nvSpPr>
        <p:spPr>
          <a:xfrm>
            <a:off x="2409892" y="5834051"/>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10" name="Picture 2" descr="http://images1.fanpop.com/images/photos/1600000/Jane-Eyre-1996-film-jane-eyre-1611326-1024-576.jpg">
            <a:extLst>
              <a:ext uri="{FF2B5EF4-FFF2-40B4-BE49-F238E27FC236}">
                <a16:creationId xmlns:a16="http://schemas.microsoft.com/office/drawing/2014/main" id="{390E2151-6D3F-E544-BAD1-3106159AE0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226" t="5840" r="44551" b="2286"/>
          <a:stretch/>
        </p:blipFill>
        <p:spPr bwMode="auto">
          <a:xfrm>
            <a:off x="5372180" y="2274301"/>
            <a:ext cx="2769513" cy="37444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A2CCF6D-85EE-E54D-95F5-C306FCE03423}"/>
              </a:ext>
            </a:extLst>
          </p:cNvPr>
          <p:cNvSpPr txBox="1"/>
          <p:nvPr/>
        </p:nvSpPr>
        <p:spPr>
          <a:xfrm>
            <a:off x="6296652" y="5834051"/>
            <a:ext cx="9205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pic>
        <p:nvPicPr>
          <p:cNvPr id="12" name="Picture 11">
            <a:extLst>
              <a:ext uri="{FF2B5EF4-FFF2-40B4-BE49-F238E27FC236}">
                <a16:creationId xmlns:a16="http://schemas.microsoft.com/office/drawing/2014/main" id="{992F10C1-9BFD-3146-AA03-294CB99933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pic>
        <p:nvPicPr>
          <p:cNvPr id="13" name="Picture 12">
            <a:extLst>
              <a:ext uri="{FF2B5EF4-FFF2-40B4-BE49-F238E27FC236}">
                <a16:creationId xmlns:a16="http://schemas.microsoft.com/office/drawing/2014/main" id="{38C7C472-A1BE-194A-AEB3-46FDA8F2D7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15666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07887" y="274638"/>
            <a:ext cx="8436113" cy="1143000"/>
          </a:xfrm>
        </p:spPr>
        <p:txBody>
          <a:bodyPr/>
          <a:lstStyle/>
          <a:p>
            <a:r>
              <a:rPr lang="en-GB" altLang="en-US" dirty="0">
                <a:solidFill>
                  <a:schemeClr val="bg1"/>
                </a:solidFill>
                <a:latin typeface="Century Gothic" panose="020B0502020202020204" pitchFamily="34" charset="0"/>
              </a:rPr>
              <a:t>Quiz time!</a:t>
            </a:r>
          </a:p>
        </p:txBody>
      </p:sp>
      <p:sp>
        <p:nvSpPr>
          <p:cNvPr id="16387" name="Content Placeholder 2"/>
          <p:cNvSpPr>
            <a:spLocks noGrp="1"/>
          </p:cNvSpPr>
          <p:nvPr>
            <p:ph idx="1"/>
          </p:nvPr>
        </p:nvSpPr>
        <p:spPr>
          <a:xfrm>
            <a:off x="971550" y="1600200"/>
            <a:ext cx="7715250" cy="4525963"/>
          </a:xfrm>
        </p:spPr>
        <p:txBody>
          <a:bodyPr/>
          <a:lstStyle/>
          <a:p>
            <a:pPr marL="0" indent="0" algn="ctr">
              <a:buNone/>
            </a:pPr>
            <a:r>
              <a:rPr lang="en-GB" altLang="en-US" dirty="0">
                <a:solidFill>
                  <a:schemeClr val="bg1"/>
                </a:solidFill>
                <a:latin typeface="Century Gothic" panose="020B0502020202020204" pitchFamily="34" charset="0"/>
              </a:rPr>
              <a:t>Circle the correct answers for quiz 3.</a:t>
            </a: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Fortnightly quiz</a:t>
            </a:r>
          </a:p>
        </p:txBody>
      </p:sp>
    </p:spTree>
    <p:extLst>
      <p:ext uri="{BB962C8B-B14F-4D97-AF65-F5344CB8AC3E}">
        <p14:creationId xmlns:p14="http://schemas.microsoft.com/office/powerpoint/2010/main" val="1086401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07886" y="274638"/>
            <a:ext cx="8436113" cy="1143000"/>
          </a:xfrm>
        </p:spPr>
        <p:txBody>
          <a:bodyPr/>
          <a:lstStyle/>
          <a:p>
            <a:r>
              <a:rPr lang="en-GB" altLang="en-US" dirty="0">
                <a:solidFill>
                  <a:schemeClr val="bg1"/>
                </a:solidFill>
                <a:latin typeface="Century Gothic" panose="020B0502020202020204" pitchFamily="34" charset="0"/>
              </a:rPr>
              <a:t>Quiz answers</a:t>
            </a:r>
          </a:p>
        </p:txBody>
      </p:sp>
      <p:sp>
        <p:nvSpPr>
          <p:cNvPr id="17411" name="Content Placeholder 2"/>
          <p:cNvSpPr>
            <a:spLocks noGrp="1"/>
          </p:cNvSpPr>
          <p:nvPr>
            <p:ph sz="half" idx="1"/>
          </p:nvPr>
        </p:nvSpPr>
        <p:spPr>
          <a:xfrm>
            <a:off x="1042988" y="1600200"/>
            <a:ext cx="3745036" cy="4525963"/>
          </a:xfrm>
        </p:spPr>
        <p:txBody>
          <a:bodyPr/>
          <a:lstStyle/>
          <a:p>
            <a:pPr marL="900113" indent="-900113">
              <a:buFont typeface="+mj-lt"/>
              <a:buAutoNum type="arabicPeriod"/>
            </a:pPr>
            <a:r>
              <a:rPr lang="en-US" altLang="en-US" sz="3600" dirty="0">
                <a:solidFill>
                  <a:schemeClr val="bg1"/>
                </a:solidFill>
                <a:latin typeface="Century Gothic" panose="020B0502020202020204" pitchFamily="34" charset="0"/>
              </a:rPr>
              <a:t>a b c  </a:t>
            </a:r>
          </a:p>
          <a:p>
            <a:pPr marL="900113" indent="-900113">
              <a:buFont typeface="+mj-lt"/>
              <a:buAutoNum type="arabicPeriod"/>
            </a:pPr>
            <a:r>
              <a:rPr lang="en-US" altLang="en-US" sz="3600" dirty="0">
                <a:solidFill>
                  <a:schemeClr val="bg1"/>
                </a:solidFill>
                <a:latin typeface="Century Gothic" panose="020B0502020202020204" pitchFamily="34" charset="0"/>
              </a:rPr>
              <a:t>c e</a:t>
            </a:r>
          </a:p>
          <a:p>
            <a:pPr marL="900113" indent="-900113">
              <a:buFont typeface="+mj-lt"/>
              <a:buAutoNum type="arabicPeriod"/>
            </a:pPr>
            <a:r>
              <a:rPr lang="en-US" altLang="en-US" sz="3600" dirty="0">
                <a:solidFill>
                  <a:schemeClr val="bg1"/>
                </a:solidFill>
                <a:latin typeface="Century Gothic" panose="020B0502020202020204" pitchFamily="34" charset="0"/>
              </a:rPr>
              <a:t>e g f c h d a b</a:t>
            </a:r>
          </a:p>
          <a:p>
            <a:pPr marL="900113" indent="-900113">
              <a:buFont typeface="+mj-lt"/>
              <a:buAutoNum type="arabicPeriod"/>
            </a:pPr>
            <a:r>
              <a:rPr lang="en-US" altLang="en-US" sz="3600" dirty="0">
                <a:solidFill>
                  <a:schemeClr val="bg1"/>
                </a:solidFill>
                <a:latin typeface="Century Gothic" panose="020B0502020202020204" pitchFamily="34" charset="0"/>
              </a:rPr>
              <a:t>b c d</a:t>
            </a:r>
          </a:p>
          <a:p>
            <a:pPr marL="900113" indent="-900113">
              <a:buFont typeface="+mj-lt"/>
              <a:buAutoNum type="arabicPeriod"/>
            </a:pPr>
            <a:r>
              <a:rPr lang="en-US" altLang="en-US" sz="3600" dirty="0">
                <a:solidFill>
                  <a:schemeClr val="bg1"/>
                </a:solidFill>
                <a:latin typeface="Century Gothic" panose="020B0502020202020204" pitchFamily="34" charset="0"/>
              </a:rPr>
              <a:t>a e</a:t>
            </a:r>
          </a:p>
        </p:txBody>
      </p:sp>
      <p:sp>
        <p:nvSpPr>
          <p:cNvPr id="17412" name="Content Placeholder 1"/>
          <p:cNvSpPr>
            <a:spLocks noGrp="1"/>
          </p:cNvSpPr>
          <p:nvPr>
            <p:ph sz="half" idx="2"/>
          </p:nvPr>
        </p:nvSpPr>
        <p:spPr>
          <a:xfrm>
            <a:off x="5030375" y="1703231"/>
            <a:ext cx="4392488" cy="4525963"/>
          </a:xfrm>
        </p:spPr>
        <p:txBody>
          <a:bodyPr/>
          <a:lstStyle/>
          <a:p>
            <a:pPr marL="900113" indent="-900113">
              <a:buFont typeface="+mj-lt"/>
              <a:buAutoNum type="arabicPeriod" startAt="6"/>
            </a:pPr>
            <a:r>
              <a:rPr lang="en-US" altLang="en-US" sz="3600" dirty="0">
                <a:solidFill>
                  <a:schemeClr val="bg1"/>
                </a:solidFill>
                <a:latin typeface="Century Gothic" panose="020B0502020202020204" pitchFamily="34" charset="0"/>
              </a:rPr>
              <a:t>d e</a:t>
            </a:r>
          </a:p>
          <a:p>
            <a:pPr marL="900113" indent="-900113">
              <a:buFont typeface="+mj-lt"/>
              <a:buAutoNum type="arabicPeriod" startAt="6"/>
            </a:pPr>
            <a:r>
              <a:rPr lang="en-US" altLang="en-US" sz="3600" dirty="0">
                <a:solidFill>
                  <a:schemeClr val="bg1"/>
                </a:solidFill>
                <a:latin typeface="Century Gothic" panose="020B0502020202020204" pitchFamily="34" charset="0"/>
              </a:rPr>
              <a:t>c</a:t>
            </a:r>
          </a:p>
          <a:p>
            <a:pPr marL="900113" indent="-900113">
              <a:buFont typeface="+mj-lt"/>
              <a:buAutoNum type="arabicPeriod" startAt="6"/>
            </a:pPr>
            <a:r>
              <a:rPr lang="en-US" altLang="en-US" sz="3600" dirty="0">
                <a:solidFill>
                  <a:schemeClr val="bg1"/>
                </a:solidFill>
                <a:latin typeface="Century Gothic" panose="020B0502020202020204" pitchFamily="34" charset="0"/>
              </a:rPr>
              <a:t>b d</a:t>
            </a:r>
          </a:p>
          <a:p>
            <a:pPr marL="900113" indent="-900113">
              <a:buFont typeface="+mj-lt"/>
              <a:buAutoNum type="arabicPeriod" startAt="6"/>
            </a:pPr>
            <a:r>
              <a:rPr lang="en-US" altLang="en-US" sz="3600" dirty="0">
                <a:solidFill>
                  <a:schemeClr val="bg1"/>
                </a:solidFill>
                <a:latin typeface="Century Gothic" panose="020B0502020202020204" pitchFamily="34" charset="0"/>
              </a:rPr>
              <a:t>b e</a:t>
            </a:r>
          </a:p>
          <a:p>
            <a:pPr marL="900113" indent="-900113">
              <a:buFont typeface="+mj-lt"/>
              <a:buAutoNum type="arabicPeriod" startAt="6"/>
            </a:pPr>
            <a:r>
              <a:rPr lang="en-US" altLang="en-US" sz="3600" dirty="0">
                <a:solidFill>
                  <a:schemeClr val="bg1"/>
                </a:solidFill>
                <a:latin typeface="Century Gothic" panose="020B0502020202020204" pitchFamily="34" charset="0"/>
              </a:rPr>
              <a:t>d e</a:t>
            </a:r>
            <a:endParaRPr lang="en-GB" altLang="en-US" sz="2000" dirty="0">
              <a:solidFill>
                <a:schemeClr val="bg1"/>
              </a:solidFill>
              <a:latin typeface="Century Gothic" panose="020B0502020202020204" pitchFamily="34" charset="0"/>
            </a:endParaRPr>
          </a:p>
        </p:txBody>
      </p:sp>
      <p:sp>
        <p:nvSpPr>
          <p:cNvPr id="5" name="TextBox 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Answers</a:t>
            </a:r>
          </a:p>
        </p:txBody>
      </p:sp>
    </p:spTree>
    <p:extLst>
      <p:ext uri="{BB962C8B-B14F-4D97-AF65-F5344CB8AC3E}">
        <p14:creationId xmlns:p14="http://schemas.microsoft.com/office/powerpoint/2010/main" val="2965571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AF4A2B35-65B9-734C-972F-D1C91128BB6D}"/>
              </a:ext>
            </a:extLst>
          </p:cNvPr>
          <p:cNvSpPr txBox="1"/>
          <p:nvPr/>
        </p:nvSpPr>
        <p:spPr>
          <a:xfrm>
            <a:off x="942902" y="5056361"/>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The orphans are treated harshly and</a:t>
            </a:r>
            <a:r>
              <a:rPr kumimoji="0" lang="en-GB" sz="2400" b="1" i="0" u="none" strike="noStrike" kern="1200" cap="none" spc="0" normalizeH="0" noProof="0" dirty="0">
                <a:ln>
                  <a:noFill/>
                </a:ln>
                <a:solidFill>
                  <a:srgbClr val="00B050"/>
                </a:solidFill>
                <a:effectLst/>
                <a:uLnTx/>
                <a:uFillTx/>
                <a:latin typeface="Century Gothic" panose="020B0502020202020204" pitchFamily="34" charset="0"/>
                <a:ea typeface="+mn-ea"/>
                <a:cs typeface="+mn-cs"/>
              </a:rPr>
              <a:t> are given very little food such as gruel. This is similar to the way the girls are treated at Lowood as they are given burnt porridge.</a:t>
            </a:r>
            <a:endPar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4361C2C0-83F0-D046-8A9D-A9AEA4969384}"/>
              </a:ext>
            </a:extLst>
          </p:cNvPr>
          <p:cNvSpPr/>
          <p:nvPr/>
        </p:nvSpPr>
        <p:spPr>
          <a:xfrm>
            <a:off x="924200" y="894612"/>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Jane reacts by passionately telling Mrs Reed how much she dislikes</a:t>
            </a:r>
            <a:r>
              <a:rPr kumimoji="0" lang="en-US" sz="2400" b="1" i="0" u="none" strike="noStrike" kern="1200" cap="none" spc="0" normalizeH="0" noProof="0" dirty="0">
                <a:ln>
                  <a:noFill/>
                </a:ln>
                <a:solidFill>
                  <a:srgbClr val="00B050"/>
                </a:solidFill>
                <a:effectLst/>
                <a:uLnTx/>
                <a:uFillTx/>
                <a:latin typeface="Century Gothic" panose="020B0502020202020204" pitchFamily="34" charset="0"/>
              </a:rPr>
              <a:t> her for being so cruel and </a:t>
            </a:r>
            <a:r>
              <a:rPr lang="en-US" sz="2400" b="1" dirty="0">
                <a:solidFill>
                  <a:srgbClr val="00B050"/>
                </a:solidFill>
                <a:latin typeface="Century Gothic" panose="020B0502020202020204" pitchFamily="34" charset="0"/>
              </a:rPr>
              <a:t>unfair.</a:t>
            </a:r>
            <a:endParaRPr kumimoji="0" lang="en-US" sz="2400" b="1" i="0" u="none" strike="noStrike" kern="1200" cap="none" spc="0" normalizeH="0" noProof="0" dirty="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baseline="0" dirty="0">
                <a:solidFill>
                  <a:srgbClr val="00B050"/>
                </a:solidFill>
                <a:latin typeface="Century Gothic" panose="020B0502020202020204" pitchFamily="34" charset="0"/>
              </a:rPr>
              <a:t>Jane has to wake up at dawn.</a:t>
            </a:r>
            <a:endParaRPr lang="en-US" sz="2400" b="1" dirty="0">
              <a:solidFill>
                <a:srgbClr val="00B050"/>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The girls start their</a:t>
            </a:r>
            <a:r>
              <a:rPr kumimoji="0" lang="en-US" sz="2400" b="1" i="0" u="none" strike="noStrike" kern="1200" cap="none" spc="0" normalizeH="0" noProof="0" dirty="0">
                <a:ln>
                  <a:noFill/>
                </a:ln>
                <a:solidFill>
                  <a:srgbClr val="00B050"/>
                </a:solidFill>
                <a:effectLst/>
                <a:uLnTx/>
                <a:uFillTx/>
                <a:latin typeface="Century Gothic" panose="020B0502020202020204" pitchFamily="34" charset="0"/>
              </a:rPr>
              <a:t> day by reading the bible for an hour.</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baseline="0" dirty="0">
                <a:solidFill>
                  <a:srgbClr val="00B050"/>
                </a:solidFill>
                <a:latin typeface="Century Gothic" panose="020B0502020202020204" pitchFamily="34" charset="0"/>
              </a:rPr>
              <a:t>The girls are given brunt porridge for breakfast.</a:t>
            </a:r>
            <a:endPar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1" name="TextBox 10">
            <a:extLst>
              <a:ext uri="{FF2B5EF4-FFF2-40B4-BE49-F238E27FC236}">
                <a16:creationId xmlns:a16="http://schemas.microsoft.com/office/drawing/2014/main" id="{EA2ABA98-78E5-2B40-B28B-52D499B591A0}"/>
              </a:ext>
            </a:extLst>
          </p:cNvPr>
          <p:cNvSpPr txBox="1"/>
          <p:nvPr/>
        </p:nvSpPr>
        <p:spPr>
          <a:xfrm>
            <a:off x="942902" y="5056361"/>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are the orphans</a:t>
            </a:r>
            <a:r>
              <a:rPr kumimoji="0" lang="en-GB"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treated in ‘Oliver Twist’? How does this compare to the</a:t>
            </a:r>
            <a:r>
              <a:rPr lang="en-GB" sz="2400" dirty="0">
                <a:solidFill>
                  <a:prstClr val="black"/>
                </a:solidFill>
                <a:latin typeface="Century Gothic" panose="020B0502020202020204" pitchFamily="34" charset="0"/>
              </a:rPr>
              <a:t> way the girls are treated at Lowood?</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Rectangle 3"/>
          <p:cNvSpPr/>
          <p:nvPr/>
        </p:nvSpPr>
        <p:spPr>
          <a:xfrm>
            <a:off x="924200" y="894612"/>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Jane</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react to being punished by Mrs Reed at Gateshead?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aseline="0" dirty="0">
                <a:solidFill>
                  <a:prstClr val="black"/>
                </a:solidFill>
                <a:latin typeface="Century Gothic" panose="020B0502020202020204" pitchFamily="34" charset="0"/>
              </a:rPr>
              <a:t>What</a:t>
            </a:r>
            <a:r>
              <a:rPr lang="en-US" sz="2400" dirty="0">
                <a:solidFill>
                  <a:prstClr val="black"/>
                </a:solidFill>
                <a:latin typeface="Century Gothic" panose="020B0502020202020204" pitchFamily="34" charset="0"/>
              </a:rPr>
              <a:t> time does Jane have to wake up on her first day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i="0" u="none" strike="noStrike" kern="1200" cap="none" spc="0" normalizeH="0" baseline="0" noProof="0" dirty="0">
                <a:ln>
                  <a:noFill/>
                </a:ln>
                <a:solidFill>
                  <a:prstClr val="black"/>
                </a:solidFill>
                <a:effectLst/>
                <a:uLnTx/>
                <a:uFillTx/>
                <a:latin typeface="Century Gothic" panose="020B0502020202020204" pitchFamily="34" charset="0"/>
              </a:rPr>
              <a:t>How</a:t>
            </a:r>
            <a:r>
              <a:rPr kumimoji="0" lang="en-US" sz="2400" i="0" u="none" strike="noStrike" kern="1200" cap="none" spc="0" normalizeH="0" noProof="0" dirty="0">
                <a:ln>
                  <a:noFill/>
                </a:ln>
                <a:solidFill>
                  <a:prstClr val="black"/>
                </a:solidFill>
                <a:effectLst/>
                <a:uLnTx/>
                <a:uFillTx/>
                <a:latin typeface="Century Gothic" panose="020B0502020202020204" pitchFamily="34" charset="0"/>
              </a:rPr>
              <a:t> do we know that the girls are raised in a Christian way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aseline="0" dirty="0">
                <a:solidFill>
                  <a:prstClr val="black"/>
                </a:solidFill>
                <a:latin typeface="Century Gothic" panose="020B0502020202020204" pitchFamily="34" charset="0"/>
              </a:rPr>
              <a:t>What</a:t>
            </a:r>
            <a:r>
              <a:rPr lang="en-US" sz="2400" dirty="0">
                <a:solidFill>
                  <a:prstClr val="black"/>
                </a:solidFill>
                <a:latin typeface="Century Gothic" panose="020B0502020202020204" pitchFamily="34" charset="0"/>
              </a:rPr>
              <a:t> are the girls given for breakfast?</a:t>
            </a: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8" name="TextBox 7"/>
          <p:cNvSpPr txBox="1"/>
          <p:nvPr/>
        </p:nvSpPr>
        <p:spPr>
          <a:xfrm>
            <a:off x="975614" y="303058"/>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Helen Burns</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4931773" cy="36471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Last lesson, we looked at Jane’s morning routine at Lowood School.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was harsh and tough.</a:t>
            </a:r>
          </a:p>
          <a:p>
            <a:pPr lvl="0" defTabSz="914400">
              <a:spcAft>
                <a:spcPts val="600"/>
              </a:spcAft>
              <a:defRPr/>
            </a:pPr>
            <a:endParaRPr lang="en-GB" sz="2400" dirty="0">
              <a:solidFill>
                <a:prstClr val="black"/>
              </a:solidFill>
              <a:latin typeface="Century Gothic" panose="020B0502020202020204" pitchFamily="34" charset="0"/>
            </a:endParaRPr>
          </a:p>
          <a:p>
            <a:pPr lvl="0" defTabSz="914400">
              <a:spcAft>
                <a:spcPts val="600"/>
              </a:spcAft>
              <a:defRPr/>
            </a:pPr>
            <a:r>
              <a:rPr lang="en-GB" sz="2400" dirty="0">
                <a:solidFill>
                  <a:prstClr val="black"/>
                </a:solidFill>
                <a:latin typeface="Century Gothic" panose="020B0502020202020204" pitchFamily="34" charset="0"/>
              </a:rPr>
              <a:t>In the passage you are about to read, Jane meets a new character called </a:t>
            </a:r>
            <a:r>
              <a:rPr lang="en-GB" sz="2400" b="1" dirty="0">
                <a:solidFill>
                  <a:prstClr val="black"/>
                </a:solidFill>
                <a:latin typeface="Century Gothic" panose="020B0502020202020204" pitchFamily="34" charset="0"/>
              </a:rPr>
              <a:t>Helen Burns</a:t>
            </a:r>
            <a:r>
              <a:rPr lang="en-GB" sz="2400" dirty="0">
                <a:solidFill>
                  <a:prstClr val="black"/>
                </a:solidFill>
                <a:latin typeface="Century Gothic" panose="020B0502020202020204" pitchFamily="34" charset="0"/>
              </a:rPr>
              <a:t>.</a:t>
            </a:r>
          </a:p>
          <a:p>
            <a:pPr lvl="0" defTabSz="914400">
              <a:spcAft>
                <a:spcPts val="600"/>
              </a:spcAft>
              <a:defRPr/>
            </a:pPr>
            <a:r>
              <a:rPr lang="en-GB" sz="2400" dirty="0">
                <a:solidFill>
                  <a:prstClr val="black"/>
                </a:solidFill>
                <a:latin typeface="Century Gothic" panose="020B0502020202020204" pitchFamily="34" charset="0"/>
              </a:rPr>
              <a:t>Jane asks Helen about Lowood School.</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p:cNvPicPr>
            <a:picLocks noChangeAspect="1"/>
          </p:cNvPicPr>
          <p:nvPr/>
        </p:nvPicPr>
        <p:blipFill>
          <a:blip r:embed="rId2"/>
          <a:stretch>
            <a:fillRect/>
          </a:stretch>
        </p:blipFill>
        <p:spPr>
          <a:xfrm>
            <a:off x="6341526" y="197707"/>
            <a:ext cx="2617123" cy="2060289"/>
          </a:xfrm>
          <a:prstGeom prst="rect">
            <a:avLst/>
          </a:prstGeom>
        </p:spPr>
      </p:pic>
      <p:sp>
        <p:nvSpPr>
          <p:cNvPr id="5" name="TextBox 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Lowood School</a:t>
            </a:r>
          </a:p>
        </p:txBody>
      </p:sp>
      <p:pic>
        <p:nvPicPr>
          <p:cNvPr id="6" name="Picture 2" descr="http://pictures.abebooks.com/isbn/9780141441146-us.jpg">
            <a:extLst>
              <a:ext uri="{FF2B5EF4-FFF2-40B4-BE49-F238E27FC236}">
                <a16:creationId xmlns:a16="http://schemas.microsoft.com/office/drawing/2014/main" id="{C83237E9-474F-2140-909E-33D680F4F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3788" y="3102065"/>
            <a:ext cx="2398412" cy="370125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75C7866-8732-FB49-AD2D-FBEADA72CAE4}"/>
              </a:ext>
            </a:extLst>
          </p:cNvPr>
          <p:cNvSpPr/>
          <p:nvPr/>
        </p:nvSpPr>
        <p:spPr>
          <a:xfrm>
            <a:off x="781142" y="3928407"/>
            <a:ext cx="5835842" cy="2092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As yet I had spoken to no one’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58)</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“Now I want to read”’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61)</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52086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accustomed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used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conjecture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guess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mullioned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divided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latticed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squared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p.58-59</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As yet I had spoken to no one, nor did anybody seem to take notice of me; I stood lonely enough: but to that feeling of isolation I was accustomed; it did not oppress me much.  I leant against a pillar of the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verandah</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drew my grey mantle close about me, and, trying to forget the cold which nipped me without, and the unsatisfied hunger which gnawed me within, delivered myself up to the employment of watching and thinking.  My reflections were too undefined and fragmentary to merit record: I hardly yet knew where I was; Gateshead and my past life seemed floated away to an immeasurable distance; the present was vague and strange, and of the future I could form no conjecture.  I looked round the convent-like garden, and then up at the house—a large building, half of which seemed grey and old, the other half quite new.  The new part, containing the schoolroom and dormitory, was lit by mullioned and latticed windows, which gave it a church-like aspect; a stone tablet over the door bore this inscription:—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Institution.—This portion was rebuilt A.D. ---, by Naomi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of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Hall, in this county.”  “Let your light so shine before men, that they may see your good works, and glorify your Father which is in heaven.”—St. Matt. v. 16.</a:t>
            </a:r>
          </a:p>
        </p:txBody>
      </p:sp>
    </p:spTree>
    <p:extLst>
      <p:ext uri="{BB962C8B-B14F-4D97-AF65-F5344CB8AC3E}">
        <p14:creationId xmlns:p14="http://schemas.microsoft.com/office/powerpoint/2010/main" val="134452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penetrate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understand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import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importance</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hardihood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–bravery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occupation</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–hobby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p.59</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read these words over and over again: I felt that an explanation belonged to them, and was unable fully to penetrate their import.  I was still pondering the signification of “Institution,” and endeavouring to make out a connection between the first words and the verse of Scripture, when the sound of a cough close behind me made me turn my head.  I saw a girl sitting on a stone bench near; she was bent over a book, on the perusal of which she seemed intent: from where I stood I could see the title—it was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Rasselas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name that struck me as strange, and consequently attractive.  In turning a leaf she happened to look up, and I said to her directly—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your book interesting?”  I had already formed the intention of asking her to lend it to me some day.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like it,” she answered, after a pause of a second or two, during which she examined me.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is it about?” I continued.  I hardly know where I found the hardihood thus to open a conversation with a stranger; the step was contrary to my nature and habits: but I think her occupation touched a chord of sympathy somewhere; for I too liked reading, though of a frivolous and childish kind; I could not digest or comprehend the serious or substantial.</a:t>
            </a:r>
          </a:p>
        </p:txBody>
      </p:sp>
    </p:spTree>
    <p:extLst>
      <p:ext uri="{BB962C8B-B14F-4D97-AF65-F5344CB8AC3E}">
        <p14:creationId xmlns:p14="http://schemas.microsoft.com/office/powerpoint/2010/main" val="295570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p.59-60</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“You may look at it,” replied the girl, offering me the book.</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did so; a brief examination convinced me that the contents were less taking than the title: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Rasselas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looked dull to my trifling taste; I saw nothing about fairies, nothing about genii; no bright variety seemed spread over the closely-printed pages.  I returned it to her; she received it quietly, and without saying anything she was about to relapse into her former studious mood: again I ventured to disturb her—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“Can you tell me what the writing on that stone over the door means?  What is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Institution?”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“This house where you are come to live.”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why do they call it Institution?  Is it in any way different from other schools?”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“It is partly a charity-school: you and I, and all the rest of us, are charity-children.  I suppose you are an orphan: are not either your father or your mother dead?”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“Both died before I can remember.”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all the girls here have lost either one or both parents, and this is called an institution for educating orphans.”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 we pay no money?  Do they keep us for nothing?”</a:t>
            </a:r>
          </a:p>
        </p:txBody>
      </p:sp>
    </p:spTree>
    <p:extLst>
      <p:ext uri="{BB962C8B-B14F-4D97-AF65-F5344CB8AC3E}">
        <p14:creationId xmlns:p14="http://schemas.microsoft.com/office/powerpoint/2010/main" val="215362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board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food and a bed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deficiency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lack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subscription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–regular payments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benevolent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kind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treasurer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manager of money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p.60</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 pay, or our friends pay, fifteen pounds a year for each.”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“Then why do they call us charity-children?”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“Because fifteen pounds is not enough for board and teaching, and the deficiency is supplied by subscription.”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“Who subscribes?”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“Different benevolent-minded ladies and gentlemen in this neighbourhood and in London.”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“Who was Naomi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lady who built the new part of this house as that tablet records, and whose son overlooks and directs everything here.”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“Because he is treasurer and manager of the establishment.”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“Then this house does not belong to that tall lady who wears a watch, and who said we were to have some bread and cheese?”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“To Miss Temple?  Oh, no!  I wish it did: she has to answer to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Mr.</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for all she does.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Mr.</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buys all our food and all our clothes.”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“Does he live here?”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“No—two miles off, at a large hall.”</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he a good man?”</a:t>
            </a:r>
          </a:p>
        </p:txBody>
      </p:sp>
    </p:spTree>
    <p:extLst>
      <p:ext uri="{BB962C8B-B14F-4D97-AF65-F5344CB8AC3E}">
        <p14:creationId xmlns:p14="http://schemas.microsoft.com/office/powerpoint/2010/main" val="5067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clergyman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vicar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pelisse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coat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p.60-61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“He is a clergyman, and is said to do a great deal of good.”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“Did you say that tall lady was called Miss Temple?”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what are the other teachers called?”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one with red cheeks is called Miss Smith; she attends to the work, and cuts out—for we make our own clothes, our frocks, and pelisses, and everything; the little one with black hair is Miss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Scatcherd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she teaches history and grammar, and hears the second class repetitions; and the one who wears a shawl, and has a pocket-handkerchief tied to her side with a yellow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ribband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Madame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Pierrot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she comes from Lisle, in France, and teaches French.”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 you like the teachers?”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“Well enough.”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 you like the little black one, and the Madame ---?—I cannot pronounce her name as you do.”</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“Miss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Scatcherd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hasty—you must take care not to offend her; Madame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Pierrot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not a bad sort of person.”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Miss Temple is the best—isn’t she?”</a:t>
            </a:r>
          </a:p>
        </p:txBody>
      </p:sp>
    </p:spTree>
    <p:extLst>
      <p:ext uri="{BB962C8B-B14F-4D97-AF65-F5344CB8AC3E}">
        <p14:creationId xmlns:p14="http://schemas.microsoft.com/office/powerpoint/2010/main" val="342572647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pring xmlns="66eb2665-5259-4d07-aae6-d909f8d4f955" xsi:nil="true"/>
    <_ip_UnifiedCompliancePolicyProperties xmlns="http://schemas.microsoft.com/sharepoint/v3" xsi:nil="true"/>
    <Ark_x0020_Department xmlns="9c6500c0-19b7-4dc1-a957-fb6bf8f5f21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F0E3AF-C6ED-4A2D-8FB5-421C93494280}">
  <ds:schemaRefs>
    <ds:schemaRef ds:uri="http://schemas.microsoft.com/sharepoint/v3/contenttype/forms"/>
  </ds:schemaRefs>
</ds:datastoreItem>
</file>

<file path=customXml/itemProps2.xml><?xml version="1.0" encoding="utf-8"?>
<ds:datastoreItem xmlns:ds="http://schemas.openxmlformats.org/officeDocument/2006/customXml" ds:itemID="{F4AA4AE1-741E-464F-AC05-9CEBCA913428}">
  <ds:schemaRefs>
    <ds:schemaRef ds:uri="http://purl.org/dc/elements/1.1/"/>
    <ds:schemaRef ds:uri="http://purl.org/dc/term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66eb2665-5259-4d07-aae6-d909f8d4f955"/>
    <ds:schemaRef ds:uri="http://purl.org/dc/dcmitype/"/>
    <ds:schemaRef ds:uri="http://schemas.microsoft.com/office/2006/documentManagement/types"/>
    <ds:schemaRef ds:uri="b64db6f3-d8b6-4520-ae13-60ac2c110106"/>
    <ds:schemaRef ds:uri="9c6500c0-19b7-4dc1-a957-fb6bf8f5f217"/>
    <ds:schemaRef ds:uri="http://schemas.microsoft.com/sharepoint/v3"/>
  </ds:schemaRefs>
</ds:datastoreItem>
</file>

<file path=customXml/itemProps3.xml><?xml version="1.0" encoding="utf-8"?>
<ds:datastoreItem xmlns:ds="http://schemas.openxmlformats.org/officeDocument/2006/customXml" ds:itemID="{09F05BD8-9384-4D9A-8F0F-A727E0B3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146</TotalTime>
  <Words>3308</Words>
  <Application>Microsoft Office PowerPoint</Application>
  <PresentationFormat>On-screen Show (4:3)</PresentationFormat>
  <Paragraphs>360</Paragraphs>
  <Slides>23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Century Gothic</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 time!</vt:lpstr>
      <vt:lpstr>Quiz answers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1</cp:revision>
  <dcterms:created xsi:type="dcterms:W3CDTF">2021-05-26T09:31:35Z</dcterms:created>
  <dcterms:modified xsi:type="dcterms:W3CDTF">2022-06-14T08:40:51Z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