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5" r:id="rId1"/>
  </p:sldMasterIdLst>
  <p:handoutMasterIdLst>
    <p:handoutMasterId r:id="rId19"/>
  </p:handoutMasterIdLst>
  <p:sldIdLst>
    <p:sldId id="256" r:id="rId2"/>
    <p:sldId id="257" r:id="rId3"/>
    <p:sldId id="258" r:id="rId4"/>
    <p:sldId id="259" r:id="rId5"/>
    <p:sldId id="260" r:id="rId6"/>
    <p:sldId id="270" r:id="rId7"/>
    <p:sldId id="271" r:id="rId8"/>
    <p:sldId id="261" r:id="rId9"/>
    <p:sldId id="274" r:id="rId10"/>
    <p:sldId id="272" r:id="rId11"/>
    <p:sldId id="262" r:id="rId12"/>
    <p:sldId id="269" r:id="rId13"/>
    <p:sldId id="263" r:id="rId14"/>
    <p:sldId id="266" r:id="rId15"/>
    <p:sldId id="268" r:id="rId16"/>
    <p:sldId id="265" r:id="rId17"/>
    <p:sldId id="264" r:id="rId18"/>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5300"/>
          </a:xfrm>
          <a:prstGeom prst="rect">
            <a:avLst/>
          </a:prstGeom>
        </p:spPr>
        <p:txBody>
          <a:bodyPr vert="horz" lIns="91440" tIns="45720" rIns="91440" bIns="45720" rtlCol="0"/>
          <a:lstStyle>
            <a:lvl1pPr algn="r">
              <a:defRPr sz="1200"/>
            </a:lvl1pPr>
          </a:lstStyle>
          <a:p>
            <a:fld id="{65C8A0F6-41C0-47E1-B120-8153FB98C565}" type="datetimeFigureOut">
              <a:rPr lang="en-GB" smtClean="0"/>
              <a:t>07/10/2019</a:t>
            </a:fld>
            <a:endParaRPr lang="en-GB"/>
          </a:p>
        </p:txBody>
      </p:sp>
      <p:sp>
        <p:nvSpPr>
          <p:cNvPr id="4" name="Footer Placeholder 3"/>
          <p:cNvSpPr>
            <a:spLocks noGrp="1"/>
          </p:cNvSpPr>
          <p:nvPr>
            <p:ph type="ftr" sz="quarter" idx="2"/>
          </p:nvPr>
        </p:nvSpPr>
        <p:spPr>
          <a:xfrm>
            <a:off x="0" y="9378950"/>
            <a:ext cx="2946400"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378950"/>
            <a:ext cx="2946400" cy="495300"/>
          </a:xfrm>
          <a:prstGeom prst="rect">
            <a:avLst/>
          </a:prstGeom>
        </p:spPr>
        <p:txBody>
          <a:bodyPr vert="horz" lIns="91440" tIns="45720" rIns="91440" bIns="45720" rtlCol="0" anchor="b"/>
          <a:lstStyle>
            <a:lvl1pPr algn="r">
              <a:defRPr sz="1200"/>
            </a:lvl1pPr>
          </a:lstStyle>
          <a:p>
            <a:fld id="{F919EE9A-6411-4249-971B-981549745C17}" type="slidenum">
              <a:rPr lang="en-GB" smtClean="0"/>
              <a:t>‹#›</a:t>
            </a:fld>
            <a:endParaRPr lang="en-GB"/>
          </a:p>
        </p:txBody>
      </p:sp>
    </p:spTree>
    <p:extLst>
      <p:ext uri="{BB962C8B-B14F-4D97-AF65-F5344CB8AC3E}">
        <p14:creationId xmlns:p14="http://schemas.microsoft.com/office/powerpoint/2010/main" val="3498623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DD30BDE-87F0-43C9-840F-4420DED1B37B}" type="datetimeFigureOut">
              <a:rPr lang="en-GB" smtClean="0"/>
              <a:t>07/10/2019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616BEC-1A16-4883-A049-351535C52525}" type="slidenum">
              <a:rPr lang="en-GB" smtClean="0"/>
              <a:t>‹#›</a:t>
            </a:fld>
            <a:endParaRPr lang="en-GB"/>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81294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D30BDE-87F0-43C9-840F-4420DED1B37B}" type="datetimeFigureOut">
              <a:rPr lang="en-GB" smtClean="0"/>
              <a:t>07/10/2019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402176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D30BDE-87F0-43C9-840F-4420DED1B37B}" type="datetimeFigureOut">
              <a:rPr lang="en-GB" smtClean="0"/>
              <a:t>07/10/2019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616BEC-1A16-4883-A049-351535C52525}"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67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D30BDE-87F0-43C9-840F-4420DED1B37B}" type="datetimeFigureOut">
              <a:rPr lang="en-GB" smtClean="0"/>
              <a:t>07/10/2019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2570469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D30BDE-87F0-43C9-840F-4420DED1B37B}" type="datetimeFigureOut">
              <a:rPr lang="en-GB" smtClean="0"/>
              <a:t>07/10/2019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616BEC-1A16-4883-A049-351535C52525}" type="slidenum">
              <a:rPr lang="en-GB" smtClean="0"/>
              <a:t>‹#›</a:t>
            </a:fld>
            <a:endParaRPr lang="en-GB"/>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1215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DD30BDE-87F0-43C9-840F-4420DED1B37B}" type="datetimeFigureOut">
              <a:rPr lang="en-GB" smtClean="0"/>
              <a:t>07/10/2019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154853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D30BDE-87F0-43C9-840F-4420DED1B37B}" type="datetimeFigureOut">
              <a:rPr lang="en-GB" smtClean="0"/>
              <a:t>07/10/2019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2882561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DD30BDE-87F0-43C9-840F-4420DED1B37B}" type="datetimeFigureOut">
              <a:rPr lang="en-GB" smtClean="0"/>
              <a:t>07/10/2019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1237813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30BDE-87F0-43C9-840F-4420DED1B37B}" type="datetimeFigureOut">
              <a:rPr lang="en-GB" smtClean="0"/>
              <a:t>07/10/2019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277200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30BDE-87F0-43C9-840F-4420DED1B37B}" type="datetimeFigureOut">
              <a:rPr lang="en-GB" smtClean="0"/>
              <a:t>07/10/2019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616BEC-1A16-4883-A049-351535C52525}" type="slidenum">
              <a:rPr lang="en-GB" smtClean="0"/>
              <a:t>‹#›</a:t>
            </a:fld>
            <a:endParaRPr lang="en-GB"/>
          </a:p>
        </p:txBody>
      </p:sp>
    </p:spTree>
    <p:extLst>
      <p:ext uri="{BB962C8B-B14F-4D97-AF65-F5344CB8AC3E}">
        <p14:creationId xmlns:p14="http://schemas.microsoft.com/office/powerpoint/2010/main" val="3408898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30BDE-87F0-43C9-840F-4420DED1B37B}" type="datetimeFigureOut">
              <a:rPr lang="en-GB" smtClean="0"/>
              <a:t>07/10/2019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616BEC-1A16-4883-A049-351535C52525}"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6080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DD30BDE-87F0-43C9-840F-4420DED1B37B}" type="datetimeFigureOut">
              <a:rPr lang="en-GB" smtClean="0"/>
              <a:t>07/10/2019</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2616BEC-1A16-4883-A049-351535C52525}" type="slidenum">
              <a:rPr lang="en-GB" smtClean="0"/>
              <a:t>‹#›</a:t>
            </a:fld>
            <a:endParaRPr lang="en-GB"/>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5015363"/>
      </p:ext>
    </p:extLst>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Theme focus (act 2): </a:t>
            </a:r>
            <a:r>
              <a:rPr lang="en-GB" dirty="0" smtClean="0"/>
              <a:t>deception</a:t>
            </a:r>
            <a:endParaRPr lang="en-GB"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GB" sz="4000" dirty="0" smtClean="0"/>
              <a:t>Different types of deception seen so f</a:t>
            </a:r>
            <a:r>
              <a:rPr lang="en-US" sz="4000" dirty="0" err="1" smtClean="0"/>
              <a:t>ar</a:t>
            </a:r>
            <a:r>
              <a:rPr lang="en-US" sz="4000" dirty="0" smtClean="0"/>
              <a:t>?</a:t>
            </a:r>
          </a:p>
          <a:p>
            <a:pPr marL="457200" lvl="0" indent="-457200">
              <a:buFont typeface="+mj-lt"/>
              <a:buAutoNum type="arabicPeriod"/>
            </a:pPr>
            <a:r>
              <a:rPr lang="en-US" sz="4000" smtClean="0"/>
              <a:t>“The</a:t>
            </a:r>
            <a:r>
              <a:rPr lang="en-US" sz="4000" dirty="0" smtClean="0"/>
              <a:t> </a:t>
            </a:r>
            <a:r>
              <a:rPr lang="en-US" sz="4000" dirty="0"/>
              <a:t>world of Hamlet is one which not only encourages deception but makes it a necessity for survival</a:t>
            </a:r>
            <a:r>
              <a:rPr lang="en-US" sz="4000" dirty="0" smtClean="0"/>
              <a:t>.”</a:t>
            </a:r>
          </a:p>
        </p:txBody>
      </p:sp>
    </p:spTree>
    <p:extLst>
      <p:ext uri="{BB962C8B-B14F-4D97-AF65-F5344CB8AC3E}">
        <p14:creationId xmlns:p14="http://schemas.microsoft.com/office/powerpoint/2010/main" val="4204855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meta-theatre</a:t>
            </a:r>
            <a:endParaRPr lang="en-GB" dirty="0"/>
          </a:p>
        </p:txBody>
      </p:sp>
      <p:sp>
        <p:nvSpPr>
          <p:cNvPr id="3" name="Content Placeholder 2"/>
          <p:cNvSpPr>
            <a:spLocks noGrp="1"/>
          </p:cNvSpPr>
          <p:nvPr>
            <p:ph idx="1"/>
          </p:nvPr>
        </p:nvSpPr>
        <p:spPr>
          <a:xfrm>
            <a:off x="1024128" y="1796603"/>
            <a:ext cx="9720073" cy="4023360"/>
          </a:xfrm>
        </p:spPr>
        <p:txBody>
          <a:bodyPr>
            <a:noAutofit/>
          </a:bodyPr>
          <a:lstStyle/>
          <a:p>
            <a:r>
              <a:rPr lang="en-GB" sz="3200" dirty="0" smtClean="0"/>
              <a:t>The introduction of the players allows Shakespeare to raise questions about, and comment upon, the role of theatre…</a:t>
            </a:r>
          </a:p>
          <a:p>
            <a:pPr marL="0" indent="0">
              <a:buNone/>
            </a:pPr>
            <a:r>
              <a:rPr lang="en-GB" sz="3200" dirty="0" smtClean="0"/>
              <a:t>This is meta-theatrical because it’s almost as if the play (‘Hamlet’) is commenting upon itself, in itself.</a:t>
            </a:r>
          </a:p>
          <a:p>
            <a:pPr marL="0" indent="0">
              <a:buNone/>
            </a:pPr>
            <a:r>
              <a:rPr lang="en-GB" sz="3200" dirty="0" smtClean="0"/>
              <a:t>Hamlet’s use of the players/ play to reveal an essential truth also might make the audience question what ‘truths’ this play, ‘Hamlet’, might be revealing about life, revenge tragedies, the audience, society and so on</a:t>
            </a:r>
            <a:r>
              <a:rPr lang="en-GB" sz="4000" dirty="0" smtClean="0"/>
              <a:t>…</a:t>
            </a:r>
          </a:p>
        </p:txBody>
      </p:sp>
    </p:spTree>
    <p:extLst>
      <p:ext uri="{BB962C8B-B14F-4D97-AF65-F5344CB8AC3E}">
        <p14:creationId xmlns:p14="http://schemas.microsoft.com/office/powerpoint/2010/main" val="288348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rmAutofit/>
          </a:bodyPr>
          <a:lstStyle/>
          <a:p>
            <a:r>
              <a:rPr lang="en-GB" sz="3200" b="1" dirty="0"/>
              <a:t>472-485 – Hamlet asks the First Player to speak new lines at tomorrow night’s performance</a:t>
            </a:r>
            <a:r>
              <a:rPr lang="en-GB" sz="3200" dirty="0"/>
              <a:t> This can be viewed in two ways: either Hamlet is delaying taking revenge on Claudius with his plan because he cannot face the actuality of killing him OR he is simply seeking further evidence of Claudius’s guilt before killing him – after all, the only ‘proof’ he has is the Ghost, something Christians would advise against. </a:t>
            </a:r>
          </a:p>
          <a:p>
            <a:endParaRPr lang="en-GB" sz="3200" dirty="0"/>
          </a:p>
        </p:txBody>
      </p:sp>
    </p:spTree>
    <p:extLst>
      <p:ext uri="{BB962C8B-B14F-4D97-AF65-F5344CB8AC3E}">
        <p14:creationId xmlns:p14="http://schemas.microsoft.com/office/powerpoint/2010/main" val="835137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93495" y="413188"/>
            <a:ext cx="9364967" cy="5047453"/>
          </a:xfrm>
          <a:prstGeom prst="rect">
            <a:avLst/>
          </a:prstGeom>
        </p:spPr>
      </p:pic>
      <p:sp>
        <p:nvSpPr>
          <p:cNvPr id="3" name="TextBox 2"/>
          <p:cNvSpPr txBox="1"/>
          <p:nvPr/>
        </p:nvSpPr>
        <p:spPr>
          <a:xfrm>
            <a:off x="1171977" y="5705341"/>
            <a:ext cx="5872767" cy="923330"/>
          </a:xfrm>
          <a:prstGeom prst="rect">
            <a:avLst/>
          </a:prstGeom>
          <a:noFill/>
        </p:spPr>
        <p:txBody>
          <a:bodyPr wrap="square" rtlCol="0">
            <a:spAutoFit/>
          </a:bodyPr>
          <a:lstStyle/>
          <a:p>
            <a:r>
              <a:rPr lang="en-GB" dirty="0" smtClean="0"/>
              <a:t>What predictions can you make about this soliloquy which shows the frequency of words used? The bigger the word, the more frequently it is used… </a:t>
            </a:r>
            <a:endParaRPr lang="en-GB" dirty="0"/>
          </a:p>
        </p:txBody>
      </p:sp>
    </p:spTree>
    <p:extLst>
      <p:ext uri="{BB962C8B-B14F-4D97-AF65-F5344CB8AC3E}">
        <p14:creationId xmlns:p14="http://schemas.microsoft.com/office/powerpoint/2010/main" val="2630091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Autofit/>
          </a:bodyPr>
          <a:lstStyle/>
          <a:p>
            <a:r>
              <a:rPr lang="en-GB" sz="2800" b="1" dirty="0"/>
              <a:t>485-end – In soliloquy, Hamlet wonders at the contrast between the player’s faked emotion for Hecuba and his own ability to revenge. He plans to use tomorrow night’s play to find out if Claudius really is a murderer.</a:t>
            </a:r>
            <a:r>
              <a:rPr lang="en-GB" sz="2800" dirty="0"/>
              <a:t> The soliloquy falls into five sections: </a:t>
            </a:r>
          </a:p>
          <a:p>
            <a:pPr lvl="0"/>
            <a:r>
              <a:rPr lang="en-GB" sz="2800" dirty="0"/>
              <a:t>Comments on players’ grief for an imaginary character</a:t>
            </a:r>
          </a:p>
          <a:p>
            <a:pPr lvl="0"/>
            <a:r>
              <a:rPr lang="en-GB" sz="2800" dirty="0"/>
              <a:t>Wonders how he would respond to a real cause for grief (such as Hamlet’s own)</a:t>
            </a:r>
          </a:p>
          <a:p>
            <a:pPr lvl="0"/>
            <a:r>
              <a:rPr lang="en-GB" sz="2800" dirty="0"/>
              <a:t>Curses himself for his inaction</a:t>
            </a:r>
          </a:p>
          <a:p>
            <a:pPr lvl="0"/>
            <a:r>
              <a:rPr lang="en-GB" sz="2800" dirty="0"/>
              <a:t>Curses himself for talking instead of acting</a:t>
            </a:r>
          </a:p>
          <a:p>
            <a:pPr lvl="0"/>
            <a:r>
              <a:rPr lang="en-GB" sz="2800" dirty="0"/>
              <a:t>Works out a plan</a:t>
            </a:r>
          </a:p>
          <a:p>
            <a:r>
              <a:rPr lang="en-GB" sz="2800" dirty="0"/>
              <a:t>NB The sections are signalled by incomplete lines. Towards the end, he seems to convince himself that the ghost is not to be trusted – its aims may be to ‘damn’ him, in the religious sense. </a:t>
            </a:r>
          </a:p>
        </p:txBody>
      </p:sp>
    </p:spTree>
    <p:extLst>
      <p:ext uri="{BB962C8B-B14F-4D97-AF65-F5344CB8AC3E}">
        <p14:creationId xmlns:p14="http://schemas.microsoft.com/office/powerpoint/2010/main" val="16907072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Pause for thought…</a:t>
            </a:r>
            <a:endParaRPr lang="en-GB" dirty="0"/>
          </a:p>
        </p:txBody>
      </p:sp>
      <p:sp>
        <p:nvSpPr>
          <p:cNvPr id="3" name="Content Placeholder 2"/>
          <p:cNvSpPr>
            <a:spLocks noGrp="1"/>
          </p:cNvSpPr>
          <p:nvPr>
            <p:ph idx="1"/>
          </p:nvPr>
        </p:nvSpPr>
        <p:spPr/>
        <p:txBody>
          <a:bodyPr>
            <a:normAutofit fontScale="85000" lnSpcReduction="10000"/>
          </a:bodyPr>
          <a:lstStyle/>
          <a:p>
            <a:r>
              <a:rPr lang="en-GB" sz="5400" dirty="0"/>
              <a:t>Benedict Cumberbatch interprets Hamlet’s soliloquies as “a conversation with different synapses in his brain</a:t>
            </a:r>
            <a:r>
              <a:rPr lang="en-GB" sz="5400" dirty="0" smtClean="0"/>
              <a:t>”</a:t>
            </a:r>
          </a:p>
          <a:p>
            <a:r>
              <a:rPr lang="en-GB" sz="5400" dirty="0" smtClean="0"/>
              <a:t>- What do you understand by this?</a:t>
            </a:r>
          </a:p>
          <a:p>
            <a:r>
              <a:rPr lang="en-GB" sz="5400" dirty="0" smtClean="0"/>
              <a:t>Is there evidence in the soliloquy that supports this notion?</a:t>
            </a:r>
            <a:endParaRPr lang="en-GB" sz="5400" dirty="0"/>
          </a:p>
        </p:txBody>
      </p:sp>
    </p:spTree>
    <p:extLst>
      <p:ext uri="{BB962C8B-B14F-4D97-AF65-F5344CB8AC3E}">
        <p14:creationId xmlns:p14="http://schemas.microsoft.com/office/powerpoint/2010/main" val="4107069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this scene important?</a:t>
            </a:r>
            <a:endParaRPr lang="en-GB" dirty="0"/>
          </a:p>
        </p:txBody>
      </p:sp>
      <p:sp>
        <p:nvSpPr>
          <p:cNvPr id="3" name="Content Placeholder 2"/>
          <p:cNvSpPr>
            <a:spLocks noGrp="1"/>
          </p:cNvSpPr>
          <p:nvPr>
            <p:ph idx="1"/>
          </p:nvPr>
        </p:nvSpPr>
        <p:spPr/>
        <p:txBody>
          <a:bodyPr>
            <a:normAutofit/>
          </a:bodyPr>
          <a:lstStyle/>
          <a:p>
            <a:r>
              <a:rPr lang="en-GB" dirty="0" smtClean="0"/>
              <a:t>Another moment of delay</a:t>
            </a:r>
          </a:p>
          <a:p>
            <a:r>
              <a:rPr lang="en-GB" dirty="0" smtClean="0"/>
              <a:t>Irony that Hamlet is constantly commenting on his lack of action and preference for words/thoughts via really long speeches that never really resolve themselves</a:t>
            </a:r>
          </a:p>
          <a:p>
            <a:r>
              <a:rPr lang="en-GB" dirty="0" smtClean="0"/>
              <a:t>Goes against the typical revenger from revenge tragedies; they had soliloquies but only to proclaim their intent to act (often written in rhyming couplets)</a:t>
            </a:r>
          </a:p>
          <a:p>
            <a:r>
              <a:rPr lang="en-GB" dirty="0" smtClean="0"/>
              <a:t>His plan is based upon a ‘play’ – another delay and a strategy that keeps him outside of the action, a watcher, observer</a:t>
            </a:r>
          </a:p>
          <a:p>
            <a:r>
              <a:rPr lang="en-GB" dirty="0" smtClean="0"/>
              <a:t>Always exploring the morality of revenge</a:t>
            </a:r>
          </a:p>
          <a:p>
            <a:endParaRPr lang="en-GB" dirty="0"/>
          </a:p>
        </p:txBody>
      </p:sp>
    </p:spTree>
    <p:extLst>
      <p:ext uri="{BB962C8B-B14F-4D97-AF65-F5344CB8AC3E}">
        <p14:creationId xmlns:p14="http://schemas.microsoft.com/office/powerpoint/2010/main" val="22570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50"/>
                </a:solidFill>
              </a:rPr>
              <a:t>Hamlet’s soliloquy – link points to language</a:t>
            </a:r>
            <a:endParaRPr lang="en-GB"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FF00"/>
                </a:solidFill>
              </a:rPr>
              <a:t>GROUP A: </a:t>
            </a:r>
            <a:r>
              <a:rPr lang="en-GB" dirty="0" smtClean="0"/>
              <a:t>Find and explore evidence that Hamlet is filled with self-loathing</a:t>
            </a:r>
          </a:p>
          <a:p>
            <a:pPr marL="0" indent="0">
              <a:buNone/>
            </a:pPr>
            <a:endParaRPr lang="en-GB" dirty="0"/>
          </a:p>
          <a:p>
            <a:pPr marL="0" indent="0">
              <a:buNone/>
            </a:pPr>
            <a:r>
              <a:rPr lang="en-GB" dirty="0" smtClean="0">
                <a:solidFill>
                  <a:srgbClr val="002060"/>
                </a:solidFill>
              </a:rPr>
              <a:t>GROUP B: </a:t>
            </a:r>
            <a:r>
              <a:rPr lang="en-GB" dirty="0" smtClean="0"/>
              <a:t>Find and explore evidence that Hamlet is plagued by indecision</a:t>
            </a:r>
          </a:p>
          <a:p>
            <a:pPr marL="0" indent="0">
              <a:buNone/>
            </a:pPr>
            <a:endParaRPr lang="en-GB" dirty="0"/>
          </a:p>
          <a:p>
            <a:pPr marL="0" indent="0">
              <a:buNone/>
            </a:pPr>
            <a:r>
              <a:rPr lang="en-GB" dirty="0" smtClean="0">
                <a:solidFill>
                  <a:srgbClr val="0070C0"/>
                </a:solidFill>
              </a:rPr>
              <a:t>GROUP C: </a:t>
            </a:r>
            <a:r>
              <a:rPr lang="en-GB" dirty="0" smtClean="0"/>
              <a:t>Find and explore evidence that Hamlet is extolling the power of action, not the power of words</a:t>
            </a:r>
          </a:p>
        </p:txBody>
      </p:sp>
    </p:spTree>
    <p:extLst>
      <p:ext uri="{BB962C8B-B14F-4D97-AF65-F5344CB8AC3E}">
        <p14:creationId xmlns:p14="http://schemas.microsoft.com/office/powerpoint/2010/main" val="1491718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WRITTEN RESPONSE – ESSAY AROUND THE ROOM</a:t>
            </a:r>
            <a:endParaRPr lang="en-GB" dirty="0"/>
          </a:p>
        </p:txBody>
      </p:sp>
      <p:sp>
        <p:nvSpPr>
          <p:cNvPr id="3" name="Content Placeholder 2"/>
          <p:cNvSpPr>
            <a:spLocks noGrp="1"/>
          </p:cNvSpPr>
          <p:nvPr>
            <p:ph idx="1"/>
          </p:nvPr>
        </p:nvSpPr>
        <p:spPr>
          <a:xfrm>
            <a:off x="1" y="2234484"/>
            <a:ext cx="12192000" cy="4023360"/>
          </a:xfrm>
        </p:spPr>
        <p:txBody>
          <a:bodyPr>
            <a:normAutofit fontScale="92500" lnSpcReduction="10000"/>
          </a:bodyPr>
          <a:lstStyle/>
          <a:p>
            <a:pPr marL="457200" lvl="0" indent="-457200">
              <a:buFont typeface="+mj-lt"/>
              <a:buAutoNum type="arabicPeriod"/>
            </a:pPr>
            <a:r>
              <a:rPr lang="en-GB" dirty="0"/>
              <a:t>Is Hamlet full of self-disgust, hysteria or fury in </a:t>
            </a:r>
            <a:r>
              <a:rPr lang="en-GB" dirty="0" smtClean="0"/>
              <a:t>the </a:t>
            </a:r>
            <a:r>
              <a:rPr lang="en-GB" dirty="0"/>
              <a:t>soliloquy? </a:t>
            </a:r>
          </a:p>
          <a:p>
            <a:pPr marL="457200" lvl="0" indent="-457200">
              <a:buFont typeface="+mj-lt"/>
              <a:buAutoNum type="arabicPeriod"/>
            </a:pPr>
            <a:r>
              <a:rPr lang="en-GB" dirty="0"/>
              <a:t>He accuses himself of cowardice – consider his behaviour in the play so far – to what extent is this true?</a:t>
            </a:r>
          </a:p>
          <a:p>
            <a:pPr marL="457200" lvl="0" indent="-457200">
              <a:buFont typeface="+mj-lt"/>
              <a:buAutoNum type="arabicPeriod"/>
            </a:pPr>
            <a:r>
              <a:rPr lang="en-GB" dirty="0"/>
              <a:t>How far does the language of Hamlet explore ‘the notion that thought is in opposition to, irreconcilable with, action.’? </a:t>
            </a:r>
            <a:endParaRPr lang="en-GB" dirty="0" smtClean="0"/>
          </a:p>
          <a:p>
            <a:pPr marL="0" indent="0" algn="ctr">
              <a:buNone/>
            </a:pPr>
            <a:r>
              <a:rPr lang="en-GB" i="1" dirty="0" smtClean="0"/>
              <a:t>At certain points      Shakespeare’s presentation of       The notion that      There are two ways of looking at this</a:t>
            </a:r>
          </a:p>
          <a:p>
            <a:pPr marL="0" indent="0" algn="ctr">
              <a:buNone/>
            </a:pPr>
            <a:r>
              <a:rPr lang="en-GB" i="1" dirty="0" smtClean="0"/>
              <a:t>Shakespeare seems to suggest        Another way of looking at this             The use of broken metre</a:t>
            </a:r>
          </a:p>
          <a:p>
            <a:pPr marL="0" indent="0" algn="ctr">
              <a:buNone/>
            </a:pPr>
            <a:r>
              <a:rPr lang="en-GB" i="1" dirty="0" smtClean="0"/>
              <a:t>It certainly seems          However      For example     In spite of this          The imagery used</a:t>
            </a:r>
          </a:p>
          <a:p>
            <a:pPr marL="0" indent="0" algn="ctr">
              <a:buNone/>
            </a:pPr>
            <a:r>
              <a:rPr lang="en-GB" i="1" dirty="0" smtClean="0"/>
              <a:t>In contrast with…	The image patterns imply      The use of exclamation marks signals     </a:t>
            </a:r>
          </a:p>
          <a:p>
            <a:pPr marL="0" indent="0" algn="ctr">
              <a:buNone/>
            </a:pPr>
            <a:r>
              <a:rPr lang="en-GB" i="1" dirty="0" smtClean="0"/>
              <a:t>To some extent      because             This never seems to realise       Shakespeare presents     </a:t>
            </a:r>
          </a:p>
          <a:p>
            <a:pPr marL="0" indent="0" algn="ctr">
              <a:buNone/>
            </a:pPr>
            <a:r>
              <a:rPr lang="en-GB" i="1" dirty="0" smtClean="0"/>
              <a:t>     Shakespeare is commenting on     This reflects     This challenges       This doesn’t consider</a:t>
            </a:r>
          </a:p>
        </p:txBody>
      </p:sp>
    </p:spTree>
    <p:extLst>
      <p:ext uri="{BB962C8B-B14F-4D97-AF65-F5344CB8AC3E}">
        <p14:creationId xmlns:p14="http://schemas.microsoft.com/office/powerpoint/2010/main" val="3497920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7007" y="656823"/>
            <a:ext cx="9720073" cy="5974509"/>
          </a:xfrm>
        </p:spPr>
        <p:txBody>
          <a:bodyPr/>
          <a:lstStyle/>
          <a:p>
            <a:r>
              <a:rPr lang="en-GB" sz="3200" b="1" dirty="0"/>
              <a:t>Lines 1-40 – Claudius sets up Rosencrantz and Guildenstern to spy on Hamlet</a:t>
            </a:r>
            <a:r>
              <a:rPr lang="en-GB" sz="3200" dirty="0"/>
              <a:t> </a:t>
            </a:r>
            <a:r>
              <a:rPr lang="en-GB" sz="3200" dirty="0" smtClean="0"/>
              <a:t>– are R and G just ‘characterless agents of Claudius’? How else might you interpret them? </a:t>
            </a:r>
          </a:p>
          <a:p>
            <a:r>
              <a:rPr lang="en-GB" sz="3200" b="1" dirty="0" smtClean="0"/>
              <a:t>Lines </a:t>
            </a:r>
            <a:r>
              <a:rPr lang="en-GB" sz="3200" b="1" dirty="0"/>
              <a:t>41-85 – The ambassadors reports on a successful visit to Norway</a:t>
            </a:r>
            <a:r>
              <a:rPr lang="en-GB" sz="3200" dirty="0"/>
              <a:t> Is Polonius loyal or obsequious? How does the language indicate this? What do you notice about the repeated use of ‘I’?</a:t>
            </a:r>
          </a:p>
          <a:p>
            <a:r>
              <a:rPr lang="en-GB" sz="3200" dirty="0" smtClean="0"/>
              <a:t>Notice </a:t>
            </a:r>
            <a:r>
              <a:rPr lang="en-GB" sz="3200" dirty="0"/>
              <a:t>the careful politician’s response of Claudius and how again, we are invited to compare </a:t>
            </a:r>
            <a:r>
              <a:rPr lang="en-GB" sz="3200" dirty="0" err="1"/>
              <a:t>Fortinbras</a:t>
            </a:r>
            <a:r>
              <a:rPr lang="en-GB" sz="3200" dirty="0"/>
              <a:t> and Hamlet.</a:t>
            </a:r>
          </a:p>
          <a:p>
            <a:endParaRPr lang="en-GB" dirty="0"/>
          </a:p>
        </p:txBody>
      </p:sp>
    </p:spTree>
    <p:extLst>
      <p:ext uri="{BB962C8B-B14F-4D97-AF65-F5344CB8AC3E}">
        <p14:creationId xmlns:p14="http://schemas.microsoft.com/office/powerpoint/2010/main" val="958140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rmAutofit/>
          </a:bodyPr>
          <a:lstStyle/>
          <a:p>
            <a:r>
              <a:rPr lang="en-GB" sz="3200" b="1" dirty="0" smtClean="0"/>
              <a:t>Lines </a:t>
            </a:r>
            <a:r>
              <a:rPr lang="en-GB" sz="3200" b="1" dirty="0"/>
              <a:t>86-165 – Polonius claims Hamlet loves Ophelia and proposes to used her in a plot to spy on Hamlet </a:t>
            </a:r>
            <a:r>
              <a:rPr lang="en-GB" sz="3200" dirty="0"/>
              <a:t>Polonius presented as both fool (e.g. the irony of his statement ‘brevity is the soul of wit’) and respected politician (e.g. response of Claudius ‘Not that I know’). His language towards Ophelia also indicates that he will ‘loose’ his daughter to Hamlet, suggesting he will set her up as a sexual bait. Hamlet’s love letters are read aloud – do you think these are his true words or something else? When might he have written them</a:t>
            </a:r>
            <a:r>
              <a:rPr lang="en-GB" sz="3200" dirty="0" smtClean="0"/>
              <a:t>?</a:t>
            </a:r>
            <a:endParaRPr lang="en-GB" sz="3200" dirty="0"/>
          </a:p>
        </p:txBody>
      </p:sp>
    </p:spTree>
    <p:extLst>
      <p:ext uri="{BB962C8B-B14F-4D97-AF65-F5344CB8AC3E}">
        <p14:creationId xmlns:p14="http://schemas.microsoft.com/office/powerpoint/2010/main" val="1604749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rmAutofit fontScale="92500"/>
          </a:bodyPr>
          <a:lstStyle/>
          <a:p>
            <a:r>
              <a:rPr lang="en-GB" sz="4000" b="1" dirty="0" smtClean="0"/>
              <a:t>166-213 – Hamlet insults Polonius, under the guise of madness (maybe)  </a:t>
            </a:r>
            <a:r>
              <a:rPr lang="en-GB" sz="4000" dirty="0" smtClean="0"/>
              <a:t> Polonius is not totally convinced of Hamlet’s madness here – are you? (though this be madness, there’s method </a:t>
            </a:r>
            <a:r>
              <a:rPr lang="en-GB" sz="4000" dirty="0" err="1" smtClean="0"/>
              <a:t>in’t</a:t>
            </a:r>
            <a:r>
              <a:rPr lang="en-GB" sz="4000" dirty="0" smtClean="0"/>
              <a:t>.’) Hamlet manages to suggest he is prostituting his daughter, is a liar and a senile old man. </a:t>
            </a:r>
          </a:p>
          <a:p>
            <a:endParaRPr lang="en-GB" sz="4000" dirty="0"/>
          </a:p>
          <a:p>
            <a:r>
              <a:rPr lang="en-GB" sz="4000" dirty="0" smtClean="0"/>
              <a:t>&gt; connections to other Shakespearian fools?</a:t>
            </a:r>
          </a:p>
          <a:p>
            <a:r>
              <a:rPr lang="en-GB" sz="4000" dirty="0" smtClean="0"/>
              <a:t>&gt; ‘reason in madness, madness in reason’ – from </a:t>
            </a:r>
            <a:r>
              <a:rPr lang="en-GB" sz="4000" i="1" dirty="0" smtClean="0"/>
              <a:t>King Lear</a:t>
            </a:r>
            <a:endParaRPr lang="en-GB" sz="4000" dirty="0" smtClean="0"/>
          </a:p>
          <a:p>
            <a:endParaRPr lang="en-GB" dirty="0"/>
          </a:p>
        </p:txBody>
      </p:sp>
    </p:spTree>
    <p:extLst>
      <p:ext uri="{BB962C8B-B14F-4D97-AF65-F5344CB8AC3E}">
        <p14:creationId xmlns:p14="http://schemas.microsoft.com/office/powerpoint/2010/main" val="1039755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rmAutofit/>
          </a:bodyPr>
          <a:lstStyle/>
          <a:p>
            <a:r>
              <a:rPr lang="en-GB" sz="3200" b="1" dirty="0"/>
              <a:t>214-358 – Rosencrantz and Guildenstern tell Hamlet the players (a group of actors) are coming</a:t>
            </a:r>
            <a:r>
              <a:rPr lang="en-GB" sz="3200" dirty="0"/>
              <a:t> Dramatic irony evident here as we know Rosencrantz and Guildenstern have been sent to spy on Hamlet. When does Hamlet realise and how is the audience made aware of it? Is there any evidence to suggest how R and G are feeling/ why they might have agreed to spy on their old friend? When is Hamlet simply playing the role of madman (the ‘antic disposition’) in this section and when is he being genuine? </a:t>
            </a:r>
          </a:p>
        </p:txBody>
      </p:sp>
    </p:spTree>
    <p:extLst>
      <p:ext uri="{BB962C8B-B14F-4D97-AF65-F5344CB8AC3E}">
        <p14:creationId xmlns:p14="http://schemas.microsoft.com/office/powerpoint/2010/main" val="2729648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information for hamlet’s speech…’ I have of late…’ </a:t>
            </a:r>
            <a:endParaRPr lang="en-GB" dirty="0"/>
          </a:p>
        </p:txBody>
      </p:sp>
      <p:sp>
        <p:nvSpPr>
          <p:cNvPr id="3" name="Content Placeholder 2"/>
          <p:cNvSpPr>
            <a:spLocks noGrp="1"/>
          </p:cNvSpPr>
          <p:nvPr>
            <p:ph idx="1"/>
          </p:nvPr>
        </p:nvSpPr>
        <p:spPr/>
        <p:txBody>
          <a:bodyPr/>
          <a:lstStyle/>
          <a:p>
            <a:pPr marL="0" indent="0">
              <a:buNone/>
            </a:pPr>
            <a:r>
              <a:rPr lang="en-GB" b="1" dirty="0" smtClean="0"/>
              <a:t>Renaissance humanism </a:t>
            </a:r>
            <a:r>
              <a:rPr lang="en-GB" dirty="0" smtClean="0"/>
              <a:t>– a shift away from focus on religious and spiritual; a focus on the ‘human’ – what it means to be human – essential belief in human perfection in </a:t>
            </a:r>
            <a:r>
              <a:rPr lang="en-GB" u="sng" dirty="0" smtClean="0"/>
              <a:t>this</a:t>
            </a:r>
            <a:r>
              <a:rPr lang="en-GB" dirty="0"/>
              <a:t> </a:t>
            </a:r>
            <a:r>
              <a:rPr lang="en-GB" dirty="0" smtClean="0"/>
              <a:t>life (as opposed to a hope of something beyond death).  Belief in the value and agency of human beings – against superstition </a:t>
            </a:r>
          </a:p>
          <a:p>
            <a:pPr marL="0" indent="0">
              <a:buNone/>
            </a:pPr>
            <a:r>
              <a:rPr lang="en-GB" b="1" dirty="0" smtClean="0"/>
              <a:t>Malcontent </a:t>
            </a:r>
            <a:r>
              <a:rPr lang="en-GB" dirty="0" smtClean="0"/>
              <a:t>– expressing dis-satisfaction with the world; an excess of melancholy</a:t>
            </a:r>
            <a:endParaRPr lang="en-GB" dirty="0"/>
          </a:p>
          <a:p>
            <a:pPr marL="0" indent="0">
              <a:buNone/>
            </a:pPr>
            <a:endParaRPr lang="en-GB" dirty="0" smtClean="0"/>
          </a:p>
          <a:p>
            <a:pPr marL="0" indent="0">
              <a:buNone/>
            </a:pPr>
            <a:r>
              <a:rPr lang="en-GB" sz="3200" b="1" u="sng" dirty="0" smtClean="0"/>
              <a:t>Key question: is this just another ‘performance’ or genuinely how Hamlet feels? </a:t>
            </a:r>
            <a:endParaRPr lang="en-GB" sz="3200" b="1" u="sng" dirty="0"/>
          </a:p>
        </p:txBody>
      </p:sp>
    </p:spTree>
    <p:extLst>
      <p:ext uri="{BB962C8B-B14F-4D97-AF65-F5344CB8AC3E}">
        <p14:creationId xmlns:p14="http://schemas.microsoft.com/office/powerpoint/2010/main" val="719595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Comparing the quarto and the folio…</a:t>
            </a:r>
            <a:endParaRPr lang="en-GB" dirty="0"/>
          </a:p>
        </p:txBody>
      </p:sp>
      <p:sp>
        <p:nvSpPr>
          <p:cNvPr id="3" name="Content Placeholder 2"/>
          <p:cNvSpPr>
            <a:spLocks noGrp="1"/>
          </p:cNvSpPr>
          <p:nvPr>
            <p:ph idx="1"/>
          </p:nvPr>
        </p:nvSpPr>
        <p:spPr/>
        <p:txBody>
          <a:bodyPr/>
          <a:lstStyle/>
          <a:p>
            <a:r>
              <a:rPr lang="en-GB" dirty="0" smtClean="0"/>
              <a:t>A section that appears in the folio, an earlier version of the play, was later cut from the quarto… It should go after Hamlet says ‘but your news it not true’</a:t>
            </a:r>
          </a:p>
          <a:p>
            <a:endParaRPr lang="en-GB" dirty="0"/>
          </a:p>
          <a:p>
            <a:r>
              <a:rPr lang="en-GB" dirty="0" smtClean="0"/>
              <a:t>See </a:t>
            </a:r>
            <a:r>
              <a:rPr lang="en-GB" dirty="0" smtClean="0"/>
              <a:t>(‘</a:t>
            </a:r>
            <a:r>
              <a:rPr lang="en-GB" dirty="0" smtClean="0"/>
              <a:t>Denmark’s a prison’)</a:t>
            </a:r>
          </a:p>
          <a:p>
            <a:endParaRPr lang="en-GB" dirty="0"/>
          </a:p>
          <a:p>
            <a:r>
              <a:rPr lang="en-GB" dirty="0" smtClean="0"/>
              <a:t>1. Read this insertion…figure out what is being said.</a:t>
            </a:r>
          </a:p>
          <a:p>
            <a:r>
              <a:rPr lang="en-GB" dirty="0" smtClean="0"/>
              <a:t>2. Why do you think the majority of productions choose to put this back in? </a:t>
            </a:r>
            <a:endParaRPr lang="en-GB" dirty="0"/>
          </a:p>
        </p:txBody>
      </p:sp>
    </p:spTree>
    <p:extLst>
      <p:ext uri="{BB962C8B-B14F-4D97-AF65-F5344CB8AC3E}">
        <p14:creationId xmlns:p14="http://schemas.microsoft.com/office/powerpoint/2010/main" val="1486469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334851"/>
            <a:ext cx="9720073" cy="5974509"/>
          </a:xfrm>
        </p:spPr>
        <p:txBody>
          <a:bodyPr>
            <a:normAutofit lnSpcReduction="10000"/>
          </a:bodyPr>
          <a:lstStyle/>
          <a:p>
            <a:r>
              <a:rPr lang="en-GB" sz="3200" b="1" dirty="0"/>
              <a:t>359-471 – Hamlet welcomes the players and listens to a speech about Pyrrhus, a Greek warrior during the Trojan War, who kills Priam in revenge for killing his own father. He then asks for another about Hecuba, the grieving wife of Priam. </a:t>
            </a:r>
            <a:r>
              <a:rPr lang="en-GB" sz="3200" dirty="0"/>
              <a:t>What do you notice about Hamlet’s interaction with ‘ordinary people’ of the play and what might it suggest about him? This intertextuality offers many parallels with Hamlet’s own situation – what are they? To what extent is this section typical of </a:t>
            </a:r>
            <a:r>
              <a:rPr lang="en-GB" sz="3200" dirty="0" smtClean="0"/>
              <a:t>Hamlet’s behaviour </a:t>
            </a:r>
            <a:r>
              <a:rPr lang="en-GB" sz="3200" dirty="0"/>
              <a:t>throughout the play? </a:t>
            </a:r>
          </a:p>
          <a:p>
            <a:endParaRPr lang="en-GB" sz="3200" dirty="0" smtClean="0">
              <a:solidFill>
                <a:srgbClr val="00B050"/>
              </a:solidFill>
            </a:endParaRPr>
          </a:p>
          <a:p>
            <a:r>
              <a:rPr lang="en-GB" sz="3200" dirty="0" smtClean="0">
                <a:solidFill>
                  <a:srgbClr val="00B050"/>
                </a:solidFill>
              </a:rPr>
              <a:t>Note: the introduction of ‘acting’ embodies Hamlet/Shakespeare’s concern with the conflict between appearance and reality</a:t>
            </a:r>
            <a:endParaRPr lang="en-GB" sz="3200" dirty="0">
              <a:solidFill>
                <a:srgbClr val="00B050"/>
              </a:solidFill>
            </a:endParaRPr>
          </a:p>
        </p:txBody>
      </p:sp>
    </p:spTree>
    <p:extLst>
      <p:ext uri="{BB962C8B-B14F-4D97-AF65-F5344CB8AC3E}">
        <p14:creationId xmlns:p14="http://schemas.microsoft.com/office/powerpoint/2010/main" val="2215549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significance of hamlet’s plan…</a:t>
            </a:r>
            <a:endParaRPr lang="en-GB" dirty="0"/>
          </a:p>
        </p:txBody>
      </p:sp>
      <p:sp>
        <p:nvSpPr>
          <p:cNvPr id="3" name="Content Placeholder 2"/>
          <p:cNvSpPr>
            <a:spLocks noGrp="1"/>
          </p:cNvSpPr>
          <p:nvPr>
            <p:ph idx="1"/>
          </p:nvPr>
        </p:nvSpPr>
        <p:spPr/>
        <p:txBody>
          <a:bodyPr/>
          <a:lstStyle/>
          <a:p>
            <a:r>
              <a:rPr lang="en-GB" dirty="0" smtClean="0"/>
              <a:t>AIM : TO REVEAL FALSEHOOD OF CLAUDIUS THROUGH THE PLAY – ANOTHER FALSEHOOD </a:t>
            </a:r>
          </a:p>
          <a:p>
            <a:endParaRPr lang="en-GB" dirty="0"/>
          </a:p>
          <a:p>
            <a:r>
              <a:rPr lang="en-GB" dirty="0" smtClean="0"/>
              <a:t>Plays that are meta-theatrical ask us to consider what plays are for…</a:t>
            </a:r>
          </a:p>
          <a:p>
            <a:endParaRPr lang="en-GB" dirty="0"/>
          </a:p>
          <a:p>
            <a:r>
              <a:rPr lang="en-GB" dirty="0" smtClean="0"/>
              <a:t>- What do you think plays (or any fictional works) are for? </a:t>
            </a:r>
          </a:p>
          <a:p>
            <a:r>
              <a:rPr lang="en-GB" dirty="0" smtClean="0"/>
              <a:t>- Should they be merely mimetic, holding up a ‘mirror’ to life?</a:t>
            </a:r>
          </a:p>
          <a:p>
            <a:r>
              <a:rPr lang="en-GB" dirty="0" smtClean="0"/>
              <a:t>- Or should they be a lamp? Illuminating/ revealing something essential?</a:t>
            </a:r>
          </a:p>
        </p:txBody>
      </p:sp>
    </p:spTree>
    <p:extLst>
      <p:ext uri="{BB962C8B-B14F-4D97-AF65-F5344CB8AC3E}">
        <p14:creationId xmlns:p14="http://schemas.microsoft.com/office/powerpoint/2010/main" val="108170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603</TotalTime>
  <Words>1407</Words>
  <Application>Microsoft Office PowerPoint</Application>
  <PresentationFormat>Widescreen</PresentationFormat>
  <Paragraphs>74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Tw Cen MT</vt:lpstr>
      <vt:lpstr>Tw Cen MT Condensed</vt:lpstr>
      <vt:lpstr>Wingdings 3</vt:lpstr>
      <vt:lpstr>Integral</vt:lpstr>
      <vt:lpstr>Theme focus (act 2): deception</vt:lpstr>
      <vt:lpstr>PowerPoint Presentation</vt:lpstr>
      <vt:lpstr>PowerPoint Presentation</vt:lpstr>
      <vt:lpstr>PowerPoint Presentation</vt:lpstr>
      <vt:lpstr>PowerPoint Presentation</vt:lpstr>
      <vt:lpstr>Key information for hamlet’s speech…’ I have of late…’ </vt:lpstr>
      <vt:lpstr>Comparing the quarto and the folio…</vt:lpstr>
      <vt:lpstr>PowerPoint Presentation</vt:lpstr>
      <vt:lpstr>The significance of hamlet’s plan…</vt:lpstr>
      <vt:lpstr>Introduction to meta-theatre</vt:lpstr>
      <vt:lpstr>PowerPoint Presentation</vt:lpstr>
      <vt:lpstr>PowerPoint Presentation</vt:lpstr>
      <vt:lpstr>PowerPoint Presentation</vt:lpstr>
      <vt:lpstr>Pause for thought…</vt:lpstr>
      <vt:lpstr>Why is this scene important?</vt:lpstr>
      <vt:lpstr>Hamlet’s soliloquy – link points to language</vt:lpstr>
      <vt:lpstr>WRITTEN RESPONSE – ESSAY AROUND THE ROOM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Sofie Khachik</dc:creator>
  <cp:lastModifiedBy>Ballantyne H C</cp:lastModifiedBy>
  <cp:revision>20</cp:revision>
  <cp:lastPrinted>2015-10-02T15:00:58Z</cp:lastPrinted>
  <dcterms:created xsi:type="dcterms:W3CDTF">2015-10-02T13:59:27Z</dcterms:created>
  <dcterms:modified xsi:type="dcterms:W3CDTF">2019-10-07T15:23:06Z</dcterms:modified>
</cp:coreProperties>
</file>