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65"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293142-1348-4BB8-BB78-57A6274EA4C6}"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253169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93142-1348-4BB8-BB78-57A6274EA4C6}"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64918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93142-1348-4BB8-BB78-57A6274EA4C6}"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5539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293142-1348-4BB8-BB78-57A6274EA4C6}"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23503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93142-1348-4BB8-BB78-57A6274EA4C6}"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37742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293142-1348-4BB8-BB78-57A6274EA4C6}"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98308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293142-1348-4BB8-BB78-57A6274EA4C6}" type="datetimeFigureOut">
              <a:rPr lang="en-GB" smtClean="0"/>
              <a:t>06/11/2015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323486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293142-1348-4BB8-BB78-57A6274EA4C6}" type="datetimeFigureOut">
              <a:rPr lang="en-GB" smtClean="0"/>
              <a:t>06/11/2015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177674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3142-1348-4BB8-BB78-57A6274EA4C6}" type="datetimeFigureOut">
              <a:rPr lang="en-GB" smtClean="0"/>
              <a:t>06/11/2015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329582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93142-1348-4BB8-BB78-57A6274EA4C6}"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21050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293142-1348-4BB8-BB78-57A6274EA4C6}"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65AC9F-216F-409A-880D-1F04A5683C8C}" type="slidenum">
              <a:rPr lang="en-GB" smtClean="0"/>
              <a:t>‹#›</a:t>
            </a:fld>
            <a:endParaRPr lang="en-GB"/>
          </a:p>
        </p:txBody>
      </p:sp>
    </p:spTree>
    <p:extLst>
      <p:ext uri="{BB962C8B-B14F-4D97-AF65-F5344CB8AC3E}">
        <p14:creationId xmlns:p14="http://schemas.microsoft.com/office/powerpoint/2010/main" val="321875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3142-1348-4BB8-BB78-57A6274EA4C6}" type="datetimeFigureOut">
              <a:rPr lang="en-GB" smtClean="0"/>
              <a:t>06/11/2015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5AC9F-216F-409A-880D-1F04A5683C8C}" type="slidenum">
              <a:rPr lang="en-GB" smtClean="0"/>
              <a:t>‹#›</a:t>
            </a:fld>
            <a:endParaRPr lang="en-GB"/>
          </a:p>
        </p:txBody>
      </p:sp>
    </p:spTree>
    <p:extLst>
      <p:ext uri="{BB962C8B-B14F-4D97-AF65-F5344CB8AC3E}">
        <p14:creationId xmlns:p14="http://schemas.microsoft.com/office/powerpoint/2010/main" val="84998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hW7bOoTxxQ"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 3, scene 4</a:t>
            </a:r>
            <a:endParaRPr lang="en-GB" dirty="0"/>
          </a:p>
        </p:txBody>
      </p:sp>
      <p:pic>
        <p:nvPicPr>
          <p:cNvPr id="4" name="Picture 3"/>
          <p:cNvPicPr>
            <a:picLocks noChangeAspect="1"/>
          </p:cNvPicPr>
          <p:nvPr/>
        </p:nvPicPr>
        <p:blipFill>
          <a:blip r:embed="rId2"/>
          <a:stretch>
            <a:fillRect/>
          </a:stretch>
        </p:blipFill>
        <p:spPr>
          <a:xfrm>
            <a:off x="427686" y="313586"/>
            <a:ext cx="3429000" cy="2238375"/>
          </a:xfrm>
          <a:prstGeom prst="rect">
            <a:avLst/>
          </a:prstGeom>
        </p:spPr>
      </p:pic>
      <p:pic>
        <p:nvPicPr>
          <p:cNvPr id="5" name="Picture 4"/>
          <p:cNvPicPr>
            <a:picLocks noChangeAspect="1"/>
          </p:cNvPicPr>
          <p:nvPr/>
        </p:nvPicPr>
        <p:blipFill>
          <a:blip r:embed="rId3"/>
          <a:stretch>
            <a:fillRect/>
          </a:stretch>
        </p:blipFill>
        <p:spPr>
          <a:xfrm>
            <a:off x="4786312" y="670726"/>
            <a:ext cx="2619375" cy="1743075"/>
          </a:xfrm>
          <a:prstGeom prst="rect">
            <a:avLst/>
          </a:prstGeom>
        </p:spPr>
      </p:pic>
      <p:pic>
        <p:nvPicPr>
          <p:cNvPr id="6" name="Picture 5"/>
          <p:cNvPicPr>
            <a:picLocks noChangeAspect="1"/>
          </p:cNvPicPr>
          <p:nvPr/>
        </p:nvPicPr>
        <p:blipFill>
          <a:blip r:embed="rId4"/>
          <a:stretch>
            <a:fillRect/>
          </a:stretch>
        </p:blipFill>
        <p:spPr>
          <a:xfrm>
            <a:off x="927748" y="3509963"/>
            <a:ext cx="2428875" cy="1885950"/>
          </a:xfrm>
          <a:prstGeom prst="rect">
            <a:avLst/>
          </a:prstGeom>
        </p:spPr>
      </p:pic>
      <p:pic>
        <p:nvPicPr>
          <p:cNvPr id="7" name="Picture 6"/>
          <p:cNvPicPr>
            <a:picLocks noChangeAspect="1"/>
          </p:cNvPicPr>
          <p:nvPr/>
        </p:nvPicPr>
        <p:blipFill>
          <a:blip r:embed="rId5"/>
          <a:stretch>
            <a:fillRect/>
          </a:stretch>
        </p:blipFill>
        <p:spPr>
          <a:xfrm>
            <a:off x="8307678" y="458206"/>
            <a:ext cx="3360581" cy="2168117"/>
          </a:xfrm>
          <a:prstGeom prst="rect">
            <a:avLst/>
          </a:prstGeom>
        </p:spPr>
      </p:pic>
      <p:pic>
        <p:nvPicPr>
          <p:cNvPr id="8" name="Picture 7"/>
          <p:cNvPicPr>
            <a:picLocks noChangeAspect="1"/>
          </p:cNvPicPr>
          <p:nvPr/>
        </p:nvPicPr>
        <p:blipFill>
          <a:blip r:embed="rId6"/>
          <a:stretch>
            <a:fillRect/>
          </a:stretch>
        </p:blipFill>
        <p:spPr>
          <a:xfrm>
            <a:off x="6096000" y="3812952"/>
            <a:ext cx="4267200" cy="2400300"/>
          </a:xfrm>
          <a:prstGeom prst="rect">
            <a:avLst/>
          </a:prstGeom>
        </p:spPr>
      </p:pic>
    </p:spTree>
    <p:extLst>
      <p:ext uri="{BB962C8B-B14F-4D97-AF65-F5344CB8AC3E}">
        <p14:creationId xmlns:p14="http://schemas.microsoft.com/office/powerpoint/2010/main" val="76798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pPr marL="457200" indent="-457200">
              <a:buFontTx/>
              <a:buChar char="-"/>
            </a:pPr>
            <a:r>
              <a:rPr lang="en-GB" dirty="0" smtClean="0"/>
              <a:t>To analyse closely the effects of language, form and structure </a:t>
            </a:r>
          </a:p>
          <a:p>
            <a:pPr marL="457200" indent="-457200">
              <a:buFontTx/>
              <a:buChar char="-"/>
            </a:pPr>
            <a:r>
              <a:rPr lang="en-GB" dirty="0" smtClean="0"/>
              <a:t>To explore character development in Act 3 Scene 4 </a:t>
            </a:r>
          </a:p>
          <a:p>
            <a:pPr marL="457200" indent="-457200">
              <a:buFontTx/>
              <a:buChar char="-"/>
            </a:pPr>
            <a:r>
              <a:rPr lang="en-GB" dirty="0" smtClean="0"/>
              <a:t>To consider an psychoanalytic interpretation of ‘Hamlet’</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346714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 first reading </a:t>
            </a:r>
            <a:endParaRPr lang="en-GB" dirty="0"/>
          </a:p>
        </p:txBody>
      </p:sp>
      <p:sp>
        <p:nvSpPr>
          <p:cNvPr id="3" name="Content Placeholder 2"/>
          <p:cNvSpPr>
            <a:spLocks noGrp="1"/>
          </p:cNvSpPr>
          <p:nvPr>
            <p:ph idx="1"/>
          </p:nvPr>
        </p:nvSpPr>
        <p:spPr/>
        <p:txBody>
          <a:bodyPr>
            <a:normAutofit lnSpcReduction="10000"/>
          </a:bodyPr>
          <a:lstStyle/>
          <a:p>
            <a:r>
              <a:rPr lang="en-GB" dirty="0" smtClean="0"/>
              <a:t>Polonius tells Gertrude what to say to Hamlet then hides behind an arras</a:t>
            </a:r>
          </a:p>
          <a:p>
            <a:r>
              <a:rPr lang="en-GB" dirty="0" smtClean="0"/>
              <a:t>Hamlet confronts his mother and hears Polonius calls for help. He seems to assume it’s Claudius (although how can it be?) and kills him.</a:t>
            </a:r>
          </a:p>
          <a:p>
            <a:r>
              <a:rPr lang="en-GB" dirty="0" smtClean="0"/>
              <a:t>Hamlet continues to criticise his mother about the betrayal of his father</a:t>
            </a:r>
          </a:p>
          <a:p>
            <a:r>
              <a:rPr lang="en-GB" dirty="0" smtClean="0"/>
              <a:t>The ghost re-appears and reminds Hamlet of his purpose; he tells him to be kind to Gertrude (</a:t>
            </a:r>
            <a:r>
              <a:rPr lang="en-GB" dirty="0" err="1" smtClean="0"/>
              <a:t>nb</a:t>
            </a:r>
            <a:r>
              <a:rPr lang="en-GB" dirty="0" smtClean="0"/>
              <a:t> Gertrude cannot see the ghost)</a:t>
            </a:r>
          </a:p>
          <a:p>
            <a:r>
              <a:rPr lang="en-GB" dirty="0" smtClean="0"/>
              <a:t>Hamlet reveals to Gertrude she is only pretending to be mad and she agrees to keep it secret</a:t>
            </a:r>
            <a:endParaRPr lang="en-GB" dirty="0"/>
          </a:p>
        </p:txBody>
      </p:sp>
    </p:spTree>
    <p:extLst>
      <p:ext uri="{BB962C8B-B14F-4D97-AF65-F5344CB8AC3E}">
        <p14:creationId xmlns:p14="http://schemas.microsoft.com/office/powerpoint/2010/main" val="323470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Psychoanalytic criticism </a:t>
            </a:r>
            <a:endParaRPr lang="en-GB" dirty="0"/>
          </a:p>
        </p:txBody>
      </p:sp>
      <p:sp>
        <p:nvSpPr>
          <p:cNvPr id="3" name="Content Placeholder 2"/>
          <p:cNvSpPr>
            <a:spLocks noGrp="1"/>
          </p:cNvSpPr>
          <p:nvPr>
            <p:ph idx="1"/>
          </p:nvPr>
        </p:nvSpPr>
        <p:spPr>
          <a:xfrm>
            <a:off x="347730" y="1506828"/>
            <a:ext cx="6117464" cy="5114747"/>
          </a:xfrm>
        </p:spPr>
        <p:txBody>
          <a:bodyPr>
            <a:normAutofit lnSpcReduction="10000"/>
          </a:bodyPr>
          <a:lstStyle/>
          <a:p>
            <a:r>
              <a:rPr lang="en-GB" dirty="0" smtClean="0"/>
              <a:t>20</a:t>
            </a:r>
            <a:r>
              <a:rPr lang="en-GB" baseline="30000" dirty="0" smtClean="0"/>
              <a:t>TH</a:t>
            </a:r>
            <a:r>
              <a:rPr lang="en-GB" dirty="0" smtClean="0"/>
              <a:t> century – major influence on the understanding and interpretation of human behaviour</a:t>
            </a:r>
          </a:p>
          <a:p>
            <a:r>
              <a:rPr lang="en-GB" dirty="0" smtClean="0"/>
              <a:t>Sigmund Freud, seen as founder of movement, explained personality as a result of </a:t>
            </a:r>
            <a:r>
              <a:rPr lang="en-GB" b="1" dirty="0" smtClean="0"/>
              <a:t>unconscious and irrational desires, repressed memories or wishes, sexuality, fantasy, anxiety and conflict</a:t>
            </a:r>
            <a:r>
              <a:rPr lang="en-GB" dirty="0" smtClean="0"/>
              <a:t>. </a:t>
            </a:r>
          </a:p>
          <a:p>
            <a:r>
              <a:rPr lang="en-GB" dirty="0" smtClean="0"/>
              <a:t>Freud’s theories, together with his stress on early childhood experiences, have strongly influenced criticism and </a:t>
            </a:r>
            <a:r>
              <a:rPr lang="en-GB" dirty="0" err="1" smtClean="0"/>
              <a:t>stagings</a:t>
            </a:r>
            <a:r>
              <a:rPr lang="en-GB" dirty="0" smtClean="0"/>
              <a:t> of Hamlet. </a:t>
            </a:r>
            <a:endParaRPr lang="en-GB" dirty="0"/>
          </a:p>
        </p:txBody>
      </p:sp>
      <p:pic>
        <p:nvPicPr>
          <p:cNvPr id="4" name="Picture 3"/>
          <p:cNvPicPr>
            <a:picLocks noChangeAspect="1"/>
          </p:cNvPicPr>
          <p:nvPr/>
        </p:nvPicPr>
        <p:blipFill>
          <a:blip r:embed="rId2"/>
          <a:stretch>
            <a:fillRect/>
          </a:stretch>
        </p:blipFill>
        <p:spPr>
          <a:xfrm>
            <a:off x="6672329" y="749770"/>
            <a:ext cx="5427193" cy="5427193"/>
          </a:xfrm>
          <a:prstGeom prst="rect">
            <a:avLst/>
          </a:prstGeom>
        </p:spPr>
      </p:pic>
    </p:spTree>
    <p:extLst>
      <p:ext uri="{BB962C8B-B14F-4D97-AF65-F5344CB8AC3E}">
        <p14:creationId xmlns:p14="http://schemas.microsoft.com/office/powerpoint/2010/main" val="980410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Ernest Jones </a:t>
            </a:r>
            <a:r>
              <a:rPr lang="en-GB" i="1" dirty="0" smtClean="0"/>
              <a:t>Oedipus and Hamlet</a:t>
            </a:r>
            <a:endParaRPr lang="en-GB" dirty="0"/>
          </a:p>
        </p:txBody>
      </p:sp>
      <p:sp>
        <p:nvSpPr>
          <p:cNvPr id="3" name="Content Placeholder 2"/>
          <p:cNvSpPr>
            <a:spLocks noGrp="1"/>
          </p:cNvSpPr>
          <p:nvPr>
            <p:ph idx="1"/>
          </p:nvPr>
        </p:nvSpPr>
        <p:spPr/>
        <p:txBody>
          <a:bodyPr>
            <a:normAutofit fontScale="92500"/>
          </a:bodyPr>
          <a:lstStyle/>
          <a:p>
            <a:pPr marL="0" indent="0" algn="ctr">
              <a:buNone/>
            </a:pPr>
            <a:r>
              <a:rPr lang="en-GB" dirty="0" smtClean="0"/>
              <a:t>“Hamlet had, in years gone by, as a child, bitterly resented having had to share his mother’s affection, even with his own father, had regarded him as a rival, and had secretly wished him out of the way so that he might enjoy undisputed and undisturbed the monopoly of that affection.”</a:t>
            </a:r>
            <a:endParaRPr lang="en-GB" dirty="0"/>
          </a:p>
          <a:p>
            <a:pPr marL="0" indent="0">
              <a:buNone/>
            </a:pPr>
            <a:endParaRPr lang="en-GB" dirty="0" smtClean="0"/>
          </a:p>
          <a:p>
            <a:pPr marL="0" indent="0">
              <a:buNone/>
            </a:pPr>
            <a:r>
              <a:rPr lang="en-GB" dirty="0" smtClean="0"/>
              <a:t>Jones interprets Hamlet’s strongly expressed disgust for his mother’s behaviour and his delay as due to repression of sexual desire for his mother; he cannot bring himself to kill Claudius because Claudius has done exactly what he wanted to do – kill his father and marry his mother. He is repressing an unconscious desire to have killed his father himself.</a:t>
            </a:r>
          </a:p>
        </p:txBody>
      </p:sp>
    </p:spTree>
    <p:extLst>
      <p:ext uri="{BB962C8B-B14F-4D97-AF65-F5344CB8AC3E}">
        <p14:creationId xmlns:p14="http://schemas.microsoft.com/office/powerpoint/2010/main" val="408971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Influence on interpretations</a:t>
            </a:r>
            <a:endParaRPr lang="en-GB" dirty="0"/>
          </a:p>
        </p:txBody>
      </p:sp>
      <p:pic>
        <p:nvPicPr>
          <p:cNvPr id="4" name="Picture 3"/>
          <p:cNvPicPr>
            <a:picLocks noChangeAspect="1"/>
          </p:cNvPicPr>
          <p:nvPr/>
        </p:nvPicPr>
        <p:blipFill>
          <a:blip r:embed="rId2"/>
          <a:stretch>
            <a:fillRect/>
          </a:stretch>
        </p:blipFill>
        <p:spPr>
          <a:xfrm>
            <a:off x="1404870" y="1834501"/>
            <a:ext cx="4258642" cy="3548868"/>
          </a:xfrm>
          <a:prstGeom prst="rect">
            <a:avLst/>
          </a:prstGeom>
        </p:spPr>
      </p:pic>
      <p:sp>
        <p:nvSpPr>
          <p:cNvPr id="5" name="TextBox 4"/>
          <p:cNvSpPr txBox="1"/>
          <p:nvPr/>
        </p:nvSpPr>
        <p:spPr>
          <a:xfrm>
            <a:off x="6349284" y="2112134"/>
            <a:ext cx="5151550" cy="3785652"/>
          </a:xfrm>
          <a:prstGeom prst="rect">
            <a:avLst/>
          </a:prstGeom>
          <a:noFill/>
        </p:spPr>
        <p:txBody>
          <a:bodyPr wrap="square" rtlCol="0">
            <a:spAutoFit/>
          </a:bodyPr>
          <a:lstStyle/>
          <a:p>
            <a:r>
              <a:rPr lang="en-GB" sz="2400" dirty="0" smtClean="0"/>
              <a:t>Olivier (1948) – bed a powerful symbolic presence – Hamlet behaves more like a lover than a son. In the first court scene they kiss passionately and in the closet scene, Hamlet seems close to raping his mother. It also includes lots of phallic sword pointing action! </a:t>
            </a:r>
          </a:p>
          <a:p>
            <a:endParaRPr lang="en-GB" sz="2400" dirty="0"/>
          </a:p>
          <a:p>
            <a:r>
              <a:rPr lang="en-GB" sz="2400" dirty="0">
                <a:hlinkClick r:id="rId3"/>
              </a:rPr>
              <a:t>https://</a:t>
            </a:r>
            <a:r>
              <a:rPr lang="en-GB" sz="2400" dirty="0" smtClean="0">
                <a:hlinkClick r:id="rId3"/>
              </a:rPr>
              <a:t>www.youtube.com/watch?v=VhW7bOoTxxQ</a:t>
            </a:r>
            <a:r>
              <a:rPr lang="en-GB" sz="2400" dirty="0" smtClean="0"/>
              <a:t> </a:t>
            </a:r>
            <a:endParaRPr lang="en-GB" sz="2400" dirty="0"/>
          </a:p>
        </p:txBody>
      </p:sp>
    </p:spTree>
    <p:extLst>
      <p:ext uri="{BB962C8B-B14F-4D97-AF65-F5344CB8AC3E}">
        <p14:creationId xmlns:p14="http://schemas.microsoft.com/office/powerpoint/2010/main" val="355620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overview of Oedipus Complex…</a:t>
            </a:r>
            <a:endParaRPr lang="en-GB" dirty="0"/>
          </a:p>
        </p:txBody>
      </p:sp>
      <p:sp>
        <p:nvSpPr>
          <p:cNvPr id="3" name="Content Placeholder 2"/>
          <p:cNvSpPr>
            <a:spLocks noGrp="1"/>
          </p:cNvSpPr>
          <p:nvPr>
            <p:ph idx="1"/>
          </p:nvPr>
        </p:nvSpPr>
        <p:spPr>
          <a:xfrm>
            <a:off x="91226" y="1838504"/>
            <a:ext cx="7545946" cy="4351338"/>
          </a:xfrm>
        </p:spPr>
        <p:txBody>
          <a:bodyPr>
            <a:normAutofit fontScale="92500" lnSpcReduction="10000"/>
          </a:bodyPr>
          <a:lstStyle/>
          <a:p>
            <a:pPr marL="0" indent="0">
              <a:buNone/>
            </a:pPr>
            <a:r>
              <a:rPr lang="en-GB" b="1" dirty="0" smtClean="0"/>
              <a:t>Individually</a:t>
            </a:r>
            <a:r>
              <a:rPr lang="en-GB" dirty="0" smtClean="0"/>
              <a:t> - Read and highlight key points</a:t>
            </a:r>
          </a:p>
          <a:p>
            <a:pPr marL="0" indent="0">
              <a:buNone/>
            </a:pPr>
            <a:r>
              <a:rPr lang="en-GB" b="1" dirty="0" smtClean="0"/>
              <a:t>In pairs - </a:t>
            </a:r>
            <a:r>
              <a:rPr lang="en-GB" dirty="0" smtClean="0"/>
              <a:t>Come up with some ideas (specific examples please) that this way of thinking about the play could be used to inform your interpretation (from this scene but also elsewhere in the play). Where else do we see evidence of:</a:t>
            </a:r>
          </a:p>
          <a:p>
            <a:pPr lvl="1"/>
            <a:r>
              <a:rPr lang="en-GB" b="1" dirty="0"/>
              <a:t>U</a:t>
            </a:r>
            <a:r>
              <a:rPr lang="en-GB" b="1" dirty="0" smtClean="0"/>
              <a:t>nconscious and irrational desires</a:t>
            </a:r>
          </a:p>
          <a:p>
            <a:pPr lvl="1"/>
            <a:r>
              <a:rPr lang="en-GB" b="1" dirty="0"/>
              <a:t>R</a:t>
            </a:r>
            <a:r>
              <a:rPr lang="en-GB" b="1" dirty="0" smtClean="0"/>
              <a:t>epressed memories or wishes</a:t>
            </a:r>
          </a:p>
          <a:p>
            <a:pPr lvl="1"/>
            <a:r>
              <a:rPr lang="en-GB" b="1" dirty="0" smtClean="0"/>
              <a:t>Sexuality</a:t>
            </a:r>
          </a:p>
          <a:p>
            <a:pPr lvl="1"/>
            <a:r>
              <a:rPr lang="en-GB" b="1" dirty="0" smtClean="0"/>
              <a:t>Fantasy</a:t>
            </a:r>
          </a:p>
          <a:p>
            <a:pPr lvl="1"/>
            <a:r>
              <a:rPr lang="en-GB" b="1" dirty="0" smtClean="0"/>
              <a:t>Anxiety</a:t>
            </a:r>
          </a:p>
          <a:p>
            <a:pPr lvl="1"/>
            <a:r>
              <a:rPr lang="en-GB" b="1" dirty="0" smtClean="0"/>
              <a:t>Conflict</a:t>
            </a:r>
            <a:endParaRPr lang="en-GB" dirty="0" smtClean="0"/>
          </a:p>
          <a:p>
            <a:pPr marL="457200" lvl="1" indent="0">
              <a:buNone/>
            </a:pPr>
            <a:endParaRPr lang="en-GB" dirty="0" smtClean="0"/>
          </a:p>
        </p:txBody>
      </p:sp>
      <p:pic>
        <p:nvPicPr>
          <p:cNvPr id="4" name="Picture 3"/>
          <p:cNvPicPr>
            <a:picLocks noChangeAspect="1"/>
          </p:cNvPicPr>
          <p:nvPr/>
        </p:nvPicPr>
        <p:blipFill>
          <a:blip r:embed="rId2"/>
          <a:stretch>
            <a:fillRect/>
          </a:stretch>
        </p:blipFill>
        <p:spPr>
          <a:xfrm>
            <a:off x="7940769" y="2438669"/>
            <a:ext cx="3225213" cy="2519698"/>
          </a:xfrm>
          <a:prstGeom prst="rect">
            <a:avLst/>
          </a:prstGeom>
        </p:spPr>
      </p:pic>
    </p:spTree>
    <p:extLst>
      <p:ext uri="{BB962C8B-B14F-4D97-AF65-F5344CB8AC3E}">
        <p14:creationId xmlns:p14="http://schemas.microsoft.com/office/powerpoint/2010/main" val="122274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9011" y="197366"/>
            <a:ext cx="8229600" cy="561975"/>
          </a:xfrm>
        </p:spPr>
        <p:txBody>
          <a:bodyPr>
            <a:normAutofit/>
          </a:bodyPr>
          <a:lstStyle/>
          <a:p>
            <a:pPr eaLnBrk="1" hangingPunct="1"/>
            <a:r>
              <a:rPr lang="en-GB" altLang="en-US" sz="3200" dirty="0"/>
              <a:t>Act 3 Scene </a:t>
            </a:r>
            <a:r>
              <a:rPr lang="en-GB" altLang="en-US" sz="3200" dirty="0" smtClean="0"/>
              <a:t>4 – Critical debate  </a:t>
            </a:r>
            <a:endParaRPr lang="en-GB" altLang="en-US" sz="3200" dirty="0"/>
          </a:p>
        </p:txBody>
      </p:sp>
      <p:sp>
        <p:nvSpPr>
          <p:cNvPr id="5123" name="Rectangle 3"/>
          <p:cNvSpPr>
            <a:spLocks noGrp="1" noChangeArrowheads="1"/>
          </p:cNvSpPr>
          <p:nvPr>
            <p:ph type="body" idx="1"/>
          </p:nvPr>
        </p:nvSpPr>
        <p:spPr>
          <a:xfrm>
            <a:off x="656823" y="1169988"/>
            <a:ext cx="9553977" cy="5688012"/>
          </a:xfrm>
        </p:spPr>
        <p:txBody>
          <a:bodyPr>
            <a:normAutofit/>
          </a:bodyPr>
          <a:lstStyle/>
          <a:p>
            <a:pPr eaLnBrk="1" hangingPunct="1">
              <a:lnSpc>
                <a:spcPct val="80000"/>
              </a:lnSpc>
            </a:pPr>
            <a:r>
              <a:rPr lang="en-GB" altLang="en-US" sz="2000" dirty="0"/>
              <a:t>‘Her son had been forced to see in her  action not only an outstanding shallowness of feeling, but an eruption of coarse sensuality, “rank and gross”, speeding post-haste to its horrible delight</a:t>
            </a:r>
            <a:r>
              <a:rPr lang="en-GB" altLang="en-US" sz="2000" u="sng" dirty="0"/>
              <a:t>…… Hamlet’s chief desire… is to save Gertrude’s soul</a:t>
            </a:r>
            <a:r>
              <a:rPr lang="en-GB" altLang="en-US" sz="2000" dirty="0"/>
              <a:t>. And </a:t>
            </a:r>
            <a:r>
              <a:rPr lang="en-GB" altLang="en-US" sz="2000" u="sng" dirty="0"/>
              <a:t>while the rough work of vengeance is repugnant, to him, he is at home in this higher work</a:t>
            </a:r>
            <a:r>
              <a:rPr lang="en-GB" altLang="en-US" sz="2000" dirty="0"/>
              <a:t>… No father-confessor could be more selflessly set upon his end of redeeming  a fellow creature from degradation, more stern of pitiless in denouncing the sin, or more eager to welcome the first token of repentance.’ </a:t>
            </a:r>
            <a:r>
              <a:rPr lang="en-GB" altLang="en-US" sz="2000" dirty="0" smtClean="0"/>
              <a:t>(AC Bradley</a:t>
            </a:r>
            <a:r>
              <a:rPr lang="en-GB" altLang="en-US" sz="2000" dirty="0"/>
              <a:t>)</a:t>
            </a:r>
          </a:p>
          <a:p>
            <a:pPr marL="0" indent="0">
              <a:lnSpc>
                <a:spcPct val="80000"/>
              </a:lnSpc>
              <a:buNone/>
            </a:pPr>
            <a:r>
              <a:rPr lang="en-GB" altLang="en-US" sz="2000" dirty="0" smtClean="0"/>
              <a:t>1. THE </a:t>
            </a:r>
            <a:r>
              <a:rPr lang="en-GB" altLang="en-US" sz="2000" dirty="0" smtClean="0"/>
              <a:t>‘HAMLETITES’ – FIND LINES THAT DIRECTLY SUPPORT/DEVELOP THIS ASSERTION</a:t>
            </a:r>
          </a:p>
          <a:p>
            <a:pPr marL="0" indent="0">
              <a:lnSpc>
                <a:spcPct val="80000"/>
              </a:lnSpc>
              <a:buNone/>
            </a:pPr>
            <a:endParaRPr lang="en-GB" altLang="en-US" sz="2000" dirty="0" smtClean="0"/>
          </a:p>
          <a:p>
            <a:pPr eaLnBrk="1" hangingPunct="1">
              <a:lnSpc>
                <a:spcPct val="80000"/>
              </a:lnSpc>
            </a:pPr>
            <a:r>
              <a:rPr lang="en-GB" altLang="en-US" sz="2000" dirty="0" smtClean="0"/>
              <a:t>‘</a:t>
            </a:r>
            <a:r>
              <a:rPr lang="en-GB" altLang="en-US" sz="2000" dirty="0"/>
              <a:t>Hamlet’s long ‘repressed’ desire to take his father’s place in his mother’s affection is stimulated to the unconscious activity by the sight of Claudius usurping this place exactly as himself had once longed to do. More, Claudius is a member of the same family, so that actual usurpation resembles the imaginary one in being incestuous. Towards the end of Hamlet’s interview with his mother the thought of her misconduct expresses itself in that most</a:t>
            </a:r>
            <a:r>
              <a:rPr lang="en-GB" altLang="en-US" sz="2000" u="sng" dirty="0"/>
              <a:t> physical disgust which is so characteristic of intensely ‘repressed’ sexual feeling</a:t>
            </a:r>
            <a:r>
              <a:rPr lang="en-GB" altLang="en-US" sz="2000" dirty="0"/>
              <a:t>.’ (</a:t>
            </a:r>
            <a:r>
              <a:rPr lang="en-GB" altLang="en-US" sz="2000" dirty="0" smtClean="0"/>
              <a:t>Joes)</a:t>
            </a:r>
          </a:p>
          <a:p>
            <a:pPr marL="0" indent="0">
              <a:lnSpc>
                <a:spcPct val="80000"/>
              </a:lnSpc>
              <a:buNone/>
            </a:pPr>
            <a:endParaRPr lang="en-GB" altLang="en-US" sz="2000" dirty="0" smtClean="0"/>
          </a:p>
          <a:p>
            <a:pPr marL="0" indent="0">
              <a:lnSpc>
                <a:spcPct val="80000"/>
              </a:lnSpc>
              <a:buNone/>
            </a:pPr>
            <a:r>
              <a:rPr lang="en-GB" altLang="en-US" sz="2000" dirty="0" smtClean="0"/>
              <a:t>2. THE </a:t>
            </a:r>
            <a:r>
              <a:rPr lang="en-GB" altLang="en-US" sz="2000" dirty="0" smtClean="0"/>
              <a:t>‘PSYCHOANALYSTS’ - FIND LINES THAT DIRECTLY SUPPORT/DEVELOP THIS ASSERTION</a:t>
            </a:r>
          </a:p>
          <a:p>
            <a:pPr eaLnBrk="1" hangingPunct="1">
              <a:lnSpc>
                <a:spcPct val="80000"/>
              </a:lnSpc>
            </a:pPr>
            <a:endParaRPr lang="en-GB" altLang="en-US" sz="2000" dirty="0"/>
          </a:p>
        </p:txBody>
      </p:sp>
    </p:spTree>
    <p:extLst>
      <p:ext uri="{BB962C8B-B14F-4D97-AF65-F5344CB8AC3E}">
        <p14:creationId xmlns:p14="http://schemas.microsoft.com/office/powerpoint/2010/main" val="277267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708</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Act 3, scene 4</vt:lpstr>
      <vt:lpstr>Aims</vt:lpstr>
      <vt:lpstr>Overview – first reading </vt:lpstr>
      <vt:lpstr>Psychoanalytic criticism </vt:lpstr>
      <vt:lpstr>Ernest Jones Oedipus and Hamlet</vt:lpstr>
      <vt:lpstr>Influence on interpretations</vt:lpstr>
      <vt:lpstr>Read overview of Oedipus Complex…</vt:lpstr>
      <vt:lpstr>Act 3 Scene 4 – Critical debate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14</cp:revision>
  <dcterms:created xsi:type="dcterms:W3CDTF">2015-10-28T13:31:29Z</dcterms:created>
  <dcterms:modified xsi:type="dcterms:W3CDTF">2015-11-06T15:19:30Z</dcterms:modified>
</cp:coreProperties>
</file>