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37D53-79B4-5AE0-D55D-DE64174DA6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619B5B-78DD-F453-C08C-15DDEFA27C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78302-8688-2CF7-C4E1-D0C37C63A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66473-7C1D-4E17-B09C-507AB8D14D84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00CB8-EB6D-7050-8B97-07068AC8D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C1A52-E53F-5A4D-F488-342265BD9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567DE-6431-43D4-8187-F1689E6A1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666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4832B-E508-399B-3D3E-87ECBAE57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FEDA61-D661-7FEE-CD94-0B495DB42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BEFF3-DF23-FCC9-0FA9-B3E439BA0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66473-7C1D-4E17-B09C-507AB8D14D84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31F35-63B1-48BE-AEFC-033767FE8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82535F-E2AF-8580-5D13-68BFD408F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567DE-6431-43D4-8187-F1689E6A1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835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100342-9691-02A0-2AB5-58D516178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3E106-944C-21DD-E8A4-9A0F16926C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B4588D-63E1-3FC0-8C63-D3BA52BB1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66473-7C1D-4E17-B09C-507AB8D14D84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DDC800-3A7D-92B8-23A3-F0E94B431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50F03-C663-05DE-AA43-D4BFDA7B8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567DE-6431-43D4-8187-F1689E6A1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730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382CC-1E75-BB84-3F57-BE5863F92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1E400-F0B8-1D38-4EB0-9EB1364E9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3761CA-E5BD-A10F-EB45-7AB336A0F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66473-7C1D-4E17-B09C-507AB8D14D84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D8E138-E63C-F91F-8644-1E875D78F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A4B3B-DFB9-523C-C961-65762580B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567DE-6431-43D4-8187-F1689E6A1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145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6F2E0-3AFC-CD79-F897-80CD9DBDD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0E65A-3C7D-32DB-556B-2AA600BD0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8B6480-CB38-436D-79C3-CD4F46949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66473-7C1D-4E17-B09C-507AB8D14D84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14E91-9F4F-3E79-6187-79E55ECEB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4CB17-6F44-8F42-71C1-A46AAA944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567DE-6431-43D4-8187-F1689E6A1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174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A228E-C860-F46E-977A-DE47E4050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55971-44EB-8B51-18AB-5753F6E838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12513B-92C0-C6A9-6B67-E831ACBC76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B2BBDA-71D2-442C-0C59-74D922839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66473-7C1D-4E17-B09C-507AB8D14D84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E4D5F7-AE4E-79CF-7F13-568F862D7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BA748C-50AF-74DF-ADDD-4322A708F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567DE-6431-43D4-8187-F1689E6A1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206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C337B-F9F5-65E4-7F7E-39A18E14B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24F91F-9D2C-AEB2-F907-03D6D5B6FE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2A5432-566D-BBF3-671D-AC115451DD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60034C-F058-3CDF-D5C9-7CBCA284CE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63038A-E7D3-22EA-40AE-DE5E662F49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97F386-B09F-01CA-AC77-C1C137D24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66473-7C1D-4E17-B09C-507AB8D14D84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C18656-0FD6-438A-B92F-87B1B3B13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5F3703-D8CE-48D6-24F9-FE4EB53ED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567DE-6431-43D4-8187-F1689E6A1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33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94972-00FA-9F88-F31E-25AFD862F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761D2C-F597-2888-3867-5DFFD26DA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66473-7C1D-4E17-B09C-507AB8D14D84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09D8AA-A983-313E-56ED-474473AD8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711C41-D938-E003-BEC1-4EBA214A0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567DE-6431-43D4-8187-F1689E6A1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305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B81B42-09CE-013F-D964-20ACBC71E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66473-7C1D-4E17-B09C-507AB8D14D84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857A6E-E1AC-E47A-F477-A573099AC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695C97-8A14-BD4A-6CEC-7349F4078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567DE-6431-43D4-8187-F1689E6A1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157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049D3-5F2A-6FF8-4082-9A9504B1F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63872-E717-0FC7-2C58-28C3E04CB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FE538-62B6-31F2-1A24-F1870F016D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EA6E4-8EC1-A511-5B03-1D9719B90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66473-7C1D-4E17-B09C-507AB8D14D84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CAC23-AB88-AD1B-1E9E-8B6FEA478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DA5CDF-7E6B-0082-55D7-337297ABA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567DE-6431-43D4-8187-F1689E6A1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532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82A9D-EBA1-0CFD-5AFB-E4EE606B5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54DABA-42D4-98FD-B406-08FEBE7403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DBD6D9-A300-F002-08A5-952A01350A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476158-CA9C-3888-DE71-1E0CF35CD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66473-7C1D-4E17-B09C-507AB8D14D84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39CC57-6C79-A240-A470-F53DB6E5C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81E27C-40A7-E2AC-6DD8-A6E1E216D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567DE-6431-43D4-8187-F1689E6A1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3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C68CEF-F19F-AD8A-61A5-FBC2A3662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07E0E8-0D6E-B0E6-BF1B-19EDC6E440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DFCC1C-4637-F72B-3444-10C24792BD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66473-7C1D-4E17-B09C-507AB8D14D84}" type="datetimeFigureOut">
              <a:rPr lang="en-GB" smtClean="0"/>
              <a:t>16/10/2024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E0D91E-61C0-4B49-9A88-AA82FAD652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235D1-31BA-78CA-BFA0-F03D7CF916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567DE-6431-43D4-8187-F1689E6A1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0462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FA5B32D-0717-119B-B475-39FC45C19E71}"/>
              </a:ext>
            </a:extLst>
          </p:cNvPr>
          <p:cNvSpPr txBox="1"/>
          <p:nvPr/>
        </p:nvSpPr>
        <p:spPr>
          <a:xfrm>
            <a:off x="428625" y="182404"/>
            <a:ext cx="6096000" cy="6924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1. Emotional and Psychological Themes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Feelings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Emotions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Loss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Being Alone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Personal Thoughts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Memories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Personal Experiences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Strong Point of View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Thoughts About Life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2. Relationships and Interpersonal Dynamics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Family Relationships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Feelings towards Fathers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Love for Another Person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Relationships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Woman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3. Time and Memory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Time Passing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Moment in Time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Remembering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Childhood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Death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AD6CA-D06D-9347-6431-D9AE928DEFEB}"/>
              </a:ext>
            </a:extLst>
          </p:cNvPr>
          <p:cNvSpPr txBox="1"/>
          <p:nvPr/>
        </p:nvSpPr>
        <p:spPr>
          <a:xfrm>
            <a:off x="5667375" y="1232743"/>
            <a:ext cx="609600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1800" dirty="0">
              <a:latin typeface="Comic Sans MS" panose="030F0702030302020204" pitchFamily="66" charset="0"/>
            </a:endParaRPr>
          </a:p>
          <a:p>
            <a:r>
              <a:rPr lang="en-GB" sz="1800" dirty="0">
                <a:latin typeface="Comic Sans MS" panose="030F0702030302020204" pitchFamily="66" charset="0"/>
              </a:rPr>
              <a:t>4. Societal and Cultural Concerns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>
                <a:latin typeface="Comic Sans MS" panose="030F0702030302020204" pitchFamily="66" charset="0"/>
              </a:rPr>
              <a:t>Concerns for Society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>
                <a:latin typeface="Comic Sans MS" panose="030F0702030302020204" pitchFamily="66" charset="0"/>
              </a:rPr>
              <a:t>Concerns About Language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>
                <a:latin typeface="Comic Sans MS" panose="030F0702030302020204" pitchFamily="66" charset="0"/>
              </a:rPr>
              <a:t>Identity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>
                <a:latin typeface="Comic Sans MS" panose="030F0702030302020204" pitchFamily="66" charset="0"/>
              </a:rPr>
              <a:t>Control Others</a:t>
            </a:r>
          </a:p>
          <a:p>
            <a:endParaRPr lang="en-GB" sz="1800" dirty="0">
              <a:latin typeface="Comic Sans MS" panose="030F0702030302020204" pitchFamily="66" charset="0"/>
            </a:endParaRPr>
          </a:p>
          <a:p>
            <a:r>
              <a:rPr lang="en-GB" sz="1800" dirty="0">
                <a:latin typeface="Comic Sans MS" panose="030F0702030302020204" pitchFamily="66" charset="0"/>
              </a:rPr>
              <a:t>5. Narratives and Advice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>
                <a:latin typeface="Comic Sans MS" panose="030F0702030302020204" pitchFamily="66" charset="0"/>
              </a:rPr>
              <a:t>Giving Advice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>
                <a:latin typeface="Comic Sans MS" panose="030F0702030302020204" pitchFamily="66" charset="0"/>
              </a:rPr>
              <a:t>Story of an Event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>
                <a:latin typeface="Comic Sans MS" panose="030F0702030302020204" pitchFamily="66" charset="0"/>
              </a:rPr>
              <a:t>Present a Story</a:t>
            </a:r>
          </a:p>
          <a:p>
            <a:endParaRPr lang="en-GB" sz="1800" dirty="0">
              <a:latin typeface="Comic Sans MS" panose="030F0702030302020204" pitchFamily="66" charset="0"/>
            </a:endParaRPr>
          </a:p>
          <a:p>
            <a:r>
              <a:rPr lang="en-GB" sz="1800" dirty="0">
                <a:latin typeface="Comic Sans MS" panose="030F0702030302020204" pitchFamily="66" charset="0"/>
              </a:rPr>
              <a:t>6. Visual and Imaginative Themes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>
                <a:latin typeface="Comic Sans MS" panose="030F0702030302020204" pitchFamily="66" charset="0"/>
              </a:rPr>
              <a:t>Powerful Images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>
                <a:latin typeface="Comic Sans MS" panose="030F0702030302020204" pitchFamily="66" charset="0"/>
              </a:rPr>
              <a:t>Sense of Wonder</a:t>
            </a:r>
          </a:p>
          <a:p>
            <a:r>
              <a:rPr lang="en-GB" sz="1800" dirty="0">
                <a:latin typeface="Comic Sans MS" panose="030F0702030302020204" pitchFamily="66" charset="0"/>
              </a:rPr>
              <a:t>7. Adversity and Struggles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>
                <a:latin typeface="Comic Sans MS" panose="030F0702030302020204" pitchFamily="66" charset="0"/>
              </a:rPr>
              <a:t>Difficult Situation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>
                <a:latin typeface="Comic Sans MS" panose="030F0702030302020204" pitchFamily="66" charset="0"/>
              </a:rPr>
              <a:t>Death</a:t>
            </a:r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7F8375-21E5-D8D4-D2F1-E9FD6CDA88D9}"/>
              </a:ext>
            </a:extLst>
          </p:cNvPr>
          <p:cNvSpPr txBox="1"/>
          <p:nvPr/>
        </p:nvSpPr>
        <p:spPr>
          <a:xfrm>
            <a:off x="5438775" y="522908"/>
            <a:ext cx="5553075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latin typeface="Comic Sans MS" panose="030F0702030302020204" pitchFamily="66" charset="0"/>
              </a:rPr>
              <a:t>PAST PAPER COMPARISON POETRY THEMES</a:t>
            </a:r>
          </a:p>
        </p:txBody>
      </p:sp>
    </p:spTree>
    <p:extLst>
      <p:ext uri="{BB962C8B-B14F-4D97-AF65-F5344CB8AC3E}">
        <p14:creationId xmlns:p14="http://schemas.microsoft.com/office/powerpoint/2010/main" val="2446252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A7F8375-21E5-D8D4-D2F1-E9FD6CDA88D9}"/>
              </a:ext>
            </a:extLst>
          </p:cNvPr>
          <p:cNvSpPr txBox="1"/>
          <p:nvPr/>
        </p:nvSpPr>
        <p:spPr>
          <a:xfrm>
            <a:off x="6529593" y="79390"/>
            <a:ext cx="5553075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latin typeface="Comic Sans MS" panose="030F0702030302020204" pitchFamily="66" charset="0"/>
              </a:rPr>
              <a:t>IDEAS FOR COMPARISON POETRY THEMES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A633623-529B-33D9-8449-7D5B99024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32" y="596512"/>
            <a:ext cx="11973336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Nature and the Natural World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Poems like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The Tyger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and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La Belle Dame sans Merci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explore themes connected to nature, the wild, and untamed beauty, which can contrast with more human-centered poems like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If–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or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Prayer Before Birth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Conflict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Themes of inner and outer conflict can be found in poems such as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War Photographer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(war and violence) and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Do not go gentle into that good night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(the struggle with death).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Duty and Responsibility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</a:b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If–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by Kipling deals heavily with themes of responsibility, while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Prayer Before Birth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touches on the responsibilities and fears of bringing a child into the world.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Innocence and Experience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Contrast the innocence of childhood in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Half-past Two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with the more experienced or cynical perspectives in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My Last Duchess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and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La Belle Dame sans Merci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Fear and Anxiety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Poems like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Prayer Before Birth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express existential fear and anxiety, while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War Photographer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conveys the psychological burden of witnessing violence.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Resistance and Defiance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Poems such as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Do not go gentle into that good night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and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Half-Caste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exhibit themes of defiance, whether in the face of death or societal attitudes.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Beauty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Poems like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La Belle Dame sans Merci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and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Sonnet 116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explore the concept of beauty—both physical and eternal—making this a potential comparative theme.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1C9B47-01A8-6F09-B439-F4618AC20A9A}"/>
              </a:ext>
            </a:extLst>
          </p:cNvPr>
          <p:cNvSpPr txBox="1"/>
          <p:nvPr/>
        </p:nvSpPr>
        <p:spPr>
          <a:xfrm>
            <a:off x="109333" y="3319530"/>
            <a:ext cx="11973336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Cultural Identity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</a:b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Search For My Tongue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and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Half-Caste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both explore themes related to cultural identity, language, and heritage.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Authority/Power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</a:b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My Last Duchess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and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The Tyger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both deal with issues of authority and control, whether it is in a personal relationship or the awe of a powerful creature.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Freedom/Confinement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</a:b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Half-caste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explores the limitations of identity imposed by society, while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Prayer Before Birth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reflects on the fear of confinement in a cruel world.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Mortality and Immortality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</a:b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Do not go gentle into that good night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,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Remember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, and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Sonnet 116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all reflect on death and the quest for immortality—whether in memory or in love.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Creativity and Expression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Poems like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Piano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and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Poem at Thirty-Nine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touch on creative expression, particularly music and writing, as a form of emotional release.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Vision of the Future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</a:b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Prayer Before Birth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and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If–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both express hopes, fears, and advice for the future, albeit in different tones.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Suffering and Survival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Poems like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War Photographer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,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Blessing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, and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Search for My Tongue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deal with survival in the face of personal, cultural, or physical suffering.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Transience and Permanence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Explore the transient nature of life in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La Belle Dame sans Merci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and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Do not go gentle into that good night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, versus the theme of permanence in love (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Sonnet 116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) or memory (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Remember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184121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592</Words>
  <Application>Microsoft Office PowerPoint</Application>
  <PresentationFormat>Widescreen</PresentationFormat>
  <Paragraphs>60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Ballantyne H C</dc:creator>
  <cp:lastModifiedBy>Ballantyne H C</cp:lastModifiedBy>
  <cp:revision>1</cp:revision>
  <dcterms:created xsi:type="dcterms:W3CDTF">2024-10-16T11:19:47Z</dcterms:created>
  <dcterms:modified xsi:type="dcterms:W3CDTF">2024-10-16T11:26:13Z</dcterms:modified>
</cp:coreProperties>
</file>