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61" r:id="rId3"/>
    <p:sldId id="258" r:id="rId4"/>
    <p:sldId id="262" r:id="rId5"/>
    <p:sldId id="259" r:id="rId6"/>
    <p:sldId id="263" r:id="rId7"/>
    <p:sldId id="264" r:id="rId8"/>
    <p:sldId id="260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C64658A-AF54-4FE3-A2CF-EA7ECB61AE58}">
          <p14:sldIdLst>
            <p14:sldId id="257"/>
            <p14:sldId id="261"/>
            <p14:sldId id="258"/>
            <p14:sldId id="262"/>
            <p14:sldId id="259"/>
            <p14:sldId id="263"/>
            <p14:sldId id="264"/>
            <p14:sldId id="260"/>
            <p14:sldId id="265"/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7" autoAdjust="0"/>
    <p:restoredTop sz="94660"/>
  </p:normalViewPr>
  <p:slideViewPr>
    <p:cSldViewPr snapToGrid="0">
      <p:cViewPr varScale="1">
        <p:scale>
          <a:sx n="81" d="100"/>
          <a:sy n="81" d="100"/>
        </p:scale>
        <p:origin x="114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77670B-9819-4255-A5D0-E20C3B512CC6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580087-27CA-4C20-897C-AE2256DF8F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151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Click title for a reading of the poem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580087-27CA-4C20-897C-AE2256DF8FC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911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63883-438E-4DFC-AF58-A1405169AA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018BB1-05E4-446E-A150-28263B2C1A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4A5BF6-DA67-4BF9-A198-3BF1AE85E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85232-032E-40C3-A5EF-A3BBE34F287A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6194B4-AE02-4EDE-A3CE-1D903DAEA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742096-A5F4-4D4E-9011-80F3F786E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72F6-51F6-480C-919C-D9170267D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207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6AD93-F899-4EB0-B003-0C7772106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E65986-7893-42FE-AD7F-E5EC2E0E63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AF5736-BD92-456E-83D7-80E975D29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85232-032E-40C3-A5EF-A3BBE34F287A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8057B2-B62F-47A6-A4F3-0FDBE3114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A127ED-3115-41DE-9DBB-84B73672A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72F6-51F6-480C-919C-D9170267D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411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806886-DABE-465A-A9B5-9FE6797E1C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CE6FED-4D6C-4F33-9BF5-DCA6B9C5A5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377624-044A-4491-A63D-EC4E36419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85232-032E-40C3-A5EF-A3BBE34F287A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698939-9593-4578-91BC-7A2C87EDA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85FD28-E808-4E41-8523-CF08CE20D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72F6-51F6-480C-919C-D9170267D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432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9EE04-2A51-4B1E-93E0-A340B1C996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0D9898-3AC5-4ADF-A844-3481EF77C9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BCCBCB-F61D-4E10-A38B-8EFBABA01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85232-032E-40C3-A5EF-A3BBE34F287A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0E5944-2EF8-45FB-A997-771DD6C62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EA2337-14BE-4D46-8C2F-0C27122A7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72F6-51F6-480C-919C-D9170267D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489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912B0-B597-4F2C-A4E4-DADD558DC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BC6639-1E82-469C-9045-84BAE25C7E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62E936-D633-4EF4-8770-EA235EF34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85232-032E-40C3-A5EF-A3BBE34F287A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36A3F6-616F-40F2-ADBD-8FFAFD000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E17878-7639-4A96-90F5-04B64866C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72F6-51F6-480C-919C-D9170267D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125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6E6C0-F828-46C9-89A4-927282BE1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258FA6-B2EA-44DE-95FC-009A8DB8D5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4B3416-F0B3-4BFF-A0DC-72D35AF7E4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78984E-83A7-457B-85B2-7574A0894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85232-032E-40C3-A5EF-A3BBE34F287A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AF3A8C-B527-481C-9AA1-2EFB96DB9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D77C82-96B5-455A-A0B3-EB467C387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72F6-51F6-480C-919C-D9170267D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78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47E9F-47B3-48A4-B28E-90662CB17D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4E00C4-2912-4C7F-A5AA-F50BF51DCB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C311AC-0889-4D04-9D74-1BCAD25156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35086C-C44D-4746-8507-44199DFA93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3A809D-0060-473E-B667-FDFF7AE4E9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AD1A0A-E587-4348-A248-D8D5575C6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85232-032E-40C3-A5EF-A3BBE34F287A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BD2DCB-7C78-48DE-9610-4D06797A9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B914C3-5303-42DD-B8D7-63F8B603A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72F6-51F6-480C-919C-D9170267D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582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F1E32-63BC-471C-A868-E3D88DEB5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AB7943-34B4-4A4E-8FC5-7E9BF2F9A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85232-032E-40C3-A5EF-A3BBE34F287A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10D7D0-29DD-4248-A71D-76E7F996E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B2A4CF-C191-47EB-8BF9-C9265E2D3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72F6-51F6-480C-919C-D9170267D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431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FBC40E-12F5-4B2A-9CFC-6C0BBBF9D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85232-032E-40C3-A5EF-A3BBE34F287A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B357B2-9F32-49E8-9A84-F0BE20D43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59AA0F-7236-40A2-B536-D9737907F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72F6-51F6-480C-919C-D9170267D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64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2E04E-C419-467D-82A7-FB8549C8B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9B967B-A6F4-4F65-9674-1977A62875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778AC5-7199-4304-B95B-BBA337AD2C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2D8899-09A2-4932-AEE3-05EF1A88B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85232-032E-40C3-A5EF-A3BBE34F287A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3C9222-3322-4E56-8018-70FDE0EF6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44A28D-7835-45B9-A404-41BB757C5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72F6-51F6-480C-919C-D9170267D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813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52086-95DC-46D9-94B7-9AB76AD6E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4A147A-6414-4A8D-9884-CF34D0091D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ED718C-BEE4-4385-8524-9622728AF2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46DE5B-2C54-4B99-8710-AEA335ED5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85232-032E-40C3-A5EF-A3BBE34F287A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227537-4108-4725-8E34-BEB78812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E94116-5D51-445B-A505-FD7D88DB3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572F6-51F6-480C-919C-D9170267D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60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1A4C2B-BE22-48E9-8A19-89BDA010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6FD240-C21A-4980-B99B-67C63DDA92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3E29F4-1DB7-43F1-8BB8-CC0AA73240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85232-032E-40C3-A5EF-A3BBE34F287A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47562B-AA10-4E00-837C-6D9C33D7ED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6D4249-5347-4264-8BAC-237C035C0D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572F6-51F6-480C-919C-D9170267D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070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EEFMVIfl2UY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EEFMVIfl2UY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C181131-A584-4D7C-AEDC-C5131A4242F5}"/>
              </a:ext>
            </a:extLst>
          </p:cNvPr>
          <p:cNvSpPr/>
          <p:nvPr/>
        </p:nvSpPr>
        <p:spPr>
          <a:xfrm>
            <a:off x="6264966" y="185531"/>
            <a:ext cx="4750904" cy="410817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u="sng" dirty="0">
                <a:solidFill>
                  <a:srgbClr val="7030A0"/>
                </a:solidFill>
                <a:latin typeface="Berlin Sans FB" panose="020E0602020502020306" pitchFamily="34" charset="0"/>
              </a:rPr>
              <a:t>Date: </a:t>
            </a:r>
            <a:r>
              <a:rPr lang="en-US" sz="2400" u="sng" dirty="0">
                <a:solidFill>
                  <a:schemeClr val="tx1"/>
                </a:solidFill>
                <a:latin typeface="Berlin Sans FB" panose="020E0602020502020306" pitchFamily="34" charset="0"/>
              </a:rPr>
              <a:t>Sunday 24</a:t>
            </a:r>
            <a:r>
              <a:rPr lang="en-US" sz="2400" u="sng" baseline="30000" dirty="0">
                <a:solidFill>
                  <a:schemeClr val="tx1"/>
                </a:solidFill>
                <a:latin typeface="Berlin Sans FB" panose="020E0602020502020306" pitchFamily="34" charset="0"/>
              </a:rPr>
              <a:t>th</a:t>
            </a:r>
            <a:r>
              <a:rPr lang="en-US" sz="2400" u="sng" dirty="0">
                <a:solidFill>
                  <a:schemeClr val="tx1"/>
                </a:solidFill>
                <a:latin typeface="Berlin Sans FB" panose="020E0602020502020306" pitchFamily="34" charset="0"/>
              </a:rPr>
              <a:t> September 2017</a:t>
            </a:r>
            <a:endParaRPr lang="en-US" sz="2400" dirty="0">
              <a:solidFill>
                <a:schemeClr val="tx1"/>
              </a:solidFill>
              <a:latin typeface="Berlin Sans FB" panose="020E0602020502020306" pitchFamily="34" charset="0"/>
            </a:endParaRPr>
          </a:p>
          <a:p>
            <a:pPr algn="ctr"/>
            <a:endParaRPr lang="en-US" sz="2400" dirty="0">
              <a:solidFill>
                <a:schemeClr val="tx1"/>
              </a:solidFill>
              <a:latin typeface="Berlin Sans FB" panose="020E0602020502020306" pitchFamily="34" charset="0"/>
            </a:endParaRPr>
          </a:p>
          <a:p>
            <a:pPr algn="ctr"/>
            <a:endParaRPr lang="en-US" sz="2400" u="sng" dirty="0">
              <a:solidFill>
                <a:schemeClr val="tx1"/>
              </a:solidFill>
              <a:latin typeface="Berlin Sans FB" panose="020E0602020502020306" pitchFamily="34" charset="0"/>
            </a:endParaRPr>
          </a:p>
          <a:p>
            <a:r>
              <a:rPr lang="en-US" sz="2400" u="sng" dirty="0">
                <a:solidFill>
                  <a:srgbClr val="7030A0"/>
                </a:solidFill>
                <a:latin typeface="Berlin Sans FB" panose="020E0602020502020306" pitchFamily="34" charset="0"/>
              </a:rPr>
              <a:t>Title: </a:t>
            </a:r>
            <a:r>
              <a:rPr lang="en-US" sz="2400" u="sng" dirty="0">
                <a:solidFill>
                  <a:schemeClr val="tx1"/>
                </a:solidFill>
                <a:latin typeface="Berlin Sans FB" panose="020E0602020502020306" pitchFamily="34" charset="0"/>
              </a:rPr>
              <a:t>If by Rudyard Kipling</a:t>
            </a:r>
          </a:p>
          <a:p>
            <a:pPr algn="ctr"/>
            <a:endParaRPr lang="en-US" sz="2400" u="sng" dirty="0">
              <a:solidFill>
                <a:schemeClr val="tx1"/>
              </a:solidFill>
              <a:latin typeface="Berlin Sans FB" panose="020E0602020502020306" pitchFamily="34" charset="0"/>
            </a:endParaRPr>
          </a:p>
          <a:p>
            <a:r>
              <a:rPr lang="en-US" sz="2400" u="sng" dirty="0">
                <a:solidFill>
                  <a:srgbClr val="7030A0"/>
                </a:solidFill>
                <a:latin typeface="Berlin Sans FB" panose="020E0602020502020306" pitchFamily="34" charset="0"/>
              </a:rPr>
              <a:t>Learning Intention: </a:t>
            </a:r>
          </a:p>
          <a:p>
            <a:pPr lvl="0"/>
            <a:endParaRPr lang="en-US" dirty="0">
              <a:solidFill>
                <a:prstClr val="black"/>
              </a:solidFill>
              <a:latin typeface="Berlin Sans FB" panose="020E0602020502020306" pitchFamily="34" charset="0"/>
            </a:endParaRPr>
          </a:p>
          <a:p>
            <a:pPr marL="342900" lvl="0" indent="-342900">
              <a:buFontTx/>
              <a:buChar char="-"/>
            </a:pPr>
            <a:r>
              <a:rPr lang="en-US" sz="2000" dirty="0">
                <a:solidFill>
                  <a:prstClr val="black"/>
                </a:solidFill>
                <a:latin typeface="Berlin Sans FB" panose="020E0602020502020306" pitchFamily="34" charset="0"/>
              </a:rPr>
              <a:t>To understand what influenced Kipling to write his poem</a:t>
            </a:r>
          </a:p>
          <a:p>
            <a:pPr marL="342900" lvl="0" indent="-342900">
              <a:buFontTx/>
              <a:buChar char="-"/>
            </a:pPr>
            <a:r>
              <a:rPr lang="en-US" sz="2000" dirty="0" err="1">
                <a:solidFill>
                  <a:prstClr val="black"/>
                </a:solidFill>
                <a:latin typeface="Berlin Sans FB" panose="020E0602020502020306" pitchFamily="34" charset="0"/>
              </a:rPr>
              <a:t>Analyse</a:t>
            </a:r>
            <a:r>
              <a:rPr lang="en-US" sz="2000" dirty="0">
                <a:solidFill>
                  <a:prstClr val="black"/>
                </a:solidFill>
                <a:latin typeface="Berlin Sans FB" panose="020E0602020502020306" pitchFamily="34" charset="0"/>
              </a:rPr>
              <a:t> a poem for linguistic technique and structural features</a:t>
            </a:r>
          </a:p>
          <a:p>
            <a:pPr lvl="0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01B109F2-2DB8-451B-B976-AE2A3746CB2D}"/>
              </a:ext>
            </a:extLst>
          </p:cNvPr>
          <p:cNvSpPr/>
          <p:nvPr/>
        </p:nvSpPr>
        <p:spPr>
          <a:xfrm>
            <a:off x="5976731" y="4518991"/>
            <a:ext cx="5327374" cy="1815549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u="sng" dirty="0">
                <a:solidFill>
                  <a:srgbClr val="FF0000"/>
                </a:solidFill>
              </a:rPr>
              <a:t>Starter</a:t>
            </a:r>
            <a:r>
              <a:rPr lang="en-US" sz="2400" b="1" dirty="0">
                <a:solidFill>
                  <a:srgbClr val="FF0000"/>
                </a:solidFill>
              </a:rPr>
              <a:t>: </a:t>
            </a:r>
            <a:r>
              <a:rPr lang="en-US" sz="2400" b="1" dirty="0">
                <a:solidFill>
                  <a:schemeClr val="tx1"/>
                </a:solidFill>
              </a:rPr>
              <a:t>Read the article on your table. </a:t>
            </a:r>
            <a:r>
              <a:rPr lang="en-US" sz="2400" b="1" dirty="0" err="1">
                <a:solidFill>
                  <a:schemeClr val="tx1"/>
                </a:solidFill>
              </a:rPr>
              <a:t>Summarise</a:t>
            </a:r>
            <a:r>
              <a:rPr lang="en-US" sz="2400" b="1" dirty="0">
                <a:solidFill>
                  <a:schemeClr val="tx1"/>
                </a:solidFill>
              </a:rPr>
              <a:t> the context of the poem based on what you learn from the article.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14F3759-5277-4C4F-BAFF-F8BA00BFDF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60567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2093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111F8-A104-43CC-AC7A-2FFF18AD1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143" y="219982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rgbClr val="00B050"/>
                </a:solidFill>
                <a:latin typeface="Impact" panose="020B0806030902050204" pitchFamily="34" charset="0"/>
              </a:rPr>
              <a:t>Exam-Style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928683-C130-4AD9-B1FA-E26376B20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972" y="1680482"/>
            <a:ext cx="10961914" cy="46187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Berlin Sans FB" panose="020E0602020502020306" pitchFamily="34" charset="0"/>
              </a:rPr>
              <a:t>Re-read </a:t>
            </a:r>
            <a:r>
              <a:rPr lang="en-US" dirty="0">
                <a:latin typeface="Berlin Sans FB" panose="020E0602020502020306" pitchFamily="34" charset="0"/>
              </a:rPr>
              <a:t>‘If-’.</a:t>
            </a:r>
          </a:p>
          <a:p>
            <a:pPr marL="0" indent="0">
              <a:buNone/>
            </a:pPr>
            <a:endParaRPr lang="en-US" dirty="0" smtClean="0">
              <a:latin typeface="Berlin Sans FB" panose="020E0602020502020306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Berlin Sans FB" panose="020E0602020502020306" pitchFamily="34" charset="0"/>
              </a:rPr>
              <a:t>Discuss</a:t>
            </a:r>
            <a:r>
              <a:rPr lang="en-US" dirty="0" smtClean="0">
                <a:latin typeface="Berlin Sans FB" panose="020E0602020502020306" pitchFamily="34" charset="0"/>
              </a:rPr>
              <a:t> </a:t>
            </a:r>
            <a:r>
              <a:rPr lang="en-US" dirty="0">
                <a:latin typeface="Berlin Sans FB" panose="020E0602020502020306" pitchFamily="34" charset="0"/>
              </a:rPr>
              <a:t>how </a:t>
            </a:r>
            <a:r>
              <a:rPr lang="en-US" dirty="0" smtClean="0">
                <a:latin typeface="Berlin Sans FB" panose="020E0602020502020306" pitchFamily="34" charset="0"/>
              </a:rPr>
              <a:t>the idea of</a:t>
            </a:r>
            <a:r>
              <a:rPr lang="en-US" dirty="0" smtClean="0">
                <a:latin typeface="Berlin Sans FB" panose="020E0602020502020306" pitchFamily="34" charset="0"/>
              </a:rPr>
              <a:t> success is </a:t>
            </a:r>
            <a:r>
              <a:rPr lang="en-US" dirty="0">
                <a:latin typeface="Berlin Sans FB" panose="020E0602020502020306" pitchFamily="34" charset="0"/>
              </a:rPr>
              <a:t>presented in ‘If-’ and one other poem in the anthology. </a:t>
            </a:r>
            <a:endParaRPr lang="en-US" dirty="0" smtClean="0">
              <a:latin typeface="Berlin Sans FB" panose="020E0602020502020306" pitchFamily="34" charset="0"/>
            </a:endParaRPr>
          </a:p>
          <a:p>
            <a:pPr marL="0" indent="0">
              <a:buNone/>
            </a:pPr>
            <a:endParaRPr lang="en-US" dirty="0">
              <a:latin typeface="Berlin Sans FB" panose="020E0602020502020306" pitchFamily="34" charset="0"/>
            </a:endParaRPr>
          </a:p>
          <a:p>
            <a:pPr marL="0" indent="0">
              <a:buNone/>
            </a:pPr>
            <a:r>
              <a:rPr lang="en-US" dirty="0">
                <a:latin typeface="Berlin Sans FB" panose="020E0602020502020306" pitchFamily="34" charset="0"/>
              </a:rPr>
              <a:t>You should make reference to language, form and structure.</a:t>
            </a:r>
          </a:p>
          <a:p>
            <a:pPr marL="0" indent="0">
              <a:buNone/>
            </a:pPr>
            <a:r>
              <a:rPr lang="en-US" dirty="0">
                <a:latin typeface="Berlin Sans FB" panose="020E0602020502020306" pitchFamily="34" charset="0"/>
              </a:rPr>
              <a:t>Support your answer with examples from the poems. (30 marks)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226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E4A809D5-3600-46D4-A466-67F2349A54FB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5320" y="2316480"/>
            <a:ext cx="493776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Content Placeholder 9">
            <a:extLst>
              <a:ext uri="{FF2B5EF4-FFF2-40B4-BE49-F238E27FC236}">
                <a16:creationId xmlns:a16="http://schemas.microsoft.com/office/drawing/2014/main" id="{AD5337A3-D0AF-4EAE-956A-1C4EA0A2673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979"/>
          <a:stretch/>
        </p:blipFill>
        <p:spPr>
          <a:xfrm>
            <a:off x="5878849" y="10"/>
            <a:ext cx="6313150" cy="6857987"/>
          </a:xfrm>
          <a:custGeom>
            <a:avLst/>
            <a:gdLst>
              <a:gd name="connsiteX0" fmla="*/ 65565 w 6313150"/>
              <a:gd name="connsiteY0" fmla="*/ 0 h 6857997"/>
              <a:gd name="connsiteX1" fmla="*/ 6313150 w 6313150"/>
              <a:gd name="connsiteY1" fmla="*/ 0 h 6857997"/>
              <a:gd name="connsiteX2" fmla="*/ 6313150 w 6313150"/>
              <a:gd name="connsiteY2" fmla="*/ 6857997 h 6857997"/>
              <a:gd name="connsiteX3" fmla="*/ 3293946 w 6313150"/>
              <a:gd name="connsiteY3" fmla="*/ 6857997 h 6857997"/>
              <a:gd name="connsiteX4" fmla="*/ 3235857 w 6313150"/>
              <a:gd name="connsiteY4" fmla="*/ 6823061 h 6857997"/>
              <a:gd name="connsiteX5" fmla="*/ 0 w 6313150"/>
              <a:gd name="connsiteY5" fmla="*/ 951803 h 6857997"/>
              <a:gd name="connsiteX6" fmla="*/ 31536 w 6313150"/>
              <a:gd name="connsiteY6" fmla="*/ 285771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13150" h="6857997">
                <a:moveTo>
                  <a:pt x="65565" y="0"/>
                </a:moveTo>
                <a:lnTo>
                  <a:pt x="6313150" y="0"/>
                </a:lnTo>
                <a:lnTo>
                  <a:pt x="6313150" y="6857997"/>
                </a:lnTo>
                <a:lnTo>
                  <a:pt x="3293946" y="6857997"/>
                </a:lnTo>
                <a:lnTo>
                  <a:pt x="3235857" y="6823061"/>
                </a:lnTo>
                <a:cubicBezTo>
                  <a:pt x="1291240" y="5592803"/>
                  <a:pt x="0" y="3423096"/>
                  <a:pt x="0" y="951803"/>
                </a:cubicBezTo>
                <a:cubicBezTo>
                  <a:pt x="0" y="727140"/>
                  <a:pt x="10673" y="504970"/>
                  <a:pt x="31536" y="285771"/>
                </a:cubicBez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2EC0EAA-BFDF-4774-9C85-D17F072C6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20" y="365125"/>
            <a:ext cx="5120114" cy="1692794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chemeClr val="accent6"/>
                </a:solidFill>
                <a:latin typeface="Harrington" panose="04040505050A02020702" pitchFamily="82" charset="0"/>
              </a:rPr>
              <a:t>Rudyard Kipling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idx="1"/>
          </p:nvPr>
        </p:nvSpPr>
        <p:spPr>
          <a:xfrm>
            <a:off x="430034" y="2575042"/>
            <a:ext cx="5811740" cy="4117314"/>
          </a:xfrm>
        </p:spPr>
        <p:txBody>
          <a:bodyPr>
            <a:normAutofit lnSpcReduction="10000"/>
          </a:bodyPr>
          <a:lstStyle/>
          <a:p>
            <a:r>
              <a:rPr lang="en-US" sz="2400" dirty="0">
                <a:latin typeface="Berlin Sans FB" panose="020E0602020502020306" pitchFamily="34" charset="0"/>
              </a:rPr>
              <a:t>Born in 1865 in Bombay, India</a:t>
            </a:r>
          </a:p>
          <a:p>
            <a:r>
              <a:rPr lang="en-US" sz="2400" dirty="0">
                <a:latin typeface="Berlin Sans FB" panose="020E0602020502020306" pitchFamily="34" charset="0"/>
              </a:rPr>
              <a:t>Awarded the Nobel Prize for literature </a:t>
            </a:r>
          </a:p>
          <a:p>
            <a:r>
              <a:rPr lang="en-US" sz="2400" dirty="0">
                <a:latin typeface="Berlin Sans FB" panose="020E0602020502020306" pitchFamily="34" charset="0"/>
              </a:rPr>
              <a:t>Offered a knighthood, but refused it</a:t>
            </a:r>
          </a:p>
          <a:p>
            <a:r>
              <a:rPr lang="en-US" sz="2400" dirty="0">
                <a:latin typeface="Berlin Sans FB" panose="020E0602020502020306" pitchFamily="34" charset="0"/>
              </a:rPr>
              <a:t>Much of his work is based on his knowledge of India and the East, especially the stories in his most well known novel ‘The Jungle Book’</a:t>
            </a:r>
          </a:p>
          <a:p>
            <a:r>
              <a:rPr lang="en-US" sz="2400" dirty="0">
                <a:latin typeface="Berlin Sans FB" panose="020E0602020502020306" pitchFamily="34" charset="0"/>
              </a:rPr>
              <a:t>He was known as a very patriotic person but his attitudes were changed deeply by the loss of his son in the first world war.</a:t>
            </a:r>
          </a:p>
          <a:p>
            <a:r>
              <a:rPr lang="en-US" sz="2400" dirty="0">
                <a:latin typeface="Berlin Sans FB" panose="020E0602020502020306" pitchFamily="34" charset="0"/>
              </a:rPr>
              <a:t>This poem is a dedication to his son</a:t>
            </a:r>
          </a:p>
        </p:txBody>
      </p:sp>
    </p:spTree>
    <p:extLst>
      <p:ext uri="{BB962C8B-B14F-4D97-AF65-F5344CB8AC3E}">
        <p14:creationId xmlns:p14="http://schemas.microsoft.com/office/powerpoint/2010/main" val="2378819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9A21B6-3093-4EBF-BBAC-5F5F3BC9B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53678" y="145774"/>
            <a:ext cx="4621696" cy="686780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1700" b="1" u="sng" dirty="0">
                <a:hlinkClick r:id="rId3"/>
              </a:rPr>
              <a:t>If by Rudyard Kipling</a:t>
            </a:r>
            <a:endParaRPr lang="en-US" sz="1700" b="1" u="sng" dirty="0"/>
          </a:p>
          <a:p>
            <a:pPr marL="0" indent="0">
              <a:buNone/>
            </a:pPr>
            <a:r>
              <a:rPr lang="en-US" sz="1700" dirty="0"/>
              <a:t>IF you can keep your head when all about you </a:t>
            </a:r>
            <a:br>
              <a:rPr lang="en-US" sz="1700" dirty="0"/>
            </a:br>
            <a:r>
              <a:rPr lang="en-US" sz="1700" dirty="0"/>
              <a:t>Are losing theirs and blaming it on you,</a:t>
            </a:r>
            <a:br>
              <a:rPr lang="en-US" sz="1700" dirty="0"/>
            </a:br>
            <a:r>
              <a:rPr lang="en-US" sz="1700" dirty="0"/>
              <a:t>If you can trust yourself when all men doubt you,</a:t>
            </a:r>
            <a:br>
              <a:rPr lang="en-US" sz="1700" dirty="0"/>
            </a:br>
            <a:r>
              <a:rPr lang="en-US" sz="1700" dirty="0"/>
              <a:t>But make allowance for their doubting too;</a:t>
            </a:r>
            <a:br>
              <a:rPr lang="en-US" sz="1700" dirty="0"/>
            </a:br>
            <a:r>
              <a:rPr lang="en-US" sz="1700" dirty="0"/>
              <a:t>If you can wait and not be tired by waiting,</a:t>
            </a:r>
            <a:br>
              <a:rPr lang="en-US" sz="1700" dirty="0"/>
            </a:br>
            <a:r>
              <a:rPr lang="en-US" sz="1700" dirty="0"/>
              <a:t>Or being lied about, don't deal in lies,</a:t>
            </a:r>
            <a:br>
              <a:rPr lang="en-US" sz="1700" dirty="0"/>
            </a:br>
            <a:r>
              <a:rPr lang="en-US" sz="1700" dirty="0"/>
              <a:t>Or being hated, don't give way to hating,</a:t>
            </a:r>
            <a:br>
              <a:rPr lang="en-US" sz="1700" dirty="0"/>
            </a:br>
            <a:r>
              <a:rPr lang="en-US" sz="1700" dirty="0"/>
              <a:t>And yet don't look too good, nor talk too wise:</a:t>
            </a:r>
            <a:br>
              <a:rPr lang="en-US" sz="1700" dirty="0"/>
            </a:br>
            <a:r>
              <a:rPr lang="en-US" sz="1700" dirty="0"/>
              <a:t/>
            </a:r>
            <a:br>
              <a:rPr lang="en-US" sz="1700" dirty="0"/>
            </a:br>
            <a:r>
              <a:rPr lang="en-US" sz="1700" dirty="0"/>
              <a:t>If you can dream - and not make dreams your master;</a:t>
            </a:r>
            <a:br>
              <a:rPr lang="en-US" sz="1700" dirty="0"/>
            </a:br>
            <a:r>
              <a:rPr lang="en-US" sz="1700" dirty="0"/>
              <a:t>If you can think - and not make thoughts your aim;</a:t>
            </a:r>
            <a:br>
              <a:rPr lang="en-US" sz="1700" dirty="0"/>
            </a:br>
            <a:r>
              <a:rPr lang="en-US" sz="1700" dirty="0"/>
              <a:t>If you can meet with Triumph and Disaster</a:t>
            </a:r>
            <a:br>
              <a:rPr lang="en-US" sz="1700" dirty="0"/>
            </a:br>
            <a:r>
              <a:rPr lang="en-US" sz="1700" dirty="0"/>
              <a:t>And treat those two</a:t>
            </a:r>
            <a:r>
              <a:rPr lang="en-US" sz="1700" dirty="0">
                <a:highlight>
                  <a:srgbClr val="FFFF00"/>
                </a:highlight>
              </a:rPr>
              <a:t> impostors </a:t>
            </a:r>
            <a:r>
              <a:rPr lang="en-US" sz="1700" dirty="0"/>
              <a:t>just the same;</a:t>
            </a:r>
            <a:br>
              <a:rPr lang="en-US" sz="1700" dirty="0"/>
            </a:br>
            <a:r>
              <a:rPr lang="en-US" sz="1700" dirty="0"/>
              <a:t>If you can bear to hear the truth you've spoken</a:t>
            </a:r>
            <a:br>
              <a:rPr lang="en-US" sz="1700" dirty="0"/>
            </a:br>
            <a:r>
              <a:rPr lang="en-US" sz="1700" dirty="0"/>
              <a:t>Twisted by </a:t>
            </a:r>
            <a:r>
              <a:rPr lang="en-US" sz="1700" dirty="0">
                <a:highlight>
                  <a:srgbClr val="FFFF00"/>
                </a:highlight>
              </a:rPr>
              <a:t>knaves</a:t>
            </a:r>
            <a:r>
              <a:rPr lang="en-US" sz="1700" dirty="0"/>
              <a:t> to make a trap for fools,</a:t>
            </a:r>
            <a:br>
              <a:rPr lang="en-US" sz="1700" dirty="0"/>
            </a:br>
            <a:r>
              <a:rPr lang="en-US" sz="1700" dirty="0"/>
              <a:t>Or watch the things you gave your life to, broken,</a:t>
            </a:r>
            <a:br>
              <a:rPr lang="en-US" sz="1700" dirty="0"/>
            </a:br>
            <a:r>
              <a:rPr lang="en-US" sz="1700" dirty="0"/>
              <a:t>And </a:t>
            </a:r>
            <a:r>
              <a:rPr lang="en-US" sz="1700" dirty="0">
                <a:highlight>
                  <a:srgbClr val="FFFF00"/>
                </a:highlight>
              </a:rPr>
              <a:t>stoop</a:t>
            </a:r>
            <a:r>
              <a:rPr lang="en-US" sz="1700" dirty="0"/>
              <a:t> and build '</a:t>
            </a:r>
            <a:r>
              <a:rPr lang="en-US" sz="1700" dirty="0" err="1"/>
              <a:t>em</a:t>
            </a:r>
            <a:r>
              <a:rPr lang="en-US" sz="1700" dirty="0"/>
              <a:t> up with worn-out tools: </a:t>
            </a:r>
            <a:br>
              <a:rPr lang="en-US" sz="1700" dirty="0"/>
            </a:br>
            <a:r>
              <a:rPr lang="en-US" sz="1700" dirty="0"/>
              <a:t/>
            </a:r>
            <a:br>
              <a:rPr lang="en-US" sz="1700" dirty="0"/>
            </a:br>
            <a:r>
              <a:rPr lang="en-US" sz="1700" dirty="0"/>
              <a:t>If you can make one heap of all your winnings </a:t>
            </a:r>
            <a:br>
              <a:rPr lang="en-US" sz="1700" dirty="0"/>
            </a:br>
            <a:r>
              <a:rPr lang="en-US" sz="1700" dirty="0"/>
              <a:t>And risk it on one turn of </a:t>
            </a:r>
            <a:r>
              <a:rPr lang="en-US" sz="1700" dirty="0">
                <a:highlight>
                  <a:srgbClr val="FFFF00"/>
                </a:highlight>
              </a:rPr>
              <a:t>pitch-and-toss</a:t>
            </a:r>
            <a:r>
              <a:rPr lang="en-US" sz="1700" dirty="0"/>
              <a:t>,</a:t>
            </a:r>
            <a:br>
              <a:rPr lang="en-US" sz="1700" dirty="0"/>
            </a:br>
            <a:r>
              <a:rPr lang="en-US" sz="1700" dirty="0"/>
              <a:t>And lose, and start again at your beginnings</a:t>
            </a:r>
            <a:br>
              <a:rPr lang="en-US" sz="1700" dirty="0"/>
            </a:br>
            <a:r>
              <a:rPr lang="en-US" sz="1700" dirty="0"/>
              <a:t>And never breathe a word about your loss;</a:t>
            </a:r>
            <a:br>
              <a:rPr lang="en-US" sz="1700" dirty="0"/>
            </a:br>
            <a:r>
              <a:rPr lang="en-US" sz="1700" dirty="0"/>
              <a:t>If you can force your heart and nerve and</a:t>
            </a:r>
            <a:r>
              <a:rPr lang="en-US" sz="1700" dirty="0">
                <a:highlight>
                  <a:srgbClr val="FFFF00"/>
                </a:highlight>
              </a:rPr>
              <a:t> sinew</a:t>
            </a:r>
            <a:r>
              <a:rPr lang="en-US" sz="1700" dirty="0"/>
              <a:t/>
            </a:r>
            <a:br>
              <a:rPr lang="en-US" sz="1700" dirty="0"/>
            </a:br>
            <a:r>
              <a:rPr lang="en-US" sz="1700" dirty="0"/>
              <a:t>To serve your turn long after they are gone,</a:t>
            </a:r>
            <a:br>
              <a:rPr lang="en-US" sz="1700" dirty="0"/>
            </a:br>
            <a:r>
              <a:rPr lang="en-US" sz="1700" dirty="0"/>
              <a:t>And so hold on when there is nothing in you</a:t>
            </a:r>
            <a:br>
              <a:rPr lang="en-US" sz="1700" dirty="0"/>
            </a:br>
            <a:r>
              <a:rPr lang="en-US" sz="1700" dirty="0"/>
              <a:t>Except the Will which says to them: 'Hold on!'</a:t>
            </a:r>
            <a:br>
              <a:rPr lang="en-US" sz="1700" dirty="0"/>
            </a:br>
            <a:r>
              <a:rPr lang="en-US" sz="1700" dirty="0"/>
              <a:t/>
            </a:r>
            <a:br>
              <a:rPr lang="en-US" sz="1700" dirty="0"/>
            </a:br>
            <a:r>
              <a:rPr lang="en-US" sz="1700" dirty="0"/>
              <a:t>If you can talk with crowds and keep your </a:t>
            </a:r>
            <a:r>
              <a:rPr lang="en-US" sz="1700" dirty="0">
                <a:highlight>
                  <a:srgbClr val="FFFF00"/>
                </a:highlight>
              </a:rPr>
              <a:t>virtue</a:t>
            </a:r>
            <a:r>
              <a:rPr lang="en-US" sz="1700" dirty="0"/>
              <a:t>,</a:t>
            </a:r>
            <a:br>
              <a:rPr lang="en-US" sz="1700" dirty="0"/>
            </a:br>
            <a:r>
              <a:rPr lang="en-US" sz="1700" dirty="0"/>
              <a:t>' Or walk with Kings - nor lose the common touch,</a:t>
            </a:r>
            <a:br>
              <a:rPr lang="en-US" sz="1700" dirty="0"/>
            </a:br>
            <a:r>
              <a:rPr lang="en-US" sz="1700" dirty="0"/>
              <a:t>if neither foes nor loving friends can hurt you,</a:t>
            </a:r>
            <a:br>
              <a:rPr lang="en-US" sz="1700" dirty="0"/>
            </a:br>
            <a:r>
              <a:rPr lang="en-US" sz="1700" dirty="0"/>
              <a:t>If all men count with you, but none too much;</a:t>
            </a:r>
            <a:br>
              <a:rPr lang="en-US" sz="1700" dirty="0"/>
            </a:br>
            <a:r>
              <a:rPr lang="en-US" sz="1700" dirty="0"/>
              <a:t>If you can fill the unforgiving minute</a:t>
            </a:r>
            <a:br>
              <a:rPr lang="en-US" sz="1700" dirty="0"/>
            </a:br>
            <a:r>
              <a:rPr lang="en-US" sz="1700" dirty="0"/>
              <a:t>With sixty seconds' worth of distance run,</a:t>
            </a:r>
            <a:br>
              <a:rPr lang="en-US" sz="1700" dirty="0"/>
            </a:br>
            <a:r>
              <a:rPr lang="en-US" sz="1700" dirty="0"/>
              <a:t>Yours is the Earth and everything that's in it,</a:t>
            </a:r>
            <a:br>
              <a:rPr lang="en-US" sz="1700" dirty="0"/>
            </a:br>
            <a:r>
              <a:rPr lang="en-US" sz="1700" dirty="0"/>
              <a:t>And - which is more - you'll be a Man, my son!</a:t>
            </a:r>
            <a:r>
              <a:rPr lang="en-US" sz="1600" dirty="0"/>
              <a:t/>
            </a:r>
            <a:br>
              <a:rPr lang="en-US" sz="1600" dirty="0"/>
            </a:br>
            <a:endParaRPr lang="en-US" sz="1600" dirty="0"/>
          </a:p>
        </p:txBody>
      </p:sp>
      <p:sp>
        <p:nvSpPr>
          <p:cNvPr id="4" name="Scroll: Horizontal 3">
            <a:extLst>
              <a:ext uri="{FF2B5EF4-FFF2-40B4-BE49-F238E27FC236}">
                <a16:creationId xmlns:a16="http://schemas.microsoft.com/office/drawing/2014/main" id="{BFC20E5E-01A1-4D7D-B5CA-77B46158FBF4}"/>
              </a:ext>
            </a:extLst>
          </p:cNvPr>
          <p:cNvSpPr/>
          <p:nvPr/>
        </p:nvSpPr>
        <p:spPr>
          <a:xfrm>
            <a:off x="397564" y="324577"/>
            <a:ext cx="2809869" cy="1550504"/>
          </a:xfrm>
          <a:prstGeom prst="horizontalScroll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accent6"/>
                </a:solidFill>
                <a:latin typeface="Berlin Sans FB" panose="020E0602020502020306" pitchFamily="34" charset="0"/>
              </a:rPr>
              <a:t>Imposter</a:t>
            </a:r>
            <a:r>
              <a:rPr lang="en-US" dirty="0">
                <a:solidFill>
                  <a:schemeClr val="accent6"/>
                </a:solidFill>
                <a:latin typeface="Berlin Sans FB" panose="020E0602020502020306" pitchFamily="34" charset="0"/>
              </a:rPr>
              <a:t>: </a:t>
            </a:r>
            <a:r>
              <a:rPr lang="en-US" dirty="0">
                <a:solidFill>
                  <a:srgbClr val="7030A0"/>
                </a:solidFill>
                <a:latin typeface="Berlin Sans FB" panose="020E0602020502020306" pitchFamily="34" charset="0"/>
              </a:rPr>
              <a:t>a person who pretends to be someone else in order to deceive others</a:t>
            </a:r>
          </a:p>
        </p:txBody>
      </p:sp>
      <p:sp>
        <p:nvSpPr>
          <p:cNvPr id="5" name="Scroll: Horizontal 4">
            <a:extLst>
              <a:ext uri="{FF2B5EF4-FFF2-40B4-BE49-F238E27FC236}">
                <a16:creationId xmlns:a16="http://schemas.microsoft.com/office/drawing/2014/main" id="{5D277F05-4995-4C06-B1F3-9BDCF2E78D19}"/>
              </a:ext>
            </a:extLst>
          </p:cNvPr>
          <p:cNvSpPr/>
          <p:nvPr/>
        </p:nvSpPr>
        <p:spPr>
          <a:xfrm>
            <a:off x="397564" y="2464600"/>
            <a:ext cx="2809869" cy="1550504"/>
          </a:xfrm>
          <a:prstGeom prst="horizontalScroll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accent6"/>
                </a:solidFill>
                <a:latin typeface="Berlin Sans FB" panose="020E0602020502020306" pitchFamily="34" charset="0"/>
              </a:rPr>
              <a:t>Knave</a:t>
            </a:r>
            <a:r>
              <a:rPr lang="en-US" dirty="0">
                <a:solidFill>
                  <a:srgbClr val="7030A0"/>
                </a:solidFill>
                <a:latin typeface="Berlin Sans FB" panose="020E0602020502020306" pitchFamily="34" charset="0"/>
              </a:rPr>
              <a:t>: a dishonest man or a man who lacks morals</a:t>
            </a:r>
          </a:p>
        </p:txBody>
      </p:sp>
      <p:sp>
        <p:nvSpPr>
          <p:cNvPr id="6" name="Scroll: Horizontal 5">
            <a:extLst>
              <a:ext uri="{FF2B5EF4-FFF2-40B4-BE49-F238E27FC236}">
                <a16:creationId xmlns:a16="http://schemas.microsoft.com/office/drawing/2014/main" id="{89A23004-FDE6-4A3D-AB71-155B0B7AEC65}"/>
              </a:ext>
            </a:extLst>
          </p:cNvPr>
          <p:cNvSpPr/>
          <p:nvPr/>
        </p:nvSpPr>
        <p:spPr>
          <a:xfrm>
            <a:off x="397564" y="4483621"/>
            <a:ext cx="2809869" cy="1550504"/>
          </a:xfrm>
          <a:prstGeom prst="horizontalScroll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accent6"/>
                </a:solidFill>
                <a:latin typeface="Berlin Sans FB" panose="020E0602020502020306" pitchFamily="34" charset="0"/>
              </a:rPr>
              <a:t>Stoop</a:t>
            </a:r>
            <a:r>
              <a:rPr lang="en-US" u="sng" dirty="0">
                <a:solidFill>
                  <a:srgbClr val="7030A0"/>
                </a:solidFill>
                <a:latin typeface="Berlin Sans FB" panose="020E0602020502020306" pitchFamily="34" charset="0"/>
              </a:rPr>
              <a:t>: </a:t>
            </a:r>
            <a:r>
              <a:rPr lang="en-US" dirty="0">
                <a:solidFill>
                  <a:srgbClr val="7030A0"/>
                </a:solidFill>
                <a:latin typeface="Berlin Sans FB" panose="020E0602020502020306" pitchFamily="34" charset="0"/>
              </a:rPr>
              <a:t>Bend your head or body downwards</a:t>
            </a:r>
          </a:p>
        </p:txBody>
      </p:sp>
      <p:sp>
        <p:nvSpPr>
          <p:cNvPr id="7" name="Scroll: Horizontal 6">
            <a:extLst>
              <a:ext uri="{FF2B5EF4-FFF2-40B4-BE49-F238E27FC236}">
                <a16:creationId xmlns:a16="http://schemas.microsoft.com/office/drawing/2014/main" id="{0C4373E3-5697-44FC-9E34-D47C07226E79}"/>
              </a:ext>
            </a:extLst>
          </p:cNvPr>
          <p:cNvSpPr/>
          <p:nvPr/>
        </p:nvSpPr>
        <p:spPr>
          <a:xfrm>
            <a:off x="8821767" y="145775"/>
            <a:ext cx="2809869" cy="1908108"/>
          </a:xfrm>
          <a:prstGeom prst="horizontalScroll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accent6"/>
                </a:solidFill>
                <a:latin typeface="Berlin Sans FB" panose="020E0602020502020306" pitchFamily="34" charset="0"/>
              </a:rPr>
              <a:t>Pitch and toss</a:t>
            </a:r>
            <a:r>
              <a:rPr lang="en-US" u="sng" dirty="0">
                <a:solidFill>
                  <a:srgbClr val="7030A0"/>
                </a:solidFill>
                <a:latin typeface="Berlin Sans FB" panose="020E0602020502020306" pitchFamily="34" charset="0"/>
              </a:rPr>
              <a:t>: </a:t>
            </a:r>
            <a:r>
              <a:rPr lang="en-US" dirty="0">
                <a:solidFill>
                  <a:srgbClr val="7030A0"/>
                </a:solidFill>
                <a:latin typeface="Berlin Sans FB" panose="020E0602020502020306" pitchFamily="34" charset="0"/>
              </a:rPr>
              <a:t>an old gambling game in which players throw coins as close to a wall as possible.</a:t>
            </a:r>
          </a:p>
        </p:txBody>
      </p:sp>
      <p:sp>
        <p:nvSpPr>
          <p:cNvPr id="8" name="Scroll: Horizontal 7">
            <a:extLst>
              <a:ext uri="{FF2B5EF4-FFF2-40B4-BE49-F238E27FC236}">
                <a16:creationId xmlns:a16="http://schemas.microsoft.com/office/drawing/2014/main" id="{B3E886BE-2997-4608-810D-E34C72873CF0}"/>
              </a:ext>
            </a:extLst>
          </p:cNvPr>
          <p:cNvSpPr/>
          <p:nvPr/>
        </p:nvSpPr>
        <p:spPr>
          <a:xfrm>
            <a:off x="8921619" y="2366126"/>
            <a:ext cx="2809869" cy="1550504"/>
          </a:xfrm>
          <a:prstGeom prst="horizontalScroll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accent6"/>
                </a:solidFill>
                <a:latin typeface="Berlin Sans FB" panose="020E0602020502020306" pitchFamily="34" charset="0"/>
              </a:rPr>
              <a:t>Sinew</a:t>
            </a:r>
            <a:r>
              <a:rPr lang="en-US" u="sng" dirty="0">
                <a:solidFill>
                  <a:srgbClr val="7030A0"/>
                </a:solidFill>
                <a:latin typeface="Berlin Sans FB" panose="020E0602020502020306" pitchFamily="34" charset="0"/>
              </a:rPr>
              <a:t>: </a:t>
            </a:r>
            <a:r>
              <a:rPr lang="en-US" dirty="0">
                <a:solidFill>
                  <a:srgbClr val="7030A0"/>
                </a:solidFill>
                <a:latin typeface="Berlin Sans FB" panose="020E0602020502020306" pitchFamily="34" charset="0"/>
              </a:rPr>
              <a:t>A piece of tough tissue that attaches muscle to bone or tendon to ligament.</a:t>
            </a:r>
          </a:p>
        </p:txBody>
      </p:sp>
      <p:sp>
        <p:nvSpPr>
          <p:cNvPr id="9" name="Scroll: Horizontal 8">
            <a:extLst>
              <a:ext uri="{FF2B5EF4-FFF2-40B4-BE49-F238E27FC236}">
                <a16:creationId xmlns:a16="http://schemas.microsoft.com/office/drawing/2014/main" id="{7BF61742-6EDE-4055-8C93-A238260D3F0A}"/>
              </a:ext>
            </a:extLst>
          </p:cNvPr>
          <p:cNvSpPr/>
          <p:nvPr/>
        </p:nvSpPr>
        <p:spPr>
          <a:xfrm>
            <a:off x="8921619" y="4483621"/>
            <a:ext cx="2809869" cy="1550504"/>
          </a:xfrm>
          <a:prstGeom prst="horizontalScroll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accent6"/>
                </a:solidFill>
                <a:latin typeface="Berlin Sans FB" panose="020E0602020502020306" pitchFamily="34" charset="0"/>
              </a:rPr>
              <a:t>Virtue</a:t>
            </a:r>
            <a:r>
              <a:rPr lang="en-US" u="sng" dirty="0">
                <a:solidFill>
                  <a:srgbClr val="7030A0"/>
                </a:solidFill>
                <a:latin typeface="Berlin Sans FB" panose="020E0602020502020306" pitchFamily="34" charset="0"/>
              </a:rPr>
              <a:t>: </a:t>
            </a:r>
            <a:r>
              <a:rPr lang="en-US" dirty="0">
                <a:solidFill>
                  <a:srgbClr val="7030A0"/>
                </a:solidFill>
                <a:latin typeface="Berlin Sans FB" panose="020E0602020502020306" pitchFamily="34" charset="0"/>
              </a:rPr>
              <a:t>behavior showing high moral standards.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D97C14D-8F1E-4693-BFB3-DEC5CF286E5B}"/>
              </a:ext>
            </a:extLst>
          </p:cNvPr>
          <p:cNvSpPr/>
          <p:nvPr/>
        </p:nvSpPr>
        <p:spPr>
          <a:xfrm>
            <a:off x="3601329" y="145774"/>
            <a:ext cx="4774045" cy="6494177"/>
          </a:xfrm>
          <a:prstGeom prst="rect">
            <a:avLst/>
          </a:prstGeom>
          <a:noFill/>
          <a:ln w="34925" cmpd="sng"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895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erson wearing glasses and smiling at the camera&#10;&#10;Description generated with very high confidence">
            <a:extLst>
              <a:ext uri="{FF2B5EF4-FFF2-40B4-BE49-F238E27FC236}">
                <a16:creationId xmlns:a16="http://schemas.microsoft.com/office/drawing/2014/main" id="{D3AD013D-14DC-4DBD-92A4-703489302A5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182" r="909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724CD679-7405-4CD3-A92A-9469F279A59D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884" y="321176"/>
            <a:ext cx="5735590" cy="5896743"/>
          </a:xfrm>
          <a:prstGeom prst="rect">
            <a:avLst/>
          </a:prstGeom>
          <a:solidFill>
            <a:schemeClr val="bg1">
              <a:alpha val="90000"/>
            </a:schemeClr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DE665CA-EB0E-48E8-9CD8-37C04C1F2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805" y="640263"/>
            <a:ext cx="5221266" cy="1344975"/>
          </a:xfrm>
        </p:spPr>
        <p:txBody>
          <a:bodyPr>
            <a:normAutofit/>
          </a:bodyPr>
          <a:lstStyle/>
          <a:p>
            <a:r>
              <a:rPr lang="en-US" sz="4000">
                <a:latin typeface="Impact" panose="020B0806030902050204" pitchFamily="34" charset="0"/>
                <a:hlinkClick r:id="rId3"/>
              </a:rPr>
              <a:t>Michael Caine on If</a:t>
            </a:r>
            <a:r>
              <a:rPr lang="en-US" sz="4000">
                <a:latin typeface="Impact" panose="020B0806030902050204" pitchFamily="34" charset="0"/>
              </a:rPr>
              <a:t> (click for the link)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4B7728-0C3A-41ED-AD53-C5BD60EF77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110" y="2121763"/>
            <a:ext cx="5235490" cy="377301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>
                <a:latin typeface="Berlin Sans FB" panose="020E0602020502020306" pitchFamily="34" charset="0"/>
              </a:rPr>
              <a:t>In the video, Michael Caine talks about his interpretation of the poem ‘If.’</a:t>
            </a:r>
          </a:p>
          <a:p>
            <a:pPr marL="0" indent="0">
              <a:buNone/>
            </a:pPr>
            <a:endParaRPr lang="en-US" sz="2400" dirty="0">
              <a:latin typeface="Berlin Sans FB" panose="020E0602020502020306" pitchFamily="34" charset="0"/>
            </a:endParaRPr>
          </a:p>
          <a:p>
            <a:pPr marL="0" indent="0">
              <a:buNone/>
            </a:pPr>
            <a:endParaRPr lang="en-US" sz="2400" dirty="0">
              <a:latin typeface="Berlin Sans FB" panose="020E0602020502020306" pitchFamily="34" charset="0"/>
            </a:endParaRPr>
          </a:p>
          <a:p>
            <a:pPr marL="0" indent="0">
              <a:buNone/>
            </a:pPr>
            <a:r>
              <a:rPr lang="en-US" sz="2400" b="1" u="sng" dirty="0">
                <a:solidFill>
                  <a:srgbClr val="00B050"/>
                </a:solidFill>
                <a:latin typeface="Berlin Sans FB" panose="020E0602020502020306" pitchFamily="34" charset="0"/>
              </a:rPr>
              <a:t>Task:</a:t>
            </a:r>
          </a:p>
          <a:p>
            <a:pPr marL="0" indent="0">
              <a:buNone/>
            </a:pPr>
            <a:r>
              <a:rPr lang="en-US" sz="2400" dirty="0">
                <a:latin typeface="Berlin Sans FB" panose="020E0602020502020306" pitchFamily="34" charset="0"/>
              </a:rPr>
              <a:t>What do you learn about the poem based on what he says? </a:t>
            </a:r>
          </a:p>
          <a:p>
            <a:pPr marL="0" indent="0">
              <a:buNone/>
            </a:pPr>
            <a:endParaRPr lang="en-US" sz="2400" dirty="0">
              <a:latin typeface="Berlin Sans FB" panose="020E0602020502020306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Berlin Sans FB" panose="020E0602020502020306" pitchFamily="34" charset="0"/>
              </a:rPr>
              <a:t>What is your own view on war? Do you agree with </a:t>
            </a:r>
            <a:r>
              <a:rPr lang="en-US" sz="2400" dirty="0" err="1">
                <a:latin typeface="Berlin Sans FB" panose="020E0602020502020306" pitchFamily="34" charset="0"/>
              </a:rPr>
              <a:t>Mr</a:t>
            </a:r>
            <a:r>
              <a:rPr lang="en-US" sz="2400" dirty="0">
                <a:latin typeface="Berlin Sans FB" panose="020E0602020502020306" pitchFamily="34" charset="0"/>
              </a:rPr>
              <a:t> Caine?</a:t>
            </a:r>
          </a:p>
        </p:txBody>
      </p:sp>
    </p:spTree>
    <p:extLst>
      <p:ext uri="{BB962C8B-B14F-4D97-AF65-F5344CB8AC3E}">
        <p14:creationId xmlns:p14="http://schemas.microsoft.com/office/powerpoint/2010/main" val="539714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A9B884-9E0E-4BE3-A711-B83AF0DCC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88" y="0"/>
            <a:ext cx="4979504" cy="748058"/>
          </a:xfrm>
        </p:spPr>
        <p:txBody>
          <a:bodyPr/>
          <a:lstStyle/>
          <a:p>
            <a:r>
              <a:rPr lang="en-US" dirty="0" err="1">
                <a:solidFill>
                  <a:srgbClr val="00B050"/>
                </a:solidFill>
                <a:latin typeface="Impact" panose="020B0806030902050204" pitchFamily="34" charset="0"/>
              </a:rPr>
              <a:t>Analysing</a:t>
            </a:r>
            <a:r>
              <a:rPr lang="en-US" dirty="0">
                <a:solidFill>
                  <a:srgbClr val="00B050"/>
                </a:solidFill>
                <a:latin typeface="Impact" panose="020B0806030902050204" pitchFamily="34" charset="0"/>
              </a:rPr>
              <a:t> Language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2A9BF6-0C9B-42C1-9F00-0675B50A2F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739" y="833560"/>
            <a:ext cx="11405704" cy="165376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>
                <a:latin typeface="Berlin Sans FB" panose="020E0602020502020306" pitchFamily="34" charset="0"/>
              </a:rPr>
              <a:t>Work with a partner and select some </a:t>
            </a:r>
            <a:r>
              <a:rPr lang="en-US" b="1" dirty="0">
                <a:solidFill>
                  <a:srgbClr val="00B050"/>
                </a:solidFill>
                <a:latin typeface="Berlin Sans FB" panose="020E0602020502020306" pitchFamily="34" charset="0"/>
              </a:rPr>
              <a:t>key phrases </a:t>
            </a:r>
            <a:r>
              <a:rPr lang="en-US" dirty="0">
                <a:latin typeface="Berlin Sans FB" panose="020E0602020502020306" pitchFamily="34" charset="0"/>
              </a:rPr>
              <a:t>from the poem, adding them to the table. These may:</a:t>
            </a:r>
          </a:p>
          <a:p>
            <a:pPr>
              <a:buFontTx/>
              <a:buChar char="-"/>
            </a:pPr>
            <a:r>
              <a:rPr lang="en-US" dirty="0">
                <a:latin typeface="Berlin Sans FB" panose="020E0602020502020306" pitchFamily="34" charset="0"/>
              </a:rPr>
              <a:t>Show the qualities that Kipling admires</a:t>
            </a:r>
          </a:p>
          <a:p>
            <a:pPr>
              <a:buFontTx/>
              <a:buChar char="-"/>
            </a:pPr>
            <a:r>
              <a:rPr lang="en-US" dirty="0">
                <a:latin typeface="Berlin Sans FB" panose="020E0602020502020306" pitchFamily="34" charset="0"/>
              </a:rPr>
              <a:t>Focus on features of Kipling’s language and its effect, such as repetition, personification and metaphor</a:t>
            </a:r>
          </a:p>
          <a:p>
            <a:pPr>
              <a:buFontTx/>
              <a:buChar char="-"/>
            </a:pPr>
            <a:r>
              <a:rPr lang="en-US" dirty="0">
                <a:latin typeface="Berlin Sans FB" panose="020E0602020502020306" pitchFamily="34" charset="0"/>
              </a:rPr>
              <a:t>Be words that seem striking or unusual to you and that convey Kipling’s powerful ideas.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2C10B7E-5F28-4AA5-A540-1471740C8B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8852738"/>
              </p:ext>
            </p:extLst>
          </p:nvPr>
        </p:nvGraphicFramePr>
        <p:xfrm>
          <a:off x="441739" y="2487321"/>
          <a:ext cx="11193670" cy="424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96835">
                  <a:extLst>
                    <a:ext uri="{9D8B030D-6E8A-4147-A177-3AD203B41FA5}">
                      <a16:colId xmlns:a16="http://schemas.microsoft.com/office/drawing/2014/main" val="781968177"/>
                    </a:ext>
                  </a:extLst>
                </a:gridCol>
                <a:gridCol w="5596835">
                  <a:extLst>
                    <a:ext uri="{9D8B030D-6E8A-4147-A177-3AD203B41FA5}">
                      <a16:colId xmlns:a16="http://schemas.microsoft.com/office/drawing/2014/main" val="8389722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Language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What is it saying?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16383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‘keep your head…’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He should not panic under pressure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02344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‘talk with crowds and keep your virtue…’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He should be able to relate to all people, </a:t>
                      </a:r>
                      <a:r>
                        <a:rPr lang="en-US" dirty="0" err="1"/>
                        <a:t>hoigh</a:t>
                      </a:r>
                      <a:r>
                        <a:rPr lang="en-US" dirty="0"/>
                        <a:t> or low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19858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‘If you…’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Repetition plays an important part – could suggest uncertainty or difficulty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49111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‘Triumph and disaster’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77834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‘Or being lied about, don’t deal in lies,/Or being hated, don’t give way to hating.’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42534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4441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81239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64532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29228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7000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41894-0234-4EAC-9C1C-C2E70778F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816" y="179069"/>
            <a:ext cx="10515600" cy="886900"/>
          </a:xfrm>
        </p:spPr>
        <p:txBody>
          <a:bodyPr/>
          <a:lstStyle/>
          <a:p>
            <a:r>
              <a:rPr lang="en-US" dirty="0">
                <a:solidFill>
                  <a:srgbClr val="7030A0"/>
                </a:solidFill>
                <a:latin typeface="Impact" panose="020B0806030902050204" pitchFamily="34" charset="0"/>
              </a:rPr>
              <a:t>Form and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E929FB-C3D2-4C32-9F2F-310564AA88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816" y="1361391"/>
            <a:ext cx="5125330" cy="30840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>
                <a:latin typeface="Berlin Sans FB" panose="020E0602020502020306" pitchFamily="34" charset="0"/>
              </a:rPr>
              <a:t>Using the iPads find out what the following terms mean: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  <a:latin typeface="Berlin Sans FB" panose="020E0602020502020306" pitchFamily="34" charset="0"/>
            </a:endParaRPr>
          </a:p>
          <a:p>
            <a:pPr marL="514350" indent="-514350">
              <a:buAutoNum type="arabicPeriod"/>
            </a:pPr>
            <a:r>
              <a:rPr lang="en-US" dirty="0">
                <a:solidFill>
                  <a:srgbClr val="FF0000"/>
                </a:solidFill>
                <a:latin typeface="Berlin Sans FB" panose="020E0602020502020306" pitchFamily="34" charset="0"/>
              </a:rPr>
              <a:t>Iambic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rgbClr val="FF0000"/>
                </a:solidFill>
                <a:latin typeface="Berlin Sans FB" panose="020E0602020502020306" pitchFamily="34" charset="0"/>
              </a:rPr>
              <a:t>Pentameter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rgbClr val="FF0000"/>
                </a:solidFill>
                <a:latin typeface="Berlin Sans FB" panose="020E0602020502020306" pitchFamily="34" charset="0"/>
              </a:rPr>
              <a:t>Dramatic Monologue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rgbClr val="FF0000"/>
                </a:solidFill>
                <a:latin typeface="Berlin Sans FB" panose="020E0602020502020306" pitchFamily="34" charset="0"/>
              </a:rPr>
              <a:t>Narrator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CF24F4C-DEDD-47FC-AE79-4FFEB1385EA7}"/>
              </a:ext>
            </a:extLst>
          </p:cNvPr>
          <p:cNvSpPr/>
          <p:nvPr/>
        </p:nvSpPr>
        <p:spPr>
          <a:xfrm>
            <a:off x="787791" y="4740813"/>
            <a:ext cx="10944665" cy="1631852"/>
          </a:xfrm>
          <a:prstGeom prst="rect">
            <a:avLst/>
          </a:prstGeom>
          <a:noFill/>
          <a:ln w="41275"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u="sng" dirty="0">
                <a:solidFill>
                  <a:srgbClr val="00B0F0"/>
                </a:solidFill>
                <a:latin typeface="Impact" panose="020B0806030902050204" pitchFamily="34" charset="0"/>
              </a:rPr>
              <a:t>Question</a:t>
            </a:r>
            <a:r>
              <a:rPr lang="en-US" sz="3600" dirty="0">
                <a:solidFill>
                  <a:srgbClr val="00B0F0"/>
                </a:solidFill>
                <a:latin typeface="Impact" panose="020B0806030902050204" pitchFamily="34" charset="0"/>
              </a:rPr>
              <a:t>: How can you relate these terms to the poem?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60C496A4-B2F0-4584-B6CE-3A6A7FC3A73C}"/>
              </a:ext>
            </a:extLst>
          </p:cNvPr>
          <p:cNvSpPr/>
          <p:nvPr/>
        </p:nvSpPr>
        <p:spPr>
          <a:xfrm rot="616372">
            <a:off x="6432708" y="1097242"/>
            <a:ext cx="5542671" cy="2433711"/>
          </a:xfrm>
          <a:prstGeom prst="roundRect">
            <a:avLst/>
          </a:prstGeom>
          <a:noFill/>
          <a:ln w="50800">
            <a:solidFill>
              <a:srgbClr val="00B050"/>
            </a:solidFill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00B050"/>
                </a:solidFill>
                <a:latin typeface="Berlin Sans FB" panose="020E0602020502020306" pitchFamily="34" charset="0"/>
              </a:rPr>
              <a:t>Challenge:</a:t>
            </a:r>
          </a:p>
          <a:p>
            <a:pPr marL="342900" indent="-342900">
              <a:buAutoNum type="arabicPeriod"/>
            </a:pP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How many stanzas does the poem have and what is the rhyme scheme?</a:t>
            </a:r>
          </a:p>
          <a:p>
            <a:pPr marL="342900" indent="-342900">
              <a:buAutoNum type="arabicPeriod"/>
            </a:pP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What is the focus of each stanza?</a:t>
            </a:r>
          </a:p>
          <a:p>
            <a:pPr marL="342900" indent="-342900">
              <a:buAutoNum type="arabicPeriod"/>
            </a:pP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Comment on the use of punctuation</a:t>
            </a:r>
          </a:p>
        </p:txBody>
      </p:sp>
    </p:spTree>
    <p:extLst>
      <p:ext uri="{BB962C8B-B14F-4D97-AF65-F5344CB8AC3E}">
        <p14:creationId xmlns:p14="http://schemas.microsoft.com/office/powerpoint/2010/main" val="36795445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41894-0234-4EAC-9C1C-C2E70778F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86900"/>
          </a:xfrm>
        </p:spPr>
        <p:txBody>
          <a:bodyPr/>
          <a:lstStyle/>
          <a:p>
            <a:r>
              <a:rPr lang="en-US" dirty="0">
                <a:solidFill>
                  <a:srgbClr val="7030A0"/>
                </a:solidFill>
                <a:latin typeface="Impact" panose="020B0806030902050204" pitchFamily="34" charset="0"/>
              </a:rPr>
              <a:t>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E929FB-C3D2-4C32-9F2F-310564AA88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667" y="886900"/>
            <a:ext cx="12185301" cy="224328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3800" dirty="0">
                <a:latin typeface="Berlin Sans FB" panose="020E0602020502020306" pitchFamily="34" charset="0"/>
              </a:rPr>
              <a:t>The poem features a long list of virtues that the writer believes his son must possess and for each aim, there is a potential obstacle.</a:t>
            </a:r>
          </a:p>
          <a:p>
            <a:pPr marL="0" indent="0">
              <a:buNone/>
            </a:pPr>
            <a:endParaRPr lang="en-US" sz="3800" dirty="0">
              <a:latin typeface="Berlin Sans FB" panose="020E0602020502020306" pitchFamily="34" charset="0"/>
            </a:endParaRPr>
          </a:p>
          <a:p>
            <a:pPr marL="0" indent="0">
              <a:buNone/>
            </a:pPr>
            <a:r>
              <a:rPr lang="en-US" sz="3800" u="sng" dirty="0">
                <a:solidFill>
                  <a:srgbClr val="7030A0"/>
                </a:solidFill>
                <a:latin typeface="Berlin Sans FB" panose="020E0602020502020306" pitchFamily="34" charset="0"/>
              </a:rPr>
              <a:t>Task:</a:t>
            </a:r>
            <a:r>
              <a:rPr lang="en-US" sz="3800" b="1" u="sng" dirty="0">
                <a:solidFill>
                  <a:srgbClr val="7030A0"/>
                </a:solidFill>
                <a:latin typeface="Berlin Sans FB" panose="020E0602020502020306" pitchFamily="34" charset="0"/>
              </a:rPr>
              <a:t> </a:t>
            </a:r>
            <a:r>
              <a:rPr lang="en-US" sz="3800" dirty="0">
                <a:latin typeface="Berlin Sans FB" panose="020E0602020502020306" pitchFamily="34" charset="0"/>
              </a:rPr>
              <a:t>List the virtues you think Kipling is suggesting for his son based on the content of the stanzas. </a:t>
            </a:r>
          </a:p>
          <a:p>
            <a:pPr marL="0" indent="0">
              <a:buNone/>
            </a:pPr>
            <a:r>
              <a:rPr lang="en-US" dirty="0">
                <a:latin typeface="Berlin Sans FB" panose="020E0602020502020306" pitchFamily="34" charset="0"/>
              </a:rPr>
              <a:t> </a:t>
            </a:r>
            <a:endParaRPr lang="en-US" dirty="0">
              <a:solidFill>
                <a:srgbClr val="FF0000"/>
              </a:solidFill>
              <a:latin typeface="Berlin Sans FB" panose="020E0602020502020306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D98B9FE-D02C-4716-8CB4-DEB032BC42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6708205"/>
              </p:ext>
            </p:extLst>
          </p:nvPr>
        </p:nvGraphicFramePr>
        <p:xfrm>
          <a:off x="787791" y="2749969"/>
          <a:ext cx="11094720" cy="20916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75863">
                  <a:extLst>
                    <a:ext uri="{9D8B030D-6E8A-4147-A177-3AD203B41FA5}">
                      <a16:colId xmlns:a16="http://schemas.microsoft.com/office/drawing/2014/main" val="3683217340"/>
                    </a:ext>
                  </a:extLst>
                </a:gridCol>
                <a:gridCol w="3918857">
                  <a:extLst>
                    <a:ext uri="{9D8B030D-6E8A-4147-A177-3AD203B41FA5}">
                      <a16:colId xmlns:a16="http://schemas.microsoft.com/office/drawing/2014/main" val="711663963"/>
                    </a:ext>
                  </a:extLst>
                </a:gridCol>
              </a:tblGrid>
              <a:tr h="359322">
                <a:tc>
                  <a:txBody>
                    <a:bodyPr/>
                    <a:lstStyle/>
                    <a:p>
                      <a:r>
                        <a:rPr lang="en-US" dirty="0"/>
                        <a:t>Quote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Virtue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4573813"/>
                  </a:ext>
                </a:extLst>
              </a:tr>
              <a:tr h="628634">
                <a:tc>
                  <a:txBody>
                    <a:bodyPr/>
                    <a:lstStyle/>
                    <a:p>
                      <a:r>
                        <a:rPr lang="en-US" dirty="0"/>
                        <a:t>‘If you can wait and not grow tired of waiting’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Patience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7305809"/>
                  </a:ext>
                </a:extLst>
              </a:tr>
              <a:tr h="359322">
                <a:tc>
                  <a:txBody>
                    <a:bodyPr/>
                    <a:lstStyle/>
                    <a:p>
                      <a:r>
                        <a:rPr lang="en-US" dirty="0"/>
                        <a:t>‘don’t deal in lies’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628413"/>
                  </a:ext>
                </a:extLst>
              </a:tr>
              <a:tr h="35932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5479676"/>
                  </a:ext>
                </a:extLst>
              </a:tr>
              <a:tr h="35932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0905593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FADF5DB-0ECA-4AE9-8D35-123159532D1E}"/>
              </a:ext>
            </a:extLst>
          </p:cNvPr>
          <p:cNvSpPr txBox="1"/>
          <p:nvPr/>
        </p:nvSpPr>
        <p:spPr>
          <a:xfrm>
            <a:off x="161667" y="4993257"/>
            <a:ext cx="1203033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>
                <a:solidFill>
                  <a:srgbClr val="00B050"/>
                </a:solidFill>
                <a:latin typeface="Berlin Sans FB" panose="020E0602020502020306" pitchFamily="34" charset="0"/>
              </a:rPr>
              <a:t>Challenge: </a:t>
            </a:r>
            <a:r>
              <a:rPr lang="en-US" sz="2700" dirty="0">
                <a:latin typeface="Berlin Sans FB" panose="020E0602020502020306" pitchFamily="34" charset="0"/>
              </a:rPr>
              <a:t>Comment on the final line of the poem. ‘Yours is the earth and everything that’s in it,/And – which is more – you’ll be a Man, my son.’</a:t>
            </a:r>
          </a:p>
          <a:p>
            <a:endParaRPr lang="en-US" sz="2700" dirty="0">
              <a:latin typeface="Berlin Sans FB" panose="020E0602020502020306" pitchFamily="34" charset="0"/>
            </a:endParaRPr>
          </a:p>
          <a:p>
            <a:r>
              <a:rPr lang="en-US" sz="2700" i="1" dirty="0">
                <a:latin typeface="Berlin Sans FB" panose="020E0602020502020306" pitchFamily="34" charset="0"/>
              </a:rPr>
              <a:t>What is Kipling’s final piece of advice to his son?</a:t>
            </a:r>
          </a:p>
        </p:txBody>
      </p:sp>
    </p:spTree>
    <p:extLst>
      <p:ext uri="{BB962C8B-B14F-4D97-AF65-F5344CB8AC3E}">
        <p14:creationId xmlns:p14="http://schemas.microsoft.com/office/powerpoint/2010/main" val="2905241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41A5B96-C75F-43ED-A7C9-6910D39C43E7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21863">
            <a:off x="7473746" y="262271"/>
            <a:ext cx="4548824" cy="197734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97AA6C8-1B84-4880-825B-9FA3B2F5AE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339" y="153091"/>
            <a:ext cx="7444409" cy="999849"/>
          </a:xfrm>
        </p:spPr>
        <p:txBody>
          <a:bodyPr/>
          <a:lstStyle/>
          <a:p>
            <a:r>
              <a:rPr lang="en-US" dirty="0">
                <a:solidFill>
                  <a:srgbClr val="7030A0"/>
                </a:solidFill>
                <a:latin typeface="Impact" panose="020B0806030902050204" pitchFamily="34" charset="0"/>
              </a:rPr>
              <a:t>Some Questions to Consider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739D1B-8042-4114-A50B-17CBB10C19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391" y="1645341"/>
            <a:ext cx="8743121" cy="4351338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>
                <a:latin typeface="Berlin Sans FB" panose="020E0602020502020306" pitchFamily="34" charset="0"/>
              </a:rPr>
              <a:t>How do you think a teenager would react to being given the advice in this poem?</a:t>
            </a:r>
          </a:p>
          <a:p>
            <a:pPr marL="514350" indent="-514350">
              <a:buAutoNum type="arabicPeriod"/>
            </a:pPr>
            <a:r>
              <a:rPr lang="en-US" dirty="0">
                <a:latin typeface="Berlin Sans FB" panose="020E0602020502020306" pitchFamily="34" charset="0"/>
              </a:rPr>
              <a:t>How do the form and structure of the poem help to present the ideas?</a:t>
            </a:r>
          </a:p>
          <a:p>
            <a:pPr marL="514350" indent="-514350">
              <a:buAutoNum type="arabicPeriod"/>
            </a:pPr>
            <a:r>
              <a:rPr lang="en-US" dirty="0">
                <a:latin typeface="Berlin Sans FB" panose="020E0602020502020306" pitchFamily="34" charset="0"/>
              </a:rPr>
              <a:t>Why might the attitudes in this poem be described as </a:t>
            </a:r>
            <a:r>
              <a:rPr lang="en-US" b="1" dirty="0">
                <a:solidFill>
                  <a:srgbClr val="FF0000"/>
                </a:solidFill>
                <a:latin typeface="Berlin Sans FB" panose="020E0602020502020306" pitchFamily="34" charset="0"/>
              </a:rPr>
              <a:t>stoical</a:t>
            </a:r>
            <a:r>
              <a:rPr lang="en-US" dirty="0">
                <a:latin typeface="Berlin Sans FB" panose="020E0602020502020306" pitchFamily="34" charset="0"/>
              </a:rPr>
              <a:t>? Do you think this is a good word to use?</a:t>
            </a:r>
          </a:p>
          <a:p>
            <a:pPr marL="514350" indent="-514350">
              <a:buAutoNum type="arabicPeriod"/>
            </a:pPr>
            <a:r>
              <a:rPr lang="en-US" dirty="0">
                <a:latin typeface="Berlin Sans FB" panose="020E0602020502020306" pitchFamily="34" charset="0"/>
              </a:rPr>
              <a:t>Why are some of the ideas in the poem linked to sport?</a:t>
            </a:r>
          </a:p>
        </p:txBody>
      </p:sp>
      <p:sp>
        <p:nvSpPr>
          <p:cNvPr id="4" name="Speech Bubble: Oval 3">
            <a:extLst>
              <a:ext uri="{FF2B5EF4-FFF2-40B4-BE49-F238E27FC236}">
                <a16:creationId xmlns:a16="http://schemas.microsoft.com/office/drawing/2014/main" id="{E6C852F3-3A70-4F8F-96A9-436A1199F0F1}"/>
              </a:ext>
            </a:extLst>
          </p:cNvPr>
          <p:cNvSpPr/>
          <p:nvPr/>
        </p:nvSpPr>
        <p:spPr>
          <a:xfrm>
            <a:off x="9389164" y="2438400"/>
            <a:ext cx="2637183" cy="2146852"/>
          </a:xfrm>
          <a:prstGeom prst="wedgeEllipseCallout">
            <a:avLst>
              <a:gd name="adj1" fmla="val -82642"/>
              <a:gd name="adj2" fmla="val 26080"/>
            </a:avLst>
          </a:prstGeom>
          <a:noFill/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Key word; Stoical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Not complaining when bad things happen to you.</a:t>
            </a:r>
          </a:p>
        </p:txBody>
      </p:sp>
    </p:spTree>
    <p:extLst>
      <p:ext uri="{BB962C8B-B14F-4D97-AF65-F5344CB8AC3E}">
        <p14:creationId xmlns:p14="http://schemas.microsoft.com/office/powerpoint/2010/main" val="3103545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2B491-625F-46EF-8CF3-3A33036CC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763" y="280718"/>
            <a:ext cx="10515600" cy="900967"/>
          </a:xfrm>
        </p:spPr>
        <p:txBody>
          <a:bodyPr/>
          <a:lstStyle/>
          <a:p>
            <a:r>
              <a:rPr lang="en-US" dirty="0">
                <a:solidFill>
                  <a:srgbClr val="7030A0"/>
                </a:solidFill>
                <a:latin typeface="Impact" panose="020B0806030902050204" pitchFamily="34" charset="0"/>
              </a:rPr>
              <a:t>Links with other poems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598D0E-D81C-4C5F-9703-1E1037E191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573" y="1459865"/>
            <a:ext cx="11268222" cy="442043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Berlin Sans FB" panose="020E0602020502020306" pitchFamily="34" charset="0"/>
              </a:rPr>
              <a:t>‘If’ is often referred to as an inspiration or motivational poem, with the writer giving encouragement to a young person and advice about how to live. If you think of the qualities that Kipling admires, such as </a:t>
            </a:r>
            <a:r>
              <a:rPr lang="en-US" dirty="0">
                <a:solidFill>
                  <a:srgbClr val="FF0000"/>
                </a:solidFill>
                <a:latin typeface="Berlin Sans FB" panose="020E0602020502020306" pitchFamily="34" charset="0"/>
              </a:rPr>
              <a:t>courage, self-belief, perseverance, staying calm under pressure</a:t>
            </a:r>
            <a:r>
              <a:rPr lang="en-US" dirty="0">
                <a:latin typeface="Berlin Sans FB" panose="020E0602020502020306" pitchFamily="34" charset="0"/>
              </a:rPr>
              <a:t>, then you may find links to other poems.</a:t>
            </a:r>
          </a:p>
          <a:p>
            <a:pPr marL="0" indent="0">
              <a:buNone/>
            </a:pPr>
            <a:endParaRPr lang="en-US" dirty="0">
              <a:latin typeface="Berlin Sans FB" panose="020E0602020502020306" pitchFamily="34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  <a:latin typeface="Berlin Sans FB" panose="020E0602020502020306" pitchFamily="34" charset="0"/>
              </a:rPr>
              <a:t>Task</a:t>
            </a:r>
            <a:r>
              <a:rPr lang="en-US" dirty="0">
                <a:latin typeface="Berlin Sans FB" panose="020E0602020502020306" pitchFamily="34" charset="0"/>
              </a:rPr>
              <a:t>: Make a list of poems you could compare ‘If’ to based on the qualities listed above.</a:t>
            </a:r>
          </a:p>
        </p:txBody>
      </p:sp>
    </p:spTree>
    <p:extLst>
      <p:ext uri="{BB962C8B-B14F-4D97-AF65-F5344CB8AC3E}">
        <p14:creationId xmlns:p14="http://schemas.microsoft.com/office/powerpoint/2010/main" val="37717651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845</Words>
  <Application>Microsoft Office PowerPoint</Application>
  <PresentationFormat>Widescreen</PresentationFormat>
  <Paragraphs>93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Berlin Sans FB</vt:lpstr>
      <vt:lpstr>Calibri</vt:lpstr>
      <vt:lpstr>Calibri Light</vt:lpstr>
      <vt:lpstr>Harrington</vt:lpstr>
      <vt:lpstr>Impact</vt:lpstr>
      <vt:lpstr>Office Theme</vt:lpstr>
      <vt:lpstr>PowerPoint Presentation</vt:lpstr>
      <vt:lpstr>Rudyard Kipling</vt:lpstr>
      <vt:lpstr>PowerPoint Presentation</vt:lpstr>
      <vt:lpstr>Michael Caine on If (click for the link)</vt:lpstr>
      <vt:lpstr>Analysing Language</vt:lpstr>
      <vt:lpstr>Form and Structure</vt:lpstr>
      <vt:lpstr>Content</vt:lpstr>
      <vt:lpstr>Some Questions to Consider</vt:lpstr>
      <vt:lpstr>Links with other poems</vt:lpstr>
      <vt:lpstr>Exam-Style 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 Brazier</dc:creator>
  <cp:lastModifiedBy>Ballantyne H C</cp:lastModifiedBy>
  <cp:revision>13</cp:revision>
  <dcterms:created xsi:type="dcterms:W3CDTF">2017-10-17T07:53:27Z</dcterms:created>
  <dcterms:modified xsi:type="dcterms:W3CDTF">2017-11-01T14:15:34Z</dcterms:modified>
</cp:coreProperties>
</file>