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58" r:id="rId4"/>
    <p:sldId id="262" r:id="rId5"/>
    <p:sldId id="259" r:id="rId6"/>
    <p:sldId id="263" r:id="rId7"/>
    <p:sldId id="264" r:id="rId8"/>
    <p:sldId id="26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64658A-AF54-4FE3-A2CF-EA7ECB61AE58}">
          <p14:sldIdLst>
            <p14:sldId id="257"/>
            <p14:sldId id="261"/>
            <p14:sldId id="258"/>
            <p14:sldId id="262"/>
            <p14:sldId id="259"/>
            <p14:sldId id="263"/>
            <p14:sldId id="264"/>
            <p14:sldId id="260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7670B-9819-4255-A5D0-E20C3B512CC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80087-27CA-4C20-897C-AE2256DF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5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title for a reading of the poem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0087-27CA-4C20-897C-AE2256DF8F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1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3883-438E-4DFC-AF58-A1405169A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18BB1-05E4-446E-A150-28263B2C1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A5BF6-DA67-4BF9-A198-3BF1AE85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194B4-AE02-4EDE-A3CE-1D903DAE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42096-A5F4-4D4E-9011-80F3F786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AD93-F899-4EB0-B003-0C777210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65986-7893-42FE-AD7F-E5EC2E0E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F5736-BD92-456E-83D7-80E975D2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057B2-B62F-47A6-A4F3-0FDBE311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127ED-3115-41DE-9DBB-84B73672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806886-DABE-465A-A9B5-9FE6797E1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E6FED-4D6C-4F33-9BF5-DCA6B9C5A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77624-044A-4491-A63D-EC4E3641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8939-9593-4578-91BC-7A2C87ED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FD28-E808-4E41-8523-CF08CE20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EE04-2A51-4B1E-93E0-A340B1C9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D9898-3AC5-4ADF-A844-3481EF77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CCBCB-F61D-4E10-A38B-8EFBABA0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5944-2EF8-45FB-A997-771DD6C6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A2337-14BE-4D46-8C2F-0C27122A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12B0-B597-4F2C-A4E4-DADD558DC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C6639-1E82-469C-9045-84BAE25C7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2E936-D633-4EF4-8770-EA235EF3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6A3F6-616F-40F2-ADBD-8FFAFD00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17878-7639-4A96-90F5-04B64866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2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E6C0-F828-46C9-89A4-927282BE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58FA6-B2EA-44DE-95FC-009A8DB8D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B3416-F0B3-4BFF-A0DC-72D35AF7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8984E-83A7-457B-85B2-7574A089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F3A8C-B527-481C-9AA1-2EFB96DB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77C82-96B5-455A-A0B3-EB467C38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7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7E9F-47B3-48A4-B28E-90662CB1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E00C4-2912-4C7F-A5AA-F50BF51DC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311AC-0889-4D04-9D74-1BCAD251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5086C-C44D-4746-8507-44199DFA9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A809D-0060-473E-B667-FDFF7AE4E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AD1A0A-E587-4348-A248-D8D5575C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D2DCB-7C78-48DE-9610-4D06797A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B914C3-5303-42DD-B8D7-63F8B603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8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1E32-63BC-471C-A868-E3D88DEB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B7943-34B4-4A4E-8FC5-7E9BF2F9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0D7D0-29DD-4248-A71D-76E7F996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2A4CF-C191-47EB-8BF9-C9265E2D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3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FBC40E-12F5-4B2A-9CFC-6C0BBBF9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B357B2-9F32-49E8-9A84-F0BE20D4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9AA0F-7236-40A2-B536-D9737907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04E-C419-467D-82A7-FB8549C8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967B-A6F4-4F65-9674-1977A6287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78AC5-7199-4304-B95B-BBA337AD2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D8899-09A2-4932-AEE3-05EF1A88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C9222-3322-4E56-8018-70FDE0EF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A28D-7835-45B9-A404-41BB757C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2086-95DC-46D9-94B7-9AB76AD6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A147A-6414-4A8D-9884-CF34D0091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D718C-BEE4-4385-8524-9622728AF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6DE5B-2C54-4B99-8710-AEA335ED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27537-4108-4725-8E34-BEB78812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94116-5D51-445B-A505-FD7D88DB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A4C2B-BE22-48E9-8A19-89BDA010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FD240-C21A-4980-B99B-67C63DDA9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E29F4-1DB7-43F1-8BB8-CC0AA7324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5232-032E-40C3-A5EF-A3BBE34F287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562B-AA10-4E00-837C-6D9C33D7E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D4249-5347-4264-8BAC-237C035C0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72F6-51F6-480C-919C-D9170267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EFMVIfl2U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EFMVIfl2U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181131-A584-4D7C-AEDC-C5131A4242F5}"/>
              </a:ext>
            </a:extLst>
          </p:cNvPr>
          <p:cNvSpPr/>
          <p:nvPr/>
        </p:nvSpPr>
        <p:spPr>
          <a:xfrm>
            <a:off x="6264966" y="185531"/>
            <a:ext cx="4750904" cy="41081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Date: </a:t>
            </a:r>
            <a:r>
              <a:rPr lang="en-US" sz="2400" u="sng" dirty="0">
                <a:solidFill>
                  <a:schemeClr val="tx1"/>
                </a:solidFill>
                <a:latin typeface="Berlin Sans FB" panose="020E0602020502020306" pitchFamily="34" charset="0"/>
              </a:rPr>
              <a:t>Sunday 24</a:t>
            </a:r>
            <a:r>
              <a:rPr lang="en-US" sz="2400" u="sng" baseline="30000" dirty="0">
                <a:solidFill>
                  <a:schemeClr val="tx1"/>
                </a:solidFill>
                <a:latin typeface="Berlin Sans FB" panose="020E0602020502020306" pitchFamily="34" charset="0"/>
              </a:rPr>
              <a:t>th</a:t>
            </a:r>
            <a:r>
              <a:rPr lang="en-US" sz="2400" u="sng" dirty="0">
                <a:solidFill>
                  <a:schemeClr val="tx1"/>
                </a:solidFill>
                <a:latin typeface="Berlin Sans FB" panose="020E0602020502020306" pitchFamily="34" charset="0"/>
              </a:rPr>
              <a:t> September 2017</a:t>
            </a:r>
            <a:endParaRPr lang="en-US" sz="24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endParaRPr lang="en-US" sz="2400" u="sng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r>
              <a:rPr lang="en-US" sz="2400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Title: </a:t>
            </a:r>
            <a:r>
              <a:rPr lang="en-US" sz="2400" u="sng" dirty="0">
                <a:solidFill>
                  <a:schemeClr val="tx1"/>
                </a:solidFill>
                <a:latin typeface="Berlin Sans FB" panose="020E0602020502020306" pitchFamily="34" charset="0"/>
              </a:rPr>
              <a:t>If by Rudyard Kipling</a:t>
            </a:r>
          </a:p>
          <a:p>
            <a:pPr algn="ctr"/>
            <a:endParaRPr lang="en-US" sz="2400" u="sng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r>
              <a:rPr lang="en-US" sz="2400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Learning Intention: </a:t>
            </a:r>
          </a:p>
          <a:p>
            <a:pPr lvl="0"/>
            <a:endParaRPr lang="en-US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To understand what influenced Kipling to write his poem</a:t>
            </a:r>
          </a:p>
          <a:p>
            <a:pPr marL="342900" lvl="0" indent="-342900">
              <a:buFontTx/>
              <a:buChar char="-"/>
            </a:pPr>
            <a:r>
              <a:rPr lang="en-US" sz="2000" dirty="0" err="1">
                <a:solidFill>
                  <a:prstClr val="black"/>
                </a:solidFill>
                <a:latin typeface="Berlin Sans FB" panose="020E0602020502020306" pitchFamily="34" charset="0"/>
              </a:rPr>
              <a:t>Analyse</a:t>
            </a:r>
            <a:r>
              <a:rPr lang="en-US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 a poem for linguistic technique and structural features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B109F2-2DB8-451B-B976-AE2A3746CB2D}"/>
              </a:ext>
            </a:extLst>
          </p:cNvPr>
          <p:cNvSpPr/>
          <p:nvPr/>
        </p:nvSpPr>
        <p:spPr>
          <a:xfrm>
            <a:off x="5976731" y="4518991"/>
            <a:ext cx="5327374" cy="181554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rgbClr val="FF0000"/>
                </a:solidFill>
              </a:rPr>
              <a:t>Starter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>
                <a:solidFill>
                  <a:schemeClr val="tx1"/>
                </a:solidFill>
              </a:rPr>
              <a:t>Read the article on your table. </a:t>
            </a:r>
            <a:r>
              <a:rPr lang="en-US" sz="2400" b="1" dirty="0" err="1">
                <a:solidFill>
                  <a:schemeClr val="tx1"/>
                </a:solidFill>
              </a:rPr>
              <a:t>Summarise</a:t>
            </a:r>
            <a:r>
              <a:rPr lang="en-US" sz="2400" b="1" dirty="0">
                <a:solidFill>
                  <a:schemeClr val="tx1"/>
                </a:solidFill>
              </a:rPr>
              <a:t> the context of the poem based on what you learn from the article.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4F3759-5277-4C4F-BAFF-F8BA00BFD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05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0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11F8-A104-43CC-AC7A-2FFF18AD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3" y="21998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Impact" panose="020B0806030902050204" pitchFamily="34" charset="0"/>
              </a:rPr>
              <a:t>Exam-Style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28683-C130-4AD9-B1FA-E26376B20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72" y="1680482"/>
            <a:ext cx="10961914" cy="4618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Re-read </a:t>
            </a:r>
            <a:r>
              <a:rPr lang="en-US" dirty="0">
                <a:latin typeface="Berlin Sans FB" panose="020E0602020502020306" pitchFamily="34" charset="0"/>
              </a:rPr>
              <a:t>‘If-’.</a:t>
            </a:r>
          </a:p>
          <a:p>
            <a:pPr marL="0" indent="0">
              <a:buNone/>
            </a:pPr>
            <a:endParaRPr lang="en-US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Discuss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>
                <a:latin typeface="Berlin Sans FB" panose="020E0602020502020306" pitchFamily="34" charset="0"/>
              </a:rPr>
              <a:t>how </a:t>
            </a:r>
            <a:r>
              <a:rPr lang="en-US" dirty="0" smtClean="0">
                <a:latin typeface="Berlin Sans FB" panose="020E0602020502020306" pitchFamily="34" charset="0"/>
              </a:rPr>
              <a:t>the idea of</a:t>
            </a:r>
            <a:r>
              <a:rPr lang="en-US" dirty="0" smtClean="0">
                <a:latin typeface="Berlin Sans FB" panose="020E0602020502020306" pitchFamily="34" charset="0"/>
              </a:rPr>
              <a:t> success is </a:t>
            </a:r>
            <a:r>
              <a:rPr lang="en-US" dirty="0">
                <a:latin typeface="Berlin Sans FB" panose="020E0602020502020306" pitchFamily="34" charset="0"/>
              </a:rPr>
              <a:t>presented in ‘If-’ and one other poem in the anthology. </a:t>
            </a:r>
            <a:endParaRPr lang="en-US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You should make reference to language, form and structure.</a:t>
            </a:r>
          </a:p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Support your answer with examples from the poems. (30 marks)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2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AD5337A3-D0AF-4EAE-956A-1C4EA0A2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9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EC0EAA-BFDF-4774-9C85-D17F072C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/>
                </a:solidFill>
                <a:latin typeface="Harrington" panose="04040505050A02020702" pitchFamily="82" charset="0"/>
              </a:rPr>
              <a:t>Rudyard Kipling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30034" y="2575042"/>
            <a:ext cx="5811740" cy="411731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Berlin Sans FB" panose="020E0602020502020306" pitchFamily="34" charset="0"/>
              </a:rPr>
              <a:t>Born in 1865 in Bombay, India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Awarded the Nobel Prize for literature 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Offered a knighthood, but refused it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Much of his work is based on his knowledge of India and the East, especially the stories in his most well known novel ‘The Jungle Book’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He was known as a very patriotic person but his attitudes were changed deeply by the loss of his son in the first world war.</a:t>
            </a:r>
          </a:p>
          <a:p>
            <a:r>
              <a:rPr lang="en-US" sz="2400" dirty="0">
                <a:latin typeface="Berlin Sans FB" panose="020E0602020502020306" pitchFamily="34" charset="0"/>
              </a:rPr>
              <a:t>This poem is a dedication to his son</a:t>
            </a:r>
          </a:p>
        </p:txBody>
      </p:sp>
    </p:spTree>
    <p:extLst>
      <p:ext uri="{BB962C8B-B14F-4D97-AF65-F5344CB8AC3E}">
        <p14:creationId xmlns:p14="http://schemas.microsoft.com/office/powerpoint/2010/main" val="237881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A21B6-3093-4EBF-BBAC-5F5F3BC9B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3678" y="145774"/>
            <a:ext cx="4621696" cy="6867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u="sng" dirty="0">
                <a:hlinkClick r:id="rId3"/>
              </a:rPr>
              <a:t>If by Rudyard Kipling</a:t>
            </a:r>
            <a:endParaRPr lang="en-US" sz="1700" b="1" u="sng" dirty="0"/>
          </a:p>
          <a:p>
            <a:pPr marL="0" indent="0">
              <a:buNone/>
            </a:pPr>
            <a:r>
              <a:rPr lang="en-US" sz="1700" dirty="0"/>
              <a:t>IF you can keep your head when all about you </a:t>
            </a:r>
            <a:br>
              <a:rPr lang="en-US" sz="1700" dirty="0"/>
            </a:br>
            <a:r>
              <a:rPr lang="en-US" sz="1700" dirty="0"/>
              <a:t>Are losing theirs and blaming it on you,</a:t>
            </a:r>
            <a:br>
              <a:rPr lang="en-US" sz="1700" dirty="0"/>
            </a:br>
            <a:r>
              <a:rPr lang="en-US" sz="1700" dirty="0"/>
              <a:t>If you can trust yourself when all men doubt you,</a:t>
            </a:r>
            <a:br>
              <a:rPr lang="en-US" sz="1700" dirty="0"/>
            </a:br>
            <a:r>
              <a:rPr lang="en-US" sz="1700" dirty="0"/>
              <a:t>But make allowance for their doubting too;</a:t>
            </a:r>
            <a:br>
              <a:rPr lang="en-US" sz="1700" dirty="0"/>
            </a:br>
            <a:r>
              <a:rPr lang="en-US" sz="1700" dirty="0"/>
              <a:t>If you can wait and not be tired by waiting,</a:t>
            </a:r>
            <a:br>
              <a:rPr lang="en-US" sz="1700" dirty="0"/>
            </a:br>
            <a:r>
              <a:rPr lang="en-US" sz="1700" dirty="0"/>
              <a:t>Or being lied about, don't deal in lies,</a:t>
            </a:r>
            <a:br>
              <a:rPr lang="en-US" sz="1700" dirty="0"/>
            </a:br>
            <a:r>
              <a:rPr lang="en-US" sz="1700" dirty="0"/>
              <a:t>Or being hated, don't give way to hating,</a:t>
            </a:r>
            <a:br>
              <a:rPr lang="en-US" sz="1700" dirty="0"/>
            </a:br>
            <a:r>
              <a:rPr lang="en-US" sz="1700" dirty="0"/>
              <a:t>And yet don't look too good, nor talk too wise: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If you can dream - and not make dreams your master;</a:t>
            </a:r>
            <a:br>
              <a:rPr lang="en-US" sz="1700" dirty="0"/>
            </a:br>
            <a:r>
              <a:rPr lang="en-US" sz="1700" dirty="0"/>
              <a:t>If you can think - and not make thoughts your aim;</a:t>
            </a:r>
            <a:br>
              <a:rPr lang="en-US" sz="1700" dirty="0"/>
            </a:br>
            <a:r>
              <a:rPr lang="en-US" sz="1700" dirty="0"/>
              <a:t>If you can meet with Triumph and Disaster</a:t>
            </a:r>
            <a:br>
              <a:rPr lang="en-US" sz="1700" dirty="0"/>
            </a:br>
            <a:r>
              <a:rPr lang="en-US" sz="1700" dirty="0"/>
              <a:t>And treat those two</a:t>
            </a:r>
            <a:r>
              <a:rPr lang="en-US" sz="1700" dirty="0">
                <a:highlight>
                  <a:srgbClr val="FFFF00"/>
                </a:highlight>
              </a:rPr>
              <a:t> impostors </a:t>
            </a:r>
            <a:r>
              <a:rPr lang="en-US" sz="1700" dirty="0"/>
              <a:t>just the same;</a:t>
            </a:r>
            <a:br>
              <a:rPr lang="en-US" sz="1700" dirty="0"/>
            </a:br>
            <a:r>
              <a:rPr lang="en-US" sz="1700" dirty="0"/>
              <a:t>If you can bear to hear the truth you've spoken</a:t>
            </a:r>
            <a:br>
              <a:rPr lang="en-US" sz="1700" dirty="0"/>
            </a:br>
            <a:r>
              <a:rPr lang="en-US" sz="1700" dirty="0"/>
              <a:t>Twisted by </a:t>
            </a:r>
            <a:r>
              <a:rPr lang="en-US" sz="1700" dirty="0">
                <a:highlight>
                  <a:srgbClr val="FFFF00"/>
                </a:highlight>
              </a:rPr>
              <a:t>knaves</a:t>
            </a:r>
            <a:r>
              <a:rPr lang="en-US" sz="1700" dirty="0"/>
              <a:t> to make a trap for fools,</a:t>
            </a:r>
            <a:br>
              <a:rPr lang="en-US" sz="1700" dirty="0"/>
            </a:br>
            <a:r>
              <a:rPr lang="en-US" sz="1700" dirty="0"/>
              <a:t>Or watch the things you gave your life to, broken,</a:t>
            </a:r>
            <a:br>
              <a:rPr lang="en-US" sz="1700" dirty="0"/>
            </a:br>
            <a:r>
              <a:rPr lang="en-US" sz="1700" dirty="0"/>
              <a:t>And </a:t>
            </a:r>
            <a:r>
              <a:rPr lang="en-US" sz="1700" dirty="0">
                <a:highlight>
                  <a:srgbClr val="FFFF00"/>
                </a:highlight>
              </a:rPr>
              <a:t>stoop</a:t>
            </a:r>
            <a:r>
              <a:rPr lang="en-US" sz="1700" dirty="0"/>
              <a:t> and build '</a:t>
            </a:r>
            <a:r>
              <a:rPr lang="en-US" sz="1700" dirty="0" err="1"/>
              <a:t>em</a:t>
            </a:r>
            <a:r>
              <a:rPr lang="en-US" sz="1700" dirty="0"/>
              <a:t> up with worn-out tools: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If you can make one heap of all your winnings </a:t>
            </a:r>
            <a:br>
              <a:rPr lang="en-US" sz="1700" dirty="0"/>
            </a:br>
            <a:r>
              <a:rPr lang="en-US" sz="1700" dirty="0"/>
              <a:t>And risk it on one turn of </a:t>
            </a:r>
            <a:r>
              <a:rPr lang="en-US" sz="1700" dirty="0">
                <a:highlight>
                  <a:srgbClr val="FFFF00"/>
                </a:highlight>
              </a:rPr>
              <a:t>pitch-and-toss</a:t>
            </a:r>
            <a:r>
              <a:rPr lang="en-US" sz="1700" dirty="0"/>
              <a:t>,</a:t>
            </a:r>
            <a:br>
              <a:rPr lang="en-US" sz="1700" dirty="0"/>
            </a:br>
            <a:r>
              <a:rPr lang="en-US" sz="1700" dirty="0"/>
              <a:t>And lose, and start again at your beginnings</a:t>
            </a:r>
            <a:br>
              <a:rPr lang="en-US" sz="1700" dirty="0"/>
            </a:br>
            <a:r>
              <a:rPr lang="en-US" sz="1700" dirty="0"/>
              <a:t>And never breathe a word about your loss;</a:t>
            </a:r>
            <a:br>
              <a:rPr lang="en-US" sz="1700" dirty="0"/>
            </a:br>
            <a:r>
              <a:rPr lang="en-US" sz="1700" dirty="0"/>
              <a:t>If you can force your heart and nerve and</a:t>
            </a:r>
            <a:r>
              <a:rPr lang="en-US" sz="1700" dirty="0">
                <a:highlight>
                  <a:srgbClr val="FFFF00"/>
                </a:highlight>
              </a:rPr>
              <a:t> sinew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To serve your turn long after they are gone,</a:t>
            </a:r>
            <a:br>
              <a:rPr lang="en-US" sz="1700" dirty="0"/>
            </a:br>
            <a:r>
              <a:rPr lang="en-US" sz="1700" dirty="0"/>
              <a:t>And so hold on when there is nothing in you</a:t>
            </a:r>
            <a:br>
              <a:rPr lang="en-US" sz="1700" dirty="0"/>
            </a:br>
            <a:r>
              <a:rPr lang="en-US" sz="1700" dirty="0"/>
              <a:t>Except the Will which says to them: 'Hold on!'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If you can talk with crowds and keep your </a:t>
            </a:r>
            <a:r>
              <a:rPr lang="en-US" sz="1700" dirty="0">
                <a:highlight>
                  <a:srgbClr val="FFFF00"/>
                </a:highlight>
              </a:rPr>
              <a:t>virtue</a:t>
            </a:r>
            <a:r>
              <a:rPr lang="en-US" sz="1700" dirty="0"/>
              <a:t>,</a:t>
            </a:r>
            <a:br>
              <a:rPr lang="en-US" sz="1700" dirty="0"/>
            </a:br>
            <a:r>
              <a:rPr lang="en-US" sz="1700" dirty="0"/>
              <a:t>' Or walk with Kings - nor lose the common touch,</a:t>
            </a:r>
            <a:br>
              <a:rPr lang="en-US" sz="1700" dirty="0"/>
            </a:br>
            <a:r>
              <a:rPr lang="en-US" sz="1700" dirty="0"/>
              <a:t>if neither foes nor loving friends can hurt you,</a:t>
            </a:r>
            <a:br>
              <a:rPr lang="en-US" sz="1700" dirty="0"/>
            </a:br>
            <a:r>
              <a:rPr lang="en-US" sz="1700" dirty="0"/>
              <a:t>If all men count with you, but none too much;</a:t>
            </a:r>
            <a:br>
              <a:rPr lang="en-US" sz="1700" dirty="0"/>
            </a:br>
            <a:r>
              <a:rPr lang="en-US" sz="1700" dirty="0"/>
              <a:t>If you can fill the unforgiving minute</a:t>
            </a:r>
            <a:br>
              <a:rPr lang="en-US" sz="1700" dirty="0"/>
            </a:br>
            <a:r>
              <a:rPr lang="en-US" sz="1700" dirty="0"/>
              <a:t>With sixty seconds' worth of distance run,</a:t>
            </a:r>
            <a:br>
              <a:rPr lang="en-US" sz="1700" dirty="0"/>
            </a:br>
            <a:r>
              <a:rPr lang="en-US" sz="1700" dirty="0"/>
              <a:t>Yours is the Earth and everything that's in it,</a:t>
            </a:r>
            <a:br>
              <a:rPr lang="en-US" sz="1700" dirty="0"/>
            </a:br>
            <a:r>
              <a:rPr lang="en-US" sz="1700" dirty="0"/>
              <a:t>And - which is more - you'll be a Man, my son!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BFC20E5E-01A1-4D7D-B5CA-77B46158FBF4}"/>
              </a:ext>
            </a:extLst>
          </p:cNvPr>
          <p:cNvSpPr/>
          <p:nvPr/>
        </p:nvSpPr>
        <p:spPr>
          <a:xfrm>
            <a:off x="397564" y="324577"/>
            <a:ext cx="2809869" cy="1550504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Imposter</a:t>
            </a:r>
            <a:r>
              <a:rPr lang="en-US" dirty="0">
                <a:solidFill>
                  <a:schemeClr val="accent6"/>
                </a:solidFill>
                <a:latin typeface="Berlin Sans FB" panose="020E0602020502020306" pitchFamily="34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a person who pretends to be someone else in order to deceive others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5D277F05-4995-4C06-B1F3-9BDCF2E78D19}"/>
              </a:ext>
            </a:extLst>
          </p:cNvPr>
          <p:cNvSpPr/>
          <p:nvPr/>
        </p:nvSpPr>
        <p:spPr>
          <a:xfrm>
            <a:off x="397564" y="2464600"/>
            <a:ext cx="2809869" cy="1550504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Knave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: a dishonest man or a man who lacks morals</a:t>
            </a: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89A23004-FDE6-4A3D-AB71-155B0B7AEC65}"/>
              </a:ext>
            </a:extLst>
          </p:cNvPr>
          <p:cNvSpPr/>
          <p:nvPr/>
        </p:nvSpPr>
        <p:spPr>
          <a:xfrm>
            <a:off x="397564" y="4483621"/>
            <a:ext cx="2809869" cy="1550504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Stoop</a:t>
            </a:r>
            <a:r>
              <a:rPr lang="en-US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Bend your head or body downwards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0C4373E3-5697-44FC-9E34-D47C07226E79}"/>
              </a:ext>
            </a:extLst>
          </p:cNvPr>
          <p:cNvSpPr/>
          <p:nvPr/>
        </p:nvSpPr>
        <p:spPr>
          <a:xfrm>
            <a:off x="8821767" y="145775"/>
            <a:ext cx="2809869" cy="1908108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Pitch and toss</a:t>
            </a:r>
            <a:r>
              <a:rPr lang="en-US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an old gambling game in which players throw coins as close to a wall as possible.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B3E886BE-2997-4608-810D-E34C72873CF0}"/>
              </a:ext>
            </a:extLst>
          </p:cNvPr>
          <p:cNvSpPr/>
          <p:nvPr/>
        </p:nvSpPr>
        <p:spPr>
          <a:xfrm>
            <a:off x="8921619" y="2366126"/>
            <a:ext cx="2809869" cy="1550504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Sinew</a:t>
            </a:r>
            <a:r>
              <a:rPr lang="en-US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A piece of tough tissue that attaches muscle to bone or tendon to ligament.</a:t>
            </a: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7BF61742-6EDE-4055-8C93-A238260D3F0A}"/>
              </a:ext>
            </a:extLst>
          </p:cNvPr>
          <p:cNvSpPr/>
          <p:nvPr/>
        </p:nvSpPr>
        <p:spPr>
          <a:xfrm>
            <a:off x="8921619" y="4483621"/>
            <a:ext cx="2809869" cy="1550504"/>
          </a:xfrm>
          <a:prstGeom prst="horizontalScroll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accent6"/>
                </a:solidFill>
                <a:latin typeface="Berlin Sans FB" panose="020E0602020502020306" pitchFamily="34" charset="0"/>
              </a:rPr>
              <a:t>Virtue</a:t>
            </a:r>
            <a:r>
              <a:rPr lang="en-US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Berlin Sans FB" panose="020E0602020502020306" pitchFamily="34" charset="0"/>
              </a:rPr>
              <a:t>behavior showing high moral standards.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97C14D-8F1E-4693-BFB3-DEC5CF286E5B}"/>
              </a:ext>
            </a:extLst>
          </p:cNvPr>
          <p:cNvSpPr/>
          <p:nvPr/>
        </p:nvSpPr>
        <p:spPr>
          <a:xfrm>
            <a:off x="3601329" y="145774"/>
            <a:ext cx="4774045" cy="6494177"/>
          </a:xfrm>
          <a:prstGeom prst="rect">
            <a:avLst/>
          </a:prstGeom>
          <a:noFill/>
          <a:ln w="34925" cmpd="sng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glasses and smiling at the camera&#10;&#10;Description generated with very high confidence">
            <a:extLst>
              <a:ext uri="{FF2B5EF4-FFF2-40B4-BE49-F238E27FC236}">
                <a16:creationId xmlns:a16="http://schemas.microsoft.com/office/drawing/2014/main" id="{D3AD013D-14DC-4DBD-92A4-703489302A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24CD679-7405-4CD3-A92A-9469F279A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665CA-EB0E-48E8-9CD8-37C04C1F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>
                <a:latin typeface="Impact" panose="020B0806030902050204" pitchFamily="34" charset="0"/>
                <a:hlinkClick r:id="rId3"/>
              </a:rPr>
              <a:t>Michael Caine on If</a:t>
            </a:r>
            <a:r>
              <a:rPr lang="en-US" sz="4000">
                <a:latin typeface="Impact" panose="020B0806030902050204" pitchFamily="34" charset="0"/>
              </a:rPr>
              <a:t> (click for the link)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7728-0C3A-41ED-AD53-C5BD60EF7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Berlin Sans FB" panose="020E0602020502020306" pitchFamily="34" charset="0"/>
              </a:rPr>
              <a:t>In the video, Michael Caine talks about his interpretation of the poem ‘If.’</a:t>
            </a:r>
          </a:p>
          <a:p>
            <a:pPr marL="0" indent="0">
              <a:buNone/>
            </a:pPr>
            <a:endParaRPr lang="en-US" sz="24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24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00B050"/>
                </a:solidFill>
                <a:latin typeface="Berlin Sans FB" panose="020E0602020502020306" pitchFamily="34" charset="0"/>
              </a:rPr>
              <a:t>Task:</a:t>
            </a:r>
          </a:p>
          <a:p>
            <a:pPr marL="0" indent="0">
              <a:buNone/>
            </a:pPr>
            <a:r>
              <a:rPr lang="en-US" sz="2400" dirty="0">
                <a:latin typeface="Berlin Sans FB" panose="020E0602020502020306" pitchFamily="34" charset="0"/>
              </a:rPr>
              <a:t>What do you learn about the poem based on what he says? </a:t>
            </a:r>
          </a:p>
          <a:p>
            <a:pPr marL="0" indent="0">
              <a:buNone/>
            </a:pPr>
            <a:endParaRPr lang="en-US" sz="24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Berlin Sans FB" panose="020E0602020502020306" pitchFamily="34" charset="0"/>
              </a:rPr>
              <a:t>What is your own view on war? Do you agree with </a:t>
            </a:r>
            <a:r>
              <a:rPr lang="en-US" sz="2400" dirty="0" err="1">
                <a:latin typeface="Berlin Sans FB" panose="020E0602020502020306" pitchFamily="34" charset="0"/>
              </a:rPr>
              <a:t>Mr</a:t>
            </a:r>
            <a:r>
              <a:rPr lang="en-US" sz="2400" dirty="0">
                <a:latin typeface="Berlin Sans FB" panose="020E0602020502020306" pitchFamily="34" charset="0"/>
              </a:rPr>
              <a:t> Caine?</a:t>
            </a:r>
          </a:p>
        </p:txBody>
      </p:sp>
    </p:spTree>
    <p:extLst>
      <p:ext uri="{BB962C8B-B14F-4D97-AF65-F5344CB8AC3E}">
        <p14:creationId xmlns:p14="http://schemas.microsoft.com/office/powerpoint/2010/main" val="53971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B884-9E0E-4BE3-A711-B83AF0DC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8" y="0"/>
            <a:ext cx="4979504" cy="748058"/>
          </a:xfrm>
        </p:spPr>
        <p:txBody>
          <a:bodyPr/>
          <a:lstStyle/>
          <a:p>
            <a:r>
              <a:rPr lang="en-US" dirty="0" err="1">
                <a:solidFill>
                  <a:srgbClr val="00B050"/>
                </a:solidFill>
                <a:latin typeface="Impact" panose="020B0806030902050204" pitchFamily="34" charset="0"/>
              </a:rPr>
              <a:t>Analysing</a:t>
            </a:r>
            <a:r>
              <a:rPr lang="en-US" dirty="0">
                <a:solidFill>
                  <a:srgbClr val="00B050"/>
                </a:solidFill>
                <a:latin typeface="Impact" panose="020B0806030902050204" pitchFamily="34" charset="0"/>
              </a:rPr>
              <a:t>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A9BF6-0C9B-42C1-9F00-0675B50A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39" y="833560"/>
            <a:ext cx="11405704" cy="16537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Work with a partner and select some </a:t>
            </a:r>
            <a:r>
              <a:rPr lang="en-US" b="1" dirty="0">
                <a:solidFill>
                  <a:srgbClr val="00B050"/>
                </a:solidFill>
                <a:latin typeface="Berlin Sans FB" panose="020E0602020502020306" pitchFamily="34" charset="0"/>
              </a:rPr>
              <a:t>key phrases </a:t>
            </a:r>
            <a:r>
              <a:rPr lang="en-US" dirty="0">
                <a:latin typeface="Berlin Sans FB" panose="020E0602020502020306" pitchFamily="34" charset="0"/>
              </a:rPr>
              <a:t>from the poem, adding them to the table. These may:</a:t>
            </a:r>
          </a:p>
          <a:p>
            <a:pPr>
              <a:buFontTx/>
              <a:buChar char="-"/>
            </a:pPr>
            <a:r>
              <a:rPr lang="en-US" dirty="0">
                <a:latin typeface="Berlin Sans FB" panose="020E0602020502020306" pitchFamily="34" charset="0"/>
              </a:rPr>
              <a:t>Show the qualities that Kipling admires</a:t>
            </a:r>
          </a:p>
          <a:p>
            <a:pPr>
              <a:buFontTx/>
              <a:buChar char="-"/>
            </a:pPr>
            <a:r>
              <a:rPr lang="en-US" dirty="0">
                <a:latin typeface="Berlin Sans FB" panose="020E0602020502020306" pitchFamily="34" charset="0"/>
              </a:rPr>
              <a:t>Focus on features of Kipling’s language and its effect, such as repetition, personification and metaphor</a:t>
            </a:r>
          </a:p>
          <a:p>
            <a:pPr>
              <a:buFontTx/>
              <a:buChar char="-"/>
            </a:pPr>
            <a:r>
              <a:rPr lang="en-US" dirty="0">
                <a:latin typeface="Berlin Sans FB" panose="020E0602020502020306" pitchFamily="34" charset="0"/>
              </a:rPr>
              <a:t>Be words that seem striking or unusual to you and that convey Kipling’s powerful ideas.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C10B7E-5F28-4AA5-A540-1471740C8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852738"/>
              </p:ext>
            </p:extLst>
          </p:nvPr>
        </p:nvGraphicFramePr>
        <p:xfrm>
          <a:off x="441739" y="2487321"/>
          <a:ext cx="1119367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835">
                  <a:extLst>
                    <a:ext uri="{9D8B030D-6E8A-4147-A177-3AD203B41FA5}">
                      <a16:colId xmlns:a16="http://schemas.microsoft.com/office/drawing/2014/main" val="781968177"/>
                    </a:ext>
                  </a:extLst>
                </a:gridCol>
                <a:gridCol w="5596835">
                  <a:extLst>
                    <a:ext uri="{9D8B030D-6E8A-4147-A177-3AD203B41FA5}">
                      <a16:colId xmlns:a16="http://schemas.microsoft.com/office/drawing/2014/main" val="838972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is it saying?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6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‘keep your head…’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should not panic under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34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‘talk with crowds and keep your virtue…’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should be able to relate to all people, </a:t>
                      </a:r>
                      <a:r>
                        <a:rPr lang="en-US" dirty="0" err="1"/>
                        <a:t>hoigh</a:t>
                      </a:r>
                      <a:r>
                        <a:rPr lang="en-US" dirty="0"/>
                        <a:t> or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985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‘If you…’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Repetition plays an important part – could suggest uncertainty or difficulty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1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‘Triumph and disaster’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78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‘Or being lied about, don’t deal in lies,/Or being hated, don’t give way to hating.’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253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4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123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453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2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00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1894-0234-4EAC-9C1C-C2E70778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16" y="179069"/>
            <a:ext cx="10515600" cy="8869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Impact" panose="020B0806030902050204" pitchFamily="34" charset="0"/>
              </a:rPr>
              <a:t>Form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29FB-C3D2-4C32-9F2F-310564AA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6" y="1361391"/>
            <a:ext cx="5125330" cy="308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Using the iPads find out what the following terms mean: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Iambic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Pentameter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Dramatic Monologue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Narrator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F24F4C-DEDD-47FC-AE79-4FFEB1385EA7}"/>
              </a:ext>
            </a:extLst>
          </p:cNvPr>
          <p:cNvSpPr/>
          <p:nvPr/>
        </p:nvSpPr>
        <p:spPr>
          <a:xfrm>
            <a:off x="787791" y="4740813"/>
            <a:ext cx="10944665" cy="1631852"/>
          </a:xfrm>
          <a:prstGeom prst="rect">
            <a:avLst/>
          </a:prstGeom>
          <a:noFill/>
          <a:ln w="412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rgbClr val="00B0F0"/>
                </a:solidFill>
                <a:latin typeface="Impact" panose="020B0806030902050204" pitchFamily="34" charset="0"/>
              </a:rPr>
              <a:t>Question</a:t>
            </a:r>
            <a:r>
              <a:rPr lang="en-US" sz="3600" dirty="0">
                <a:solidFill>
                  <a:srgbClr val="00B0F0"/>
                </a:solidFill>
                <a:latin typeface="Impact" panose="020B0806030902050204" pitchFamily="34" charset="0"/>
              </a:rPr>
              <a:t>: How can you relate these terms to the poem?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0C496A4-B2F0-4584-B6CE-3A6A7FC3A73C}"/>
              </a:ext>
            </a:extLst>
          </p:cNvPr>
          <p:cNvSpPr/>
          <p:nvPr/>
        </p:nvSpPr>
        <p:spPr>
          <a:xfrm rot="616372">
            <a:off x="6432708" y="1097242"/>
            <a:ext cx="5542671" cy="2433711"/>
          </a:xfrm>
          <a:prstGeom prst="roundRect">
            <a:avLst/>
          </a:prstGeom>
          <a:noFill/>
          <a:ln w="50800">
            <a:solidFill>
              <a:srgbClr val="00B05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Berlin Sans FB" panose="020E0602020502020306" pitchFamily="34" charset="0"/>
              </a:rPr>
              <a:t>Challenge: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How many stanzas does the poem have and what is the rhyme scheme?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What is the focus of each stanza?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Comment on the use of punctuation</a:t>
            </a:r>
          </a:p>
        </p:txBody>
      </p:sp>
    </p:spTree>
    <p:extLst>
      <p:ext uri="{BB962C8B-B14F-4D97-AF65-F5344CB8AC3E}">
        <p14:creationId xmlns:p14="http://schemas.microsoft.com/office/powerpoint/2010/main" val="367954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1894-0234-4EAC-9C1C-C2E70778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869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Impact" panose="020B0806030902050204" pitchFamily="34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29FB-C3D2-4C32-9F2F-310564AA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67" y="886900"/>
            <a:ext cx="12185301" cy="2243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dirty="0">
                <a:latin typeface="Berlin Sans FB" panose="020E0602020502020306" pitchFamily="34" charset="0"/>
              </a:rPr>
              <a:t>The poem features a long list of virtues that the writer believes his son must possess and for each aim, there is a potential obstacle.</a:t>
            </a:r>
          </a:p>
          <a:p>
            <a:pPr marL="0" indent="0">
              <a:buNone/>
            </a:pPr>
            <a:endParaRPr lang="en-US" sz="3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3800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Task:</a:t>
            </a:r>
            <a:r>
              <a:rPr lang="en-US" sz="3800" b="1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 </a:t>
            </a:r>
            <a:r>
              <a:rPr lang="en-US" sz="3800" dirty="0">
                <a:latin typeface="Berlin Sans FB" panose="020E0602020502020306" pitchFamily="34" charset="0"/>
              </a:rPr>
              <a:t>List the virtues you think Kipling is suggesting for his son based on the content of the stanzas. </a:t>
            </a:r>
          </a:p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98B9FE-D02C-4716-8CB4-DEB032BC4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08205"/>
              </p:ext>
            </p:extLst>
          </p:nvPr>
        </p:nvGraphicFramePr>
        <p:xfrm>
          <a:off x="787791" y="2749969"/>
          <a:ext cx="11094720" cy="209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863">
                  <a:extLst>
                    <a:ext uri="{9D8B030D-6E8A-4147-A177-3AD203B41FA5}">
                      <a16:colId xmlns:a16="http://schemas.microsoft.com/office/drawing/2014/main" val="3683217340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711663963"/>
                    </a:ext>
                  </a:extLst>
                </a:gridCol>
              </a:tblGrid>
              <a:tr h="359322">
                <a:tc>
                  <a:txBody>
                    <a:bodyPr/>
                    <a:lstStyle/>
                    <a:p>
                      <a:r>
                        <a:rPr lang="en-US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73813"/>
                  </a:ext>
                </a:extLst>
              </a:tr>
              <a:tr h="628634">
                <a:tc>
                  <a:txBody>
                    <a:bodyPr/>
                    <a:lstStyle/>
                    <a:p>
                      <a:r>
                        <a:rPr lang="en-US" dirty="0"/>
                        <a:t>‘If you can wait and not grow tired of waiting’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305809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r>
                        <a:rPr lang="en-US" dirty="0"/>
                        <a:t>‘don’t deal in lies’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413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79676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055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ADF5DB-0ECA-4AE9-8D35-123159532D1E}"/>
              </a:ext>
            </a:extLst>
          </p:cNvPr>
          <p:cNvSpPr txBox="1"/>
          <p:nvPr/>
        </p:nvSpPr>
        <p:spPr>
          <a:xfrm>
            <a:off x="161667" y="4993257"/>
            <a:ext cx="120303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  <a:latin typeface="Berlin Sans FB" panose="020E0602020502020306" pitchFamily="34" charset="0"/>
              </a:rPr>
              <a:t>Challenge: </a:t>
            </a:r>
            <a:r>
              <a:rPr lang="en-US" sz="2700" dirty="0">
                <a:latin typeface="Berlin Sans FB" panose="020E0602020502020306" pitchFamily="34" charset="0"/>
              </a:rPr>
              <a:t>Comment on the final line of the poem. ‘Yours is the earth and everything that’s in it,/And – which is more – you’ll be a Man, my son.’</a:t>
            </a:r>
          </a:p>
          <a:p>
            <a:endParaRPr lang="en-US" sz="2700" dirty="0">
              <a:latin typeface="Berlin Sans FB" panose="020E0602020502020306" pitchFamily="34" charset="0"/>
            </a:endParaRPr>
          </a:p>
          <a:p>
            <a:r>
              <a:rPr lang="en-US" sz="2700" i="1" dirty="0">
                <a:latin typeface="Berlin Sans FB" panose="020E0602020502020306" pitchFamily="34" charset="0"/>
              </a:rPr>
              <a:t>What is Kipling’s final piece of advice to his son?</a:t>
            </a:r>
          </a:p>
        </p:txBody>
      </p:sp>
    </p:spTree>
    <p:extLst>
      <p:ext uri="{BB962C8B-B14F-4D97-AF65-F5344CB8AC3E}">
        <p14:creationId xmlns:p14="http://schemas.microsoft.com/office/powerpoint/2010/main" val="290524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1A5B96-C75F-43ED-A7C9-6910D39C43E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1863">
            <a:off x="7473746" y="262271"/>
            <a:ext cx="4548824" cy="1977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AA6C8-1B84-4880-825B-9FA3B2F5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153091"/>
            <a:ext cx="7444409" cy="999849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Impact" panose="020B0806030902050204" pitchFamily="34" charset="0"/>
              </a:rPr>
              <a:t>Some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9D1B-8042-4114-A50B-17CBB10C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91" y="1645341"/>
            <a:ext cx="8743121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Berlin Sans FB" panose="020E0602020502020306" pitchFamily="34" charset="0"/>
              </a:rPr>
              <a:t>How do you think a teenager would react to being given the advice in this poem?</a:t>
            </a:r>
          </a:p>
          <a:p>
            <a:pPr marL="514350" indent="-514350">
              <a:buAutoNum type="arabicPeriod"/>
            </a:pPr>
            <a:r>
              <a:rPr lang="en-US" dirty="0">
                <a:latin typeface="Berlin Sans FB" panose="020E0602020502020306" pitchFamily="34" charset="0"/>
              </a:rPr>
              <a:t>How do the form and structure of the poem help to present the ideas?</a:t>
            </a:r>
          </a:p>
          <a:p>
            <a:pPr marL="514350" indent="-514350">
              <a:buAutoNum type="arabicPeriod"/>
            </a:pPr>
            <a:r>
              <a:rPr lang="en-US" dirty="0">
                <a:latin typeface="Berlin Sans FB" panose="020E0602020502020306" pitchFamily="34" charset="0"/>
              </a:rPr>
              <a:t>Why might the attitudes in this poem be described as </a:t>
            </a:r>
            <a:r>
              <a:rPr lang="en-US" b="1" dirty="0">
                <a:solidFill>
                  <a:srgbClr val="FF0000"/>
                </a:solidFill>
                <a:latin typeface="Berlin Sans FB" panose="020E0602020502020306" pitchFamily="34" charset="0"/>
              </a:rPr>
              <a:t>stoical</a:t>
            </a:r>
            <a:r>
              <a:rPr lang="en-US" dirty="0">
                <a:latin typeface="Berlin Sans FB" panose="020E0602020502020306" pitchFamily="34" charset="0"/>
              </a:rPr>
              <a:t>? Do you think this is a good word to use?</a:t>
            </a:r>
          </a:p>
          <a:p>
            <a:pPr marL="514350" indent="-514350">
              <a:buAutoNum type="arabicPeriod"/>
            </a:pPr>
            <a:r>
              <a:rPr lang="en-US" dirty="0">
                <a:latin typeface="Berlin Sans FB" panose="020E0602020502020306" pitchFamily="34" charset="0"/>
              </a:rPr>
              <a:t>Why are some of the ideas in the poem linked to sport?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E6C852F3-3A70-4F8F-96A9-436A1199F0F1}"/>
              </a:ext>
            </a:extLst>
          </p:cNvPr>
          <p:cNvSpPr/>
          <p:nvPr/>
        </p:nvSpPr>
        <p:spPr>
          <a:xfrm>
            <a:off x="9389164" y="2438400"/>
            <a:ext cx="2637183" cy="2146852"/>
          </a:xfrm>
          <a:prstGeom prst="wedgeEllipseCallout">
            <a:avLst>
              <a:gd name="adj1" fmla="val -82642"/>
              <a:gd name="adj2" fmla="val 26080"/>
            </a:avLst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Key word; Stoical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 complaining when bad things happen to you.</a:t>
            </a:r>
          </a:p>
        </p:txBody>
      </p:sp>
    </p:spTree>
    <p:extLst>
      <p:ext uri="{BB962C8B-B14F-4D97-AF65-F5344CB8AC3E}">
        <p14:creationId xmlns:p14="http://schemas.microsoft.com/office/powerpoint/2010/main" val="310354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B491-625F-46EF-8CF3-3A33036C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3" y="280718"/>
            <a:ext cx="10515600" cy="900967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Impact" panose="020B0806030902050204" pitchFamily="34" charset="0"/>
              </a:rPr>
              <a:t>Links with other poems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98D0E-D81C-4C5F-9703-1E1037E19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459865"/>
            <a:ext cx="11268222" cy="442043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‘If’ is often referred to as an inspiration or motivational poem, with the writer giving encouragement to a young person and advice about how to live. If you think of the qualities that Kipling admires, such as </a:t>
            </a: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courage, self-belief, perseverance, staying calm under pressure</a:t>
            </a:r>
            <a:r>
              <a:rPr lang="en-US" dirty="0">
                <a:latin typeface="Berlin Sans FB" panose="020E0602020502020306" pitchFamily="34" charset="0"/>
              </a:rPr>
              <a:t>, then you may find links to other poems.</a:t>
            </a:r>
          </a:p>
          <a:p>
            <a:pPr marL="0" indent="0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Berlin Sans FB" panose="020E0602020502020306" pitchFamily="34" charset="0"/>
              </a:rPr>
              <a:t>Task</a:t>
            </a:r>
            <a:r>
              <a:rPr lang="en-US" dirty="0">
                <a:latin typeface="Berlin Sans FB" panose="020E0602020502020306" pitchFamily="34" charset="0"/>
              </a:rPr>
              <a:t>: Make a list of poems you could compare ‘If’ to based on the qualities listed above.</a:t>
            </a:r>
          </a:p>
        </p:txBody>
      </p:sp>
    </p:spTree>
    <p:extLst>
      <p:ext uri="{BB962C8B-B14F-4D97-AF65-F5344CB8AC3E}">
        <p14:creationId xmlns:p14="http://schemas.microsoft.com/office/powerpoint/2010/main" val="37717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845</Words>
  <Application>Microsoft Office PowerPoint</Application>
  <PresentationFormat>Widescreen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Harrington</vt:lpstr>
      <vt:lpstr>Impact</vt:lpstr>
      <vt:lpstr>Office Theme</vt:lpstr>
      <vt:lpstr>PowerPoint Presentation</vt:lpstr>
      <vt:lpstr>Rudyard Kipling</vt:lpstr>
      <vt:lpstr>PowerPoint Presentation</vt:lpstr>
      <vt:lpstr>Michael Caine on If (click for the link)</vt:lpstr>
      <vt:lpstr>Analysing Language</vt:lpstr>
      <vt:lpstr>Form and Structure</vt:lpstr>
      <vt:lpstr>Content</vt:lpstr>
      <vt:lpstr>Some Questions to Consider</vt:lpstr>
      <vt:lpstr>Links with other poems</vt:lpstr>
      <vt:lpstr>Exam-Style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Brazier</dc:creator>
  <cp:lastModifiedBy>Ballantyne H C</cp:lastModifiedBy>
  <cp:revision>13</cp:revision>
  <dcterms:created xsi:type="dcterms:W3CDTF">2017-10-17T07:53:27Z</dcterms:created>
  <dcterms:modified xsi:type="dcterms:W3CDTF">2017-11-01T14:15:34Z</dcterms:modified>
</cp:coreProperties>
</file>