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5"/>
  </p:notesMasterIdLst>
  <p:sldIdLst>
    <p:sldId id="617" r:id="rId5"/>
    <p:sldId id="273" r:id="rId6"/>
    <p:sldId id="274" r:id="rId7"/>
    <p:sldId id="620" r:id="rId8"/>
    <p:sldId id="337" r:id="rId9"/>
    <p:sldId id="330" r:id="rId10"/>
    <p:sldId id="345" r:id="rId11"/>
    <p:sldId id="339" r:id="rId12"/>
    <p:sldId id="313" r:id="rId13"/>
    <p:sldId id="335" r:id="rId14"/>
    <p:sldId id="321" r:id="rId15"/>
    <p:sldId id="324" r:id="rId16"/>
    <p:sldId id="323" r:id="rId17"/>
    <p:sldId id="325" r:id="rId18"/>
    <p:sldId id="326" r:id="rId19"/>
    <p:sldId id="327" r:id="rId20"/>
    <p:sldId id="328" r:id="rId21"/>
    <p:sldId id="329" r:id="rId22"/>
    <p:sldId id="333" r:id="rId23"/>
    <p:sldId id="347" r:id="rId24"/>
    <p:sldId id="317" r:id="rId25"/>
    <p:sldId id="340" r:id="rId26"/>
    <p:sldId id="318" r:id="rId27"/>
    <p:sldId id="344" r:id="rId28"/>
    <p:sldId id="268" r:id="rId29"/>
    <p:sldId id="348" r:id="rId30"/>
    <p:sldId id="341" r:id="rId31"/>
    <p:sldId id="342" r:id="rId32"/>
    <p:sldId id="343" r:id="rId33"/>
    <p:sldId id="62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03809-6018-41EF-8D8B-85480C286DE7}" v="2" dt="2022-06-14T08:27:40.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687"/>
  </p:normalViewPr>
  <p:slideViewPr>
    <p:cSldViewPr snapToGrid="0" snapToObjects="1">
      <p:cViewPr varScale="1">
        <p:scale>
          <a:sx n="72" d="100"/>
          <a:sy n="72" d="100"/>
        </p:scale>
        <p:origin x="13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A806F600-BE64-4884-8EB4-66DD7C5568EC}"/>
    <pc:docChg chg="delSld delMainMaster">
      <pc:chgData name="Nick Wallace" userId="4013747d-563c-42aa-bf01-70dd3c96ac1a" providerId="ADAL" clId="{A806F600-BE64-4884-8EB4-66DD7C5568EC}" dt="2021-08-27T11:50:00.977" v="0" actId="47"/>
      <pc:docMkLst>
        <pc:docMk/>
      </pc:docMkLst>
      <pc:sldChg chg="del">
        <pc:chgData name="Nick Wallace" userId="4013747d-563c-42aa-bf01-70dd3c96ac1a" providerId="ADAL" clId="{A806F600-BE64-4884-8EB4-66DD7C5568EC}" dt="2021-08-27T11:50:00.977" v="0" actId="47"/>
        <pc:sldMkLst>
          <pc:docMk/>
          <pc:sldMk cId="2962779521" sldId="618"/>
        </pc:sldMkLst>
      </pc:sldChg>
      <pc:sldMasterChg chg="del delSldLayout">
        <pc:chgData name="Nick Wallace" userId="4013747d-563c-42aa-bf01-70dd3c96ac1a" providerId="ADAL" clId="{A806F600-BE64-4884-8EB4-66DD7C5568EC}" dt="2021-08-27T11:50:00.977" v="0" actId="47"/>
        <pc:sldMasterMkLst>
          <pc:docMk/>
          <pc:sldMasterMk cId="491684093" sldId="2147483674"/>
        </pc:sldMasterMkLst>
        <pc:sldLayoutChg chg="del">
          <pc:chgData name="Nick Wallace" userId="4013747d-563c-42aa-bf01-70dd3c96ac1a" providerId="ADAL" clId="{A806F600-BE64-4884-8EB4-66DD7C5568EC}" dt="2021-08-27T11:50:00.977" v="0" actId="47"/>
          <pc:sldLayoutMkLst>
            <pc:docMk/>
            <pc:sldMasterMk cId="491684093" sldId="2147483674"/>
            <pc:sldLayoutMk cId="3516414149" sldId="2147483675"/>
          </pc:sldLayoutMkLst>
        </pc:sldLayoutChg>
      </pc:sldMasterChg>
    </pc:docChg>
  </pc:docChgLst>
  <pc:docChgLst>
    <pc:chgData name="Amelia Gann" userId="a95102bd-f64e-4ce2-9edd-ab4cfddf1826" providerId="ADAL" clId="{7F603809-6018-41EF-8D8B-85480C286DE7}"/>
    <pc:docChg chg="addSld modSld">
      <pc:chgData name="Amelia Gann" userId="a95102bd-f64e-4ce2-9edd-ab4cfddf1826" providerId="ADAL" clId="{7F603809-6018-41EF-8D8B-85480C286DE7}" dt="2022-06-14T08:27:31.023" v="0"/>
      <pc:docMkLst>
        <pc:docMk/>
      </pc:docMkLst>
      <pc:sldChg chg="add">
        <pc:chgData name="Amelia Gann" userId="a95102bd-f64e-4ce2-9edd-ab4cfddf1826" providerId="ADAL" clId="{7F603809-6018-41EF-8D8B-85480C286DE7}" dt="2022-06-14T08:27:31.023" v="0"/>
        <pc:sldMkLst>
          <pc:docMk/>
          <pc:sldMk cId="4248340963" sldId="6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CA8A8-20AA-E942-9CDA-1580B08885FB}"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DD8E2-BA5A-C141-BC00-D6DCD58C448E}" type="slidenum">
              <a:rPr lang="en-US" smtClean="0"/>
              <a:t>‹#›</a:t>
            </a:fld>
            <a:endParaRPr lang="en-US"/>
          </a:p>
        </p:txBody>
      </p:sp>
    </p:spTree>
    <p:extLst>
      <p:ext uri="{BB962C8B-B14F-4D97-AF65-F5344CB8AC3E}">
        <p14:creationId xmlns:p14="http://schemas.microsoft.com/office/powerpoint/2010/main" val="121476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433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30</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35839316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473401792"/>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9506" y="1323085"/>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Students should complete this task on their own.</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 name="TextBox 13"/>
          <p:cNvSpPr txBox="1"/>
          <p:nvPr/>
        </p:nvSpPr>
        <p:spPr>
          <a:xfrm>
            <a:off x="739506" y="220460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Students should complete this task in pairs. Pair talk would work well with this activity.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TextBox 14"/>
          <p:cNvSpPr txBox="1"/>
          <p:nvPr/>
        </p:nvSpPr>
        <p:spPr>
          <a:xfrm>
            <a:off x="739506" y="296059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task may be completed in small groups.</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6" name="TextBox 15"/>
          <p:cNvSpPr txBox="1"/>
          <p:nvPr/>
        </p:nvSpPr>
        <p:spPr>
          <a:xfrm>
            <a:off x="739506" y="3574072"/>
            <a:ext cx="835200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task should be modelled by the teacher. A model is provided, but teachers may want to complete an addition class model ’live’ with the group.</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TextBox 16"/>
          <p:cNvSpPr txBox="1"/>
          <p:nvPr/>
        </p:nvSpPr>
        <p:spPr>
          <a:xfrm>
            <a:off x="739506" y="4384802"/>
            <a:ext cx="835200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answers to this task should be written. Teachers may decide that some tasks without this icon should also be written down – this is down to a teacher’s discretion.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9" name="TextBox 18"/>
          <p:cNvSpPr txBox="1"/>
          <p:nvPr/>
        </p:nvSpPr>
        <p:spPr>
          <a:xfrm>
            <a:off x="739506" y="526445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icon is a reminder that students will sit a fortnightly mastery quiz at the end of this lesson.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43" y="1116974"/>
            <a:ext cx="561951" cy="720000"/>
          </a:xfrm>
          <a:prstGeom prst="rect">
            <a:avLst/>
          </a:prstGeom>
        </p:spPr>
      </p:pic>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23" y="1998490"/>
            <a:ext cx="572790" cy="720000"/>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18" y="3510469"/>
            <a:ext cx="648000" cy="650427"/>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18" y="2880006"/>
            <a:ext cx="648000" cy="468947"/>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18" y="4322412"/>
            <a:ext cx="648000" cy="648000"/>
          </a:xfrm>
          <a:prstGeom prst="rect">
            <a:avLst/>
          </a:prstGeom>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l="9659" t="2665" r="9492" b="16814"/>
          <a:stretch/>
        </p:blipFill>
        <p:spPr>
          <a:xfrm>
            <a:off x="32618" y="5095651"/>
            <a:ext cx="648000" cy="645376"/>
          </a:xfrm>
          <a:prstGeom prst="rect">
            <a:avLst/>
          </a:prstGeom>
        </p:spPr>
      </p:pic>
      <p:sp>
        <p:nvSpPr>
          <p:cNvPr id="36" name="TextBox 35"/>
          <p:cNvSpPr txBox="1"/>
          <p:nvPr/>
        </p:nvSpPr>
        <p:spPr>
          <a:xfrm>
            <a:off x="739506" y="107921"/>
            <a:ext cx="8352000" cy="58477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Icon guide</a:t>
            </a:r>
            <a:endParaRPr kumimoji="0" lang="en-US"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09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821561" y="366622"/>
            <a:ext cx="8214935"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start reading about Jane’s life at Gateshead Hall.</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Chapter 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from</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‘There was no possibility…’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(page 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to</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‘retired back a step or two from his chair.’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(page 13)</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7887" y="4198252"/>
            <a:ext cx="8688649" cy="2755428"/>
          </a:xfrm>
          <a:prstGeom prst="rect">
            <a:avLst/>
          </a:prstGeom>
        </p:spPr>
      </p:pic>
      <p:sp>
        <p:nvSpPr>
          <p:cNvPr id="5" name="TextBox 4"/>
          <p:cNvSpPr txBox="1"/>
          <p:nvPr/>
        </p:nvSpPr>
        <p:spPr>
          <a:xfrm>
            <a:off x="78066" y="6453336"/>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9</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270521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836676" y="116632"/>
            <a:ext cx="6030417"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Chapter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There was no possibility of taking a walk that day.  We had been wandering, indeed, in the leafless shrubbery an hour in the morning; but since dinner (Mrs. Reed, when there was no company, dined early) the cold winter wind had brought with it clouds so sombre, and a rain so penetrating, that further out-door exercise was now out of the question.</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was glad of it: I never liked long walks, especially on chilly afternoons: dreadful to me was the coming home in the raw twilight, with nipped fingers and toes, and a heart saddened by the chidings of Bessie, the nurse, and humbled by the consciousness of my physical inferiority to Eliza, John, and Georgiana Reed.</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 said Eliza, John, and Georgiana were now clustered round their mama in the drawing-room: she lay reclined on a sofa by the fireside, and with her darlings about her (for the time neither quarrelling nor crying) looked perfectly happy. </a:t>
            </a:r>
          </a:p>
        </p:txBody>
      </p:sp>
      <p:sp>
        <p:nvSpPr>
          <p:cNvPr id="6" name="Rectangle 5"/>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shrubbery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 garden with small bushes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sombre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gloomy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penetrating</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–strong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twilight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the time just before it gets completely dark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chidings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telling offs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78066" y="6453336"/>
            <a:ext cx="5517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9</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19809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827584" y="-18788"/>
            <a:ext cx="6030417" cy="70173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Me, she had dispensed from joining the group; saying, “She regretted to be under the necessity of keeping me at a distance; but that until she heard from Bessie, and could discover by her own observation, that I was endeavouring in good earnest to acquire a more sociable and childlike disposition, a more attractive and sprightly manner—something lighter, franker, more natural, as it were—she really must exclude me from privileges intended only for contented, happy, little children.”</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does Bessie say I have done?” I asked.</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“Jane, I don’t like cavillers or questioners; besides, there is something truly forbidding in a child taking up her elders in that manner.  Be seated somewhere; and until you can speak pleasantly, remain silent.”</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 breakfast-room adjoined the drawing-room, I slipped in there.  It contained a bookcase: I soon possessed myself of a volume, taking care that it should be one stored with pictures.  I mounted into the window-seat: gathering up my feet, I sat cross-legged, like a Turk; and, having drawn the red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moreen</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curtain nearly close, I was shrined in double retirement.</a:t>
            </a:r>
          </a:p>
        </p:txBody>
      </p:sp>
      <p:sp>
        <p:nvSpPr>
          <p:cNvPr id="6" name="Rectangle 5"/>
          <p:cNvSpPr/>
          <p:nvPr/>
        </p:nvSpPr>
        <p:spPr>
          <a:xfrm>
            <a:off x="6965505" y="-5143"/>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dispensed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let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cavillers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people who raise petty arguments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moreen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 thick fabric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51777" y="6453336"/>
            <a:ext cx="81144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p.9-10</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186620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827584" y="116632"/>
            <a:ext cx="6030417" cy="6463308"/>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Folds of scarlet drapery shut in my view to the right hand; to the left were the clear panes of glass, protecting, but not separating me from the drear November day.  At intervals, while turning over the leaves of my book, I studied the aspect of that winter afternoon.  Afar, it offered a pale blank of mist and cloud; near a scene of wet lawn and storm-beat shrub, with ceaseless rain sweeping away wildly before a long and lamentable blast.</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returned to my book—</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Bewick’s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History of British Birds: the letterpress thereof I cared little for, generally speaking; and yet there were certain introductory pages that, child as I was, I could not pass quite as a blank. </a:t>
            </a:r>
            <a:r>
              <a:rPr kumimoji="0" lang="en-GB" sz="1800" b="0" i="0" u="none" strike="noStrike" kern="1200" cap="none" spc="0" normalizeH="0" baseline="0" noProof="0">
                <a:ln>
                  <a:noFill/>
                </a:ln>
                <a:solidFill>
                  <a:srgbClr val="C00000"/>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They were those which treat of the haunts of sea-fowl; of “the solitary rocks and promontories” by them only inhabited; of the coast of Norway, studded with isles from its southern extremity, the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Lindeness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Naze</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to the North Cape—</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“Where the Northern Ocean, in vast whirls,</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Boils round the naked, melancholy isles</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Of farthest Thule; and the Atlantic surge</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Pours in among the stormy Hebrides.”</a:t>
            </a:r>
          </a:p>
        </p:txBody>
      </p:sp>
      <p:sp>
        <p:nvSpPr>
          <p:cNvPr id="6" name="Rectangle 5"/>
          <p:cNvSpPr/>
          <p:nvPr/>
        </p:nvSpPr>
        <p:spPr>
          <a:xfrm>
            <a:off x="699488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drapery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 - curtains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lamentable blast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 extremely strong wind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Times New Roman" panose="02020603050405020304" pitchFamily="18" charset="0"/>
              </a:rPr>
              <a:t>sea-fowl</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Times New Roman" panose="02020603050405020304" pitchFamily="18" charset="0"/>
              </a:rPr>
              <a:t> – a bird that lives and flies around the 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Times New Roman" panose="02020603050405020304" pitchFamily="18" charset="0"/>
              </a:rPr>
              <a:t>promontories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Times New Roman" panose="02020603050405020304" pitchFamily="18" charset="0"/>
              </a:rPr>
              <a:t> – a piece of land that sticks out from the sea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10</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297507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827584" y="0"/>
            <a:ext cx="6030417" cy="6740307"/>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Nor could I pass unnoticed the suggestion of the bleak shores of Lapland, Siberia, Spitzbergen, Nova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Zembla</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Iceland, Greenland, with “the vast sweep of the Arctic Zone, and those forlorn regions of dreary space,—that reservoir of frost and snow, where firm fields of ice, the accumulation of centuries of winters, glazed in Alpine heights above heights, surround the pole, and concentre the multiplied rigours of extreme cold.”  Of these death-white realms I formed an idea of my own: shadowy, like all the half-comprehended notions that float dim through children’s brains, but strangely impressive.  The words in these introductory pages connected themselves with the succeeding vignettes, and gave significance to the rock standing up alone in a sea of billow and spray; to the broken boat stranded on a desolate coast; to the cold and ghastly moon glancing through bars of cloud at a wreck just sinking.</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cannot tell what sentiment haunted the quite solitary churchyard, with its inscribed headstone; its gate, its two trees, its low horizon, girdled by a broken wall, and its newly-risen crescent, attesting the hour of eventide.</a:t>
            </a:r>
          </a:p>
        </p:txBody>
      </p:sp>
      <p:sp>
        <p:nvSpPr>
          <p:cNvPr id="6" name="Rectangle 5"/>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forlorn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lonely and not cared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accumulation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gradually increasing</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comprehended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to understand something fully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notions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ideas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vignettes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short pieces of explanatory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sentiment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feeling/emotion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eventide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evening</a:t>
            </a:r>
          </a:p>
        </p:txBody>
      </p:sp>
      <p:sp>
        <p:nvSpPr>
          <p:cNvPr id="5" name="TextBox 4"/>
          <p:cNvSpPr txBox="1"/>
          <p:nvPr/>
        </p:nvSpPr>
        <p:spPr>
          <a:xfrm>
            <a:off x="-51777" y="6453336"/>
            <a:ext cx="81144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p.10-1</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323950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827584" y="0"/>
            <a:ext cx="6030417" cy="6740307"/>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 two ships becalmed on a torpid sea, I believed to be marine phantoms.</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 fiend pinning down the thief’s pack behind him, I passed over quickly: it was an object of terror.</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So was the black horned thing seated aloof on a rock, surveying a distant crowd surrounding a gallows. </a:t>
            </a:r>
            <a:r>
              <a:rPr kumimoji="0" lang="en-GB" sz="1800" b="0" i="0" u="none" strike="noStrike" kern="1200" cap="none" spc="0" normalizeH="0" baseline="0" noProof="0">
                <a:ln>
                  <a:noFill/>
                </a:ln>
                <a:solidFill>
                  <a:srgbClr val="C00000"/>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Each picture told a story; mysterious often to my undeveloped understanding and imperfect feelings, yet ever profoundly interesting: as interesting as the tales Bessie sometimes narrated on winter evenings, when she chanced to be in good humour; and when, having brought her ironing-table to the nursery hearth, she allowed us to sit about it, and while she got up Mrs. Reed’s lace frills, and crimped her nightcap borders, fed our eager attention with passages of love and adventure taken from old fairy tales and other ballads; or (as at a later period I discovered) from the pages of Pamela, and Henry, Earl of Moreland.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With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Bewick</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on my knee, I was then happy: happy at least in my way.  I feared nothing but interruption, and that came too soon.  The breakfast-room door opened.</a:t>
            </a:r>
          </a:p>
        </p:txBody>
      </p:sp>
      <p:sp>
        <p:nvSpPr>
          <p:cNvPr id="6" name="Rectangle 5"/>
          <p:cNvSpPr/>
          <p:nvPr/>
        </p:nvSpPr>
        <p:spPr>
          <a:xfrm>
            <a:off x="6981209" y="0"/>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becalmed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unable to move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torpid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sleepy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fiend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 cruel or unpleasant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profoundly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deeply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hearth</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the bottom of a fireplace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crimped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ironed into neat folds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ballads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 song or poem that tells a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11</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115029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739100" y="0"/>
            <a:ext cx="6295738" cy="5909310"/>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Boh</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Madam Mope!” cried the voice of John Reed; then he paused: he found the room apparently empty.</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“Where the dickens is she!” he continued.  “Lizzy!  Georgy! (calling to his sisters) Joan is not here: tell mama she is run out into the rain—bad animal!”</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“It is well I drew the curtain,” thought I; and I wished fervently he might not discover my hiding-place: nor would John Reed have found it out himself; he was not quick either of vision or conception; but Eliza just put her head in at the door, and said at once—</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“She is in the window-seat, to be sure, Jack.”</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And I came out immediately, for I trembled at the idea of being dragged forth by the said Jack.</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do you want?” I asked, with awkward diffidence.</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“Say, ‘What do you want, Master Reed?’” was the answer.  “I want you to come here;” and seating himself in an arm-chair, he intimated by a gesture that I was to approach and stand before him.</a:t>
            </a:r>
          </a:p>
        </p:txBody>
      </p:sp>
      <p:sp>
        <p:nvSpPr>
          <p:cNvPr id="6" name="Rectangle 5"/>
          <p:cNvSpPr/>
          <p:nvPr/>
        </p:nvSpPr>
        <p:spPr>
          <a:xfrm>
            <a:off x="7003625" y="0"/>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Mope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to feel sorry for yourself and sulk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vision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the ability to 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conception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the ability to form an idea or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forth</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away from a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intimated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letting someone know what you mean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3926" y="980728"/>
            <a:ext cx="1057891" cy="1283895"/>
          </a:xfrm>
          <a:prstGeom prst="rect">
            <a:avLst/>
          </a:prstGeom>
        </p:spPr>
      </p:pic>
      <p:sp>
        <p:nvSpPr>
          <p:cNvPr id="7" name="TextBox 6"/>
          <p:cNvSpPr txBox="1"/>
          <p:nvPr/>
        </p:nvSpPr>
        <p:spPr>
          <a:xfrm>
            <a:off x="7694580" y="2114237"/>
            <a:ext cx="796582" cy="369332"/>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a:t>
            </a:r>
          </a:p>
        </p:txBody>
      </p:sp>
      <p:sp>
        <p:nvSpPr>
          <p:cNvPr id="8" name="TextBox 7"/>
          <p:cNvSpPr txBox="1"/>
          <p:nvPr/>
        </p:nvSpPr>
        <p:spPr>
          <a:xfrm>
            <a:off x="-80631" y="6453336"/>
            <a:ext cx="86914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11-2</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402367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707887" y="8175"/>
            <a:ext cx="6269811" cy="5909310"/>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John Reed was a schoolboy of fourteen years old; four years older than I, for I was but ten: large and stout for his age, with a dingy and unwholesome skin; thick lineaments in a spacious visage, heavy limbs and large extremities.  He gorged himself habitually at table, which made him bilious, and gave him a dim and bleared eye and flabby cheeks.  He ought now to have been at school; but his mama had taken him home for a month or two, “on account of his delicate health.”  Mr. Miles, the master, affirmed that he would do very well if he had fewer cakes and sweetmeats sent him from home; but the mother’s heart turned from an opinion so harsh, and inclined rather to the more refined idea that John’s sallowness was owing to over-application and, perhaps, to pining after home.</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John had not much affection for his mother and sisters, and an antipathy to me.  He bullied and punished me; not two or three times in the week, nor once or twice in the day, but continually: every nerve I had feared him, and every morsel of flesh in my bones shrank when he came near.  </a:t>
            </a:r>
          </a:p>
        </p:txBody>
      </p:sp>
      <p:sp>
        <p:nvSpPr>
          <p:cNvPr id="6" name="Rectangle 5"/>
          <p:cNvSpPr/>
          <p:nvPr/>
        </p:nvSpPr>
        <p:spPr>
          <a:xfrm>
            <a:off x="6977698" y="8175"/>
            <a:ext cx="2178495" cy="729430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unwholesome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not looking healthy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lineaments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features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visage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extremities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hands and feet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bilious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feeling sick, looking green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sallowness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unhealthy looking, yellow coloured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antipathy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strong feeling of dislike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12</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17429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Rectangle 2"/>
          <p:cNvSpPr/>
          <p:nvPr/>
        </p:nvSpPr>
        <p:spPr>
          <a:xfrm>
            <a:off x="672439" y="-2"/>
            <a:ext cx="6293066" cy="5909310"/>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There were moments when I was bewildered by the terror he inspired, because I had no appeal whatever against either his menaces or his inflictions; the servants did not like to offend their young master by taking my part against him, and Mrs. Reed was blind and deaf on the subject: she never saw him strike or heard him abuse me, though he did both now and then in her very presence, more frequently, however, behind her back.</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Habitually obedient to John, I came up to his chair: he spent some three minutes in thrusting out his tongue at me as far as he could without damaging the roots: I knew he would soon strike, and while dreading the blow, I mused on the disgusting and ugly appearance of him who would presently deal it.  I wonder if he read that notion in my face; for, all at once, without speaking, he struck suddenly and strongly.  I tottered, and on regaining my equilibrium retired back a step or two from his chair.</a:t>
            </a:r>
          </a:p>
          <a:p>
            <a:pPr marL="0" marR="0" lvl="0" indent="531813"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965505" y="16024"/>
            <a:ext cx="2178495" cy="480131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mused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to think carefully about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80631" y="6453336"/>
            <a:ext cx="86914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12-3</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137089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790942" y="1484784"/>
            <a:ext cx="8280124" cy="3431709"/>
          </a:xfrm>
          <a:prstGeom prst="rect">
            <a:avLst/>
          </a:prstGeom>
        </p:spPr>
        <p:txBody>
          <a:bodyPr wrap="square" anchor="t">
            <a:spAutoFit/>
          </a:bodyPr>
          <a:lstStyle/>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Who is the narrator?</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Why was there ‘no possibility of taking a walk’?</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reason does Mrs. Reed give Jane about why she cannot join the rest of the family in the drawing-room?</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activity does Jane do in the  breakfast-room?</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character is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large and stout for his age’?</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How does Jane feel about John and why?</a:t>
            </a:r>
            <a:endParaRPr kumimoji="0" lang="en-GB"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 name="Rectangle 3"/>
          <p:cNvSpPr/>
          <p:nvPr/>
        </p:nvSpPr>
        <p:spPr>
          <a:xfrm>
            <a:off x="790942" y="72787"/>
            <a:ext cx="8280124" cy="9079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Quick check</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Discuss the answers to these questions in pairs:</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BCD72978-E8A8-4FC8-BCD6-5B7887445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363465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551836"/>
            <a:ext cx="830333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Eyre lives at Gateshead Hall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lives with her aunt (Mrs Reed) and cousins (John, Georgiana and Eliza)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John Reed is an unpleasant and unlikeable bully</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Lesson Objective:</a:t>
            </a:r>
          </a:p>
          <a:p>
            <a:pPr lvl="0" defTabSz="914400"/>
            <a:r>
              <a:rPr lang="en-GB" dirty="0">
                <a:solidFill>
                  <a:prstClr val="black"/>
                </a:solidFill>
                <a:latin typeface="Century Gothic" panose="020B0502020202020204" pitchFamily="34" charset="0"/>
              </a:rPr>
              <a:t>To explore how Bronte presents John Reed. </a:t>
            </a:r>
            <a:endParaRPr kumimoji="0" lang="en-GB"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790942" y="1484784"/>
            <a:ext cx="8280124" cy="5278368"/>
          </a:xfrm>
          <a:prstGeom prst="rect">
            <a:avLst/>
          </a:prstGeom>
        </p:spPr>
        <p:txBody>
          <a:bodyPr wrap="square" anchor="t">
            <a:spAutoFit/>
          </a:bodyPr>
          <a:lstStyle/>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Jane Eyre is the narrator.</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There was ‘no possibility of taking a walk’ because it was too rainy and cold outside.</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Mrs Reed says that Jane cannot join the rest of the family until she has heard and seen Jane behaving more pleasantly and like a child.</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Jane sits reading cross-legged in the window seat of the breakfast-room.</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John Reed, Jane’s cousin, is ‘</a:t>
            </a: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large and stout for his age’.</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Times New Roman" panose="02020603050405020304" pitchFamily="18" charset="0"/>
              </a:rPr>
              <a:t>Jane is scared of John because he bullies her and no one else in the household is willing to defend her.</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 name="Rectangle 3"/>
          <p:cNvSpPr/>
          <p:nvPr/>
        </p:nvSpPr>
        <p:spPr>
          <a:xfrm>
            <a:off x="790942" y="72787"/>
            <a:ext cx="828012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Quick check</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560DF80F-5BF7-4BC8-9AD4-4A4C9BF00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87604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John Reed</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409196" y="139497"/>
            <a:ext cx="2627300" cy="24180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9196" y="2556193"/>
            <a:ext cx="26273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Noah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Claypole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from ‘Oliver Twist’</a:t>
            </a:r>
          </a:p>
        </p:txBody>
      </p:sp>
      <p:sp>
        <p:nvSpPr>
          <p:cNvPr id="5" name="TextBox 4"/>
          <p:cNvSpPr txBox="1"/>
          <p:nvPr/>
        </p:nvSpPr>
        <p:spPr>
          <a:xfrm>
            <a:off x="758825" y="76200"/>
            <a:ext cx="5563177" cy="670952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charset="0"/>
                <a:ea typeface="+mn-ea"/>
                <a:cs typeface="+mn-cs"/>
              </a:rPr>
              <a:t>Let’s look more closely at the character of John Reed. </a:t>
            </a:r>
            <a:r>
              <a:rPr kumimoji="0" lang="en-GB" sz="2000" b="0" i="0" u="none" strike="noStrike" kern="1200" cap="none" spc="0" normalizeH="0" baseline="0" noProof="0" dirty="0">
                <a:ln>
                  <a:noFill/>
                </a:ln>
                <a:solidFill>
                  <a:prstClr val="black"/>
                </a:solidFill>
                <a:effectLst/>
                <a:uLnTx/>
                <a:uFillTx/>
                <a:latin typeface="Century Gothic"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Century Gothic"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charset="0"/>
                <a:ea typeface="+mn-ea"/>
                <a:cs typeface="+mn-cs"/>
              </a:rPr>
              <a:t>Jane tells the reader that John Reed is a bully. </a:t>
            </a:r>
            <a:r>
              <a:rPr kumimoji="0" lang="en-GB" sz="2000" b="1" i="0" u="none" strike="noStrike" kern="1200" cap="none" spc="0" normalizeH="0" baseline="0" noProof="0" dirty="0">
                <a:ln>
                  <a:noFill/>
                </a:ln>
                <a:solidFill>
                  <a:prstClr val="black"/>
                </a:solidFill>
                <a:effectLst/>
                <a:uLnTx/>
                <a:uFillTx/>
                <a:latin typeface="Century Gothic" charset="0"/>
                <a:ea typeface="+mn-ea"/>
                <a:cs typeface="+mn-cs"/>
              </a:rPr>
              <a:t>We are going to think about what makes John Reed such an unpleasant character</a:t>
            </a:r>
            <a:r>
              <a:rPr kumimoji="0" lang="en-GB" sz="2000" b="0" i="0" u="none" strike="noStrike" kern="1200" cap="none" spc="0" normalizeH="0" baseline="0" noProof="0" dirty="0">
                <a:ln>
                  <a:noFill/>
                </a:ln>
                <a:solidFill>
                  <a:prstClr val="black"/>
                </a:solidFill>
                <a:effectLst/>
                <a:uLnTx/>
                <a:uFillTx/>
                <a:latin typeface="Century Gothic" charset="0"/>
                <a:ea typeface="+mn-ea"/>
                <a:cs typeface="+mn-cs"/>
              </a:rPr>
              <a:t>.</a:t>
            </a:r>
            <a:endParaRPr kumimoji="0" lang="en-US" sz="2000" b="0" i="0" u="none" strike="noStrike" kern="1200" cap="none" spc="0" normalizeH="0" baseline="0" noProof="0" dirty="0">
              <a:ln>
                <a:noFill/>
              </a:ln>
              <a:solidFill>
                <a:prstClr val="white"/>
              </a:solidFill>
              <a:effectLst/>
              <a:uLnTx/>
              <a:uFillTx/>
              <a:latin typeface="Century Gothic"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charset="0"/>
                <a:ea typeface="+mn-ea"/>
                <a:cs typeface="+mn-cs"/>
              </a:rPr>
              <a:t>When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studied ‘Oliver Twist’ in Year 7 we met the character Noah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Claypole</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Like John Reed, Noah is a bully who is an unpleasant character. Charles Dickens described Noah as being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malicious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facetious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and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cowardly</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Dickens is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guiding the reader to feel sorry</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Oliver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by making Noah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Claypole</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unlikable and unpleasant.</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'Jane Eyre', Charlotte Brontë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guides the reader to feel sorry for Jane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by making the character of John Reed unlikable and unpleasant.</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 name="Picture 6"/>
          <p:cNvPicPr>
            <a:picLocks noChangeAspect="1"/>
          </p:cNvPicPr>
          <p:nvPr/>
        </p:nvPicPr>
        <p:blipFill>
          <a:blip r:embed="rId3"/>
          <a:stretch>
            <a:fillRect/>
          </a:stretch>
        </p:blipFill>
        <p:spPr>
          <a:xfrm>
            <a:off x="6640913" y="3554437"/>
            <a:ext cx="2163865" cy="2626146"/>
          </a:xfrm>
          <a:prstGeom prst="rect">
            <a:avLst/>
          </a:prstGeom>
        </p:spPr>
      </p:pic>
      <p:sp>
        <p:nvSpPr>
          <p:cNvPr id="8" name="TextBox 7"/>
          <p:cNvSpPr txBox="1"/>
          <p:nvPr/>
        </p:nvSpPr>
        <p:spPr>
          <a:xfrm>
            <a:off x="6640913" y="6156593"/>
            <a:ext cx="216386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from ‘Jane Eyre’</a:t>
            </a:r>
          </a:p>
        </p:txBody>
      </p:sp>
    </p:spTree>
    <p:extLst>
      <p:ext uri="{BB962C8B-B14F-4D97-AF65-F5344CB8AC3E}">
        <p14:creationId xmlns:p14="http://schemas.microsoft.com/office/powerpoint/2010/main" val="4233281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John Reed</a:t>
            </a:r>
          </a:p>
        </p:txBody>
      </p:sp>
      <p:sp>
        <p:nvSpPr>
          <p:cNvPr id="3" name="Rectangle 2"/>
          <p:cNvSpPr/>
          <p:nvPr/>
        </p:nvSpPr>
        <p:spPr>
          <a:xfrm>
            <a:off x="732861" y="1898823"/>
            <a:ext cx="6269811" cy="477053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John Reed was a schoolboy of fourteen years old; four years older than I, for I was but ten: large and stout for his age, with a dingy and unwholesome skin; thick lineaments in a spacious visage, heavy limbs and large extremities.  He gorged himself habitually at table, which made him bilious, and gave him a dim and bleared eye and flabby cheeks.  He ought now to have been at school; but his mama had taken him home for a month or two, “on account of his delicate health.”  Mr. Miles, the master, affirmed that he would do very well if he had fewer cakes and sweetmeats sent him from home; but the mother’s heart turned from an opinion so harsh, and inclined rather to the more refined idea that John’s sallowness was owing to over-application and, perhaps, to pining after home.</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John had not much affection for his mother and sisters, and an antipathy to me.  He bullied and punished me; not two or three times in the week, nor once or twice in the day, but continually: every nerve I had feared him, and every morsel of flesh in my bones shrank when he came near.  </a:t>
            </a:r>
          </a:p>
        </p:txBody>
      </p:sp>
      <p:sp>
        <p:nvSpPr>
          <p:cNvPr id="8" name="TextBox 7"/>
          <p:cNvSpPr txBox="1"/>
          <p:nvPr/>
        </p:nvSpPr>
        <p:spPr>
          <a:xfrm>
            <a:off x="881917" y="44624"/>
            <a:ext cx="5922331" cy="170816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this extract from page 12 again.</a:t>
            </a:r>
            <a:endParaRPr kumimoji="0" lang="en-US"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rPr>
              <a:t>How does Brontë present John Reed?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pairs, write a list of four things that make him an unlikable and unpleasant character. Support your ideas with quotations.</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9" name="Picture 8"/>
          <p:cNvPicPr>
            <a:picLocks noChangeAspect="1"/>
          </p:cNvPicPr>
          <p:nvPr/>
        </p:nvPicPr>
        <p:blipFill>
          <a:blip r:embed="rId2"/>
          <a:stretch>
            <a:fillRect/>
          </a:stretch>
        </p:blipFill>
        <p:spPr>
          <a:xfrm>
            <a:off x="7000592" y="-2"/>
            <a:ext cx="2163865" cy="2626146"/>
          </a:xfrm>
          <a:prstGeom prst="rect">
            <a:avLst/>
          </a:prstGeom>
        </p:spPr>
      </p:pic>
      <p:sp>
        <p:nvSpPr>
          <p:cNvPr id="6" name="Rectangle 5"/>
          <p:cNvSpPr/>
          <p:nvPr/>
        </p:nvSpPr>
        <p:spPr>
          <a:xfrm>
            <a:off x="7002672" y="2420888"/>
            <a:ext cx="2178495" cy="427809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unwholesome</a:t>
            </a:r>
            <a:r>
              <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not looking healthy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lineaments</a:t>
            </a:r>
            <a:r>
              <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features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visage</a:t>
            </a:r>
            <a:r>
              <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extremities – </a:t>
            </a:r>
            <a:r>
              <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hands and feet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bilious </a:t>
            </a:r>
            <a:r>
              <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feeling sick, looking green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sallowness</a:t>
            </a:r>
            <a:r>
              <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unhealthy looking, yellow coloured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antipathy </a:t>
            </a:r>
            <a:r>
              <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strong feeling of dislike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 name="TextBox 9"/>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12</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58" y="5445224"/>
            <a:ext cx="667170" cy="1000502"/>
          </a:xfrm>
          <a:prstGeom prst="rect">
            <a:avLst/>
          </a:prstGeom>
        </p:spPr>
      </p:pic>
      <p:pic>
        <p:nvPicPr>
          <p:cNvPr id="12" name="Picture 11">
            <a:extLst>
              <a:ext uri="{FF2B5EF4-FFF2-40B4-BE49-F238E27FC236}">
                <a16:creationId xmlns:a16="http://schemas.microsoft.com/office/drawing/2014/main" id="{DCC50CAA-1EF6-496E-8E03-116B5C0685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pic>
        <p:nvPicPr>
          <p:cNvPr id="13" name="Picture 12">
            <a:extLst>
              <a:ext uri="{FF2B5EF4-FFF2-40B4-BE49-F238E27FC236}">
                <a16:creationId xmlns:a16="http://schemas.microsoft.com/office/drawing/2014/main" id="{9A447235-0A73-48E1-8025-B86A83FEFB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39166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John Reed</a:t>
            </a:r>
          </a:p>
        </p:txBody>
      </p:sp>
      <p:sp>
        <p:nvSpPr>
          <p:cNvPr id="7" name="TextBox 6"/>
          <p:cNvSpPr txBox="1"/>
          <p:nvPr/>
        </p:nvSpPr>
        <p:spPr>
          <a:xfrm>
            <a:off x="755576" y="185727"/>
            <a:ext cx="8316416"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Here are some ideas that you may have come up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John Reed is unpleasant to look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is ‘large and stout for his 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has ‘dingy and unwholesome skin’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has ‘heavy limbs and large extremities’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has ‘flabby cheeks’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John Reed is greedy: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often gorges himself when eating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is bilious – he is sickly from eating too much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John Reed is deceptive: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His mother makes excuses for his weight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allows his mother to think that his unhealthy appearance is due to him missing his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John Reed is nasty: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does not like his mother or sisters much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He bullies and punishes Jane every day </a:t>
            </a:r>
          </a:p>
        </p:txBody>
      </p:sp>
      <p:pic>
        <p:nvPicPr>
          <p:cNvPr id="10" name="Picture 9"/>
          <p:cNvPicPr>
            <a:picLocks noChangeAspect="1"/>
          </p:cNvPicPr>
          <p:nvPr/>
        </p:nvPicPr>
        <p:blipFill>
          <a:blip r:embed="rId2"/>
          <a:stretch>
            <a:fillRect/>
          </a:stretch>
        </p:blipFill>
        <p:spPr>
          <a:xfrm>
            <a:off x="6995357" y="764704"/>
            <a:ext cx="2076635" cy="2520280"/>
          </a:xfrm>
          <a:prstGeom prst="rect">
            <a:avLst/>
          </a:prstGeom>
        </p:spPr>
      </p:pic>
    </p:spTree>
    <p:extLst>
      <p:ext uri="{BB962C8B-B14F-4D97-AF65-F5344CB8AC3E}">
        <p14:creationId xmlns:p14="http://schemas.microsoft.com/office/powerpoint/2010/main" val="1711485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4624"/>
            <a:ext cx="8237199" cy="2285241"/>
          </a:xfrm>
          <a:prstGeom prst="rect">
            <a:avLst/>
          </a:prstGeom>
          <a:solidFill>
            <a:schemeClr val="tx1"/>
          </a:solid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3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one paragraph on this question: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5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How does Brontë present John Reed? </a:t>
            </a:r>
          </a:p>
        </p:txBody>
      </p:sp>
      <p:pic>
        <p:nvPicPr>
          <p:cNvPr id="7" name="Picture 6"/>
          <p:cNvPicPr>
            <a:picLocks noChangeAspect="1"/>
          </p:cNvPicPr>
          <p:nvPr/>
        </p:nvPicPr>
        <p:blipFill>
          <a:blip r:embed="rId3"/>
          <a:stretch>
            <a:fillRect/>
          </a:stretch>
        </p:blipFill>
        <p:spPr>
          <a:xfrm>
            <a:off x="827584" y="2420888"/>
            <a:ext cx="3559946" cy="4320480"/>
          </a:xfrm>
          <a:prstGeom prst="rect">
            <a:avLst/>
          </a:prstGeom>
        </p:spPr>
      </p:pic>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John Reed</a:t>
            </a:r>
          </a:p>
        </p:txBody>
      </p:sp>
      <p:sp>
        <p:nvSpPr>
          <p:cNvPr id="9" name="TextBox 8">
            <a:extLst>
              <a:ext uri="{FF2B5EF4-FFF2-40B4-BE49-F238E27FC236}">
                <a16:creationId xmlns:a16="http://schemas.microsoft.com/office/drawing/2014/main" id="{5DDA4FA3-D3FC-4133-A652-240E5BBD3D9D}"/>
              </a:ext>
            </a:extLst>
          </p:cNvPr>
          <p:cNvSpPr txBox="1"/>
          <p:nvPr/>
        </p:nvSpPr>
        <p:spPr>
          <a:xfrm>
            <a:off x="4507227" y="2492896"/>
            <a:ext cx="4557556" cy="830997"/>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 may wish to use these words in your answer:</a:t>
            </a:r>
            <a:endParaRPr kumimoji="0" lang="en-GB" sz="4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nvGrpSpPr>
          <p:cNvPr id="2" name="Group 1">
            <a:extLst>
              <a:ext uri="{FF2B5EF4-FFF2-40B4-BE49-F238E27FC236}">
                <a16:creationId xmlns:a16="http://schemas.microsoft.com/office/drawing/2014/main" id="{9C08DBE7-900B-4030-9EA9-5EF97EE918F7}"/>
              </a:ext>
            </a:extLst>
          </p:cNvPr>
          <p:cNvGrpSpPr/>
          <p:nvPr/>
        </p:nvGrpSpPr>
        <p:grpSpPr>
          <a:xfrm>
            <a:off x="4913211" y="3612063"/>
            <a:ext cx="3745587" cy="1938129"/>
            <a:chOff x="4803338" y="3847497"/>
            <a:chExt cx="3745587" cy="1938129"/>
          </a:xfrm>
        </p:grpSpPr>
        <p:sp>
          <p:nvSpPr>
            <p:cNvPr id="10" name="TextBox 9">
              <a:extLst>
                <a:ext uri="{FF2B5EF4-FFF2-40B4-BE49-F238E27FC236}">
                  <a16:creationId xmlns:a16="http://schemas.microsoft.com/office/drawing/2014/main" id="{29C9DD0B-9E6D-4711-A879-B167D4A34744}"/>
                </a:ext>
              </a:extLst>
            </p:cNvPr>
            <p:cNvSpPr txBox="1"/>
            <p:nvPr/>
          </p:nvSpPr>
          <p:spPr>
            <a:xfrm>
              <a:off x="4803338" y="3847497"/>
              <a:ext cx="1640565"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malicious</a:t>
              </a:r>
              <a:endParaRPr kumimoji="0" lang="en-GB" sz="4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96ABE8C8-BCB3-49E3-82B9-F5C04F22561F}"/>
                </a:ext>
              </a:extLst>
            </p:cNvPr>
            <p:cNvSpPr txBox="1"/>
            <p:nvPr/>
          </p:nvSpPr>
          <p:spPr>
            <a:xfrm>
              <a:off x="4803338" y="4585729"/>
              <a:ext cx="1640565"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facetious</a:t>
              </a:r>
              <a:endParaRPr kumimoji="0" lang="en-GB" sz="4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3F33004B-BEB2-4582-9337-C26ED4BBEB5B}"/>
                </a:ext>
              </a:extLst>
            </p:cNvPr>
            <p:cNvSpPr txBox="1"/>
            <p:nvPr/>
          </p:nvSpPr>
          <p:spPr>
            <a:xfrm>
              <a:off x="4803338" y="5323961"/>
              <a:ext cx="1640565"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cowardly</a:t>
              </a:r>
              <a:endParaRPr kumimoji="0" lang="en-GB" sz="4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C98CAA6D-4104-493E-BD39-AC18544712D2}"/>
                </a:ext>
              </a:extLst>
            </p:cNvPr>
            <p:cNvSpPr txBox="1"/>
            <p:nvPr/>
          </p:nvSpPr>
          <p:spPr>
            <a:xfrm>
              <a:off x="6848512" y="3847497"/>
              <a:ext cx="1640565"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greedy</a:t>
              </a:r>
              <a:endParaRPr kumimoji="0" lang="en-GB" sz="4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8F4101D9-8CBC-4159-ACC0-A8C9349F95BD}"/>
                </a:ext>
              </a:extLst>
            </p:cNvPr>
            <p:cNvSpPr txBox="1"/>
            <p:nvPr/>
          </p:nvSpPr>
          <p:spPr>
            <a:xfrm>
              <a:off x="6788663" y="4585729"/>
              <a:ext cx="1760262"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deceptive</a:t>
              </a:r>
              <a:endParaRPr kumimoji="0" lang="en-GB" sz="4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15179692-C4C9-410B-829E-59B17EF68A8A}"/>
                </a:ext>
              </a:extLst>
            </p:cNvPr>
            <p:cNvSpPr txBox="1"/>
            <p:nvPr/>
          </p:nvSpPr>
          <p:spPr>
            <a:xfrm>
              <a:off x="6848512" y="5323961"/>
              <a:ext cx="1640565"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cruel</a:t>
              </a:r>
              <a:endParaRPr kumimoji="0" lang="en-GB" sz="4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pic>
        <p:nvPicPr>
          <p:cNvPr id="16" name="Picture 15">
            <a:extLst>
              <a:ext uri="{FF2B5EF4-FFF2-40B4-BE49-F238E27FC236}">
                <a16:creationId xmlns:a16="http://schemas.microsoft.com/office/drawing/2014/main" id="{53AED118-2C37-4C9E-9603-DB9AC7B7BF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66" y="44624"/>
            <a:ext cx="561951" cy="720000"/>
          </a:xfrm>
          <a:prstGeom prst="rect">
            <a:avLst/>
          </a:prstGeom>
        </p:spPr>
      </p:pic>
      <p:pic>
        <p:nvPicPr>
          <p:cNvPr id="17" name="Picture 16">
            <a:extLst>
              <a:ext uri="{FF2B5EF4-FFF2-40B4-BE49-F238E27FC236}">
                <a16:creationId xmlns:a16="http://schemas.microsoft.com/office/drawing/2014/main" id="{443D4FE7-16B6-4846-B536-27DB4669CE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73846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88640"/>
            <a:ext cx="82089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of these statements are true?</a:t>
            </a:r>
          </a:p>
        </p:txBody>
      </p:sp>
      <p:sp>
        <p:nvSpPr>
          <p:cNvPr id="4" name="TextBox 3"/>
          <p:cNvSpPr txBox="1"/>
          <p:nvPr/>
        </p:nvSpPr>
        <p:spPr>
          <a:xfrm>
            <a:off x="827584" y="1628800"/>
            <a:ext cx="8208912" cy="4401205"/>
          </a:xfrm>
          <a:prstGeom prst="rect">
            <a:avLst/>
          </a:prstGeom>
          <a:noFill/>
        </p:spPr>
        <p:txBody>
          <a:bodyPr wrap="square" rtlCol="0" anchor="t">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and Jane Eyre do not get on because they are so similar.</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is sickly looking because he does not eat much food. </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hits Jane Eyre because she makes fun of him for being so large.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character of John Reed shows how cruel Jane can be.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makes a reader feel sorry for the way Jane is treated. </a:t>
            </a:r>
          </a:p>
        </p:txBody>
      </p:sp>
    </p:spTree>
    <p:extLst>
      <p:ext uri="{BB962C8B-B14F-4D97-AF65-F5344CB8AC3E}">
        <p14:creationId xmlns:p14="http://schemas.microsoft.com/office/powerpoint/2010/main" val="587992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Review</a:t>
            </a:r>
          </a:p>
        </p:txBody>
      </p:sp>
      <p:sp>
        <p:nvSpPr>
          <p:cNvPr id="8" name="TextBox 7"/>
          <p:cNvSpPr txBox="1"/>
          <p:nvPr/>
        </p:nvSpPr>
        <p:spPr>
          <a:xfrm>
            <a:off x="827584" y="188640"/>
            <a:ext cx="82089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of these statements are true?</a:t>
            </a:r>
          </a:p>
        </p:txBody>
      </p:sp>
      <p:sp>
        <p:nvSpPr>
          <p:cNvPr id="4" name="TextBox 3"/>
          <p:cNvSpPr txBox="1"/>
          <p:nvPr/>
        </p:nvSpPr>
        <p:spPr>
          <a:xfrm>
            <a:off x="827584" y="1628800"/>
            <a:ext cx="8208912" cy="4401205"/>
          </a:xfrm>
          <a:prstGeom prst="rect">
            <a:avLst/>
          </a:prstGeom>
          <a:noFill/>
        </p:spPr>
        <p:txBody>
          <a:bodyPr wrap="square" rtlCol="0" anchor="t">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and Jane Eyre do not get on because they are so similar.</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is sickly looking because he does not eat much food. </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hits Jane Eyre because she makes fun of him for being so large.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character of John Reed shows how cruel Jane can be.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John Reed makes a reader feel sorry for the way Jane is treated. </a:t>
            </a:r>
          </a:p>
        </p:txBody>
      </p:sp>
    </p:spTree>
    <p:extLst>
      <p:ext uri="{BB962C8B-B14F-4D97-AF65-F5344CB8AC3E}">
        <p14:creationId xmlns:p14="http://schemas.microsoft.com/office/powerpoint/2010/main" val="78365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Homework</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87624" y="296229"/>
            <a:ext cx="2615952" cy="2622739"/>
          </a:xfrm>
          <a:prstGeom prst="rect">
            <a:avLst/>
          </a:prstGeom>
        </p:spPr>
      </p:pic>
      <p:sp>
        <p:nvSpPr>
          <p:cNvPr id="4" name="TextBox 3"/>
          <p:cNvSpPr txBox="1"/>
          <p:nvPr/>
        </p:nvSpPr>
        <p:spPr>
          <a:xfrm>
            <a:off x="4067944" y="599630"/>
            <a:ext cx="4752528"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Another famous fictional bully is Dudley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Dursley</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from the Harry Potter series.</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Dudley is nasty to Harry Potter just like John Reed is nasty to Jane Eyre.</a:t>
            </a:r>
          </a:p>
        </p:txBody>
      </p:sp>
      <p:sp>
        <p:nvSpPr>
          <p:cNvPr id="8" name="TextBox 7"/>
          <p:cNvSpPr txBox="1"/>
          <p:nvPr/>
        </p:nvSpPr>
        <p:spPr>
          <a:xfrm>
            <a:off x="1331640" y="2567369"/>
            <a:ext cx="230425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Dudley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Dursley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from the Harry Potter series</a:t>
            </a:r>
          </a:p>
        </p:txBody>
      </p:sp>
      <p:sp>
        <p:nvSpPr>
          <p:cNvPr id="11" name="TextBox 10"/>
          <p:cNvSpPr txBox="1"/>
          <p:nvPr/>
        </p:nvSpPr>
        <p:spPr>
          <a:xfrm>
            <a:off x="933484" y="4054404"/>
            <a:ext cx="8099563" cy="1054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Compare the following extract about Dudley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Dursley</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 the extract from page 12 of 'Jane Eyre' that you have just read.</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 name="Rectangle 11"/>
          <p:cNvSpPr/>
          <p:nvPr/>
        </p:nvSpPr>
        <p:spPr>
          <a:xfrm>
            <a:off x="933484" y="5000971"/>
            <a:ext cx="745494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are the similarities between the descriptions of John Reed and Dudley </a:t>
            </a:r>
            <a:r>
              <a:rPr kumimoji="0" lang="en-GB" sz="24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Dursley</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13348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Homework</a:t>
            </a:r>
          </a:p>
        </p:txBody>
      </p:sp>
      <p:sp>
        <p:nvSpPr>
          <p:cNvPr id="6" name="Rectangle 5"/>
          <p:cNvSpPr/>
          <p:nvPr/>
        </p:nvSpPr>
        <p:spPr>
          <a:xfrm>
            <a:off x="827584" y="142937"/>
            <a:ext cx="8003116" cy="672632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Extract 1 – Dudley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Dursley</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from ‘Harry Potter and the Goblet of Fire’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Dudley’s life had taken a most unpleasant turn since he came home for the summer with his end-of-year report.</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Uncle Vernon and Aunt Petunia had managed to find excuses for his bad marks as usual; Aunt Petunia always insisted that Dudley was a very gifted boy whose teachers didn’t understand him, while Uncle Vernon maintained that ‘he didn’t want some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swotty</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little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nancy</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boy for a son anyway’. They skated over accusations of bullying in the report – ‘He’s a boisterous little boy, but he wouldn’t hurt a fly!’ said Aunt Petunia tearfully.</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However, at the bottom of the report there were a few well chosen comments from the school nurse which not even Uncle Vernon and Aunt Petunia could explain away. No matter how much Aunt Petunia wailed that Dudley was big-boned, and that his poundage was really puppy-fat, and that he was a growing boy who needed plenty of food, the fact remained that the school outfitters didn’t stock knickerbockers big enough for him any more. The school nurse had seen what Aunt Petunia’s eyes simply refused to see: that, far from needing extra nourishment, Dudley had reached roughly the size and weight of a young killer whale.</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105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Homework</a:t>
            </a:r>
          </a:p>
        </p:txBody>
      </p:sp>
      <p:sp>
        <p:nvSpPr>
          <p:cNvPr id="3" name="Rectangle 2"/>
          <p:cNvSpPr/>
          <p:nvPr/>
        </p:nvSpPr>
        <p:spPr>
          <a:xfrm>
            <a:off x="899592" y="116632"/>
            <a:ext cx="8064896" cy="563231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Extract 2 – John Reed from ‘Jane Eyre’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John Reed was a schoolboy of fourteen years old; four years older than I, for I was but ten: large and stout for his age, with a dingy and unwholesome skin; thick lineaments in a spacious visage, heavy limbs and large extremities.  He gorged himself habitually at table, which made him bilious, and gave him a dim and bleared eye and flabby cheeks.  He ought now to have been at school; but his mama had taken him home for a month or two, “on account of his delicate health.”  Mr. Miles, the master, affirmed that he would do very well if he had fewer cakes and sweetmeats sent him from home; but the mother’s heart turned from an opinion so harsh, and inclined rather to the more refined idea that John’s sallowness was owing to over-application and, perhaps, to pining after home.</a:t>
            </a:r>
          </a:p>
          <a:p>
            <a:pPr marL="0" marR="0" lvl="0" indent="531813"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John had not much affection for his mother and sisters, and an antipathy to me.  He bullied and punished me; not two or three times in the week, nor once or twice in the day, but continually: every nerve I had feared him, and every morsel of flesh in my bones shrank when he came near.  </a:t>
            </a:r>
          </a:p>
        </p:txBody>
      </p:sp>
      <p:sp>
        <p:nvSpPr>
          <p:cNvPr id="10" name="TextBox 9"/>
          <p:cNvSpPr txBox="1"/>
          <p:nvPr/>
        </p:nvSpPr>
        <p:spPr>
          <a:xfrm>
            <a:off x="20358" y="6453336"/>
            <a:ext cx="6671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 12</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102127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2753848082"/>
              </p:ext>
            </p:extLst>
          </p:nvPr>
        </p:nvGraphicFramePr>
        <p:xfrm>
          <a:off x="707887" y="13853"/>
          <a:ext cx="8436113" cy="5196840"/>
        </p:xfrm>
        <a:graphic>
          <a:graphicData uri="http://schemas.openxmlformats.org/drawingml/2006/table">
            <a:tbl>
              <a:tblPr firstRow="1" bandRow="1">
                <a:tableStyleId>{69CF1AB2-1976-4502-BF36-3FF5EA218861}</a:tableStyleId>
              </a:tblPr>
              <a:tblGrid>
                <a:gridCol w="6384393">
                  <a:extLst>
                    <a:ext uri="{9D8B030D-6E8A-4147-A177-3AD203B41FA5}">
                      <a16:colId xmlns:a16="http://schemas.microsoft.com/office/drawing/2014/main" val="20000"/>
                    </a:ext>
                  </a:extLst>
                </a:gridCol>
                <a:gridCol w="2051720">
                  <a:extLst>
                    <a:ext uri="{9D8B030D-6E8A-4147-A177-3AD203B41FA5}">
                      <a16:colId xmlns:a16="http://schemas.microsoft.com/office/drawing/2014/main" val="20001"/>
                    </a:ext>
                  </a:extLst>
                </a:gridCol>
              </a:tblGrid>
              <a:tr h="31926">
                <a:tc>
                  <a:txBody>
                    <a:bodyPr/>
                    <a:lstStyle/>
                    <a:p>
                      <a:pPr>
                        <a:lnSpc>
                          <a:spcPct val="100000"/>
                        </a:lnSpc>
                        <a:spcAft>
                          <a:spcPts val="0"/>
                        </a:spcAft>
                      </a:pPr>
                      <a:r>
                        <a:rPr lang="en-GB" sz="1100" b="1" dirty="0">
                          <a:solidFill>
                            <a:schemeClr val="bg1"/>
                          </a:solidFill>
                          <a:effectLst/>
                          <a:latin typeface="Century Gothic" panose="020B0502020202020204" pitchFamily="34" charset="0"/>
                          <a:ea typeface="Calibri"/>
                          <a:cs typeface="Times New Roman"/>
                        </a:rPr>
                        <a:t>Do Now</a:t>
                      </a:r>
                      <a:endParaRPr lang="en-US" sz="1100" b="0" dirty="0">
                        <a:solidFill>
                          <a:schemeClr val="bg1"/>
                        </a:solidFill>
                        <a:effectLst/>
                        <a:latin typeface="Century Gothic" panose="020B0502020202020204" pitchFamily="34" charset="0"/>
                        <a:ea typeface="Calibri"/>
                        <a:cs typeface="Times New Roman"/>
                      </a:endParaRPr>
                    </a:p>
                    <a:p>
                      <a:pPr marL="228600" indent="-228600">
                        <a:lnSpc>
                          <a:spcPct val="100000"/>
                        </a:lnSpc>
                        <a:spcAft>
                          <a:spcPts val="0"/>
                        </a:spcAft>
                        <a:buFont typeface="+mj-lt"/>
                        <a:buAutoNum type="arabicPeriod"/>
                      </a:pPr>
                      <a:r>
                        <a:rPr lang="en-GB" sz="1100" b="0" baseline="0" dirty="0">
                          <a:solidFill>
                            <a:schemeClr val="bg1"/>
                          </a:solidFill>
                          <a:effectLst/>
                          <a:latin typeface="Century Gothic" panose="020B0502020202020204" pitchFamily="34" charset="0"/>
                          <a:ea typeface="Calibri"/>
                          <a:cs typeface="Times New Roman"/>
                        </a:rPr>
                        <a:t>When and where was Charlotte Brontë born?</a:t>
                      </a:r>
                    </a:p>
                    <a:p>
                      <a:pPr marL="228600" indent="-228600">
                        <a:lnSpc>
                          <a:spcPct val="100000"/>
                        </a:lnSpc>
                        <a:spcAft>
                          <a:spcPts val="0"/>
                        </a:spcAft>
                        <a:buFont typeface="+mj-lt"/>
                        <a:buAutoNum type="arabicPeriod"/>
                      </a:pPr>
                      <a:r>
                        <a:rPr lang="en-GB" sz="1100" b="0" baseline="0" dirty="0">
                          <a:solidFill>
                            <a:schemeClr val="bg1"/>
                          </a:solidFill>
                          <a:effectLst/>
                          <a:latin typeface="Century Gothic" panose="020B0502020202020204" pitchFamily="34" charset="0"/>
                          <a:ea typeface="Calibri"/>
                          <a:cs typeface="Times New Roman"/>
                        </a:rPr>
                        <a:t>Where did she go to school? What did this inspire?</a:t>
                      </a:r>
                    </a:p>
                    <a:p>
                      <a:pPr marL="228600" indent="-228600">
                        <a:lnSpc>
                          <a:spcPct val="100000"/>
                        </a:lnSpc>
                        <a:spcAft>
                          <a:spcPts val="0"/>
                        </a:spcAft>
                        <a:buFont typeface="+mj-lt"/>
                        <a:buAutoNum type="arabicPeriod"/>
                      </a:pPr>
                      <a:r>
                        <a:rPr lang="en-GB" sz="1100" b="0" baseline="0" dirty="0">
                          <a:solidFill>
                            <a:schemeClr val="bg1"/>
                          </a:solidFill>
                          <a:effectLst/>
                          <a:latin typeface="Century Gothic" panose="020B0502020202020204" pitchFamily="34" charset="0"/>
                          <a:ea typeface="Calibri"/>
                          <a:cs typeface="Times New Roman"/>
                        </a:rPr>
                        <a:t>Brontë sets her novel ‘Jane Eyre’ in Yorkshire because of the __________ landscape.</a:t>
                      </a:r>
                    </a:p>
                    <a:p>
                      <a:pPr marL="228600" indent="-228600">
                        <a:lnSpc>
                          <a:spcPct val="100000"/>
                        </a:lnSpc>
                        <a:spcAft>
                          <a:spcPts val="0"/>
                        </a:spcAft>
                        <a:buFont typeface="+mj-lt"/>
                        <a:buAutoNum type="arabicPeriod"/>
                      </a:pPr>
                      <a:r>
                        <a:rPr lang="en-GB" sz="1100" b="0" baseline="0" dirty="0">
                          <a:solidFill>
                            <a:schemeClr val="bg1"/>
                          </a:solidFill>
                          <a:effectLst/>
                          <a:latin typeface="Century Gothic" panose="020B0502020202020204" pitchFamily="34" charset="0"/>
                          <a:ea typeface="Calibri"/>
                          <a:cs typeface="Times New Roman"/>
                        </a:rPr>
                        <a:t>The protagonist Jane is an orphan who is _________ and _________</a:t>
                      </a:r>
                    </a:p>
                    <a:p>
                      <a:pPr>
                        <a:lnSpc>
                          <a:spcPct val="100000"/>
                        </a:lnSpc>
                        <a:spcAft>
                          <a:spcPts val="0"/>
                        </a:spcAft>
                      </a:pPr>
                      <a:r>
                        <a:rPr lang="en-GB" sz="1100" b="1" baseline="0" dirty="0">
                          <a:solidFill>
                            <a:schemeClr val="bg1"/>
                          </a:solidFill>
                          <a:effectLst/>
                          <a:latin typeface="Century Gothic" panose="020B0502020202020204" pitchFamily="34" charset="0"/>
                          <a:ea typeface="Calibri"/>
                          <a:cs typeface="Times New Roman"/>
                        </a:rPr>
                        <a:t>Extension</a:t>
                      </a:r>
                      <a:r>
                        <a:rPr lang="en-GB" sz="1100" dirty="0">
                          <a:solidFill>
                            <a:schemeClr val="bg1"/>
                          </a:solidFill>
                          <a:latin typeface="Century Gothic" panose="020B0502020202020204" pitchFamily="34" charset="0"/>
                        </a:rPr>
                        <a:t>: Why was it unusual to have a protagonist like Jane Eyre in the Victorian era?</a:t>
                      </a:r>
                    </a:p>
                  </a:txBody>
                  <a:tcPr marL="68400" marR="68400" marT="0" marB="0"/>
                </a:tc>
                <a:tc>
                  <a:txBody>
                    <a:bodyPr/>
                    <a:lstStyle/>
                    <a:p>
                      <a:endParaRPr lang="en-US" sz="1100" b="0">
                        <a:solidFill>
                          <a:srgbClr val="000000"/>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116632">
                <a:tc>
                  <a:txBody>
                    <a:bodyPr/>
                    <a:lstStyle/>
                    <a:p>
                      <a:pPr>
                        <a:lnSpc>
                          <a:spcPct val="100000"/>
                        </a:lnSpc>
                        <a:spcAft>
                          <a:spcPts val="0"/>
                        </a:spcAft>
                      </a:pPr>
                      <a:r>
                        <a:rPr lang="en-GB" sz="1100" b="1" dirty="0">
                          <a:solidFill>
                            <a:schemeClr val="bg1"/>
                          </a:solidFill>
                          <a:effectLst/>
                          <a:latin typeface="Century Gothic" panose="020B0502020202020204" pitchFamily="34" charset="0"/>
                          <a:ea typeface="Calibri"/>
                          <a:cs typeface="Times New Roman"/>
                        </a:rPr>
                        <a:t>Introduction to Jane Eyre</a:t>
                      </a:r>
                    </a:p>
                    <a:p>
                      <a:pPr>
                        <a:lnSpc>
                          <a:spcPct val="100000"/>
                        </a:lnSpc>
                        <a:spcAft>
                          <a:spcPts val="0"/>
                        </a:spcAft>
                      </a:pPr>
                      <a:r>
                        <a:rPr lang="en-GB" sz="1100" b="0" baseline="0" dirty="0">
                          <a:solidFill>
                            <a:schemeClr val="bg1"/>
                          </a:solidFill>
                          <a:effectLst/>
                          <a:latin typeface="Century Gothic" panose="020B0502020202020204" pitchFamily="34" charset="0"/>
                          <a:ea typeface="Calibri"/>
                          <a:cs typeface="Times New Roman"/>
                        </a:rPr>
                        <a:t>Read summary of the ‘'Jane Eyre' story with students.</a:t>
                      </a:r>
                    </a:p>
                    <a:p>
                      <a:pPr>
                        <a:lnSpc>
                          <a:spcPct val="100000"/>
                        </a:lnSpc>
                        <a:spcAft>
                          <a:spcPts val="0"/>
                        </a:spcAft>
                      </a:pPr>
                      <a:r>
                        <a:rPr lang="en-GB" sz="1100" b="0" baseline="0" dirty="0">
                          <a:solidFill>
                            <a:schemeClr val="bg1"/>
                          </a:solidFill>
                          <a:effectLst/>
                          <a:latin typeface="Century Gothic" panose="020B0502020202020204" pitchFamily="34" charset="0"/>
                          <a:ea typeface="Calibri"/>
                          <a:cs typeface="Times New Roman"/>
                        </a:rPr>
                        <a:t>Explain to students that over this term they will be reading about Jane’s childhood in chapters 1-10.</a:t>
                      </a:r>
                    </a:p>
                  </a:txBody>
                  <a:tcPr marL="68400" marR="68400" marT="0" marB="0"/>
                </a:tc>
                <a:tc>
                  <a:txBody>
                    <a:bodyPr/>
                    <a:lstStyle/>
                    <a:p>
                      <a:pPr>
                        <a:lnSpc>
                          <a:spcPct val="100000"/>
                        </a:lnSpc>
                        <a:spcAft>
                          <a:spcPts val="0"/>
                        </a:spcAft>
                      </a:pPr>
                      <a:r>
                        <a:rPr lang="en-GB" sz="1100" b="0" baseline="0" dirty="0">
                          <a:solidFill>
                            <a:schemeClr val="bg1"/>
                          </a:solidFill>
                          <a:effectLst/>
                          <a:latin typeface="Century Gothic" panose="020B0502020202020204" pitchFamily="34" charset="0"/>
                          <a:ea typeface="Calibri"/>
                          <a:cs typeface="Times New Roman"/>
                        </a:rPr>
                        <a:t>Spoiler alert: teachers may wish to not share the rest of the novel’s plot with students. </a:t>
                      </a:r>
                    </a:p>
                  </a:txBody>
                  <a:tcPr marL="68400" marR="68400" marT="0" marB="0"/>
                </a:tc>
                <a:extLst>
                  <a:ext uri="{0D108BD9-81ED-4DB2-BD59-A6C34878D82A}">
                    <a16:rowId xmlns:a16="http://schemas.microsoft.com/office/drawing/2014/main" val="10001"/>
                  </a:ext>
                </a:extLst>
              </a:tr>
              <a:tr h="122344">
                <a:tc>
                  <a:txBody>
                    <a:bodyPr/>
                    <a:lstStyle/>
                    <a:p>
                      <a:pPr>
                        <a:lnSpc>
                          <a:spcPct val="100000"/>
                        </a:lnSpc>
                        <a:spcAft>
                          <a:spcPts val="0"/>
                        </a:spcAft>
                      </a:pPr>
                      <a:r>
                        <a:rPr lang="en-GB" sz="1100" b="1" baseline="0">
                          <a:solidFill>
                            <a:schemeClr val="bg1"/>
                          </a:solidFill>
                          <a:effectLst/>
                          <a:latin typeface="Century Gothic" panose="020B0502020202020204" pitchFamily="34" charset="0"/>
                          <a:ea typeface="Calibri"/>
                          <a:cs typeface="Times New Roman"/>
                        </a:rPr>
                        <a:t>Reading</a:t>
                      </a:r>
                    </a:p>
                    <a:p>
                      <a:pPr>
                        <a:lnSpc>
                          <a:spcPct val="100000"/>
                        </a:lnSpc>
                        <a:spcAft>
                          <a:spcPts val="0"/>
                        </a:spcAft>
                      </a:pPr>
                      <a:r>
                        <a:rPr lang="en-GB" sz="1100" b="0" baseline="0">
                          <a:solidFill>
                            <a:schemeClr val="bg1"/>
                          </a:solidFill>
                          <a:effectLst/>
                          <a:latin typeface="Century Gothic" panose="020B0502020202020204" pitchFamily="34" charset="0"/>
                          <a:ea typeface="Calibri"/>
                          <a:cs typeface="Times New Roman"/>
                        </a:rPr>
                        <a:t>Introduce the characters in chapter 1. Explain that the location of this chapter is Gateshead Hall - a large house with many occupants.</a:t>
                      </a:r>
                    </a:p>
                    <a:p>
                      <a:pPr>
                        <a:lnSpc>
                          <a:spcPct val="100000"/>
                        </a:lnSpc>
                        <a:spcAft>
                          <a:spcPts val="0"/>
                        </a:spcAft>
                      </a:pPr>
                      <a:r>
                        <a:rPr lang="en-GB" sz="1100" b="0" baseline="0">
                          <a:solidFill>
                            <a:schemeClr val="bg1"/>
                          </a:solidFill>
                          <a:effectLst/>
                          <a:latin typeface="Century Gothic" panose="020B0502020202020204" pitchFamily="34" charset="0"/>
                          <a:ea typeface="Calibri"/>
                          <a:cs typeface="Times New Roman"/>
                        </a:rPr>
                        <a:t>Read the summary of this part of the chapter as a class.</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baseline="0">
                          <a:solidFill>
                            <a:schemeClr val="bg1"/>
                          </a:solidFill>
                          <a:effectLst/>
                          <a:latin typeface="Century Gothic" panose="020B0502020202020204" pitchFamily="34" charset="0"/>
                          <a:ea typeface="Calibri"/>
                          <a:cs typeface="Times New Roman"/>
                        </a:rPr>
                        <a:t>Ask students to read from the start of chapter 1 until </a:t>
                      </a:r>
                      <a:r>
                        <a:rPr lang="en-GB" sz="1100">
                          <a:solidFill>
                            <a:schemeClr val="bg1"/>
                          </a:solidFill>
                          <a:latin typeface="Century Gothic" panose="020B0502020202020204" pitchFamily="34" charset="0"/>
                        </a:rPr>
                        <a:t>‘retired back a step or two from his chair’ on p.13.</a:t>
                      </a:r>
                    </a:p>
                  </a:txBody>
                  <a:tcPr marL="68400" marR="68400" marT="0" marB="0"/>
                </a:tc>
                <a:tc>
                  <a:txBody>
                    <a:bodyPr/>
                    <a:lstStyle/>
                    <a:p>
                      <a:pPr>
                        <a:lnSpc>
                          <a:spcPct val="100000"/>
                        </a:lnSpc>
                        <a:spcAft>
                          <a:spcPts val="0"/>
                        </a:spcAft>
                      </a:pPr>
                      <a:endParaRPr lang="en-GB" sz="11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128056">
                <a:tc>
                  <a:txBody>
                    <a:bodyPr/>
                    <a:lstStyle/>
                    <a:p>
                      <a:pPr>
                        <a:lnSpc>
                          <a:spcPct val="100000"/>
                        </a:lnSpc>
                        <a:spcAft>
                          <a:spcPts val="0"/>
                        </a:spcAft>
                      </a:pPr>
                      <a:r>
                        <a:rPr lang="en-GB" sz="1100" b="1" baseline="0">
                          <a:solidFill>
                            <a:schemeClr val="bg1"/>
                          </a:solidFill>
                          <a:effectLst/>
                          <a:latin typeface="Century Gothic" panose="020B0502020202020204" pitchFamily="34" charset="0"/>
                          <a:ea typeface="Calibri"/>
                          <a:cs typeface="Times New Roman"/>
                        </a:rPr>
                        <a:t>Check for understanding</a:t>
                      </a:r>
                    </a:p>
                    <a:p>
                      <a:pPr>
                        <a:lnSpc>
                          <a:spcPct val="100000"/>
                        </a:lnSpc>
                        <a:spcAft>
                          <a:spcPts val="0"/>
                        </a:spcAft>
                      </a:pPr>
                      <a:r>
                        <a:rPr lang="en-GB" sz="1100" b="0" baseline="0">
                          <a:solidFill>
                            <a:schemeClr val="bg1"/>
                          </a:solidFill>
                          <a:effectLst/>
                          <a:latin typeface="Century Gothic" panose="020B0502020202020204" pitchFamily="34" charset="0"/>
                          <a:ea typeface="Calibri"/>
                          <a:cs typeface="Times New Roman"/>
                        </a:rPr>
                        <a:t>Ask students to complete the 5 comprehension questions in pairs. Do you want students to write down the answer?</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128056">
                <a:tc>
                  <a:txBody>
                    <a:bodyPr/>
                    <a:lstStyle/>
                    <a:p>
                      <a:pPr>
                        <a:lnSpc>
                          <a:spcPct val="100000"/>
                        </a:lnSpc>
                        <a:spcAft>
                          <a:spcPts val="0"/>
                        </a:spcAft>
                      </a:pPr>
                      <a:r>
                        <a:rPr lang="en-GB" sz="1100" b="1">
                          <a:solidFill>
                            <a:schemeClr val="bg1"/>
                          </a:solidFill>
                          <a:effectLst/>
                          <a:latin typeface="Century Gothic" panose="020B0502020202020204" pitchFamily="34" charset="0"/>
                          <a:ea typeface="Calibri"/>
                          <a:cs typeface="Times New Roman"/>
                        </a:rPr>
                        <a:t>John</a:t>
                      </a:r>
                      <a:r>
                        <a:rPr lang="en-GB" sz="1100" b="1" baseline="0">
                          <a:solidFill>
                            <a:schemeClr val="bg1"/>
                          </a:solidFill>
                          <a:effectLst/>
                          <a:latin typeface="Century Gothic" panose="020B0502020202020204" pitchFamily="34" charset="0"/>
                          <a:ea typeface="Calibri"/>
                          <a:cs typeface="Times New Roman"/>
                        </a:rPr>
                        <a:t> Reed the bully</a:t>
                      </a:r>
                    </a:p>
                    <a:p>
                      <a:pPr>
                        <a:lnSpc>
                          <a:spcPct val="100000"/>
                        </a:lnSpc>
                        <a:spcAft>
                          <a:spcPts val="0"/>
                        </a:spcAft>
                      </a:pPr>
                      <a:r>
                        <a:rPr lang="en-GB" sz="1100" b="0">
                          <a:solidFill>
                            <a:schemeClr val="bg1"/>
                          </a:solidFill>
                          <a:effectLst/>
                          <a:latin typeface="Century Gothic" panose="020B0502020202020204" pitchFamily="34" charset="0"/>
                          <a:ea typeface="Calibri"/>
                          <a:cs typeface="Times New Roman"/>
                        </a:rPr>
                        <a:t>Explain that John</a:t>
                      </a:r>
                      <a:r>
                        <a:rPr lang="en-GB" sz="1100" b="0" baseline="0">
                          <a:solidFill>
                            <a:schemeClr val="bg1"/>
                          </a:solidFill>
                          <a:effectLst/>
                          <a:latin typeface="Century Gothic" panose="020B0502020202020204" pitchFamily="34" charset="0"/>
                          <a:ea typeface="Calibri"/>
                          <a:cs typeface="Times New Roman"/>
                        </a:rPr>
                        <a:t> Reed is an unlikable bully. Remind students of Noah </a:t>
                      </a:r>
                      <a:r>
                        <a:rPr lang="en-GB" sz="1100" b="0" baseline="0" err="1">
                          <a:solidFill>
                            <a:schemeClr val="bg1"/>
                          </a:solidFill>
                          <a:effectLst/>
                          <a:latin typeface="Century Gothic" panose="020B0502020202020204" pitchFamily="34" charset="0"/>
                          <a:ea typeface="Calibri"/>
                          <a:cs typeface="Times New Roman"/>
                        </a:rPr>
                        <a:t>Claypole</a:t>
                      </a:r>
                      <a:r>
                        <a:rPr lang="en-GB" sz="1100" b="0" baseline="0">
                          <a:solidFill>
                            <a:schemeClr val="bg1"/>
                          </a:solidFill>
                          <a:effectLst/>
                          <a:latin typeface="Century Gothic" panose="020B0502020202020204" pitchFamily="34" charset="0"/>
                          <a:ea typeface="Calibri"/>
                          <a:cs typeface="Times New Roman"/>
                        </a:rPr>
                        <a:t> from ‘Oliver Twist’ who was also a bully.</a:t>
                      </a:r>
                    </a:p>
                    <a:p>
                      <a:pPr>
                        <a:lnSpc>
                          <a:spcPct val="100000"/>
                        </a:lnSpc>
                        <a:spcAft>
                          <a:spcPts val="0"/>
                        </a:spcAft>
                      </a:pPr>
                      <a:r>
                        <a:rPr lang="en-GB" sz="1100" b="0" baseline="0">
                          <a:solidFill>
                            <a:schemeClr val="bg1"/>
                          </a:solidFill>
                          <a:effectLst/>
                          <a:latin typeface="Century Gothic" panose="020B0502020202020204" pitchFamily="34" charset="0"/>
                          <a:ea typeface="Calibri"/>
                          <a:cs typeface="Times New Roman"/>
                        </a:rPr>
                        <a:t>Ask students to read the given extract from page 12 again and, in pairs, </a:t>
                      </a:r>
                      <a:r>
                        <a:rPr lang="en-GB" sz="1100" b="1">
                          <a:solidFill>
                            <a:schemeClr val="bg1"/>
                          </a:solidFill>
                          <a:latin typeface="Century Gothic" panose="020B0502020202020204" pitchFamily="34" charset="0"/>
                        </a:rPr>
                        <a:t>write a list of four things that make John Reed an unlikable and unpleasant character.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bg1"/>
                          </a:solidFill>
                          <a:effectLst/>
                          <a:latin typeface="Century Gothic" panose="020B0502020202020204" pitchFamily="34" charset="0"/>
                          <a:ea typeface="Calibri"/>
                          <a:cs typeface="Times New Roman"/>
                        </a:rPr>
                        <a:t>Take feedback. Students write a paragraph</a:t>
                      </a:r>
                      <a:r>
                        <a:rPr lang="en-GB" sz="1100" b="0" baseline="0">
                          <a:solidFill>
                            <a:schemeClr val="bg1"/>
                          </a:solidFill>
                          <a:effectLst/>
                          <a:latin typeface="Century Gothic" panose="020B0502020202020204" pitchFamily="34" charset="0"/>
                          <a:ea typeface="Calibri"/>
                          <a:cs typeface="Times New Roman"/>
                        </a:rPr>
                        <a:t> answering the question: </a:t>
                      </a:r>
                      <a:r>
                        <a:rPr lang="en-GB" sz="1100" b="0">
                          <a:solidFill>
                            <a:schemeClr val="bg1"/>
                          </a:solidFill>
                          <a:latin typeface="Century Gothic" panose="020B0502020202020204" pitchFamily="34" charset="0"/>
                        </a:rPr>
                        <a:t>How does </a:t>
                      </a:r>
                      <a:r>
                        <a:rPr lang="en-GB" sz="1100" b="0" err="1">
                          <a:solidFill>
                            <a:schemeClr val="bg1"/>
                          </a:solidFill>
                          <a:latin typeface="Century Gothic" panose="020B0502020202020204" pitchFamily="34" charset="0"/>
                        </a:rPr>
                        <a:t>Brontë</a:t>
                      </a:r>
                      <a:r>
                        <a:rPr lang="en-GB" sz="1100" b="0">
                          <a:solidFill>
                            <a:schemeClr val="bg1"/>
                          </a:solidFill>
                          <a:latin typeface="Century Gothic" panose="020B0502020202020204" pitchFamily="34" charset="0"/>
                        </a:rPr>
                        <a:t> present John Reed?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4"/>
                  </a:ext>
                </a:extLst>
              </a:tr>
              <a:tr h="0">
                <a:tc>
                  <a:txBody>
                    <a:bodyPr/>
                    <a:lstStyle/>
                    <a:p>
                      <a:pPr algn="l">
                        <a:lnSpc>
                          <a:spcPct val="100000"/>
                        </a:lnSpc>
                        <a:spcAft>
                          <a:spcPts val="0"/>
                        </a:spcAft>
                      </a:pPr>
                      <a:r>
                        <a:rPr lang="en-GB" sz="1100" b="1">
                          <a:effectLst/>
                          <a:latin typeface="Century Gothic" panose="020B0502020202020204" pitchFamily="34" charset="0"/>
                          <a:ea typeface="Calibri"/>
                          <a:cs typeface="Times New Roman"/>
                        </a:rPr>
                        <a:t>Mastery assessment plenary</a:t>
                      </a:r>
                      <a:endParaRPr lang="en-GB" sz="1100">
                        <a:effectLst/>
                        <a:latin typeface="Century Gothic" panose="020B0502020202020204" pitchFamily="34" charset="0"/>
                        <a:ea typeface="Calibri"/>
                        <a:cs typeface="Times New Roman"/>
                      </a:endParaRPr>
                    </a:p>
                    <a:p>
                      <a:pPr algn="l">
                        <a:lnSpc>
                          <a:spcPct val="100000"/>
                        </a:lnSpc>
                        <a:spcAft>
                          <a:spcPts val="0"/>
                        </a:spcAft>
                      </a:pPr>
                      <a:r>
                        <a:rPr lang="en-GB" sz="1100">
                          <a:effectLst/>
                          <a:latin typeface="Century Gothic" panose="020B0502020202020204" pitchFamily="34" charset="0"/>
                          <a:ea typeface="Calibri"/>
                          <a:cs typeface="Times New Roman"/>
                        </a:rPr>
                        <a:t>Students complete quiz.</a:t>
                      </a:r>
                    </a:p>
                  </a:txBody>
                  <a:tcPr marL="68400" marR="68400" marT="0" marB="0"/>
                </a:tc>
                <a:tc>
                  <a:txBody>
                    <a:bodyPr/>
                    <a:lstStyle/>
                    <a:p>
                      <a:pPr>
                        <a:lnSpc>
                          <a:spcPct val="100000"/>
                        </a:lnSpc>
                        <a:spcAft>
                          <a:spcPts val="0"/>
                        </a:spcAft>
                      </a:pPr>
                      <a:endParaRPr lang="en-GB" sz="11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r h="0">
                <a:tc>
                  <a:txBody>
                    <a:bodyPr/>
                    <a:lstStyle/>
                    <a:p>
                      <a:pPr algn="l">
                        <a:lnSpc>
                          <a:spcPct val="100000"/>
                        </a:lnSpc>
                        <a:spcAft>
                          <a:spcPts val="0"/>
                        </a:spcAft>
                      </a:pPr>
                      <a:r>
                        <a:rPr lang="en-GB" sz="1100" b="1">
                          <a:effectLst/>
                          <a:latin typeface="Century Gothic" panose="020B0502020202020204" pitchFamily="34" charset="0"/>
                          <a:ea typeface="Calibri"/>
                          <a:cs typeface="Times New Roman"/>
                        </a:rPr>
                        <a:t>Extension/Homework</a:t>
                      </a:r>
                      <a:endParaRPr lang="en-US" sz="1100">
                        <a:effectLst/>
                        <a:latin typeface="Century Gothic" panose="020B0502020202020204" pitchFamily="34" charset="0"/>
                        <a:ea typeface="Calibri"/>
                        <a:cs typeface="Times New Roman"/>
                      </a:endParaRPr>
                    </a:p>
                    <a:p>
                      <a:pPr algn="l">
                        <a:lnSpc>
                          <a:spcPct val="100000"/>
                        </a:lnSpc>
                        <a:spcAft>
                          <a:spcPts val="0"/>
                        </a:spcAft>
                      </a:pPr>
                      <a:r>
                        <a:rPr lang="en-GB" sz="1100">
                          <a:effectLst/>
                          <a:latin typeface="Century Gothic" panose="020B0502020202020204" pitchFamily="34" charset="0"/>
                          <a:ea typeface="Calibri"/>
                          <a:cs typeface="Times New Roman"/>
                        </a:rPr>
                        <a:t>Pupils compare the John Reed extract from Page 12 to an extract about Dudley </a:t>
                      </a:r>
                      <a:r>
                        <a:rPr lang="en-GB" sz="1100" err="1">
                          <a:effectLst/>
                          <a:latin typeface="Century Gothic" panose="020B0502020202020204" pitchFamily="34" charset="0"/>
                          <a:ea typeface="Calibri"/>
                          <a:cs typeface="Times New Roman"/>
                        </a:rPr>
                        <a:t>Dursley</a:t>
                      </a:r>
                      <a:r>
                        <a:rPr lang="en-GB" sz="1100">
                          <a:effectLst/>
                          <a:latin typeface="Century Gothic" panose="020B0502020202020204" pitchFamily="34" charset="0"/>
                          <a:ea typeface="Calibri"/>
                          <a:cs typeface="Times New Roman"/>
                        </a:rPr>
                        <a:t> from the Harry Potter series. They</a:t>
                      </a:r>
                      <a:r>
                        <a:rPr lang="en-GB" sz="1100" baseline="0">
                          <a:effectLst/>
                          <a:latin typeface="Century Gothic" panose="020B0502020202020204" pitchFamily="34" charset="0"/>
                          <a:ea typeface="Calibri"/>
                          <a:cs typeface="Times New Roman"/>
                        </a:rPr>
                        <a:t> identify the similarities between the characters. </a:t>
                      </a:r>
                      <a:endParaRPr lang="en-GB" sz="110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Aft>
                          <a:spcPts val="0"/>
                        </a:spcAft>
                      </a:pPr>
                      <a:endParaRPr lang="en-GB" sz="11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3961725819"/>
                  </a:ext>
                </a:extLst>
              </a:tr>
            </a:tbl>
          </a:graphicData>
        </a:graphic>
      </p:graphicFrame>
      <p:sp>
        <p:nvSpPr>
          <p:cNvPr id="2" name="Rectangle 1"/>
          <p:cNvSpPr/>
          <p:nvPr/>
        </p:nvSpPr>
        <p:spPr>
          <a:xfrm>
            <a:off x="707887" y="5306137"/>
            <a:ext cx="8436113" cy="1077218"/>
          </a:xfrm>
          <a:prstGeom prst="rect">
            <a:avLst/>
          </a:prstGeom>
          <a:ln w="57150">
            <a:solidFill>
              <a:srgbClr val="FF0066"/>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Please note that there is a recommended section of text to omit at your discretion. The ‘check for understanding’ questions will not cover this part of the text. This is indicated on the PowerPoint slide by one red star (*) at the beginning of the section and two (**) at the end.</a:t>
            </a:r>
          </a:p>
        </p:txBody>
      </p:sp>
    </p:spTree>
    <p:extLst>
      <p:ext uri="{BB962C8B-B14F-4D97-AF65-F5344CB8AC3E}">
        <p14:creationId xmlns:p14="http://schemas.microsoft.com/office/powerpoint/2010/main" val="4267983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32F4C0-AFCE-7944-B922-C595C1BAA392}"/>
              </a:ext>
            </a:extLst>
          </p:cNvPr>
          <p:cNvSpPr txBox="1"/>
          <p:nvPr/>
        </p:nvSpPr>
        <p:spPr>
          <a:xfrm>
            <a:off x="1013254" y="5102989"/>
            <a:ext cx="7710614" cy="1569660"/>
          </a:xfrm>
          <a:prstGeom prst="rect">
            <a:avLst/>
          </a:prstGeom>
          <a:solidFill>
            <a:schemeClr val="tx1"/>
          </a:solidFill>
          <a:ln w="25400">
            <a:solidFill>
              <a:schemeClr val="dk1"/>
            </a:solidFill>
          </a:ln>
        </p:spPr>
        <p:txBody>
          <a:bodyPr wrap="square" rtlCol="0" anchor="t">
            <a:noAutofit/>
          </a:bodyPr>
          <a:lstStyle/>
          <a:p>
            <a:pPr lvl="0" defTabSz="914400">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2400" b="1" dirty="0">
                <a:solidFill>
                  <a:srgbClr val="00B050"/>
                </a:solidFill>
                <a:latin typeface="Century Gothic" panose="020B0502020202020204" pitchFamily="34" charset="0"/>
              </a:rPr>
              <a:t>It was unusual for a female character in the Victorian era to be strong and independent.</a:t>
            </a: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Rectangle 11">
            <a:extLst>
              <a:ext uri="{FF2B5EF4-FFF2-40B4-BE49-F238E27FC236}">
                <a16:creationId xmlns:a16="http://schemas.microsoft.com/office/drawing/2014/main" id="{8BD3E3A3-547A-554B-B7C4-9F96928283B7}"/>
              </a:ext>
            </a:extLst>
          </p:cNvPr>
          <p:cNvSpPr/>
          <p:nvPr/>
        </p:nvSpPr>
        <p:spPr>
          <a:xfrm>
            <a:off x="1006415" y="997916"/>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lvl="0" defTabSz="914400">
              <a:spcAft>
                <a:spcPts val="300"/>
              </a:spcAf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re-cap your knowledge of </a:t>
            </a:r>
            <a:r>
              <a:rPr lang="en-US" sz="2400" b="1" dirty="0">
                <a:solidFill>
                  <a:prstClr val="black"/>
                </a:solidFill>
                <a:latin typeface="Century Gothic" panose="020B0502020202020204" pitchFamily="34" charset="0"/>
              </a:rPr>
              <a:t>Charlotte Brontë</a:t>
            </a:r>
            <a:endPar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lvl="0" indent="-457200" defTabSz="914400">
              <a:spcAft>
                <a:spcPts val="300"/>
              </a:spcAft>
              <a:buFont typeface="+mj-lt"/>
              <a:buAutoNum type="arabicPeriod"/>
              <a:defRPr/>
            </a:pPr>
            <a:r>
              <a:rPr lang="en-US" sz="2400" b="1" dirty="0">
                <a:solidFill>
                  <a:srgbClr val="00B050"/>
                </a:solidFill>
                <a:latin typeface="Century Gothic" panose="020B0502020202020204" pitchFamily="34" charset="0"/>
              </a:rPr>
              <a:t>Charlotte Brontë was born in Yorkshire in 1816.</a:t>
            </a:r>
          </a:p>
          <a:p>
            <a:pPr marL="457200" lvl="0" indent="-457200" defTabSz="914400">
              <a:spcAft>
                <a:spcPts val="300"/>
              </a:spcAft>
              <a:buFont typeface="+mj-lt"/>
              <a:buAutoNum type="arabicPeriod"/>
              <a:defRPr/>
            </a:pPr>
            <a:r>
              <a:rPr lang="en-US" sz="2400" b="1" dirty="0">
                <a:solidFill>
                  <a:srgbClr val="00B050"/>
                </a:solidFill>
                <a:latin typeface="Century Gothic" panose="020B0502020202020204" pitchFamily="34" charset="0"/>
              </a:rPr>
              <a:t>She went to the Clergy Daughter’s School which inspired the fictional school of Lowood in ‘Jane Eyre’.</a:t>
            </a:r>
          </a:p>
          <a:p>
            <a:pPr marL="457200" lvl="0" indent="-457200" defTabSz="914400">
              <a:spcAft>
                <a:spcPts val="300"/>
              </a:spcAft>
              <a:buFont typeface="+mj-lt"/>
              <a:buAutoNum type="arabicPeriod"/>
              <a:defRPr/>
            </a:pPr>
            <a:r>
              <a:rPr lang="en-US" sz="2400" dirty="0">
                <a:solidFill>
                  <a:prstClr val="black"/>
                </a:solidFill>
                <a:latin typeface="Century Gothic" panose="020B0502020202020204" pitchFamily="34" charset="0"/>
              </a:rPr>
              <a:t>Brontë sets her novel ‘Jane Eyre’ in Yorkshire because of the </a:t>
            </a:r>
            <a:r>
              <a:rPr lang="en-US" sz="2400" b="1" dirty="0">
                <a:solidFill>
                  <a:srgbClr val="00B050"/>
                </a:solidFill>
                <a:latin typeface="Century Gothic" panose="020B0502020202020204" pitchFamily="34" charset="0"/>
              </a:rPr>
              <a:t>bleak</a:t>
            </a:r>
            <a:r>
              <a:rPr lang="en-US" sz="2400" dirty="0">
                <a:solidFill>
                  <a:prstClr val="black"/>
                </a:solidFill>
                <a:latin typeface="Century Gothic" panose="020B0502020202020204" pitchFamily="34" charset="0"/>
              </a:rPr>
              <a:t> landscape.</a:t>
            </a:r>
          </a:p>
          <a:p>
            <a:pPr marL="457200" lvl="0" indent="-457200" defTabSz="914400">
              <a:spcAft>
                <a:spcPts val="300"/>
              </a:spcAft>
              <a:buFont typeface="+mj-lt"/>
              <a:buAutoNum type="arabicPeriod"/>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protagonist Jane is an orphan who is </a:t>
            </a:r>
            <a:r>
              <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independent</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and </a:t>
            </a:r>
            <a:r>
              <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tough</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 name="TextBox 14"/>
          <p:cNvSpPr txBox="1"/>
          <p:nvPr/>
        </p:nvSpPr>
        <p:spPr>
          <a:xfrm>
            <a:off x="1013254" y="5102989"/>
            <a:ext cx="7710614" cy="1569660"/>
          </a:xfrm>
          <a:prstGeom prst="rect">
            <a:avLst/>
          </a:prstGeom>
          <a:solidFill>
            <a:schemeClr val="tx1"/>
          </a:solidFill>
          <a:ln w="25400">
            <a:solidFill>
              <a:schemeClr val="dk1"/>
            </a:solidFill>
          </a:ln>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 was it</a:t>
            </a:r>
            <a:r>
              <a:rPr kumimoji="0" lang="en-GB"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unusual to have a protagonist like Jane Eyre in the Victorian era?</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861143" y="414269"/>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Character Focus: John Reed</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Rectangle 3"/>
          <p:cNvSpPr/>
          <p:nvPr/>
        </p:nvSpPr>
        <p:spPr>
          <a:xfrm>
            <a:off x="1006415" y="997916"/>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a:spcAft>
                <a:spcPts val="300"/>
              </a:spcAf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re-cap your knowledge of </a:t>
            </a:r>
            <a:r>
              <a:rPr lang="en-US" sz="2400" b="1" dirty="0">
                <a:solidFill>
                  <a:prstClr val="black"/>
                </a:solidFill>
                <a:latin typeface="Century Gothic" panose="020B0502020202020204" pitchFamily="34" charset="0"/>
              </a:rPr>
              <a:t>Charlotte Brontë</a:t>
            </a:r>
            <a:endPar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lvl="0" indent="-457200" defTabSz="914400">
              <a:spcAft>
                <a:spcPts val="300"/>
              </a:spcAft>
              <a:buFont typeface="+mj-lt"/>
              <a:buAutoNum type="arabicPeriod"/>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When </a:t>
            </a:r>
            <a:r>
              <a:rPr lang="en-US" sz="2400" dirty="0">
                <a:solidFill>
                  <a:prstClr val="black"/>
                </a:solidFill>
                <a:latin typeface="Century Gothic" panose="020B0502020202020204" pitchFamily="34" charset="0"/>
              </a:rPr>
              <a:t>and where was Charlotte Brontë born?</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lvl="0" indent="-457200" defTabSz="914400">
              <a:spcAft>
                <a:spcPts val="300"/>
              </a:spcAft>
              <a:buFont typeface="+mj-lt"/>
              <a:buAutoNum type="arabicPeriod"/>
              <a:defRPr/>
            </a:pPr>
            <a:r>
              <a:rPr lang="en-US" sz="2400" dirty="0">
                <a:solidFill>
                  <a:prstClr val="black"/>
                </a:solidFill>
                <a:latin typeface="Century Gothic" panose="020B0502020202020204" pitchFamily="34" charset="0"/>
              </a:rPr>
              <a:t>Where did she go to school? What did this inspire?</a:t>
            </a:r>
          </a:p>
          <a:p>
            <a:pPr marL="457200" lvl="0" indent="-457200" defTabSz="914400">
              <a:spcAft>
                <a:spcPts val="300"/>
              </a:spcAft>
              <a:buFont typeface="+mj-lt"/>
              <a:buAutoNum type="arabicPeriod"/>
              <a:defRPr/>
            </a:pPr>
            <a:r>
              <a:rPr lang="en-US" sz="2400" dirty="0">
                <a:solidFill>
                  <a:prstClr val="black"/>
                </a:solidFill>
                <a:latin typeface="Century Gothic" panose="020B0502020202020204" pitchFamily="34" charset="0"/>
              </a:rPr>
              <a:t>Brontë sets her novel ‘Jane Eyre’ in Yorkshire because of the __________ landscape.</a:t>
            </a:r>
          </a:p>
          <a:p>
            <a:pPr marL="457200" lvl="0" indent="-457200" defTabSz="914400">
              <a:spcAft>
                <a:spcPts val="300"/>
              </a:spcAft>
              <a:buFont typeface="+mj-lt"/>
              <a:buAutoNum type="arabicPeriod"/>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protagonist Jane is an orphan who is _________ and _________</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1932" y="3090649"/>
            <a:ext cx="2756083" cy="87403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9365" y="2730890"/>
            <a:ext cx="1991777" cy="136312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05021" y="2846941"/>
            <a:ext cx="2305922" cy="1283837"/>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9808" y="4845084"/>
            <a:ext cx="1107680" cy="1560383"/>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9739" y="4845083"/>
            <a:ext cx="1136130" cy="1554704"/>
          </a:xfrm>
          <a:prstGeom prst="rect">
            <a:avLst/>
          </a:prstGeom>
        </p:spPr>
      </p:pic>
      <p:sp>
        <p:nvSpPr>
          <p:cNvPr id="19" name="TextBox 18"/>
          <p:cNvSpPr txBox="1"/>
          <p:nvPr/>
        </p:nvSpPr>
        <p:spPr>
          <a:xfrm>
            <a:off x="7505051" y="6399787"/>
            <a:ext cx="126550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Adult Jane</a:t>
            </a:r>
          </a:p>
        </p:txBody>
      </p:sp>
      <p:sp>
        <p:nvSpPr>
          <p:cNvPr id="20" name="TextBox 19"/>
          <p:cNvSpPr txBox="1"/>
          <p:nvPr/>
        </p:nvSpPr>
        <p:spPr>
          <a:xfrm>
            <a:off x="978887" y="6399787"/>
            <a:ext cx="140952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Young Jane</a:t>
            </a:r>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19687" y="3666994"/>
            <a:ext cx="1986671" cy="1274174"/>
          </a:xfrm>
          <a:prstGeom prst="rect">
            <a:avLst/>
          </a:prstGeom>
        </p:spPr>
      </p:pic>
      <p:sp>
        <p:nvSpPr>
          <p:cNvPr id="5" name="TextBox 4"/>
          <p:cNvSpPr txBox="1"/>
          <p:nvPr/>
        </p:nvSpPr>
        <p:spPr>
          <a:xfrm>
            <a:off x="899592" y="116632"/>
            <a:ext cx="8136904"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novel 'Jane Eyre’ follows the life of Jane as she grows from a vulnerable but spirited child into a strong woman. As she grows up, she moves to different locations across the north of England.</a:t>
            </a: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5" name="Picture 14"/>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5656655" y="3522978"/>
            <a:ext cx="1580892" cy="1258443"/>
          </a:xfrm>
          <a:prstGeom prst="rect">
            <a:avLst/>
          </a:prstGeom>
        </p:spPr>
      </p:pic>
      <p:cxnSp>
        <p:nvCxnSpPr>
          <p:cNvPr id="13" name="Straight Arrow Connector 12"/>
          <p:cNvCxnSpPr/>
          <p:nvPr/>
        </p:nvCxnSpPr>
        <p:spPr>
          <a:xfrm>
            <a:off x="2362862" y="5661248"/>
            <a:ext cx="508945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1331640" y="1850477"/>
            <a:ext cx="72008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read a summary of the story of ‘Jane Eyre’.</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5062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6237" y="0"/>
            <a:ext cx="2756083" cy="874036"/>
          </a:xfrm>
          <a:prstGeom prst="rect">
            <a:avLst/>
          </a:prstGeom>
        </p:spPr>
      </p:pic>
      <p:sp>
        <p:nvSpPr>
          <p:cNvPr id="4" name="TextBox 3"/>
          <p:cNvSpPr txBox="1"/>
          <p:nvPr/>
        </p:nvSpPr>
        <p:spPr>
          <a:xfrm>
            <a:off x="5361210" y="830604"/>
            <a:ext cx="175347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7457" y="1115614"/>
            <a:ext cx="1710262" cy="1096896"/>
          </a:xfrm>
          <a:prstGeom prst="rect">
            <a:avLst/>
          </a:prstGeom>
        </p:spPr>
      </p:pic>
      <p:sp>
        <p:nvSpPr>
          <p:cNvPr id="7" name="TextBox 6"/>
          <p:cNvSpPr txBox="1"/>
          <p:nvPr/>
        </p:nvSpPr>
        <p:spPr>
          <a:xfrm>
            <a:off x="5277457" y="2203116"/>
            <a:ext cx="173850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Lowood</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School</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4388" y="2481975"/>
            <a:ext cx="1991777" cy="1363122"/>
          </a:xfrm>
          <a:prstGeom prst="rect">
            <a:avLst/>
          </a:prstGeom>
        </p:spPr>
      </p:pic>
      <p:sp>
        <p:nvSpPr>
          <p:cNvPr id="9" name="TextBox 8"/>
          <p:cNvSpPr txBox="1"/>
          <p:nvPr/>
        </p:nvSpPr>
        <p:spPr>
          <a:xfrm>
            <a:off x="5333441" y="3666510"/>
            <a:ext cx="159295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Thornfield Hall</a:t>
            </a:r>
          </a:p>
        </p:txBody>
      </p:sp>
      <p:sp>
        <p:nvSpPr>
          <p:cNvPr id="10" name="TextBox 9"/>
          <p:cNvSpPr txBox="1"/>
          <p:nvPr/>
        </p:nvSpPr>
        <p:spPr>
          <a:xfrm>
            <a:off x="5445408" y="5211948"/>
            <a:ext cx="141026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Moor House</a:t>
            </a:r>
          </a:p>
        </p:txBody>
      </p:sp>
      <p:pic>
        <p:nvPicPr>
          <p:cNvPr id="15" name="Picture 14"/>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5417804" y="4153999"/>
            <a:ext cx="1319257" cy="105017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34388" y="5390325"/>
            <a:ext cx="2305922" cy="1283837"/>
          </a:xfrm>
          <a:prstGeom prst="rect">
            <a:avLst/>
          </a:prstGeom>
        </p:spPr>
      </p:pic>
      <p:pic>
        <p:nvPicPr>
          <p:cNvPr id="17" name="Picture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49754" y="116936"/>
            <a:ext cx="1493896" cy="2104443"/>
          </a:xfrm>
          <a:prstGeom prst="rect">
            <a:avLst/>
          </a:prstGeom>
        </p:spPr>
      </p:pic>
      <p:pic>
        <p:nvPicPr>
          <p:cNvPr id="18" name="Picture 17"/>
          <p:cNvPicPr>
            <a:picLocks noChangeAspect="1"/>
          </p:cNvPicPr>
          <p:nvPr/>
        </p:nvPicPr>
        <p:blipFill>
          <a:blip r:embed="rId9"/>
          <a:stretch>
            <a:fillRect/>
          </a:stretch>
        </p:blipFill>
        <p:spPr>
          <a:xfrm>
            <a:off x="7549754" y="4286529"/>
            <a:ext cx="1493895" cy="2044277"/>
          </a:xfrm>
          <a:prstGeom prst="rect">
            <a:avLst/>
          </a:prstGeom>
        </p:spPr>
      </p:pic>
      <p:sp>
        <p:nvSpPr>
          <p:cNvPr id="19" name="TextBox 18"/>
          <p:cNvSpPr txBox="1"/>
          <p:nvPr/>
        </p:nvSpPr>
        <p:spPr>
          <a:xfrm>
            <a:off x="7549753" y="6330806"/>
            <a:ext cx="149389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Adult Jane</a:t>
            </a:r>
          </a:p>
        </p:txBody>
      </p:sp>
      <p:sp>
        <p:nvSpPr>
          <p:cNvPr id="20" name="TextBox 19"/>
          <p:cNvSpPr txBox="1"/>
          <p:nvPr/>
        </p:nvSpPr>
        <p:spPr>
          <a:xfrm>
            <a:off x="7549754" y="2221379"/>
            <a:ext cx="149389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Young Jane</a:t>
            </a:r>
          </a:p>
        </p:txBody>
      </p:sp>
      <p:sp>
        <p:nvSpPr>
          <p:cNvPr id="11" name="TextBox 10"/>
          <p:cNvSpPr txBox="1"/>
          <p:nvPr/>
        </p:nvSpPr>
        <p:spPr>
          <a:xfrm>
            <a:off x="5653569" y="6474822"/>
            <a:ext cx="117351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Ferndean</a:t>
            </a: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cxnSp>
        <p:nvCxnSpPr>
          <p:cNvPr id="22" name="Straight Arrow Connector 21"/>
          <p:cNvCxnSpPr>
            <a:stCxn id="31" idx="3"/>
          </p:cNvCxnSpPr>
          <p:nvPr/>
        </p:nvCxnSpPr>
        <p:spPr>
          <a:xfrm flipV="1">
            <a:off x="4142579" y="260648"/>
            <a:ext cx="702514" cy="2411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32" idx="3"/>
            <a:endCxn id="6" idx="1"/>
          </p:cNvCxnSpPr>
          <p:nvPr/>
        </p:nvCxnSpPr>
        <p:spPr>
          <a:xfrm>
            <a:off x="4142579" y="1552554"/>
            <a:ext cx="1134878" cy="1115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3" idx="3"/>
            <a:endCxn id="8" idx="1"/>
          </p:cNvCxnSpPr>
          <p:nvPr/>
        </p:nvCxnSpPr>
        <p:spPr>
          <a:xfrm>
            <a:off x="4033999" y="2741808"/>
            <a:ext cx="1100389" cy="4217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34" idx="3"/>
            <a:endCxn id="15" idx="1"/>
          </p:cNvCxnSpPr>
          <p:nvPr/>
        </p:nvCxnSpPr>
        <p:spPr>
          <a:xfrm>
            <a:off x="4142579" y="4069561"/>
            <a:ext cx="1275225" cy="6095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02513" y="40134"/>
            <a:ext cx="3440066" cy="9233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 Jane, the orphan, lives with her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aunt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cousins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2" name="TextBox 31"/>
          <p:cNvSpPr txBox="1"/>
          <p:nvPr/>
        </p:nvSpPr>
        <p:spPr>
          <a:xfrm>
            <a:off x="702513" y="952389"/>
            <a:ext cx="3440066" cy="120032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 She is sent away to the harsh </a:t>
            </a:r>
            <a:r>
              <a:rPr kumimoji="0" lang="en-GB" sz="1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Lowood</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School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where she spends six years as a pupil and two as a teacher.</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3" name="TextBox 32"/>
          <p:cNvSpPr txBox="1"/>
          <p:nvPr/>
        </p:nvSpPr>
        <p:spPr>
          <a:xfrm>
            <a:off x="702513" y="2141643"/>
            <a:ext cx="3331486" cy="120032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 Jane gets a job as a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Governess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Thornfield Hall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where she falls in love with her employer,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Rochester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4" name="TextBox 33"/>
          <p:cNvSpPr txBox="1"/>
          <p:nvPr/>
        </p:nvSpPr>
        <p:spPr>
          <a:xfrm>
            <a:off x="702513" y="3330897"/>
            <a:ext cx="3440066" cy="147732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4. After finding out that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Rochester already has wife who is locked up in the attic</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Jane runs away and stays with a family 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Moor House</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5" name="TextBox 34"/>
          <p:cNvSpPr txBox="1"/>
          <p:nvPr/>
        </p:nvSpPr>
        <p:spPr>
          <a:xfrm>
            <a:off x="702513" y="4797152"/>
            <a:ext cx="3942234" cy="20313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5. Jane hears Mr Rochester’s voice calling her on the moors. She goes to find him and finds out that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Thornfield Hall has burnt down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and his first wife has killed herself. She marries him. </a:t>
            </a:r>
            <a:r>
              <a:rPr kumimoji="0" lang="en-GB" sz="1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Ferndean</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Manor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becomes their home. </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cxnSp>
        <p:nvCxnSpPr>
          <p:cNvPr id="27" name="Straight Arrow Connector 26"/>
          <p:cNvCxnSpPr>
            <a:endCxn id="16" idx="1"/>
          </p:cNvCxnSpPr>
          <p:nvPr/>
        </p:nvCxnSpPr>
        <p:spPr>
          <a:xfrm>
            <a:off x="4499992" y="5877272"/>
            <a:ext cx="634396" cy="15497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289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6237" y="0"/>
            <a:ext cx="2756083" cy="874036"/>
          </a:xfrm>
          <a:prstGeom prst="rect">
            <a:avLst/>
          </a:prstGeom>
        </p:spPr>
      </p:pic>
      <p:sp>
        <p:nvSpPr>
          <p:cNvPr id="4" name="TextBox 3"/>
          <p:cNvSpPr txBox="1"/>
          <p:nvPr/>
        </p:nvSpPr>
        <p:spPr>
          <a:xfrm>
            <a:off x="5361210" y="830604"/>
            <a:ext cx="175347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7457" y="1115614"/>
            <a:ext cx="1710262" cy="1096896"/>
          </a:xfrm>
          <a:prstGeom prst="rect">
            <a:avLst/>
          </a:prstGeom>
        </p:spPr>
      </p:pic>
      <p:sp>
        <p:nvSpPr>
          <p:cNvPr id="7" name="TextBox 6"/>
          <p:cNvSpPr txBox="1"/>
          <p:nvPr/>
        </p:nvSpPr>
        <p:spPr>
          <a:xfrm>
            <a:off x="5277457" y="2203116"/>
            <a:ext cx="173850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Lowood</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School</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4388" y="2481975"/>
            <a:ext cx="1991777" cy="1363122"/>
          </a:xfrm>
          <a:prstGeom prst="rect">
            <a:avLst/>
          </a:prstGeom>
        </p:spPr>
      </p:pic>
      <p:sp>
        <p:nvSpPr>
          <p:cNvPr id="9" name="TextBox 8"/>
          <p:cNvSpPr txBox="1"/>
          <p:nvPr/>
        </p:nvSpPr>
        <p:spPr>
          <a:xfrm>
            <a:off x="5333441" y="3666510"/>
            <a:ext cx="159295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Thornfield Hall</a:t>
            </a:r>
          </a:p>
        </p:txBody>
      </p:sp>
      <p:sp>
        <p:nvSpPr>
          <p:cNvPr id="10" name="TextBox 9"/>
          <p:cNvSpPr txBox="1"/>
          <p:nvPr/>
        </p:nvSpPr>
        <p:spPr>
          <a:xfrm>
            <a:off x="5445408" y="5211948"/>
            <a:ext cx="141026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Moor House</a:t>
            </a:r>
          </a:p>
        </p:txBody>
      </p:sp>
      <p:pic>
        <p:nvPicPr>
          <p:cNvPr id="15" name="Picture 14"/>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5417804" y="4153999"/>
            <a:ext cx="1319257" cy="105017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34388" y="5390325"/>
            <a:ext cx="2305922" cy="1283837"/>
          </a:xfrm>
          <a:prstGeom prst="rect">
            <a:avLst/>
          </a:prstGeom>
        </p:spPr>
      </p:pic>
      <p:pic>
        <p:nvPicPr>
          <p:cNvPr id="17" name="Picture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49754" y="116936"/>
            <a:ext cx="1493896" cy="2104443"/>
          </a:xfrm>
          <a:prstGeom prst="rect">
            <a:avLst/>
          </a:prstGeom>
        </p:spPr>
      </p:pic>
      <p:pic>
        <p:nvPicPr>
          <p:cNvPr id="18" name="Picture 17"/>
          <p:cNvPicPr>
            <a:picLocks noChangeAspect="1"/>
          </p:cNvPicPr>
          <p:nvPr/>
        </p:nvPicPr>
        <p:blipFill>
          <a:blip r:embed="rId9"/>
          <a:stretch>
            <a:fillRect/>
          </a:stretch>
        </p:blipFill>
        <p:spPr>
          <a:xfrm>
            <a:off x="7549754" y="4286529"/>
            <a:ext cx="1493895" cy="2044277"/>
          </a:xfrm>
          <a:prstGeom prst="rect">
            <a:avLst/>
          </a:prstGeom>
        </p:spPr>
      </p:pic>
      <p:sp>
        <p:nvSpPr>
          <p:cNvPr id="19" name="TextBox 18"/>
          <p:cNvSpPr txBox="1"/>
          <p:nvPr/>
        </p:nvSpPr>
        <p:spPr>
          <a:xfrm>
            <a:off x="7549753" y="6330806"/>
            <a:ext cx="149389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Adult Jane</a:t>
            </a:r>
          </a:p>
        </p:txBody>
      </p:sp>
      <p:sp>
        <p:nvSpPr>
          <p:cNvPr id="20" name="TextBox 19"/>
          <p:cNvSpPr txBox="1"/>
          <p:nvPr/>
        </p:nvSpPr>
        <p:spPr>
          <a:xfrm>
            <a:off x="7549754" y="2221379"/>
            <a:ext cx="149389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Young Jane</a:t>
            </a:r>
          </a:p>
        </p:txBody>
      </p:sp>
      <p:sp>
        <p:nvSpPr>
          <p:cNvPr id="11" name="TextBox 10"/>
          <p:cNvSpPr txBox="1"/>
          <p:nvPr/>
        </p:nvSpPr>
        <p:spPr>
          <a:xfrm>
            <a:off x="5653569" y="6474822"/>
            <a:ext cx="117351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Ferndean</a:t>
            </a: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cxnSp>
        <p:nvCxnSpPr>
          <p:cNvPr id="22" name="Straight Arrow Connector 21"/>
          <p:cNvCxnSpPr>
            <a:stCxn id="31" idx="3"/>
          </p:cNvCxnSpPr>
          <p:nvPr/>
        </p:nvCxnSpPr>
        <p:spPr>
          <a:xfrm flipV="1">
            <a:off x="4142579" y="260648"/>
            <a:ext cx="702514" cy="2411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32" idx="3"/>
            <a:endCxn id="6" idx="1"/>
          </p:cNvCxnSpPr>
          <p:nvPr/>
        </p:nvCxnSpPr>
        <p:spPr>
          <a:xfrm>
            <a:off x="4142579" y="1552554"/>
            <a:ext cx="1134878" cy="1115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3" idx="3"/>
            <a:endCxn id="8" idx="1"/>
          </p:cNvCxnSpPr>
          <p:nvPr/>
        </p:nvCxnSpPr>
        <p:spPr>
          <a:xfrm>
            <a:off x="4033999" y="2741808"/>
            <a:ext cx="1100389" cy="4217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34" idx="3"/>
            <a:endCxn id="15" idx="1"/>
          </p:cNvCxnSpPr>
          <p:nvPr/>
        </p:nvCxnSpPr>
        <p:spPr>
          <a:xfrm>
            <a:off x="4142579" y="4069561"/>
            <a:ext cx="1275225" cy="6095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02513" y="40134"/>
            <a:ext cx="3440066" cy="9233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 Jane, the orphan, lives with her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aunt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cousins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2" name="TextBox 31"/>
          <p:cNvSpPr txBox="1"/>
          <p:nvPr/>
        </p:nvSpPr>
        <p:spPr>
          <a:xfrm>
            <a:off x="702513" y="952389"/>
            <a:ext cx="3440066" cy="120032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 She is sent away to the harsh </a:t>
            </a:r>
            <a:r>
              <a:rPr kumimoji="0" lang="en-GB" sz="1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Lowood</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School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where she spends six years as a pupil and two as a teacher.</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3" name="TextBox 32"/>
          <p:cNvSpPr txBox="1"/>
          <p:nvPr/>
        </p:nvSpPr>
        <p:spPr>
          <a:xfrm>
            <a:off x="702513" y="2141643"/>
            <a:ext cx="3331486" cy="120032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 Jane gets a job as a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Governess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Thornfield Hall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where she falls in love with her employer,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Rochester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4" name="TextBox 33"/>
          <p:cNvSpPr txBox="1"/>
          <p:nvPr/>
        </p:nvSpPr>
        <p:spPr>
          <a:xfrm>
            <a:off x="702513" y="3330897"/>
            <a:ext cx="3440066" cy="147732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4. After finding out that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Rochester already has wife who is locked up in the attic</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Jane runs away and stays with a family 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Moor House</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5" name="TextBox 34"/>
          <p:cNvSpPr txBox="1"/>
          <p:nvPr/>
        </p:nvSpPr>
        <p:spPr>
          <a:xfrm>
            <a:off x="702513" y="4797152"/>
            <a:ext cx="3942234" cy="20313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5. Jane hears Mr Rochester’s voice calling her on the moors. She goes to find him and finds out that </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Thornfield Hall has burnt down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and his first wife has killed herself. She marries him. </a:t>
            </a:r>
            <a:r>
              <a:rPr kumimoji="0" lang="en-GB" sz="1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Ferndean</a:t>
            </a: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Manor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becomes their home. </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cxnSp>
        <p:nvCxnSpPr>
          <p:cNvPr id="27" name="Straight Arrow Connector 26"/>
          <p:cNvCxnSpPr>
            <a:endCxn id="16" idx="1"/>
          </p:cNvCxnSpPr>
          <p:nvPr/>
        </p:nvCxnSpPr>
        <p:spPr>
          <a:xfrm>
            <a:off x="4499992" y="5877272"/>
            <a:ext cx="634396" cy="15497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L-Shape 4"/>
          <p:cNvSpPr/>
          <p:nvPr/>
        </p:nvSpPr>
        <p:spPr>
          <a:xfrm>
            <a:off x="702513" y="2152718"/>
            <a:ext cx="8341135" cy="4660657"/>
          </a:xfrm>
          <a:prstGeom prst="corner">
            <a:avLst>
              <a:gd name="adj1" fmla="val 90874"/>
              <a:gd name="adj2" fmla="val 70710"/>
            </a:avLst>
          </a:prstGeom>
          <a:solidFill>
            <a:srgbClr val="EEEC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148068" y="3858650"/>
            <a:ext cx="756449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Over the next term, we will be reading about Jane’s childhood at Gateshead Hall and </a:t>
            </a:r>
            <a:r>
              <a:rPr kumimoji="0" lang="en-GB" sz="24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Lowood</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School. This is in chapters 1-10 of ‘Jane Eyre’.</a:t>
            </a:r>
          </a:p>
        </p:txBody>
      </p:sp>
    </p:spTree>
    <p:extLst>
      <p:ext uri="{BB962C8B-B14F-4D97-AF65-F5344CB8AC3E}">
        <p14:creationId xmlns:p14="http://schemas.microsoft.com/office/powerpoint/2010/main" val="217622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761639" y="44624"/>
            <a:ext cx="83286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Today, we are going to start reading ‘Jane Eyre’.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7887" y="4198252"/>
            <a:ext cx="8688649" cy="2755428"/>
          </a:xfrm>
          <a:prstGeom prst="rect">
            <a:avLst/>
          </a:prstGeom>
        </p:spPr>
      </p:pic>
      <p:sp>
        <p:nvSpPr>
          <p:cNvPr id="6" name="TextBox 5"/>
          <p:cNvSpPr txBox="1"/>
          <p:nvPr/>
        </p:nvSpPr>
        <p:spPr>
          <a:xfrm>
            <a:off x="761639" y="4321748"/>
            <a:ext cx="17941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a:t>
            </a:r>
          </a:p>
        </p:txBody>
      </p:sp>
      <p:cxnSp>
        <p:nvCxnSpPr>
          <p:cNvPr id="13" name="Straight Arrow Connector 12"/>
          <p:cNvCxnSpPr/>
          <p:nvPr/>
        </p:nvCxnSpPr>
        <p:spPr>
          <a:xfrm>
            <a:off x="1392227" y="4929873"/>
            <a:ext cx="336163" cy="202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l="-159" t="-482"/>
          <a:stretch/>
        </p:blipFill>
        <p:spPr>
          <a:xfrm>
            <a:off x="5065465" y="692696"/>
            <a:ext cx="3841091" cy="2025941"/>
          </a:xfrm>
          <a:prstGeom prst="rect">
            <a:avLst/>
          </a:prstGeom>
        </p:spPr>
      </p:pic>
      <p:sp>
        <p:nvSpPr>
          <p:cNvPr id="21" name="Rectangle 20"/>
          <p:cNvSpPr/>
          <p:nvPr/>
        </p:nvSpPr>
        <p:spPr>
          <a:xfrm>
            <a:off x="1143931" y="3020759"/>
            <a:ext cx="7554777" cy="1200329"/>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the orphan, lives in a large house called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with her aunt,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her cousins,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Eliza</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Georgiana</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96878" y="694532"/>
            <a:ext cx="2129065" cy="2020899"/>
          </a:xfrm>
          <a:prstGeom prst="rect">
            <a:avLst/>
          </a:prstGeom>
        </p:spPr>
      </p:pic>
      <p:pic>
        <p:nvPicPr>
          <p:cNvPr id="23" name="Picture 2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744" y="692696"/>
            <a:ext cx="1685612" cy="2022735"/>
          </a:xfrm>
          <a:prstGeom prst="rect">
            <a:avLst/>
          </a:prstGeom>
        </p:spPr>
      </p:pic>
      <p:sp>
        <p:nvSpPr>
          <p:cNvPr id="24" name="TextBox 23"/>
          <p:cNvSpPr txBox="1"/>
          <p:nvPr/>
        </p:nvSpPr>
        <p:spPr>
          <a:xfrm>
            <a:off x="1420508" y="2484139"/>
            <a:ext cx="79208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a:t>
            </a:r>
          </a:p>
        </p:txBody>
      </p:sp>
      <p:sp>
        <p:nvSpPr>
          <p:cNvPr id="25" name="TextBox 24"/>
          <p:cNvSpPr txBox="1"/>
          <p:nvPr/>
        </p:nvSpPr>
        <p:spPr>
          <a:xfrm>
            <a:off x="3236085" y="2484139"/>
            <a:ext cx="125065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a:t>
            </a:r>
          </a:p>
        </p:txBody>
      </p:sp>
      <p:sp>
        <p:nvSpPr>
          <p:cNvPr id="26" name="TextBox 25"/>
          <p:cNvSpPr txBox="1"/>
          <p:nvPr/>
        </p:nvSpPr>
        <p:spPr>
          <a:xfrm>
            <a:off x="6752509" y="2518609"/>
            <a:ext cx="710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Eliza</a:t>
            </a:r>
          </a:p>
        </p:txBody>
      </p:sp>
      <p:sp>
        <p:nvSpPr>
          <p:cNvPr id="27" name="TextBox 26"/>
          <p:cNvSpPr txBox="1"/>
          <p:nvPr/>
        </p:nvSpPr>
        <p:spPr>
          <a:xfrm>
            <a:off x="5084525" y="2520943"/>
            <a:ext cx="14446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Georgiana</a:t>
            </a:r>
          </a:p>
        </p:txBody>
      </p:sp>
      <p:sp>
        <p:nvSpPr>
          <p:cNvPr id="28" name="TextBox 27"/>
          <p:cNvSpPr txBox="1"/>
          <p:nvPr/>
        </p:nvSpPr>
        <p:spPr>
          <a:xfrm>
            <a:off x="7942944" y="2479187"/>
            <a:ext cx="7965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a:t>
            </a:r>
          </a:p>
        </p:txBody>
      </p:sp>
      <p:sp>
        <p:nvSpPr>
          <p:cNvPr id="3" name="Rectangle 2"/>
          <p:cNvSpPr/>
          <p:nvPr/>
        </p:nvSpPr>
        <p:spPr>
          <a:xfrm>
            <a:off x="707887" y="5203859"/>
            <a:ext cx="8436113" cy="1569660"/>
          </a:xfrm>
          <a:prstGeom prst="rect">
            <a:avLst/>
          </a:prstGeom>
          <a:solidFill>
            <a:srgbClr val="FFFFFF">
              <a:alpha val="61961"/>
            </a:srgb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 is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large manor house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with many rooms. Some of the rooms are used every day and some are used only occasionally when there are guests in the house.</a:t>
            </a:r>
          </a:p>
        </p:txBody>
      </p:sp>
    </p:spTree>
    <p:extLst>
      <p:ext uri="{BB962C8B-B14F-4D97-AF65-F5344CB8AC3E}">
        <p14:creationId xmlns:p14="http://schemas.microsoft.com/office/powerpoint/2010/main" val="33091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0093" y="1303045"/>
            <a:ext cx="1728192" cy="2376264"/>
          </a:xfrm>
          <a:prstGeom prst="rect">
            <a:avLst/>
          </a:prstGeom>
        </p:spPr>
      </p:pic>
      <p:sp>
        <p:nvSpPr>
          <p:cNvPr id="4" name="TextBox 3"/>
          <p:cNvSpPr txBox="1"/>
          <p:nvPr/>
        </p:nvSpPr>
        <p:spPr>
          <a:xfrm>
            <a:off x="1524626" y="3494643"/>
            <a:ext cx="845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2751" y="4681723"/>
            <a:ext cx="5808329" cy="1841993"/>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t="-482"/>
          <a:stretch/>
        </p:blipFill>
        <p:spPr>
          <a:xfrm>
            <a:off x="1086954" y="4116003"/>
            <a:ext cx="1721279" cy="2376264"/>
          </a:xfrm>
          <a:prstGeom prst="rect">
            <a:avLst/>
          </a:prstGeom>
        </p:spPr>
      </p:pic>
      <p:sp>
        <p:nvSpPr>
          <p:cNvPr id="7" name="TextBox 6"/>
          <p:cNvSpPr txBox="1"/>
          <p:nvPr/>
        </p:nvSpPr>
        <p:spPr>
          <a:xfrm>
            <a:off x="1627344" y="6307601"/>
            <a:ext cx="7965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a:t>
            </a:r>
          </a:p>
        </p:txBody>
      </p:sp>
      <p:sp>
        <p:nvSpPr>
          <p:cNvPr id="8" name="TextBox 7"/>
          <p:cNvSpPr txBox="1"/>
          <p:nvPr/>
        </p:nvSpPr>
        <p:spPr>
          <a:xfrm>
            <a:off x="3160440" y="1148251"/>
            <a:ext cx="5760640" cy="34163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is a bitter, rainy day at Gateshead Hall.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is not allowed to sit with the Reed family until she behaves in a more pleasing way.</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She goes to sit on the window seat to read a book quietly. Her large cousin, John Reed, goes looking for her. Jane is scared of John because he is a bully and he is older than her.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hits Jane.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 name="TextBox 9"/>
          <p:cNvSpPr txBox="1"/>
          <p:nvPr/>
        </p:nvSpPr>
        <p:spPr>
          <a:xfrm>
            <a:off x="5140177" y="6354439"/>
            <a:ext cx="175347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Gateshead Hall</a:t>
            </a:r>
          </a:p>
        </p:txBody>
      </p:sp>
      <p:sp>
        <p:nvSpPr>
          <p:cNvPr id="11" name="TextBox 10"/>
          <p:cNvSpPr txBox="1"/>
          <p:nvPr/>
        </p:nvSpPr>
        <p:spPr>
          <a:xfrm>
            <a:off x="978567" y="189569"/>
            <a:ext cx="81654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Here is what happens in the part of the story we are about to read.</a:t>
            </a:r>
          </a:p>
        </p:txBody>
      </p:sp>
    </p:spTree>
    <p:extLst>
      <p:ext uri="{BB962C8B-B14F-4D97-AF65-F5344CB8AC3E}">
        <p14:creationId xmlns:p14="http://schemas.microsoft.com/office/powerpoint/2010/main" val="41831761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rk_x0020_Department xmlns="9c6500c0-19b7-4dc1-a957-fb6bf8f5f217">English Mastery</Ark_x0020_Department>
    <_ip_UnifiedCompliancePolicyUIAction xmlns="http://schemas.microsoft.com/sharepoint/v3" xsi:nil="true"/>
    <Spring xmlns="66eb2665-5259-4d07-aae6-d909f8d4f955"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DF1EF9-7DA6-46F1-8528-98CA96E57CA6}">
  <ds:schemaRefs>
    <ds:schemaRef ds:uri="http://schemas.microsoft.com/sharepoint/v3/contenttype/forms"/>
  </ds:schemaRefs>
</ds:datastoreItem>
</file>

<file path=customXml/itemProps2.xml><?xml version="1.0" encoding="utf-8"?>
<ds:datastoreItem xmlns:ds="http://schemas.openxmlformats.org/officeDocument/2006/customXml" ds:itemID="{D558AF53-8BF0-43CC-AA15-F37BD0A5CFA3}">
  <ds:schemaRefs>
    <ds:schemaRef ds:uri="http://schemas.microsoft.com/office/2006/metadata/properties"/>
    <ds:schemaRef ds:uri="http://schemas.microsoft.com/office/infopath/2007/PartnerControls"/>
    <ds:schemaRef ds:uri="9c6500c0-19b7-4dc1-a957-fb6bf8f5f217"/>
    <ds:schemaRef ds:uri="http://schemas.microsoft.com/sharepoint/v3"/>
    <ds:schemaRef ds:uri="66eb2665-5259-4d07-aae6-d909f8d4f955"/>
  </ds:schemaRefs>
</ds:datastoreItem>
</file>

<file path=customXml/itemProps3.xml><?xml version="1.0" encoding="utf-8"?>
<ds:datastoreItem xmlns:ds="http://schemas.openxmlformats.org/officeDocument/2006/customXml" ds:itemID="{CDC93479-3701-4F58-944E-3B11F22BD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298</TotalTime>
  <Words>4874</Words>
  <Application>Microsoft Office PowerPoint</Application>
  <PresentationFormat>On-screen Show (4:3)</PresentationFormat>
  <Paragraphs>403</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4</cp:revision>
  <dcterms:created xsi:type="dcterms:W3CDTF">2021-05-19T10:28:33Z</dcterms:created>
  <dcterms:modified xsi:type="dcterms:W3CDTF">2022-06-14T08:27:40Z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