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084CB-B1AE-BE4A-BCD6-32EF55E0F5B7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D4FFD-E4EB-5546-B21D-17BFF01D8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226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13777-4CD2-B049-9982-9B53995ADA5C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003E3-35FB-CD41-B7E8-B074D95776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400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1C62-4847-4243-AD1E-2C012D98E3AF}" type="datetime1">
              <a:rPr lang="en-GB" smtClean="0"/>
              <a:t>13/06/2017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74AE8-F797-DC4F-92DB-E76D5E47A2E6}" type="datetime1">
              <a:rPr lang="en-GB" smtClean="0"/>
              <a:t>13/06/2017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258DA-A534-6E4A-8F3E-DC4E84E241EA}" type="datetime1">
              <a:rPr lang="en-GB" smtClean="0"/>
              <a:t>13/06/2017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4657-5812-324D-B9C4-1B4C42FD831F}" type="datetime1">
              <a:rPr lang="en-GB" smtClean="0"/>
              <a:t>13/06/2017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3C83-3790-3E41-804A-E35D79AC7759}" type="datetime1">
              <a:rPr lang="en-GB" smtClean="0"/>
              <a:t>13/06/2017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5D26-B610-D646-A2B1-C81987FC90DE}" type="datetime1">
              <a:rPr lang="en-GB" smtClean="0"/>
              <a:t>13/06/2017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CFE1A-9E64-ED43-B582-F7E10C158AFC}" type="datetime1">
              <a:rPr lang="en-GB" smtClean="0"/>
              <a:t>13/06/2017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F7E67-7B07-BC48-B3D0-25BE39CF218B}" type="datetime1">
              <a:rPr lang="en-GB" smtClean="0"/>
              <a:t>13/06/2017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0E31-B065-F64D-9D0E-00A924439980}" type="datetime1">
              <a:rPr lang="en-GB" smtClean="0"/>
              <a:t>13/06/2017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75321-8D35-7043-956C-2EA7FCF3E35D}" type="datetime1">
              <a:rPr lang="en-GB" smtClean="0"/>
              <a:t>13/06/2017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E31D3-E61A-ED40-B388-2A43909C43DF}" type="datetime1">
              <a:rPr lang="en-GB" smtClean="0"/>
              <a:t>13/06/2017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6DE150E-3806-7C43-AC32-6CBE6BD683F8}" type="datetime1">
              <a:rPr lang="en-GB" smtClean="0"/>
              <a:t>13/06/2017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1153E1E7-C670-B143-9D37-4944340BC4C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“Between a rock and a hard place”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Edexcel</a:t>
            </a:r>
            <a:r>
              <a:rPr lang="en-US" dirty="0" smtClean="0"/>
              <a:t> IGCSE Anthology A </a:t>
            </a:r>
          </a:p>
          <a:p>
            <a:fld id="{83D28CF4-762B-E54F-AF92-5DF2D186D078}" type="datetime2">
              <a:rPr lang="en-GB" smtClean="0"/>
              <a:t>Tuesday, 13 June 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9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idiomatic phrase</a:t>
            </a:r>
          </a:p>
          <a:p>
            <a:r>
              <a:rPr lang="en-US" dirty="0" smtClean="0"/>
              <a:t>What do you think it implies?</a:t>
            </a:r>
          </a:p>
          <a:p>
            <a:r>
              <a:rPr lang="en-US" dirty="0" smtClean="0"/>
              <a:t>At the end, I will want to know why it is </a:t>
            </a:r>
            <a:r>
              <a:rPr lang="en-US" dirty="0" err="1" smtClean="0"/>
              <a:t>suc</a:t>
            </a:r>
            <a:r>
              <a:rPr lang="en-US" dirty="0" smtClean="0"/>
              <a:t> a good title for this writing</a:t>
            </a:r>
          </a:p>
          <a:p>
            <a:endParaRPr lang="en-US" dirty="0"/>
          </a:p>
          <a:p>
            <a:r>
              <a:rPr lang="en-US" dirty="0" smtClean="0"/>
              <a:t>Caught between 2 equally difficult </a:t>
            </a:r>
            <a:r>
              <a:rPr lang="en-US" dirty="0" smtClean="0"/>
              <a:t>hazards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3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the passage and number the paragraphs</a:t>
            </a:r>
          </a:p>
          <a:p>
            <a:r>
              <a:rPr lang="en-US" dirty="0" smtClean="0"/>
              <a:t>THINK… PAIR…. SHARE</a:t>
            </a:r>
          </a:p>
          <a:p>
            <a:endParaRPr lang="en-US" dirty="0"/>
          </a:p>
          <a:p>
            <a:r>
              <a:rPr lang="en-US" dirty="0" smtClean="0"/>
              <a:t>Which paragraphs reflect which type of writing? </a:t>
            </a:r>
          </a:p>
          <a:p>
            <a:r>
              <a:rPr lang="en-US" dirty="0" smtClean="0"/>
              <a:t>Is there a point at which information and explanation gives way to description as the dominant writing?  How do you know?</a:t>
            </a:r>
          </a:p>
          <a:p>
            <a:r>
              <a:rPr lang="en-US" dirty="0" smtClean="0"/>
              <a:t>5 </a:t>
            </a:r>
            <a:r>
              <a:rPr lang="en-US" dirty="0" err="1" smtClean="0"/>
              <a:t>mins</a:t>
            </a:r>
            <a:r>
              <a:rPr lang="en-US" dirty="0" smtClean="0"/>
              <a:t> silent thought and reading , then 2 </a:t>
            </a:r>
            <a:r>
              <a:rPr lang="en-US" dirty="0" err="1" smtClean="0"/>
              <a:t>mins</a:t>
            </a:r>
            <a:r>
              <a:rPr lang="en-US" dirty="0" smtClean="0"/>
              <a:t> in pairs….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112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Paragraph 5: Point of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 As I </a:t>
            </a:r>
            <a:r>
              <a:rPr lang="en-US" sz="2400" b="1" u="sng" dirty="0"/>
              <a:t>dangle</a:t>
            </a:r>
            <a:r>
              <a:rPr lang="en-US" sz="2400" dirty="0"/>
              <a:t>, I feel the stone respond to my adjusting grip with a </a:t>
            </a:r>
            <a:r>
              <a:rPr lang="en-US" sz="2400" b="1" u="sng" dirty="0"/>
              <a:t>scraping quake </a:t>
            </a:r>
            <a:r>
              <a:rPr lang="en-US" sz="2400" dirty="0"/>
              <a:t>as </a:t>
            </a:r>
            <a:r>
              <a:rPr lang="en-US" sz="2400" dirty="0" smtClean="0"/>
              <a:t>my body’s </a:t>
            </a:r>
            <a:r>
              <a:rPr lang="en-US" sz="2400" dirty="0"/>
              <a:t>weight applies enough</a:t>
            </a:r>
            <a:r>
              <a:rPr lang="en-US" sz="2400" b="1" u="sng" dirty="0"/>
              <a:t> </a:t>
            </a:r>
            <a:r>
              <a:rPr lang="en-US" sz="2400" b="1" u="sng" dirty="0" smtClean="0"/>
              <a:t>torque 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en-US" sz="2400" b="1" u="sng" dirty="0"/>
              <a:t>disturb</a:t>
            </a:r>
            <a:r>
              <a:rPr lang="en-US" sz="2400" dirty="0"/>
              <a:t> it from its position. Instantly, I </a:t>
            </a:r>
            <a:r>
              <a:rPr lang="en-US" sz="2400" dirty="0" smtClean="0"/>
              <a:t>know this </a:t>
            </a:r>
            <a:r>
              <a:rPr lang="en-US" sz="2400" dirty="0"/>
              <a:t>is trouble, and instinctively, I let go of the rotating boulder to</a:t>
            </a:r>
            <a:r>
              <a:rPr lang="en-US" sz="2400" b="1" u="sng" dirty="0"/>
              <a:t> land </a:t>
            </a:r>
            <a:r>
              <a:rPr lang="en-US" sz="2400" dirty="0"/>
              <a:t>on the </a:t>
            </a:r>
            <a:r>
              <a:rPr lang="en-US" sz="2400" dirty="0" smtClean="0"/>
              <a:t>round rocks </a:t>
            </a:r>
            <a:r>
              <a:rPr lang="en-US" sz="2400" dirty="0"/>
              <a:t>below. When I look up, the backlit </a:t>
            </a:r>
            <a:r>
              <a:rPr lang="en-US" sz="2400" dirty="0" err="1"/>
              <a:t>chockstone</a:t>
            </a:r>
            <a:r>
              <a:rPr lang="en-US" sz="2400" dirty="0"/>
              <a:t> falling toward my head </a:t>
            </a:r>
            <a:r>
              <a:rPr lang="en-US" sz="2400" b="1" u="sng" dirty="0" smtClean="0"/>
              <a:t>consumes the </a:t>
            </a:r>
            <a:r>
              <a:rPr lang="en-US" sz="2400" b="1" u="sng" dirty="0"/>
              <a:t>sky</a:t>
            </a:r>
            <a:r>
              <a:rPr lang="en-US" sz="2400" dirty="0"/>
              <a:t>. Fear </a:t>
            </a:r>
            <a:r>
              <a:rPr lang="en-US" sz="2400" b="1" u="sng" dirty="0"/>
              <a:t>shoots my hands </a:t>
            </a:r>
            <a:r>
              <a:rPr lang="en-US" sz="2400" dirty="0"/>
              <a:t>over my head. I can’t move backward or I’ll fall over </a:t>
            </a:r>
            <a:r>
              <a:rPr lang="en-US" sz="2400" dirty="0" smtClean="0"/>
              <a:t>a small </a:t>
            </a:r>
            <a:r>
              <a:rPr lang="en-US" sz="2400" dirty="0"/>
              <a:t>ledge. </a:t>
            </a:r>
            <a:r>
              <a:rPr lang="en-US" sz="2400" b="1" u="sng" dirty="0"/>
              <a:t>My only hope </a:t>
            </a:r>
            <a:r>
              <a:rPr lang="en-US" sz="2400" dirty="0"/>
              <a:t>is to push off the falling rock and get my head out of its way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What do you notice about the highlighted words or phrases? Which suggest explanation and which suggest a more subjective description?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12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33082"/>
            <a:ext cx="7472892" cy="1371600"/>
          </a:xfrm>
        </p:spPr>
        <p:txBody>
          <a:bodyPr/>
          <a:lstStyle/>
          <a:p>
            <a:r>
              <a:rPr lang="en-US" dirty="0" smtClean="0"/>
              <a:t>Writing techniques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372506"/>
              </p:ext>
            </p:extLst>
          </p:nvPr>
        </p:nvGraphicFramePr>
        <p:xfrm>
          <a:off x="457200" y="1224780"/>
          <a:ext cx="8076942" cy="494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1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5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9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1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691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Paragraph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quotation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explanation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IED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 marL="84667" marR="8466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Whole text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 use of the present tense makes the passage vivid and alive in the reader’s mind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all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 though the writer is reliving the actual events</a:t>
                      </a:r>
                      <a:endParaRPr lang="en-US" sz="1200" dirty="0"/>
                    </a:p>
                  </a:txBody>
                  <a:tcPr marL="84667" marR="846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“I descend 10 minutes”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 then ED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Time provides a kind of countdown through the narrative</a:t>
                      </a:r>
                      <a:endParaRPr lang="en-US" sz="1200" dirty="0"/>
                    </a:p>
                  </a:txBody>
                  <a:tcPr marL="84667" marR="8466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1,2,3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Chockstone</a:t>
                      </a:r>
                      <a:r>
                        <a:rPr lang="en-US" sz="1200" dirty="0" smtClean="0"/>
                        <a:t>, stemming…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Plenty to find</a:t>
                      </a:r>
                      <a:endParaRPr lang="en-US" sz="1200" dirty="0"/>
                    </a:p>
                  </a:txBody>
                  <a:tcPr marL="84667" marR="8466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1,3,4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Reference chain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Focuses thought on the stone</a:t>
                      </a:r>
                      <a:endParaRPr lang="en-US" sz="1200" dirty="0"/>
                    </a:p>
                  </a:txBody>
                  <a:tcPr marL="84667" marR="8466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“this technique</a:t>
                      </a:r>
                      <a:r>
                        <a:rPr lang="en-US" sz="1200" baseline="0" dirty="0" smtClean="0"/>
                        <a:t> is known as…”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Information for reader about climbing technique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Find more of this</a:t>
                      </a:r>
                      <a:endParaRPr lang="en-US" sz="1200" dirty="0"/>
                    </a:p>
                  </a:txBody>
                  <a:tcPr marL="84667" marR="8466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5,6,7,8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“consumes the sky”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First of many  - find more examples</a:t>
                      </a:r>
                      <a:endParaRPr lang="en-US" sz="1200" dirty="0"/>
                    </a:p>
                  </a:txBody>
                  <a:tcPr marL="84667" marR="8466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Use of harsh C/K sound alliteration for effect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L="84667" marR="84667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Long sentence of description</a:t>
                      </a:r>
                      <a:r>
                        <a:rPr lang="en-US" sz="1200" baseline="0" dirty="0" smtClean="0"/>
                        <a:t> of events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Sense of many events happening very fast – no pause caused by full-stops</a:t>
                      </a:r>
                      <a:endParaRPr lang="en-US" sz="1200" dirty="0"/>
                    </a:p>
                  </a:txBody>
                  <a:tcPr marL="84667" marR="84667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Short sentences at close of paragraphs</a:t>
                      </a:r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Emphasise</a:t>
                      </a:r>
                      <a:r>
                        <a:rPr lang="en-US" sz="1200" dirty="0" smtClean="0"/>
                        <a:t> the final point being made in each paragraph</a:t>
                      </a:r>
                      <a:endParaRPr lang="en-US" sz="1200" dirty="0"/>
                    </a:p>
                  </a:txBody>
                  <a:tcPr marL="84667" marR="84667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38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Ralston present his developing fear in this passage?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Compare this passage to the passage by Joe Simpson: “Touching the Void”.  What differences and similarities do you find in their descriptions of a climbing accident?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27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123</TotalTime>
  <Words>459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Calibri</vt:lpstr>
      <vt:lpstr>Essential</vt:lpstr>
      <vt:lpstr>“Between a rock and a hard place”</vt:lpstr>
      <vt:lpstr>The title</vt:lpstr>
      <vt:lpstr>TASK 1</vt:lpstr>
      <vt:lpstr>Paragraph 5: Point of change</vt:lpstr>
      <vt:lpstr>Writing techniques</vt:lpstr>
      <vt:lpstr>TASKS</vt:lpstr>
    </vt:vector>
  </TitlesOfParts>
  <Company>Apple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“Between a rock and a hard place”</dc:title>
  <dc:creator>Apple mac</dc:creator>
  <cp:lastModifiedBy>Smeaton L</cp:lastModifiedBy>
  <cp:revision>8</cp:revision>
  <dcterms:created xsi:type="dcterms:W3CDTF">2016-08-10T07:27:37Z</dcterms:created>
  <dcterms:modified xsi:type="dcterms:W3CDTF">2017-06-13T11:28:04Z</dcterms:modified>
</cp:coreProperties>
</file>