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63" r:id="rId4"/>
    <p:sldId id="257" r:id="rId5"/>
    <p:sldId id="259" r:id="rId6"/>
    <p:sldId id="260" r:id="rId7"/>
    <p:sldId id="261" r:id="rId8"/>
    <p:sldId id="262" r:id="rId9"/>
    <p:sldId id="267" r:id="rId10"/>
    <p:sldId id="268" r:id="rId11"/>
    <p:sldId id="258" r:id="rId12"/>
    <p:sldId id="264" r:id="rId13"/>
    <p:sldId id="266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5D5DE-2E39-40CC-BA57-964C65D48C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74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3D0B0-10BB-4F46-9068-64465776BA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23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F79EA-543D-4C70-AEF7-B8E868533C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223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A26F9-8419-4E94-B013-AF2A98E3E7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712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66BC9-713C-480B-AABF-0F374A585B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869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77075-2754-4FDC-93D7-AECFA45574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624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B7B12-F7DA-4F10-A000-7509528EC1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490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7B4DB-2766-45D2-A3B6-E2D544542A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55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602AB-A6C7-4999-ACA1-038223B132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592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08430-43AB-4A41-A079-F5ECBEE5BA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278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94CDE-FD82-4D8C-8147-8B070694D1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610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D2D2D"/>
            </a:gs>
            <a:gs pos="50000">
              <a:schemeClr val="tx1"/>
            </a:gs>
            <a:gs pos="100000">
              <a:srgbClr val="2D2D2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664C266-E1C0-4E21-982A-5199442049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bc.co.uk/education/clips/zrq3cd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GB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Half-caste</a:t>
            </a:r>
            <a:endParaRPr lang="en-GB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 smtClean="0"/>
              <a:t>By John Agard, 1996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484313"/>
            <a:ext cx="8229600" cy="452596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en-GB" sz="2400" dirty="0" smtClean="0"/>
              <a:t>The poem does not rhyme, but the words do have a Caribbean rhythm which is reinforced by the repetition of phrases like: ‘</a:t>
            </a:r>
            <a:r>
              <a:rPr lang="en-GB" sz="2400" dirty="0" err="1" smtClean="0"/>
              <a:t>Wha</a:t>
            </a:r>
            <a:r>
              <a:rPr lang="en-GB" sz="2400" dirty="0" smtClean="0"/>
              <a:t> </a:t>
            </a:r>
            <a:r>
              <a:rPr lang="en-GB" sz="2400" dirty="0" err="1" smtClean="0"/>
              <a:t>yu</a:t>
            </a:r>
            <a:r>
              <a:rPr lang="en-GB" sz="2400" dirty="0" smtClean="0"/>
              <a:t> mean’ and: ‘de whole of’; this reminds you of Caribbean limbo dancing and sense of rhythm – perhaps </a:t>
            </a:r>
            <a:r>
              <a:rPr lang="en-GB" sz="2400" dirty="0" err="1" smtClean="0"/>
              <a:t>Agard</a:t>
            </a:r>
            <a:r>
              <a:rPr lang="en-GB" sz="2400" dirty="0" smtClean="0"/>
              <a:t> is asserting his Caribbean heritage, or perhaps it just comes naturally from his childhood in Guyana.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GB" sz="2400" dirty="0" smtClean="0"/>
              <a:t>The poem has four sections, each with a different message so that – even though it is funny and angry – the poem gradually builds up its argument, step by step, that ‘half-caste’ is an unacceptable phrase and we ought not to use it.</a:t>
            </a:r>
          </a:p>
          <a:p>
            <a:pPr marL="0" indent="0">
              <a:buFontTx/>
              <a:buNone/>
              <a:defRPr/>
            </a:pPr>
            <a:endParaRPr lang="en-GB" sz="1800" dirty="0" smtClean="0"/>
          </a:p>
          <a:p>
            <a:pPr>
              <a:defRPr/>
            </a:pPr>
            <a:endParaRPr lang="en-GB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12" name="Group 116"/>
          <p:cNvGraphicFramePr>
            <a:graphicFrameLocks noGrp="1"/>
          </p:cNvGraphicFramePr>
          <p:nvPr/>
        </p:nvGraphicFramePr>
        <p:xfrm>
          <a:off x="395288" y="260350"/>
          <a:ext cx="4140200" cy="6340475"/>
        </p:xfrm>
        <a:graphic>
          <a:graphicData uri="http://schemas.openxmlformats.org/drawingml/2006/table">
            <a:tbl>
              <a:tblPr/>
              <a:tblGrid>
                <a:gridCol w="414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EVIDENCE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I half-caste human being/cast half a shadow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I’m sure you’ll understand/ why I offer yu half-a-hand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Yu mean Tchaikovsky…is a half-caste symphony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1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Explain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yuself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Wha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yu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 mean/Ah listening to you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wid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 de keen/half of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mih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 ear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Excuse me/standing on one leg/I’m half-caste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81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When yu say half-caste/yu mean when light and shadow mix in de sky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81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itchFamily="34" charset="0"/>
                          <a:cs typeface="Times New Roman" pitchFamily="18" charset="0"/>
                        </a:rPr>
                        <a:t>Well in dat case/England weather/nearly always half-caste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310" name="Text Box 105"/>
          <p:cNvSpPr txBox="1">
            <a:spLocks noChangeArrowheads="1"/>
          </p:cNvSpPr>
          <p:nvPr/>
        </p:nvSpPr>
        <p:spPr bwMode="auto">
          <a:xfrm>
            <a:off x="611188" y="908050"/>
            <a:ext cx="1368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2311" name="Text Box 106"/>
          <p:cNvSpPr txBox="1">
            <a:spLocks noChangeArrowheads="1"/>
          </p:cNvSpPr>
          <p:nvPr/>
        </p:nvSpPr>
        <p:spPr bwMode="auto">
          <a:xfrm>
            <a:off x="539750" y="1700213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2312" name="Text Box 107"/>
          <p:cNvSpPr txBox="1">
            <a:spLocks noChangeArrowheads="1"/>
          </p:cNvSpPr>
          <p:nvPr/>
        </p:nvSpPr>
        <p:spPr bwMode="auto">
          <a:xfrm>
            <a:off x="539750" y="1557338"/>
            <a:ext cx="13684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2313" name="Text Box 109"/>
          <p:cNvSpPr txBox="1">
            <a:spLocks noChangeArrowheads="1"/>
          </p:cNvSpPr>
          <p:nvPr/>
        </p:nvSpPr>
        <p:spPr bwMode="auto">
          <a:xfrm>
            <a:off x="539750" y="2349500"/>
            <a:ext cx="1495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2314" name="Text Box 112"/>
          <p:cNvSpPr txBox="1">
            <a:spLocks noChangeArrowheads="1"/>
          </p:cNvSpPr>
          <p:nvPr/>
        </p:nvSpPr>
        <p:spPr bwMode="auto">
          <a:xfrm>
            <a:off x="611188" y="3357563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2315" name="Text Box 113"/>
          <p:cNvSpPr txBox="1">
            <a:spLocks noChangeArrowheads="1"/>
          </p:cNvSpPr>
          <p:nvPr/>
        </p:nvSpPr>
        <p:spPr bwMode="auto">
          <a:xfrm>
            <a:off x="539750" y="4292600"/>
            <a:ext cx="1223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2316" name="Text Box 114"/>
          <p:cNvSpPr txBox="1">
            <a:spLocks noChangeArrowheads="1"/>
          </p:cNvSpPr>
          <p:nvPr/>
        </p:nvSpPr>
        <p:spPr bwMode="auto">
          <a:xfrm>
            <a:off x="611188" y="5013325"/>
            <a:ext cx="15128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2317" name="Text Box 115"/>
          <p:cNvSpPr txBox="1">
            <a:spLocks noChangeArrowheads="1"/>
          </p:cNvSpPr>
          <p:nvPr/>
        </p:nvSpPr>
        <p:spPr bwMode="auto">
          <a:xfrm>
            <a:off x="684213" y="6021388"/>
            <a:ext cx="20875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4213" name="Text Box 117"/>
          <p:cNvSpPr txBox="1">
            <a:spLocks noChangeArrowheads="1"/>
          </p:cNvSpPr>
          <p:nvPr/>
        </p:nvSpPr>
        <p:spPr bwMode="auto">
          <a:xfrm>
            <a:off x="5003800" y="836613"/>
            <a:ext cx="28797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/>
              <a:t>Angry?</a:t>
            </a:r>
          </a:p>
        </p:txBody>
      </p:sp>
      <p:sp>
        <p:nvSpPr>
          <p:cNvPr id="4214" name="Text Box 118"/>
          <p:cNvSpPr txBox="1">
            <a:spLocks noChangeArrowheads="1"/>
          </p:cNvSpPr>
          <p:nvPr/>
        </p:nvSpPr>
        <p:spPr bwMode="auto">
          <a:xfrm>
            <a:off x="5003800" y="1557338"/>
            <a:ext cx="28797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/>
              <a:t>Sarcastic?</a:t>
            </a:r>
          </a:p>
        </p:txBody>
      </p:sp>
      <p:sp>
        <p:nvSpPr>
          <p:cNvPr id="4215" name="Text Box 119"/>
          <p:cNvSpPr txBox="1">
            <a:spLocks noChangeArrowheads="1"/>
          </p:cNvSpPr>
          <p:nvPr/>
        </p:nvSpPr>
        <p:spPr bwMode="auto">
          <a:xfrm>
            <a:off x="5003800" y="2276475"/>
            <a:ext cx="28797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/>
              <a:t>Amazed?</a:t>
            </a:r>
          </a:p>
        </p:txBody>
      </p:sp>
      <p:sp>
        <p:nvSpPr>
          <p:cNvPr id="4216" name="Text Box 120"/>
          <p:cNvSpPr txBox="1">
            <a:spLocks noChangeArrowheads="1"/>
          </p:cNvSpPr>
          <p:nvPr/>
        </p:nvSpPr>
        <p:spPr bwMode="auto">
          <a:xfrm>
            <a:off x="5003800" y="3141663"/>
            <a:ext cx="28797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/>
              <a:t>Assertive?</a:t>
            </a:r>
          </a:p>
        </p:txBody>
      </p:sp>
      <p:sp>
        <p:nvSpPr>
          <p:cNvPr id="4217" name="Text Box 121"/>
          <p:cNvSpPr txBox="1">
            <a:spLocks noChangeArrowheads="1"/>
          </p:cNvSpPr>
          <p:nvPr/>
        </p:nvSpPr>
        <p:spPr bwMode="auto">
          <a:xfrm>
            <a:off x="5003800" y="4005263"/>
            <a:ext cx="28797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/>
              <a:t>Shy/Apologetic?</a:t>
            </a:r>
          </a:p>
        </p:txBody>
      </p:sp>
      <p:sp>
        <p:nvSpPr>
          <p:cNvPr id="4218" name="Text Box 122"/>
          <p:cNvSpPr txBox="1">
            <a:spLocks noChangeArrowheads="1"/>
          </p:cNvSpPr>
          <p:nvPr/>
        </p:nvSpPr>
        <p:spPr bwMode="auto">
          <a:xfrm>
            <a:off x="5003800" y="4797425"/>
            <a:ext cx="37449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/>
              <a:t>Perplexed/Confused?</a:t>
            </a:r>
          </a:p>
        </p:txBody>
      </p:sp>
      <p:sp>
        <p:nvSpPr>
          <p:cNvPr id="4219" name="Text Box 123"/>
          <p:cNvSpPr txBox="1">
            <a:spLocks noChangeArrowheads="1"/>
          </p:cNvSpPr>
          <p:nvPr/>
        </p:nvSpPr>
        <p:spPr bwMode="auto">
          <a:xfrm>
            <a:off x="5003800" y="5805488"/>
            <a:ext cx="37449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/>
              <a:t>Ironic/Sarcastic?</a:t>
            </a:r>
          </a:p>
        </p:txBody>
      </p:sp>
      <p:sp>
        <p:nvSpPr>
          <p:cNvPr id="12325" name="Text Box 124"/>
          <p:cNvSpPr txBox="1">
            <a:spLocks noChangeArrowheads="1"/>
          </p:cNvSpPr>
          <p:nvPr/>
        </p:nvSpPr>
        <p:spPr bwMode="auto">
          <a:xfrm>
            <a:off x="4643438" y="188913"/>
            <a:ext cx="45005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/>
              <a:t>What mood or emotion would you associate with each line?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3" grpId="0"/>
      <p:bldP spid="4214" grpId="0"/>
      <p:bldP spid="4215" grpId="0"/>
      <p:bldP spid="4216" grpId="0"/>
      <p:bldP spid="4217" grpId="0"/>
      <p:bldP spid="4218" grpId="0"/>
      <p:bldP spid="42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7625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z="4000" smtClean="0"/>
              <a:t>What are the themes of this poem?</a:t>
            </a:r>
          </a:p>
        </p:txBody>
      </p:sp>
      <p:sp>
        <p:nvSpPr>
          <p:cNvPr id="1331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2800" smtClean="0"/>
              <a:t>Agard attacks the assumptions behind the term ‘half-caste’ and ridicules it in the process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/>
              <a:t>Though the poem is light-hearted in tone, the argument of the last six lines is very serious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/>
              <a:t>We need to give people our full attention and respect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/>
              <a:t>Don’t use the term half-caste when discussing the poem’s meaning. Instead, use the term ‘mixed race’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/>
              <a:t>How is ‘mixed race’ better than ‘half-caste’?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6035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mtClean="0"/>
              <a:t>Why did Agard write the poem?</a:t>
            </a:r>
          </a:p>
        </p:txBody>
      </p:sp>
      <p:pic>
        <p:nvPicPr>
          <p:cNvPr id="14339" name="Picture 4" descr="John Aga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341438"/>
            <a:ext cx="2236788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AutoShape 5"/>
          <p:cNvSpPr>
            <a:spLocks noChangeArrowheads="1"/>
          </p:cNvSpPr>
          <p:nvPr/>
        </p:nvSpPr>
        <p:spPr bwMode="auto">
          <a:xfrm>
            <a:off x="2627313" y="3141663"/>
            <a:ext cx="6265862" cy="2447925"/>
          </a:xfrm>
          <a:prstGeom prst="wedgeRoundRectCallout">
            <a:avLst>
              <a:gd name="adj1" fmla="val -57671"/>
              <a:gd name="adj2" fmla="val -35417"/>
              <a:gd name="adj3" fmla="val 16667"/>
            </a:avLst>
          </a:prstGeom>
          <a:solidFill>
            <a:schemeClr val="accent1"/>
          </a:solidFill>
          <a:ln w="25400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chemeClr val="tx1"/>
                </a:solidFill>
              </a:rPr>
              <a:t>"This imposition of half, half, half on a person's total human complexity implies that some sort of 'purity' has been subverted. A child of mixed race is a tangible, loving expression of human beings from different cultural backgrounds getting together - that should be seen not as something threatening, but as something enriching..."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20713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i="1" smtClean="0"/>
              <a:t>Half-caste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1916113"/>
            <a:ext cx="7848600" cy="410527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GB" altLang="en-US" smtClean="0"/>
              <a:t>Learning Objectives: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GB" altLang="en-US" smtClean="0"/>
              <a:t>Consider the context of the poem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GB" altLang="en-US" smtClean="0"/>
              <a:t>Use the poem to consider cultural implications and views of different races and needless conflicts therein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GB" altLang="en-US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GB" altLang="en-US" smtClean="0"/>
              <a:t>To note how these are presented in the poem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/>
              <a:t>What does the term  HALF-CASTE               suggest?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en-GB" altLang="en-US" smtClean="0"/>
              <a:t>Discuss this in your pairs and be ready to present your views in 2mins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755650" y="3141663"/>
            <a:ext cx="12969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/>
              <a:t>HALF</a:t>
            </a: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1258888" y="3716338"/>
            <a:ext cx="0" cy="360362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395288" y="4437063"/>
            <a:ext cx="2520950" cy="1192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800"/>
              <a:t> Less than whole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800"/>
              <a:t> Less important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800"/>
              <a:t> Not properly formed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292725" y="3141663"/>
            <a:ext cx="16557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/>
              <a:t>CASTE</a:t>
            </a: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5940425" y="3716338"/>
            <a:ext cx="0" cy="360362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787900" y="4508500"/>
            <a:ext cx="3671888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800"/>
              <a:t> Indian term for social class, the lowest of which is considered ‘untouchable’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800"/>
              <a:t> Used as in colour; the ‘cast’ of something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800"/>
              <a:t> Cast, made or formed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 animBg="1"/>
      <p:bldP spid="10247" grpId="0"/>
      <p:bldP spid="10248" grpId="0"/>
      <p:bldP spid="10249" grpId="0" animBg="1"/>
      <p:bldP spid="102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075612" cy="993775"/>
          </a:xfrm>
        </p:spPr>
        <p:txBody>
          <a:bodyPr/>
          <a:lstStyle/>
          <a:p>
            <a:pPr eaLnBrk="1" hangingPunct="1"/>
            <a:r>
              <a:rPr lang="en-GB" altLang="en-US" sz="3600" smtClean="0"/>
              <a:t>About the poet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500438"/>
            <a:ext cx="8280400" cy="2952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altLang="en-US" sz="2000" dirty="0" smtClean="0"/>
              <a:t>John </a:t>
            </a:r>
            <a:r>
              <a:rPr lang="en-GB" altLang="en-US" sz="2000" dirty="0" err="1" smtClean="0"/>
              <a:t>Agard</a:t>
            </a:r>
            <a:r>
              <a:rPr lang="en-GB" altLang="en-US" sz="2000" dirty="0" smtClean="0"/>
              <a:t> came to England from Guyana in 1977.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altLang="en-US" sz="2000" dirty="0" smtClean="0"/>
              <a:t>Like many people from the Caribbean, he is mixed race - his mother is Portuguese and his father is  Guyanese.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altLang="en-US" sz="2000" dirty="0" smtClean="0"/>
              <a:t> One of the things he enjoys about living in England is the wide range of people he meets: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000" dirty="0" smtClean="0"/>
              <a:t>	He doesn't like the view of racial origins, which is implied in the 	word 'half-caste', still used by many people to describe people 	of mixed race.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altLang="en-US" sz="2000" dirty="0" smtClean="0"/>
              <a:t>The term now is considered rude and insulting. </a:t>
            </a:r>
          </a:p>
        </p:txBody>
      </p:sp>
      <p:pic>
        <p:nvPicPr>
          <p:cNvPr id="5124" name="Picture 4" descr="John Aga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88913"/>
            <a:ext cx="2236787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2987675" y="404813"/>
            <a:ext cx="3887788" cy="1944687"/>
          </a:xfrm>
          <a:prstGeom prst="wedgeRoundRectCallout">
            <a:avLst>
              <a:gd name="adj1" fmla="val -67426"/>
              <a:gd name="adj2" fmla="val 36731"/>
              <a:gd name="adj3" fmla="val 16667"/>
            </a:avLst>
          </a:prstGeom>
          <a:solidFill>
            <a:schemeClr val="accent1"/>
          </a:solidFill>
          <a:ln w="254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>
                <a:solidFill>
                  <a:schemeClr val="tx1"/>
                </a:solidFill>
              </a:rPr>
              <a:t>‘The diversity of cultures here [in the UK] is very exciting’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>
              <a:solidFill>
                <a:schemeClr val="tx1"/>
              </a:solidFill>
            </a:endParaRP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2555875" y="2133600"/>
            <a:ext cx="6588125" cy="1150938"/>
          </a:xfrm>
          <a:prstGeom prst="wedgeRoundRectCallout">
            <a:avLst>
              <a:gd name="adj1" fmla="val -55931"/>
              <a:gd name="adj2" fmla="val -34981"/>
              <a:gd name="adj3" fmla="val 16667"/>
            </a:avLst>
          </a:prstGeom>
          <a:solidFill>
            <a:schemeClr val="accent1"/>
          </a:solidFill>
          <a:ln w="254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>
                <a:solidFill>
                  <a:schemeClr val="tx1"/>
                </a:solidFill>
              </a:rPr>
              <a:t>‘I think humour can be very powerful. Humour breaks down boundaries, it topples our self-importance, it connects people’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  <p:bldP spid="30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z="3200" smtClean="0"/>
              <a:t>The poem uses the following techniques</a:t>
            </a:r>
            <a:br>
              <a:rPr lang="en-GB" altLang="en-US" sz="3200" smtClean="0"/>
            </a:br>
            <a:r>
              <a:rPr lang="en-GB" altLang="en-US" sz="3200" smtClean="0"/>
              <a:t> Do you understand them?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2133600"/>
            <a:ext cx="4321175" cy="452596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GB" altLang="en-US" sz="2400" smtClean="0"/>
              <a:t>Repetition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en-GB" altLang="en-US" sz="2400" smtClean="0"/>
          </a:p>
          <a:p>
            <a:pPr eaLnBrk="1" hangingPunct="1">
              <a:lnSpc>
                <a:spcPct val="150000"/>
              </a:lnSpc>
            </a:pPr>
            <a:r>
              <a:rPr lang="en-GB" altLang="en-US" sz="2400" smtClean="0"/>
              <a:t>Non-standard English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en-GB" altLang="en-US" sz="2400" smtClean="0"/>
          </a:p>
          <a:p>
            <a:pPr eaLnBrk="1" hangingPunct="1">
              <a:lnSpc>
                <a:spcPct val="150000"/>
              </a:lnSpc>
            </a:pPr>
            <a:r>
              <a:rPr lang="en-GB" altLang="en-US" sz="2400" smtClean="0"/>
              <a:t>Patois/Creole language</a:t>
            </a:r>
          </a:p>
          <a:p>
            <a:pPr eaLnBrk="1" hangingPunct="1">
              <a:lnSpc>
                <a:spcPct val="150000"/>
              </a:lnSpc>
            </a:pPr>
            <a:endParaRPr lang="en-GB" altLang="en-US" sz="2400" smtClean="0"/>
          </a:p>
          <a:p>
            <a:pPr eaLnBrk="1" hangingPunct="1">
              <a:lnSpc>
                <a:spcPct val="150000"/>
              </a:lnSpc>
            </a:pPr>
            <a:r>
              <a:rPr lang="en-GB" altLang="en-US" sz="2400" smtClean="0"/>
              <a:t>Key ideas/images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16463" y="2133600"/>
            <a:ext cx="4176712" cy="4535488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lang="en-GB" altLang="en-US" sz="2400" smtClean="0"/>
              <a:t>Repeat to reinforce an idea or image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lang="en-GB" altLang="en-US" sz="2400" smtClean="0"/>
              <a:t>English that doesn’t follow the normal ‘rules’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lang="en-GB" altLang="en-US" sz="2400" smtClean="0"/>
              <a:t>Non-standard, dialect form of a language</a:t>
            </a: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lang="en-GB" altLang="en-US" sz="2400" smtClean="0"/>
              <a:t>Important pictures and thoughts</a:t>
            </a:r>
          </a:p>
        </p:txBody>
      </p:sp>
      <p:sp>
        <p:nvSpPr>
          <p:cNvPr id="6149" name="Right Arrow 1"/>
          <p:cNvSpPr>
            <a:spLocks noChangeArrowheads="1"/>
          </p:cNvSpPr>
          <p:nvPr/>
        </p:nvSpPr>
        <p:spPr bwMode="auto">
          <a:xfrm>
            <a:off x="2627313" y="2420938"/>
            <a:ext cx="2160587" cy="144462"/>
          </a:xfrm>
          <a:prstGeom prst="rightArrow">
            <a:avLst>
              <a:gd name="adj1" fmla="val 50000"/>
              <a:gd name="adj2" fmla="val 49854"/>
            </a:avLst>
          </a:prstGeom>
          <a:solidFill>
            <a:srgbClr val="FFFF00"/>
          </a:solidFill>
          <a:ln w="25400" algn="ctr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0" name="Right Arrow 5"/>
          <p:cNvSpPr>
            <a:spLocks noChangeArrowheads="1"/>
          </p:cNvSpPr>
          <p:nvPr/>
        </p:nvSpPr>
        <p:spPr bwMode="auto">
          <a:xfrm>
            <a:off x="3679825" y="3644900"/>
            <a:ext cx="1108075" cy="144463"/>
          </a:xfrm>
          <a:prstGeom prst="rightArrow">
            <a:avLst>
              <a:gd name="adj1" fmla="val 50000"/>
              <a:gd name="adj2" fmla="val 49857"/>
            </a:avLst>
          </a:prstGeom>
          <a:solidFill>
            <a:srgbClr val="FFFF00"/>
          </a:solidFill>
          <a:ln w="25400" algn="ctr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1" name="Right Arrow 6"/>
          <p:cNvSpPr>
            <a:spLocks noChangeArrowheads="1"/>
          </p:cNvSpPr>
          <p:nvPr/>
        </p:nvSpPr>
        <p:spPr bwMode="auto">
          <a:xfrm>
            <a:off x="4010025" y="4941888"/>
            <a:ext cx="777875" cy="142875"/>
          </a:xfrm>
          <a:prstGeom prst="rightArrow">
            <a:avLst>
              <a:gd name="adj1" fmla="val 50000"/>
              <a:gd name="adj2" fmla="val 50386"/>
            </a:avLst>
          </a:prstGeom>
          <a:solidFill>
            <a:srgbClr val="FFFF00"/>
          </a:solidFill>
          <a:ln w="25400" algn="ctr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2" name="Right Arrow 7"/>
          <p:cNvSpPr>
            <a:spLocks noChangeArrowheads="1"/>
          </p:cNvSpPr>
          <p:nvPr/>
        </p:nvSpPr>
        <p:spPr bwMode="auto">
          <a:xfrm>
            <a:off x="3154363" y="6092825"/>
            <a:ext cx="1633537" cy="144463"/>
          </a:xfrm>
          <a:prstGeom prst="rightArrow">
            <a:avLst>
              <a:gd name="adj1" fmla="val 50000"/>
              <a:gd name="adj2" fmla="val 49837"/>
            </a:avLst>
          </a:prstGeom>
          <a:solidFill>
            <a:srgbClr val="FFFF00"/>
          </a:solidFill>
          <a:ln w="25400" algn="ctr">
            <a:solidFill>
              <a:srgbClr val="00FF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 smtClean="0"/>
              <a:t>John </a:t>
            </a:r>
            <a:r>
              <a:rPr lang="en-GB" altLang="en-US" b="1" dirty="0" err="1" smtClean="0"/>
              <a:t>Agard</a:t>
            </a:r>
            <a:r>
              <a:rPr lang="en-GB" altLang="en-US" b="1" dirty="0"/>
              <a:t>:</a:t>
            </a:r>
            <a:r>
              <a:rPr lang="en-GB" altLang="en-US" b="1" dirty="0" smtClean="0"/>
              <a:t> </a:t>
            </a:r>
            <a:r>
              <a:rPr lang="en-GB" altLang="en-US" b="1" i="1" dirty="0" smtClean="0"/>
              <a:t>Half-caste</a:t>
            </a:r>
            <a:br>
              <a:rPr lang="en-GB" altLang="en-US" b="1" i="1" dirty="0" smtClean="0"/>
            </a:br>
            <a:r>
              <a:rPr lang="en-US" altLang="en-US" sz="2400" b="1" i="1" dirty="0" smtClean="0">
                <a:hlinkClick r:id="rId2"/>
              </a:rPr>
              <a:t>His reading of the poem</a:t>
            </a:r>
            <a:endParaRPr lang="en-US" altLang="en-US" sz="2400" b="1" i="1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4438" y="2420938"/>
            <a:ext cx="5184775" cy="19446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mtClean="0">
                <a:solidFill>
                  <a:srgbClr val="FF0000"/>
                </a:solidFill>
                <a:latin typeface="Comic Sans MS" pitchFamily="66" charset="0"/>
              </a:rPr>
              <a:t>Excuse me</a:t>
            </a:r>
          </a:p>
          <a:p>
            <a:pPr eaLnBrk="1" hangingPunct="1">
              <a:buFontTx/>
              <a:buNone/>
            </a:pPr>
            <a:r>
              <a:rPr lang="en-GB" altLang="en-US" smtClean="0">
                <a:latin typeface="Comic Sans MS" pitchFamily="66" charset="0"/>
              </a:rPr>
              <a:t>standing on one leg</a:t>
            </a:r>
          </a:p>
          <a:p>
            <a:pPr eaLnBrk="1" hangingPunct="1">
              <a:buFontTx/>
              <a:buNone/>
            </a:pPr>
            <a:r>
              <a:rPr lang="en-GB" altLang="en-US" smtClean="0">
                <a:latin typeface="Comic Sans MS" pitchFamily="66" charset="0"/>
              </a:rPr>
              <a:t>I’m half-</a:t>
            </a:r>
            <a:r>
              <a:rPr lang="en-GB" altLang="en-US" smtClean="0">
                <a:solidFill>
                  <a:srgbClr val="FFFF00"/>
                </a:solidFill>
                <a:latin typeface="Comic Sans MS" pitchFamily="66" charset="0"/>
              </a:rPr>
              <a:t>caste</a:t>
            </a:r>
            <a:r>
              <a:rPr lang="en-GB" altLang="en-US" smtClean="0">
                <a:latin typeface="Comic Sans MS" pitchFamily="66" charset="0"/>
              </a:rPr>
              <a:t>.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95288" y="1412875"/>
            <a:ext cx="2808287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/>
              <a:t>How is this said? apologetically or aggressively?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1979613" y="2205038"/>
            <a:ext cx="504825" cy="431800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508625" y="1682750"/>
            <a:ext cx="3168650" cy="92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/>
              <a:t>Tone: </a:t>
            </a:r>
            <a:r>
              <a:rPr lang="en-GB" altLang="en-US" sz="1800"/>
              <a:t>Opening stanza is a humorous joke – use of SARCASM throughout</a:t>
            </a:r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V="1">
            <a:off x="1692275" y="3357563"/>
            <a:ext cx="792163" cy="1295400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23850" y="4652963"/>
            <a:ext cx="41767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/>
              <a:t>Speaker stands on one leg because he is only half made/half a person</a:t>
            </a:r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H="1" flipV="1">
            <a:off x="5327650" y="4221163"/>
            <a:ext cx="468313" cy="431800"/>
          </a:xfrm>
          <a:prstGeom prst="line">
            <a:avLst/>
          </a:prstGeom>
          <a:noFill/>
          <a:ln w="317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5580063" y="4652963"/>
            <a:ext cx="32400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/>
              <a:t>Using the word ‘</a:t>
            </a:r>
            <a:r>
              <a:rPr lang="en-GB" altLang="en-US" sz="1800">
                <a:solidFill>
                  <a:srgbClr val="FFFF00"/>
                </a:solidFill>
              </a:rPr>
              <a:t>caste’</a:t>
            </a:r>
            <a:r>
              <a:rPr lang="en-GB" altLang="en-US" sz="1800"/>
              <a:t> as if it is cast i.e. made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5" grpId="0" animBg="1"/>
      <p:bldP spid="7176" grpId="0"/>
      <p:bldP spid="7177" grpId="0" animBg="1"/>
      <p:bldP spid="7178" grpId="0"/>
      <p:bldP spid="7179" grpId="0" animBg="1"/>
      <p:bldP spid="71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611188" y="98425"/>
            <a:ext cx="4248150" cy="590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Explain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yuself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/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wha</a:t>
            </a:r>
            <a:r>
              <a:rPr lang="en-GB" altLang="en-US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yu</a:t>
            </a:r>
            <a:r>
              <a:rPr lang="en-GB" altLang="en-US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mean</a:t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when </a:t>
            </a:r>
            <a:r>
              <a:rPr lang="en-GB" altLang="en-US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yu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say half-caste</a:t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yu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mean when </a:t>
            </a:r>
            <a:r>
              <a:rPr lang="en-GB" altLang="en-US" dirty="0" err="1" smtClean="0">
                <a:solidFill>
                  <a:srgbClr val="00B0F0"/>
                </a:solidFill>
                <a:latin typeface="Comic Sans MS" panose="030F0702030302020204" pitchFamily="66" charset="0"/>
              </a:rPr>
              <a:t>picasso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/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mix red an green</a:t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is a half-caste canvas</a:t>
            </a:r>
            <a:r>
              <a:rPr lang="en-GB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/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/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explain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yuself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/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wha</a:t>
            </a:r>
            <a:r>
              <a:rPr lang="en-GB" altLang="en-US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yu</a:t>
            </a:r>
            <a:r>
              <a:rPr lang="en-GB" altLang="en-US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mean</a:t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when </a:t>
            </a:r>
            <a:r>
              <a:rPr lang="en-GB" altLang="en-US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yu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say half-caste</a:t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yu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mean when light an shadow</a:t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mix in </a:t>
            </a:r>
            <a:r>
              <a:rPr lang="en-GB" altLang="en-US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de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sky</a:t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is a half-caste </a:t>
            </a:r>
            <a:r>
              <a:rPr lang="en-GB" alt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weather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/</a:t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well in</a:t>
            </a:r>
            <a:r>
              <a:rPr lang="en-GB" altLang="en-US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dat</a:t>
            </a:r>
            <a:r>
              <a:rPr lang="en-GB" altLang="en-US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case</a:t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england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weather</a:t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nearly always half-caste</a:t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in fact some </a:t>
            </a:r>
            <a:r>
              <a:rPr lang="en-GB" altLang="en-US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o </a:t>
            </a:r>
            <a:r>
              <a:rPr lang="en-GB" altLang="en-US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dem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cloud</a:t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half-caste </a:t>
            </a:r>
            <a:r>
              <a:rPr lang="en-GB" altLang="en-US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till </a:t>
            </a:r>
            <a:r>
              <a:rPr lang="en-GB" altLang="en-US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dem</a:t>
            </a:r>
            <a:r>
              <a:rPr lang="en-GB" altLang="en-US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overcast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/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so spiteful </a:t>
            </a:r>
            <a:r>
              <a:rPr lang="en-GB" altLang="en-US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dem</a:t>
            </a:r>
            <a:r>
              <a:rPr lang="en-GB" altLang="en-US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don’t want </a:t>
            </a:r>
            <a:r>
              <a:rPr lang="en-GB" altLang="en-US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de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sun pass</a:t>
            </a:r>
            <a:b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GB" altLang="en-US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ah </a:t>
            </a:r>
            <a:r>
              <a:rPr lang="en-GB" altLang="en-US" dirty="0" err="1" smtClean="0">
                <a:solidFill>
                  <a:srgbClr val="FFFF00"/>
                </a:solidFill>
                <a:latin typeface="Comic Sans MS" panose="030F0702030302020204" pitchFamily="66" charset="0"/>
              </a:rPr>
              <a:t>rass</a:t>
            </a:r>
            <a:r>
              <a:rPr lang="en-GB" alt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/</a:t>
            </a:r>
            <a:r>
              <a:rPr lang="en-GB" altLang="en-US" dirty="0" smtClean="0">
                <a:solidFill>
                  <a:schemeClr val="bg1"/>
                </a:solidFill>
              </a:rPr>
              <a:t/>
            </a:r>
            <a:br>
              <a:rPr lang="en-GB" altLang="en-US" dirty="0" smtClean="0">
                <a:solidFill>
                  <a:schemeClr val="bg1"/>
                </a:solidFill>
              </a:rPr>
            </a:br>
            <a:endParaRPr lang="en-GB" altLang="en-US" dirty="0" smtClean="0"/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6262688" y="3284538"/>
            <a:ext cx="2881312" cy="325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GB" altLang="en-US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explain</a:t>
            </a:r>
            <a:r>
              <a:rPr lang="en-GB" altLang="en-US" dirty="0" smtClean="0">
                <a:solidFill>
                  <a:schemeClr val="bg1"/>
                </a:solidFill>
              </a:rPr>
              <a:t> </a:t>
            </a:r>
            <a:r>
              <a:rPr lang="en-GB" altLang="en-US" dirty="0" err="1" smtClean="0">
                <a:solidFill>
                  <a:schemeClr val="bg1"/>
                </a:solidFill>
              </a:rPr>
              <a:t>yuself</a:t>
            </a:r>
            <a:r>
              <a:rPr lang="en-GB" altLang="en-US" dirty="0" smtClean="0">
                <a:solidFill>
                  <a:schemeClr val="bg1"/>
                </a:solidFill>
              </a:rPr>
              <a:t/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err="1" smtClean="0">
                <a:solidFill>
                  <a:schemeClr val="bg1"/>
                </a:solidFill>
              </a:rPr>
              <a:t>wha</a:t>
            </a:r>
            <a:r>
              <a:rPr lang="en-GB" altLang="en-US" dirty="0" smtClean="0">
                <a:solidFill>
                  <a:schemeClr val="bg1"/>
                </a:solidFill>
              </a:rPr>
              <a:t> </a:t>
            </a:r>
            <a:r>
              <a:rPr lang="en-GB" altLang="en-US" dirty="0" err="1" smtClean="0">
                <a:solidFill>
                  <a:schemeClr val="bg1"/>
                </a:solidFill>
              </a:rPr>
              <a:t>yu</a:t>
            </a:r>
            <a:r>
              <a:rPr lang="en-GB" altLang="en-US" dirty="0" smtClean="0">
                <a:solidFill>
                  <a:schemeClr val="bg1"/>
                </a:solidFill>
              </a:rPr>
              <a:t> mean</a:t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chemeClr val="bg1"/>
                </a:solidFill>
              </a:rPr>
              <a:t>when </a:t>
            </a:r>
            <a:r>
              <a:rPr lang="en-GB" altLang="en-US" dirty="0" err="1" smtClean="0">
                <a:solidFill>
                  <a:schemeClr val="bg1"/>
                </a:solidFill>
              </a:rPr>
              <a:t>yu</a:t>
            </a:r>
            <a:r>
              <a:rPr lang="en-GB" altLang="en-US" dirty="0" smtClean="0">
                <a:solidFill>
                  <a:schemeClr val="bg1"/>
                </a:solidFill>
              </a:rPr>
              <a:t> say half-caste</a:t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err="1" smtClean="0">
                <a:solidFill>
                  <a:schemeClr val="bg1"/>
                </a:solidFill>
              </a:rPr>
              <a:t>yu</a:t>
            </a:r>
            <a:r>
              <a:rPr lang="en-GB" altLang="en-US" dirty="0" smtClean="0">
                <a:solidFill>
                  <a:schemeClr val="bg1"/>
                </a:solidFill>
              </a:rPr>
              <a:t> mean </a:t>
            </a:r>
            <a:r>
              <a:rPr lang="en-GB" altLang="en-US" dirty="0" err="1" smtClean="0">
                <a:solidFill>
                  <a:srgbClr val="00B0F0"/>
                </a:solidFill>
              </a:rPr>
              <a:t>tchaikovsky</a:t>
            </a:r>
            <a:r>
              <a:rPr lang="en-GB" altLang="en-US" dirty="0" smtClean="0">
                <a:solidFill>
                  <a:schemeClr val="bg1"/>
                </a:solidFill>
              </a:rPr>
              <a:t/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chemeClr val="bg1"/>
                </a:solidFill>
              </a:rPr>
              <a:t>sit down at </a:t>
            </a:r>
            <a:r>
              <a:rPr lang="en-GB" altLang="en-US" dirty="0" smtClean="0">
                <a:solidFill>
                  <a:srgbClr val="FFFF00"/>
                </a:solidFill>
              </a:rPr>
              <a:t>dah</a:t>
            </a:r>
            <a:r>
              <a:rPr lang="en-GB" altLang="en-US" dirty="0" smtClean="0">
                <a:solidFill>
                  <a:schemeClr val="bg1"/>
                </a:solidFill>
              </a:rPr>
              <a:t> piano</a:t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rgbClr val="FFFF00"/>
                </a:solidFill>
              </a:rPr>
              <a:t>an</a:t>
            </a:r>
            <a:r>
              <a:rPr lang="en-GB" altLang="en-US" dirty="0" smtClean="0">
                <a:solidFill>
                  <a:schemeClr val="bg1"/>
                </a:solidFill>
              </a:rPr>
              <a:t> mix a black key</a:t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err="1" smtClean="0">
                <a:solidFill>
                  <a:srgbClr val="FFFF00"/>
                </a:solidFill>
              </a:rPr>
              <a:t>wid</a:t>
            </a:r>
            <a:r>
              <a:rPr lang="en-GB" altLang="en-US" dirty="0" smtClean="0">
                <a:solidFill>
                  <a:schemeClr val="bg1"/>
                </a:solidFill>
              </a:rPr>
              <a:t> a white key</a:t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chemeClr val="bg1"/>
                </a:solidFill>
              </a:rPr>
              <a:t>is a half-caste symphony</a:t>
            </a:r>
            <a:r>
              <a:rPr lang="en-GB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br>
              <a:rPr lang="en-GB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altLang="en-US" dirty="0" smtClean="0"/>
              <a:t/>
            </a:r>
            <a:br>
              <a:rPr lang="en-GB" altLang="en-US" dirty="0" smtClean="0"/>
            </a:br>
            <a:endParaRPr lang="en-GB" altLang="en-US" dirty="0" smtClean="0"/>
          </a:p>
          <a:p>
            <a:pPr eaLnBrk="1" hangingPunct="1">
              <a:spcBef>
                <a:spcPct val="50000"/>
              </a:spcBef>
              <a:defRPr/>
            </a:pPr>
            <a:endParaRPr lang="en-GB" altLang="en-US" dirty="0" smtClean="0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 flipH="1">
            <a:off x="2195513" y="301625"/>
            <a:ext cx="1296987" cy="319088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448050" y="-52388"/>
            <a:ext cx="4897438" cy="92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GB" altLang="en-US" b="1" dirty="0" smtClean="0">
                <a:solidFill>
                  <a:schemeClr val="bg1"/>
                </a:solidFill>
              </a:rPr>
              <a:t>TONE/LANG: Imperative Verb =</a:t>
            </a:r>
            <a:r>
              <a:rPr lang="en-GB" altLang="en-US" dirty="0" smtClean="0">
                <a:solidFill>
                  <a:schemeClr val="bg1"/>
                </a:solidFill>
              </a:rPr>
              <a:t> more demanding (‘</a:t>
            </a:r>
            <a:r>
              <a:rPr lang="en-GB" altLang="en-US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Explain’</a:t>
            </a:r>
            <a:r>
              <a:rPr lang="en-GB" altLang="en-US" dirty="0" smtClean="0">
                <a:solidFill>
                  <a:schemeClr val="bg1"/>
                </a:solidFill>
              </a:rPr>
              <a:t>) and blunt than the first stanza. </a:t>
            </a:r>
          </a:p>
        </p:txBody>
      </p:sp>
      <p:sp>
        <p:nvSpPr>
          <p:cNvPr id="8207" name="Oval 15"/>
          <p:cNvSpPr>
            <a:spLocks noChangeArrowheads="1"/>
          </p:cNvSpPr>
          <p:nvPr/>
        </p:nvSpPr>
        <p:spPr bwMode="auto">
          <a:xfrm>
            <a:off x="1441450" y="152400"/>
            <a:ext cx="792163" cy="360363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8208" name="Oval 16"/>
          <p:cNvSpPr>
            <a:spLocks noChangeArrowheads="1"/>
          </p:cNvSpPr>
          <p:nvPr/>
        </p:nvSpPr>
        <p:spPr bwMode="auto">
          <a:xfrm>
            <a:off x="649288" y="407988"/>
            <a:ext cx="792162" cy="360362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8209" name="Oval 17"/>
          <p:cNvSpPr>
            <a:spLocks noChangeArrowheads="1"/>
          </p:cNvSpPr>
          <p:nvPr/>
        </p:nvSpPr>
        <p:spPr bwMode="auto">
          <a:xfrm>
            <a:off x="1370013" y="3441700"/>
            <a:ext cx="431800" cy="360363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8210" name="Oval 18"/>
          <p:cNvSpPr>
            <a:spLocks noChangeArrowheads="1"/>
          </p:cNvSpPr>
          <p:nvPr/>
        </p:nvSpPr>
        <p:spPr bwMode="auto">
          <a:xfrm>
            <a:off x="4427538" y="620713"/>
            <a:ext cx="4716462" cy="1368425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4932363" y="765175"/>
            <a:ext cx="38163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altLang="en-US" dirty="0" smtClean="0">
                <a:solidFill>
                  <a:schemeClr val="bg1"/>
                </a:solidFill>
              </a:rPr>
              <a:t>Written in his </a:t>
            </a:r>
            <a:r>
              <a:rPr lang="en-GB" alt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dialect</a:t>
            </a:r>
            <a:r>
              <a:rPr lang="en-GB" altLang="en-US" dirty="0" smtClean="0">
                <a:solidFill>
                  <a:schemeClr val="bg1"/>
                </a:solidFill>
              </a:rPr>
              <a:t> (patois) with non-standard punctuation emphasising the fact that the speaker stands outside of society</a:t>
            </a:r>
          </a:p>
        </p:txBody>
      </p:sp>
      <p:sp>
        <p:nvSpPr>
          <p:cNvPr id="8212" name="Oval 20"/>
          <p:cNvSpPr>
            <a:spLocks noChangeArrowheads="1"/>
          </p:cNvSpPr>
          <p:nvPr/>
        </p:nvSpPr>
        <p:spPr bwMode="auto">
          <a:xfrm>
            <a:off x="2951163" y="1497013"/>
            <a:ext cx="215900" cy="360362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4067175" y="2060575"/>
            <a:ext cx="4826000" cy="941388"/>
          </a:xfrm>
          <a:prstGeom prst="rect">
            <a:avLst/>
          </a:prstGeom>
          <a:noFill/>
          <a:ln w="25400">
            <a:solidFill>
              <a:srgbClr val="00CC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/>
              <a:t>IMAGERY:</a:t>
            </a:r>
            <a:r>
              <a:rPr lang="en-GB" altLang="en-US" sz="1800"/>
              <a:t> Agard ridicules the notion of Half-caste by applying it to art and, notably, the British Weather</a:t>
            </a:r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 flipH="1" flipV="1">
            <a:off x="3419475" y="1422400"/>
            <a:ext cx="720725" cy="638175"/>
          </a:xfrm>
          <a:prstGeom prst="line">
            <a:avLst/>
          </a:prstGeom>
          <a:noFill/>
          <a:ln w="31750">
            <a:solidFill>
              <a:srgbClr val="00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 flipH="1">
            <a:off x="3097213" y="2463800"/>
            <a:ext cx="969962" cy="215900"/>
          </a:xfrm>
          <a:prstGeom prst="line">
            <a:avLst/>
          </a:prstGeom>
          <a:noFill/>
          <a:ln w="31750">
            <a:solidFill>
              <a:srgbClr val="00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>
            <a:off x="5076825" y="2997200"/>
            <a:ext cx="2303463" cy="1223963"/>
          </a:xfrm>
          <a:prstGeom prst="line">
            <a:avLst/>
          </a:prstGeom>
          <a:noFill/>
          <a:ln w="31750">
            <a:solidFill>
              <a:srgbClr val="00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3744913" y="3365500"/>
            <a:ext cx="1835150" cy="1477963"/>
          </a:xfrm>
          <a:prstGeom prst="rect">
            <a:avLst/>
          </a:prstGeom>
          <a:noFill/>
          <a:ln w="31750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/>
              <a:t>LANG: </a:t>
            </a:r>
            <a:r>
              <a:rPr lang="en-GB" altLang="en-US" sz="1800"/>
              <a:t>Agard puns the words half-caste and overcast for humour</a:t>
            </a:r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>
            <a:off x="649288" y="4843463"/>
            <a:ext cx="3095625" cy="0"/>
          </a:xfrm>
          <a:prstGeom prst="line">
            <a:avLst/>
          </a:prstGeom>
          <a:noFill/>
          <a:ln w="317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9" name="Oval 27"/>
          <p:cNvSpPr>
            <a:spLocks noChangeArrowheads="1"/>
          </p:cNvSpPr>
          <p:nvPr/>
        </p:nvSpPr>
        <p:spPr bwMode="auto">
          <a:xfrm>
            <a:off x="504825" y="5384800"/>
            <a:ext cx="1081088" cy="360363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5" name="Oval 17"/>
          <p:cNvSpPr>
            <a:spLocks noChangeArrowheads="1"/>
          </p:cNvSpPr>
          <p:nvPr/>
        </p:nvSpPr>
        <p:spPr bwMode="auto">
          <a:xfrm>
            <a:off x="2195513" y="4248150"/>
            <a:ext cx="557212" cy="360363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" name="Right Brace 1"/>
          <p:cNvSpPr>
            <a:spLocks/>
          </p:cNvSpPr>
          <p:nvPr/>
        </p:nvSpPr>
        <p:spPr bwMode="auto">
          <a:xfrm>
            <a:off x="2951163" y="974725"/>
            <a:ext cx="468312" cy="893763"/>
          </a:xfrm>
          <a:prstGeom prst="rightBrace">
            <a:avLst>
              <a:gd name="adj1" fmla="val 8332"/>
              <a:gd name="adj2" fmla="val 50000"/>
            </a:avLst>
          </a:prstGeom>
          <a:noFill/>
          <a:ln w="3175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" name="Right Brace 26"/>
          <p:cNvSpPr>
            <a:spLocks/>
          </p:cNvSpPr>
          <p:nvPr/>
        </p:nvSpPr>
        <p:spPr bwMode="auto">
          <a:xfrm rot="10800000">
            <a:off x="328613" y="2605088"/>
            <a:ext cx="466725" cy="2792412"/>
          </a:xfrm>
          <a:prstGeom prst="rightBrace">
            <a:avLst>
              <a:gd name="adj1" fmla="val 8365"/>
              <a:gd name="adj2" fmla="val 50000"/>
            </a:avLst>
          </a:prstGeom>
          <a:noFill/>
          <a:ln w="3175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" name="Oval 20"/>
          <p:cNvSpPr>
            <a:spLocks noChangeArrowheads="1"/>
          </p:cNvSpPr>
          <p:nvPr/>
        </p:nvSpPr>
        <p:spPr bwMode="auto">
          <a:xfrm>
            <a:off x="8785225" y="5205413"/>
            <a:ext cx="215900" cy="360362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 animBg="1"/>
      <p:bldP spid="8200" grpId="0"/>
      <p:bldP spid="8207" grpId="0" animBg="1"/>
      <p:bldP spid="8208" grpId="0" animBg="1"/>
      <p:bldP spid="8209" grpId="0" animBg="1"/>
      <p:bldP spid="8210" grpId="0" animBg="1"/>
      <p:bldP spid="8211" grpId="0"/>
      <p:bldP spid="8212" grpId="0" animBg="1"/>
      <p:bldP spid="8213" grpId="0" animBg="1"/>
      <p:bldP spid="8214" grpId="0" animBg="1"/>
      <p:bldP spid="8215" grpId="0" animBg="1"/>
      <p:bldP spid="8216" grpId="0" animBg="1"/>
      <p:bldP spid="8217" grpId="0" animBg="1"/>
      <p:bldP spid="8218" grpId="0" animBg="1"/>
      <p:bldP spid="8219" grpId="0" animBg="1"/>
      <p:bldP spid="25" grpId="0" animBg="1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2916238" y="174625"/>
            <a:ext cx="3549650" cy="668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Explain</a:t>
            </a:r>
            <a:r>
              <a:rPr lang="en-GB" altLang="en-US" dirty="0" smtClean="0">
                <a:solidFill>
                  <a:schemeClr val="bg1"/>
                </a:solidFill>
              </a:rPr>
              <a:t> </a:t>
            </a:r>
            <a:r>
              <a:rPr lang="en-GB" altLang="en-US" dirty="0" err="1" smtClean="0">
                <a:solidFill>
                  <a:schemeClr val="bg1"/>
                </a:solidFill>
              </a:rPr>
              <a:t>yuself</a:t>
            </a:r>
            <a:r>
              <a:rPr lang="en-GB" altLang="en-US" dirty="0" smtClean="0">
                <a:solidFill>
                  <a:schemeClr val="bg1"/>
                </a:solidFill>
              </a:rPr>
              <a:t/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err="1" smtClean="0">
                <a:solidFill>
                  <a:schemeClr val="bg1"/>
                </a:solidFill>
              </a:rPr>
              <a:t>wha</a:t>
            </a:r>
            <a:r>
              <a:rPr lang="en-GB" altLang="en-US" dirty="0" smtClean="0">
                <a:solidFill>
                  <a:schemeClr val="bg1"/>
                </a:solidFill>
              </a:rPr>
              <a:t> </a:t>
            </a:r>
            <a:r>
              <a:rPr lang="en-GB" altLang="en-US" dirty="0" err="1" smtClean="0">
                <a:solidFill>
                  <a:schemeClr val="bg1"/>
                </a:solidFill>
              </a:rPr>
              <a:t>yu</a:t>
            </a:r>
            <a:r>
              <a:rPr lang="en-GB" altLang="en-US" dirty="0" smtClean="0">
                <a:solidFill>
                  <a:schemeClr val="bg1"/>
                </a:solidFill>
              </a:rPr>
              <a:t> mean</a:t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chemeClr val="bg1"/>
                </a:solidFill>
              </a:rPr>
              <a:t>Ah listening to </a:t>
            </a:r>
            <a:r>
              <a:rPr lang="en-GB" altLang="en-US" dirty="0" err="1" smtClean="0">
                <a:solidFill>
                  <a:schemeClr val="bg1"/>
                </a:solidFill>
              </a:rPr>
              <a:t>yu</a:t>
            </a:r>
            <a:r>
              <a:rPr lang="en-GB" altLang="en-US" dirty="0" smtClean="0">
                <a:solidFill>
                  <a:schemeClr val="bg1"/>
                </a:solidFill>
              </a:rPr>
              <a:t> </a:t>
            </a:r>
            <a:r>
              <a:rPr lang="en-GB" altLang="en-US" dirty="0" err="1" smtClean="0">
                <a:solidFill>
                  <a:srgbClr val="FF0000"/>
                </a:solidFill>
              </a:rPr>
              <a:t>wid</a:t>
            </a:r>
            <a:r>
              <a:rPr lang="en-GB" altLang="en-US" dirty="0" smtClean="0">
                <a:solidFill>
                  <a:srgbClr val="FF0000"/>
                </a:solidFill>
              </a:rPr>
              <a:t> de keen</a:t>
            </a:r>
            <a:br>
              <a:rPr lang="en-GB" altLang="en-US" dirty="0" smtClean="0">
                <a:solidFill>
                  <a:srgbClr val="FF0000"/>
                </a:solidFill>
              </a:rPr>
            </a:br>
            <a:r>
              <a:rPr lang="en-GB" altLang="en-US" dirty="0" smtClean="0">
                <a:solidFill>
                  <a:srgbClr val="FF0000"/>
                </a:solidFill>
              </a:rPr>
              <a:t>half of </a:t>
            </a:r>
            <a:r>
              <a:rPr lang="en-GB" altLang="en-US" dirty="0" err="1" smtClean="0">
                <a:solidFill>
                  <a:srgbClr val="FF0000"/>
                </a:solidFill>
              </a:rPr>
              <a:t>mih</a:t>
            </a:r>
            <a:r>
              <a:rPr lang="en-GB" altLang="en-US" dirty="0" smtClean="0">
                <a:solidFill>
                  <a:srgbClr val="FF0000"/>
                </a:solidFill>
              </a:rPr>
              <a:t> ear</a:t>
            </a:r>
            <a:br>
              <a:rPr lang="en-GB" altLang="en-US" dirty="0" smtClean="0">
                <a:solidFill>
                  <a:srgbClr val="FF0000"/>
                </a:solidFill>
              </a:rPr>
            </a:br>
            <a:r>
              <a:rPr lang="en-GB" altLang="en-US" dirty="0" smtClean="0">
                <a:solidFill>
                  <a:schemeClr val="bg1"/>
                </a:solidFill>
              </a:rPr>
              <a:t>Ah looking at </a:t>
            </a:r>
            <a:r>
              <a:rPr lang="en-GB" altLang="en-US" dirty="0" err="1" smtClean="0">
                <a:solidFill>
                  <a:schemeClr val="bg1"/>
                </a:solidFill>
              </a:rPr>
              <a:t>yu</a:t>
            </a:r>
            <a:r>
              <a:rPr lang="en-GB" altLang="en-US" dirty="0" smtClean="0">
                <a:solidFill>
                  <a:schemeClr val="bg1"/>
                </a:solidFill>
              </a:rPr>
              <a:t> </a:t>
            </a:r>
            <a:r>
              <a:rPr lang="en-GB" altLang="en-US" dirty="0" err="1" smtClean="0">
                <a:solidFill>
                  <a:srgbClr val="FF0000"/>
                </a:solidFill>
              </a:rPr>
              <a:t>wid</a:t>
            </a:r>
            <a:r>
              <a:rPr lang="en-GB" altLang="en-US" dirty="0" smtClean="0">
                <a:solidFill>
                  <a:srgbClr val="FF0000"/>
                </a:solidFill>
              </a:rPr>
              <a:t> de keen</a:t>
            </a:r>
            <a:br>
              <a:rPr lang="en-GB" altLang="en-US" dirty="0" smtClean="0">
                <a:solidFill>
                  <a:srgbClr val="FF0000"/>
                </a:solidFill>
              </a:rPr>
            </a:br>
            <a:r>
              <a:rPr lang="en-GB" altLang="en-US" dirty="0" smtClean="0">
                <a:solidFill>
                  <a:srgbClr val="FF0000"/>
                </a:solidFill>
              </a:rPr>
              <a:t>half of </a:t>
            </a:r>
            <a:r>
              <a:rPr lang="en-GB" altLang="en-US" dirty="0" err="1" smtClean="0">
                <a:solidFill>
                  <a:srgbClr val="FF0000"/>
                </a:solidFill>
              </a:rPr>
              <a:t>mih</a:t>
            </a:r>
            <a:r>
              <a:rPr lang="en-GB" altLang="en-US" dirty="0" smtClean="0">
                <a:solidFill>
                  <a:srgbClr val="FF0000"/>
                </a:solidFill>
              </a:rPr>
              <a:t> eye</a:t>
            </a:r>
            <a:r>
              <a:rPr lang="en-GB" altLang="en-US" dirty="0" smtClean="0">
                <a:solidFill>
                  <a:schemeClr val="bg1"/>
                </a:solidFill>
              </a:rPr>
              <a:t/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chemeClr val="bg1"/>
                </a:solidFill>
              </a:rPr>
              <a:t>an when I’m introduced to </a:t>
            </a:r>
            <a:r>
              <a:rPr lang="en-GB" altLang="en-US" dirty="0" err="1" smtClean="0">
                <a:solidFill>
                  <a:schemeClr val="bg1"/>
                </a:solidFill>
              </a:rPr>
              <a:t>yu</a:t>
            </a:r>
            <a:r>
              <a:rPr lang="en-GB" altLang="en-US" dirty="0" smtClean="0">
                <a:solidFill>
                  <a:schemeClr val="bg1"/>
                </a:solidFill>
              </a:rPr>
              <a:t/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chemeClr val="bg1"/>
                </a:solidFill>
              </a:rPr>
              <a:t>I’m sure you’ll understand</a:t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chemeClr val="bg1"/>
                </a:solidFill>
              </a:rPr>
              <a:t>why </a:t>
            </a:r>
            <a:r>
              <a:rPr lang="en-GB" altLang="en-US" dirty="0" smtClean="0">
                <a:solidFill>
                  <a:srgbClr val="FF0000"/>
                </a:solidFill>
              </a:rPr>
              <a:t>I offer </a:t>
            </a:r>
            <a:r>
              <a:rPr lang="en-GB" altLang="en-US" dirty="0" err="1" smtClean="0">
                <a:solidFill>
                  <a:srgbClr val="FF0000"/>
                </a:solidFill>
              </a:rPr>
              <a:t>yu</a:t>
            </a:r>
            <a:r>
              <a:rPr lang="en-GB" altLang="en-US" dirty="0" smtClean="0">
                <a:solidFill>
                  <a:srgbClr val="FF0000"/>
                </a:solidFill>
              </a:rPr>
              <a:t> half-a-hand</a:t>
            </a:r>
            <a:r>
              <a:rPr lang="en-GB" altLang="en-US" dirty="0" smtClean="0">
                <a:solidFill>
                  <a:schemeClr val="bg1"/>
                </a:solidFill>
              </a:rPr>
              <a:t/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chemeClr val="bg1"/>
                </a:solidFill>
              </a:rPr>
              <a:t>an when I sleep at night</a:t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rgbClr val="FF0000"/>
                </a:solidFill>
              </a:rPr>
              <a:t>I close half-a-eye</a:t>
            </a:r>
            <a:r>
              <a:rPr lang="en-GB" altLang="en-US" dirty="0" smtClean="0">
                <a:solidFill>
                  <a:schemeClr val="bg1"/>
                </a:solidFill>
              </a:rPr>
              <a:t/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chemeClr val="bg1"/>
                </a:solidFill>
              </a:rPr>
              <a:t>consequently when I dream</a:t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rgbClr val="FF0000"/>
                </a:solidFill>
              </a:rPr>
              <a:t>I dream half-a-dream</a:t>
            </a:r>
            <a:r>
              <a:rPr lang="en-GB" altLang="en-US" dirty="0" smtClean="0">
                <a:solidFill>
                  <a:schemeClr val="bg1"/>
                </a:solidFill>
              </a:rPr>
              <a:t/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chemeClr val="bg1"/>
                </a:solidFill>
              </a:rPr>
              <a:t>an when moon begin to glow</a:t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rgbClr val="FF0000"/>
                </a:solidFill>
              </a:rPr>
              <a:t>I half-caste human being</a:t>
            </a:r>
            <a:br>
              <a:rPr lang="en-GB" altLang="en-US" dirty="0" smtClean="0">
                <a:solidFill>
                  <a:srgbClr val="FF0000"/>
                </a:solidFill>
              </a:rPr>
            </a:br>
            <a:r>
              <a:rPr lang="en-GB" altLang="en-US" dirty="0" smtClean="0">
                <a:solidFill>
                  <a:srgbClr val="FF0000"/>
                </a:solidFill>
              </a:rPr>
              <a:t>cast half-a-shadow</a:t>
            </a:r>
            <a:br>
              <a:rPr lang="en-GB" altLang="en-US" dirty="0" smtClean="0">
                <a:solidFill>
                  <a:srgbClr val="FF0000"/>
                </a:solidFill>
              </a:rPr>
            </a:br>
            <a:r>
              <a:rPr lang="en-GB" altLang="en-US" dirty="0" smtClean="0">
                <a:solidFill>
                  <a:schemeClr val="bg1"/>
                </a:solidFill>
              </a:rPr>
              <a:t>but </a:t>
            </a:r>
            <a:r>
              <a:rPr lang="en-GB" altLang="en-US" dirty="0" err="1" smtClean="0">
                <a:solidFill>
                  <a:schemeClr val="bg1"/>
                </a:solidFill>
              </a:rPr>
              <a:t>yu</a:t>
            </a:r>
            <a:r>
              <a:rPr lang="en-GB" altLang="en-US" dirty="0" smtClean="0">
                <a:solidFill>
                  <a:schemeClr val="bg1"/>
                </a:solidFill>
              </a:rPr>
              <a:t> must come back tomorrow</a:t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err="1" smtClean="0">
                <a:solidFill>
                  <a:schemeClr val="bg1"/>
                </a:solidFill>
              </a:rPr>
              <a:t>wid</a:t>
            </a:r>
            <a:r>
              <a:rPr lang="en-GB" altLang="en-US" dirty="0" smtClean="0">
                <a:solidFill>
                  <a:schemeClr val="bg1"/>
                </a:solidFill>
              </a:rPr>
              <a:t> de whole of </a:t>
            </a:r>
            <a:r>
              <a:rPr lang="en-GB" altLang="en-US" dirty="0" err="1" smtClean="0">
                <a:solidFill>
                  <a:schemeClr val="bg1"/>
                </a:solidFill>
              </a:rPr>
              <a:t>yu</a:t>
            </a:r>
            <a:r>
              <a:rPr lang="en-GB" altLang="en-US" dirty="0" smtClean="0">
                <a:solidFill>
                  <a:schemeClr val="bg1"/>
                </a:solidFill>
              </a:rPr>
              <a:t> eye</a:t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chemeClr val="bg1"/>
                </a:solidFill>
              </a:rPr>
              <a:t>an de whole of </a:t>
            </a:r>
            <a:r>
              <a:rPr lang="en-GB" altLang="en-US" dirty="0" err="1" smtClean="0">
                <a:solidFill>
                  <a:schemeClr val="bg1"/>
                </a:solidFill>
              </a:rPr>
              <a:t>yu</a:t>
            </a:r>
            <a:r>
              <a:rPr lang="en-GB" altLang="en-US" dirty="0" smtClean="0">
                <a:solidFill>
                  <a:schemeClr val="bg1"/>
                </a:solidFill>
              </a:rPr>
              <a:t> ear</a:t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chemeClr val="bg1"/>
                </a:solidFill>
              </a:rPr>
              <a:t>an de whole of </a:t>
            </a:r>
            <a:r>
              <a:rPr lang="en-GB" altLang="en-US" dirty="0" err="1" smtClean="0">
                <a:solidFill>
                  <a:schemeClr val="bg1"/>
                </a:solidFill>
              </a:rPr>
              <a:t>yu</a:t>
            </a:r>
            <a:r>
              <a:rPr lang="en-GB" altLang="en-US" dirty="0" smtClean="0">
                <a:solidFill>
                  <a:schemeClr val="bg1"/>
                </a:solidFill>
              </a:rPr>
              <a:t> mind.</a:t>
            </a:r>
          </a:p>
          <a:p>
            <a:pPr eaLnBrk="1" hangingPunct="1">
              <a:defRPr/>
            </a:pPr>
            <a:endParaRPr lang="en-GB" altLang="en-US" dirty="0" smtClean="0">
              <a:solidFill>
                <a:schemeClr val="bg1"/>
              </a:solidFill>
            </a:endParaRPr>
          </a:p>
          <a:p>
            <a:pPr eaLnBrk="1" hangingPunct="1">
              <a:defRPr/>
            </a:pPr>
            <a:r>
              <a:rPr lang="en-GB" altLang="en-US" dirty="0" smtClean="0">
                <a:solidFill>
                  <a:schemeClr val="bg1"/>
                </a:solidFill>
              </a:rPr>
              <a:t>an I will tell </a:t>
            </a:r>
            <a:r>
              <a:rPr lang="en-GB" altLang="en-US" dirty="0" err="1" smtClean="0">
                <a:solidFill>
                  <a:schemeClr val="bg1"/>
                </a:solidFill>
              </a:rPr>
              <a:t>yu</a:t>
            </a:r>
            <a:r>
              <a:rPr lang="en-GB" altLang="en-US" dirty="0" smtClean="0">
                <a:solidFill>
                  <a:schemeClr val="bg1"/>
                </a:solidFill>
              </a:rPr>
              <a:t/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chemeClr val="bg1"/>
                </a:solidFill>
              </a:rPr>
              <a:t>de other half</a:t>
            </a:r>
            <a:br>
              <a:rPr lang="en-GB" altLang="en-US" dirty="0" smtClean="0">
                <a:solidFill>
                  <a:schemeClr val="bg1"/>
                </a:solidFill>
              </a:rPr>
            </a:br>
            <a:r>
              <a:rPr lang="en-GB" altLang="en-US" dirty="0" smtClean="0">
                <a:solidFill>
                  <a:schemeClr val="bg1"/>
                </a:solidFill>
              </a:rPr>
              <a:t>of my story.</a:t>
            </a: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2411413" y="1268413"/>
            <a:ext cx="504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600"/>
              <a:t>35</a:t>
            </a:r>
          </a:p>
        </p:txBody>
      </p:sp>
      <p:sp>
        <p:nvSpPr>
          <p:cNvPr id="9220" name="Text Box 8"/>
          <p:cNvSpPr txBox="1">
            <a:spLocks noChangeArrowheads="1"/>
          </p:cNvSpPr>
          <p:nvPr/>
        </p:nvSpPr>
        <p:spPr bwMode="auto">
          <a:xfrm>
            <a:off x="2411413" y="2708275"/>
            <a:ext cx="504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600"/>
              <a:t>40</a:t>
            </a:r>
          </a:p>
        </p:txBody>
      </p:sp>
      <p:sp>
        <p:nvSpPr>
          <p:cNvPr id="9221" name="Text Box 9"/>
          <p:cNvSpPr txBox="1">
            <a:spLocks noChangeArrowheads="1"/>
          </p:cNvSpPr>
          <p:nvPr/>
        </p:nvSpPr>
        <p:spPr bwMode="auto">
          <a:xfrm>
            <a:off x="2411413" y="4005263"/>
            <a:ext cx="504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600"/>
              <a:t>45</a:t>
            </a:r>
          </a:p>
        </p:txBody>
      </p:sp>
      <p:sp>
        <p:nvSpPr>
          <p:cNvPr id="9222" name="Text Box 10"/>
          <p:cNvSpPr txBox="1">
            <a:spLocks noChangeArrowheads="1"/>
          </p:cNvSpPr>
          <p:nvPr/>
        </p:nvSpPr>
        <p:spPr bwMode="auto">
          <a:xfrm>
            <a:off x="2411413" y="5373688"/>
            <a:ext cx="504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600"/>
              <a:t>50</a:t>
            </a:r>
          </a:p>
        </p:txBody>
      </p:sp>
      <p:sp>
        <p:nvSpPr>
          <p:cNvPr id="9227" name="AutoShape 11"/>
          <p:cNvSpPr>
            <a:spLocks/>
          </p:cNvSpPr>
          <p:nvPr/>
        </p:nvSpPr>
        <p:spPr bwMode="auto">
          <a:xfrm>
            <a:off x="2555875" y="269875"/>
            <a:ext cx="360363" cy="4392613"/>
          </a:xfrm>
          <a:prstGeom prst="leftBrace">
            <a:avLst>
              <a:gd name="adj1" fmla="val 169580"/>
              <a:gd name="adj2" fmla="val 50000"/>
            </a:avLst>
          </a:pr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225425" y="338138"/>
            <a:ext cx="2195513" cy="5886450"/>
          </a:xfrm>
          <a:prstGeom prst="rect">
            <a:avLst/>
          </a:prstGeom>
          <a:noFill/>
          <a:ln w="317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/>
              <a:t>The poet reprises his earlier joke/pun on a mixed race person being half formed: the “half-caste” uses </a:t>
            </a:r>
            <a:r>
              <a:rPr lang="en-GB" altLang="en-US" sz="1800">
                <a:solidFill>
                  <a:srgbClr val="FF0000"/>
                </a:solidFill>
              </a:rPr>
              <a:t>only half of ear</a:t>
            </a:r>
            <a:r>
              <a:rPr lang="en-GB" altLang="en-US" sz="1800"/>
              <a:t> </a:t>
            </a:r>
            <a:r>
              <a:rPr lang="en-GB" altLang="en-US" sz="1800">
                <a:solidFill>
                  <a:srgbClr val="FF0000"/>
                </a:solidFill>
              </a:rPr>
              <a:t>and eye</a:t>
            </a:r>
            <a:r>
              <a:rPr lang="en-GB" altLang="en-US" sz="1800"/>
              <a:t>, and offers </a:t>
            </a:r>
            <a:r>
              <a:rPr lang="en-GB" altLang="en-US" sz="1800">
                <a:solidFill>
                  <a:srgbClr val="FF0000"/>
                </a:solidFill>
              </a:rPr>
              <a:t>half a hand to shake</a:t>
            </a:r>
            <a:r>
              <a:rPr lang="en-GB" altLang="en-US" sz="1800"/>
              <a:t>, leading to the absurdities </a:t>
            </a:r>
            <a:r>
              <a:rPr lang="en-GB" altLang="en-US" sz="1800">
                <a:solidFill>
                  <a:srgbClr val="FF0000"/>
                </a:solidFill>
              </a:rPr>
              <a:t>of dreaming half a dream</a:t>
            </a:r>
            <a:r>
              <a:rPr lang="en-GB" altLang="en-US" sz="1800"/>
              <a:t> and </a:t>
            </a:r>
            <a:r>
              <a:rPr lang="en-GB" altLang="en-US" sz="1800">
                <a:solidFill>
                  <a:srgbClr val="FF0000"/>
                </a:solidFill>
              </a:rPr>
              <a:t>casting half a shadow</a:t>
            </a:r>
            <a:r>
              <a:rPr lang="en-GB" altLang="en-US" sz="1800"/>
              <a:t>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80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/>
              <a:t>Once again the poet uses humour and absurdity to emphasise his view of the term.</a:t>
            </a:r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2987675" y="4868863"/>
            <a:ext cx="3314700" cy="0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2987675" y="5229225"/>
            <a:ext cx="2232025" cy="0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2987675" y="5445125"/>
            <a:ext cx="2160588" cy="0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2987675" y="5734050"/>
            <a:ext cx="2376488" cy="0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6804025" y="2832100"/>
            <a:ext cx="1728788" cy="2862263"/>
          </a:xfrm>
          <a:prstGeom prst="rect">
            <a:avLst/>
          </a:prstGeom>
          <a:noFill/>
          <a:ln w="31750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/>
              <a:t>The poet is asking/telling you to be more open minded and thoughtful both in terms of your attitudes and the way you speak</a:t>
            </a:r>
          </a:p>
        </p:txBody>
      </p:sp>
      <p:sp>
        <p:nvSpPr>
          <p:cNvPr id="9234" name="AutoShape 18"/>
          <p:cNvSpPr>
            <a:spLocks/>
          </p:cNvSpPr>
          <p:nvPr/>
        </p:nvSpPr>
        <p:spPr bwMode="auto">
          <a:xfrm>
            <a:off x="4427538" y="5876925"/>
            <a:ext cx="431800" cy="981075"/>
          </a:xfrm>
          <a:prstGeom prst="rightBrace">
            <a:avLst>
              <a:gd name="adj1" fmla="val 57159"/>
              <a:gd name="adj2" fmla="val 50000"/>
            </a:avLst>
          </a:prstGeom>
          <a:noFill/>
          <a:ln w="31750">
            <a:solidFill>
              <a:srgbClr val="00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5435600" y="5876925"/>
            <a:ext cx="3457575" cy="941388"/>
          </a:xfrm>
          <a:prstGeom prst="rect">
            <a:avLst/>
          </a:prstGeom>
          <a:noFill/>
          <a:ln w="25400">
            <a:solidFill>
              <a:srgbClr val="00CC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/>
              <a:t>Final pun on the word half, like a joke, the poem ends with a punchline</a:t>
            </a:r>
          </a:p>
        </p:txBody>
      </p:sp>
      <p:sp>
        <p:nvSpPr>
          <p:cNvPr id="2" name="Right Brace 1"/>
          <p:cNvSpPr>
            <a:spLocks/>
          </p:cNvSpPr>
          <p:nvPr/>
        </p:nvSpPr>
        <p:spPr bwMode="auto">
          <a:xfrm>
            <a:off x="6202363" y="4616450"/>
            <a:ext cx="527050" cy="1225550"/>
          </a:xfrm>
          <a:prstGeom prst="rightBrace">
            <a:avLst>
              <a:gd name="adj1" fmla="val 8322"/>
              <a:gd name="adj2" fmla="val 49120"/>
            </a:avLst>
          </a:prstGeom>
          <a:noFill/>
          <a:ln w="31750" algn="ctr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 animBg="1"/>
      <p:bldP spid="9228" grpId="0" animBg="1"/>
      <p:bldP spid="9229" grpId="0" animBg="1"/>
      <p:bldP spid="9230" grpId="0" animBg="1"/>
      <p:bldP spid="9231" grpId="0" animBg="1"/>
      <p:bldP spid="9232" grpId="0" animBg="1"/>
      <p:bldP spid="9233" grpId="0" animBg="1"/>
      <p:bldP spid="9234" grpId="0" animBg="1"/>
      <p:bldP spid="92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GB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</a:t>
            </a:r>
            <a:endParaRPr lang="en-GB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68313" y="1341438"/>
            <a:ext cx="8229600" cy="532765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altLang="en-US" sz="2400" smtClean="0"/>
              <a:t>For the poem’s structure, the poet uses short lines (e.g. ‘Excuse me’) and almost no punctuation (he uses ‘/’ instead of a full stop) to convey the direct and confrontational nature of the message.   It makes the poem go quickly so it feels like someone ‘kicking off’ at you - pouring out his feelings at the reader.</a:t>
            </a:r>
          </a:p>
          <a:p>
            <a:pPr>
              <a:buFont typeface="Wingdings" pitchFamily="2" charset="2"/>
              <a:buChar char="Ø"/>
            </a:pPr>
            <a:r>
              <a:rPr lang="en-GB" altLang="en-US" sz="2400" smtClean="0"/>
              <a:t>One line is devoted to the Caribbean phrase: ‘ah rass’ – an expletive meaning ‘my arse’ – which makes this line of the poem very angry and aggressive, as though Agard has just got so angry explaining his argument that he cannot contain his anger any more.</a:t>
            </a:r>
          </a:p>
          <a:p>
            <a:pPr>
              <a:buFont typeface="Wingdings" pitchFamily="2" charset="2"/>
              <a:buChar char="Ø"/>
            </a:pPr>
            <a:r>
              <a:rPr lang="en-GB" altLang="en-US" sz="2400" smtClean="0"/>
              <a:t>He repeats key phrases such as ‘Explain yuself’ (four times) and ‘haaaalf-caste’ to hammer home his message.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FF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FF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993</Words>
  <Application>Microsoft Office PowerPoint</Application>
  <PresentationFormat>On-screen Show (4:3)</PresentationFormat>
  <Paragraphs>95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Comic Sans MS</vt:lpstr>
      <vt:lpstr>Times New Roman</vt:lpstr>
      <vt:lpstr>Wingdings</vt:lpstr>
      <vt:lpstr>Default Design</vt:lpstr>
      <vt:lpstr>Half-caste</vt:lpstr>
      <vt:lpstr>Half-caste</vt:lpstr>
      <vt:lpstr>What does the term  HALF-CASTE               suggest?</vt:lpstr>
      <vt:lpstr>About the poet</vt:lpstr>
      <vt:lpstr>The poem uses the following techniques  Do you understand them?</vt:lpstr>
      <vt:lpstr>John Agard: Half-caste His reading of the poem</vt:lpstr>
      <vt:lpstr>PowerPoint Presentation</vt:lpstr>
      <vt:lpstr>PowerPoint Presentation</vt:lpstr>
      <vt:lpstr>Structure</vt:lpstr>
      <vt:lpstr>Structure</vt:lpstr>
      <vt:lpstr>PowerPoint Presentation</vt:lpstr>
      <vt:lpstr>What are the themes of this poem?</vt:lpstr>
      <vt:lpstr>Why did Agard write the poem?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Half-Caste</dc:title>
  <dc:creator>P McGowan;A Reavley</dc:creator>
  <cp:lastModifiedBy>Smeaton L</cp:lastModifiedBy>
  <cp:revision>20</cp:revision>
  <dcterms:created xsi:type="dcterms:W3CDTF">2001-03-10T18:27:08Z</dcterms:created>
  <dcterms:modified xsi:type="dcterms:W3CDTF">2018-03-13T09:13:22Z</dcterms:modified>
</cp:coreProperties>
</file>