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77" d="100"/>
          <a:sy n="77" d="100"/>
        </p:scale>
        <p:origin x="684"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181D05FB-839E-4DA3-A931-C6D77C1CD37E}" type="datetimeFigureOut">
              <a:rPr lang="en-GB" smtClean="0"/>
              <a:t>03/10/2023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01ADC82-5E7B-4FE1-A91B-4A6871D3D5E0}" type="slidenum">
              <a:rPr lang="en-GB" smtClean="0"/>
              <a:t>‹#›</a:t>
            </a:fld>
            <a:endParaRPr lang="en-GB"/>
          </a:p>
        </p:txBody>
      </p:sp>
    </p:spTree>
    <p:extLst>
      <p:ext uri="{BB962C8B-B14F-4D97-AF65-F5344CB8AC3E}">
        <p14:creationId xmlns:p14="http://schemas.microsoft.com/office/powerpoint/2010/main" val="6315556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81D05FB-839E-4DA3-A931-C6D77C1CD37E}" type="datetimeFigureOut">
              <a:rPr lang="en-GB" smtClean="0"/>
              <a:t>03/10/2023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01ADC82-5E7B-4FE1-A91B-4A6871D3D5E0}" type="slidenum">
              <a:rPr lang="en-GB" smtClean="0"/>
              <a:t>‹#›</a:t>
            </a:fld>
            <a:endParaRPr lang="en-GB"/>
          </a:p>
        </p:txBody>
      </p:sp>
    </p:spTree>
    <p:extLst>
      <p:ext uri="{BB962C8B-B14F-4D97-AF65-F5344CB8AC3E}">
        <p14:creationId xmlns:p14="http://schemas.microsoft.com/office/powerpoint/2010/main" val="41178595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81D05FB-839E-4DA3-A931-C6D77C1CD37E}" type="datetimeFigureOut">
              <a:rPr lang="en-GB" smtClean="0"/>
              <a:t>03/10/2023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01ADC82-5E7B-4FE1-A91B-4A6871D3D5E0}" type="slidenum">
              <a:rPr lang="en-GB" smtClean="0"/>
              <a:t>‹#›</a:t>
            </a:fld>
            <a:endParaRPr lang="en-GB"/>
          </a:p>
        </p:txBody>
      </p:sp>
    </p:spTree>
    <p:extLst>
      <p:ext uri="{BB962C8B-B14F-4D97-AF65-F5344CB8AC3E}">
        <p14:creationId xmlns:p14="http://schemas.microsoft.com/office/powerpoint/2010/main" val="27839963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81D05FB-839E-4DA3-A931-C6D77C1CD37E}" type="datetimeFigureOut">
              <a:rPr lang="en-GB" smtClean="0"/>
              <a:t>03/10/2023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01ADC82-5E7B-4FE1-A91B-4A6871D3D5E0}" type="slidenum">
              <a:rPr lang="en-GB" smtClean="0"/>
              <a:t>‹#›</a:t>
            </a:fld>
            <a:endParaRPr lang="en-GB"/>
          </a:p>
        </p:txBody>
      </p:sp>
    </p:spTree>
    <p:extLst>
      <p:ext uri="{BB962C8B-B14F-4D97-AF65-F5344CB8AC3E}">
        <p14:creationId xmlns:p14="http://schemas.microsoft.com/office/powerpoint/2010/main" val="5128391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81D05FB-839E-4DA3-A931-C6D77C1CD37E}" type="datetimeFigureOut">
              <a:rPr lang="en-GB" smtClean="0"/>
              <a:t>03/10/2023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01ADC82-5E7B-4FE1-A91B-4A6871D3D5E0}" type="slidenum">
              <a:rPr lang="en-GB" smtClean="0"/>
              <a:t>‹#›</a:t>
            </a:fld>
            <a:endParaRPr lang="en-GB"/>
          </a:p>
        </p:txBody>
      </p:sp>
    </p:spTree>
    <p:extLst>
      <p:ext uri="{BB962C8B-B14F-4D97-AF65-F5344CB8AC3E}">
        <p14:creationId xmlns:p14="http://schemas.microsoft.com/office/powerpoint/2010/main" val="36566908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181D05FB-839E-4DA3-A931-C6D77C1CD37E}" type="datetimeFigureOut">
              <a:rPr lang="en-GB" smtClean="0"/>
              <a:t>03/10/2023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01ADC82-5E7B-4FE1-A91B-4A6871D3D5E0}" type="slidenum">
              <a:rPr lang="en-GB" smtClean="0"/>
              <a:t>‹#›</a:t>
            </a:fld>
            <a:endParaRPr lang="en-GB"/>
          </a:p>
        </p:txBody>
      </p:sp>
    </p:spTree>
    <p:extLst>
      <p:ext uri="{BB962C8B-B14F-4D97-AF65-F5344CB8AC3E}">
        <p14:creationId xmlns:p14="http://schemas.microsoft.com/office/powerpoint/2010/main" val="39812730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181D05FB-839E-4DA3-A931-C6D77C1CD37E}" type="datetimeFigureOut">
              <a:rPr lang="en-GB" smtClean="0"/>
              <a:t>03/10/2023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01ADC82-5E7B-4FE1-A91B-4A6871D3D5E0}" type="slidenum">
              <a:rPr lang="en-GB" smtClean="0"/>
              <a:t>‹#›</a:t>
            </a:fld>
            <a:endParaRPr lang="en-GB"/>
          </a:p>
        </p:txBody>
      </p:sp>
    </p:spTree>
    <p:extLst>
      <p:ext uri="{BB962C8B-B14F-4D97-AF65-F5344CB8AC3E}">
        <p14:creationId xmlns:p14="http://schemas.microsoft.com/office/powerpoint/2010/main" val="33314194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181D05FB-839E-4DA3-A931-C6D77C1CD37E}" type="datetimeFigureOut">
              <a:rPr lang="en-GB" smtClean="0"/>
              <a:t>03/10/2023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01ADC82-5E7B-4FE1-A91B-4A6871D3D5E0}" type="slidenum">
              <a:rPr lang="en-GB" smtClean="0"/>
              <a:t>‹#›</a:t>
            </a:fld>
            <a:endParaRPr lang="en-GB"/>
          </a:p>
        </p:txBody>
      </p:sp>
    </p:spTree>
    <p:extLst>
      <p:ext uri="{BB962C8B-B14F-4D97-AF65-F5344CB8AC3E}">
        <p14:creationId xmlns:p14="http://schemas.microsoft.com/office/powerpoint/2010/main" val="31347345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1D05FB-839E-4DA3-A931-C6D77C1CD37E}" type="datetimeFigureOut">
              <a:rPr lang="en-GB" smtClean="0"/>
              <a:t>03/10/2023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01ADC82-5E7B-4FE1-A91B-4A6871D3D5E0}" type="slidenum">
              <a:rPr lang="en-GB" smtClean="0"/>
              <a:t>‹#›</a:t>
            </a:fld>
            <a:endParaRPr lang="en-GB"/>
          </a:p>
        </p:txBody>
      </p:sp>
    </p:spTree>
    <p:extLst>
      <p:ext uri="{BB962C8B-B14F-4D97-AF65-F5344CB8AC3E}">
        <p14:creationId xmlns:p14="http://schemas.microsoft.com/office/powerpoint/2010/main" val="5018955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81D05FB-839E-4DA3-A931-C6D77C1CD37E}" type="datetimeFigureOut">
              <a:rPr lang="en-GB" smtClean="0"/>
              <a:t>03/10/2023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01ADC82-5E7B-4FE1-A91B-4A6871D3D5E0}" type="slidenum">
              <a:rPr lang="en-GB" smtClean="0"/>
              <a:t>‹#›</a:t>
            </a:fld>
            <a:endParaRPr lang="en-GB"/>
          </a:p>
        </p:txBody>
      </p:sp>
    </p:spTree>
    <p:extLst>
      <p:ext uri="{BB962C8B-B14F-4D97-AF65-F5344CB8AC3E}">
        <p14:creationId xmlns:p14="http://schemas.microsoft.com/office/powerpoint/2010/main" val="23068096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81D05FB-839E-4DA3-A931-C6D77C1CD37E}" type="datetimeFigureOut">
              <a:rPr lang="en-GB" smtClean="0"/>
              <a:t>03/10/2023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01ADC82-5E7B-4FE1-A91B-4A6871D3D5E0}" type="slidenum">
              <a:rPr lang="en-GB" smtClean="0"/>
              <a:t>‹#›</a:t>
            </a:fld>
            <a:endParaRPr lang="en-GB"/>
          </a:p>
        </p:txBody>
      </p:sp>
    </p:spTree>
    <p:extLst>
      <p:ext uri="{BB962C8B-B14F-4D97-AF65-F5344CB8AC3E}">
        <p14:creationId xmlns:p14="http://schemas.microsoft.com/office/powerpoint/2010/main" val="1456071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1D05FB-839E-4DA3-A931-C6D77C1CD37E}" type="datetimeFigureOut">
              <a:rPr lang="en-GB" smtClean="0"/>
              <a:t>03/10/2023</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1ADC82-5E7B-4FE1-A91B-4A6871D3D5E0}" type="slidenum">
              <a:rPr lang="en-GB" smtClean="0"/>
              <a:t>‹#›</a:t>
            </a:fld>
            <a:endParaRPr lang="en-GB"/>
          </a:p>
        </p:txBody>
      </p:sp>
    </p:spTree>
    <p:extLst>
      <p:ext uri="{BB962C8B-B14F-4D97-AF65-F5344CB8AC3E}">
        <p14:creationId xmlns:p14="http://schemas.microsoft.com/office/powerpoint/2010/main" val="20156307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Reason and Romanticism</a:t>
            </a:r>
            <a:endParaRPr lang="en-GB" dirty="0"/>
          </a:p>
        </p:txBody>
      </p:sp>
      <p:sp>
        <p:nvSpPr>
          <p:cNvPr id="3" name="Subtitle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11857551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t>Conflict between the value systems of Marianne and </a:t>
            </a:r>
            <a:r>
              <a:rPr lang="en-GB" dirty="0" err="1" smtClean="0"/>
              <a:t>Elinor</a:t>
            </a:r>
            <a:endParaRPr lang="en-GB" dirty="0" smtClean="0"/>
          </a:p>
          <a:p>
            <a:r>
              <a:rPr lang="en-GB" dirty="0" err="1" smtClean="0"/>
              <a:t>Elinor</a:t>
            </a:r>
            <a:r>
              <a:rPr lang="en-GB" dirty="0" smtClean="0"/>
              <a:t> has the weight of society FOR her and </a:t>
            </a:r>
            <a:r>
              <a:rPr lang="en-GB" dirty="0" err="1" smtClean="0"/>
              <a:t>Elinor</a:t>
            </a:r>
            <a:r>
              <a:rPr lang="en-GB" dirty="0" smtClean="0"/>
              <a:t> against her</a:t>
            </a:r>
          </a:p>
          <a:p>
            <a:r>
              <a:rPr lang="en-GB" dirty="0" err="1" smtClean="0"/>
              <a:t>Elinor’s</a:t>
            </a:r>
            <a:r>
              <a:rPr lang="en-GB" dirty="0" smtClean="0"/>
              <a:t> reason makes her an ideal confidante</a:t>
            </a:r>
          </a:p>
          <a:p>
            <a:r>
              <a:rPr lang="en-GB" dirty="0" err="1" smtClean="0"/>
              <a:t>Elinor</a:t>
            </a:r>
            <a:r>
              <a:rPr lang="en-GB" dirty="0" smtClean="0"/>
              <a:t> is ‘cast in the role’ of steady, reliable, thoughtful, sister-like</a:t>
            </a:r>
          </a:p>
          <a:p>
            <a:r>
              <a:rPr lang="en-GB" dirty="0" smtClean="0"/>
              <a:t>Marianne and Mrs Dashwood </a:t>
            </a:r>
            <a:r>
              <a:rPr lang="en-GB" dirty="0" err="1" smtClean="0"/>
              <a:t>parallelled</a:t>
            </a:r>
            <a:endParaRPr lang="en-GB" dirty="0"/>
          </a:p>
        </p:txBody>
      </p:sp>
    </p:spTree>
    <p:extLst>
      <p:ext uri="{BB962C8B-B14F-4D97-AF65-F5344CB8AC3E}">
        <p14:creationId xmlns:p14="http://schemas.microsoft.com/office/powerpoint/2010/main" val="22318047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77500" lnSpcReduction="20000"/>
          </a:bodyPr>
          <a:lstStyle/>
          <a:p>
            <a:r>
              <a:rPr lang="en-GB" dirty="0" err="1" smtClean="0"/>
              <a:t>Elinor</a:t>
            </a:r>
            <a:r>
              <a:rPr lang="en-GB" dirty="0" smtClean="0"/>
              <a:t> in Ch1 is mediator – guards against ‘imprudence’</a:t>
            </a:r>
          </a:p>
          <a:p>
            <a:r>
              <a:rPr lang="en-GB" dirty="0" smtClean="0"/>
              <a:t>Marianne doesn’t see things as they are (Willoughby) but judges according to her own value systems</a:t>
            </a:r>
          </a:p>
          <a:p>
            <a:r>
              <a:rPr lang="en-GB" dirty="0" smtClean="0"/>
              <a:t>Marianne values her own feeling (</a:t>
            </a:r>
            <a:r>
              <a:rPr lang="en-GB" dirty="0" err="1" smtClean="0"/>
              <a:t>eg</a:t>
            </a:r>
            <a:r>
              <a:rPr lang="en-GB" dirty="0" smtClean="0"/>
              <a:t> when leaving Norland) over those of her sister and mother</a:t>
            </a:r>
            <a:endParaRPr lang="en-GB" dirty="0"/>
          </a:p>
          <a:p>
            <a:r>
              <a:rPr lang="en-GB" dirty="0" err="1" smtClean="0"/>
              <a:t>Elinor</a:t>
            </a:r>
            <a:r>
              <a:rPr lang="en-GB" dirty="0" smtClean="0"/>
              <a:t> is more private, hence free indirect discourse enables the reader to see her feelings</a:t>
            </a:r>
          </a:p>
          <a:p>
            <a:r>
              <a:rPr lang="en-GB" dirty="0" smtClean="0"/>
              <a:t>Even when </a:t>
            </a:r>
            <a:r>
              <a:rPr lang="en-GB" dirty="0" err="1" smtClean="0"/>
              <a:t>Elinor</a:t>
            </a:r>
            <a:r>
              <a:rPr lang="en-GB" dirty="0" smtClean="0"/>
              <a:t> is ‘mortified, shocked and confounded’ when she hears Lucy’s news, she does not break down.</a:t>
            </a:r>
          </a:p>
          <a:p>
            <a:r>
              <a:rPr lang="en-GB" dirty="0" smtClean="0"/>
              <a:t>Marianne operates in the future (dreams and wishes) </a:t>
            </a:r>
            <a:r>
              <a:rPr lang="en-GB" dirty="0" err="1" smtClean="0"/>
              <a:t>Elinor</a:t>
            </a:r>
            <a:r>
              <a:rPr lang="en-GB" dirty="0" smtClean="0"/>
              <a:t> in the present (actions)</a:t>
            </a:r>
          </a:p>
          <a:p>
            <a:r>
              <a:rPr lang="en-GB" dirty="0" smtClean="0"/>
              <a:t>Marianne is unable to read other characters and lacks empathy (Brandon, Mrs Jennings)</a:t>
            </a:r>
          </a:p>
          <a:p>
            <a:r>
              <a:rPr lang="en-GB" dirty="0" smtClean="0"/>
              <a:t>Marianne’s illness is symbolic of her ridding herself of romantic sensibilities.</a:t>
            </a:r>
          </a:p>
          <a:p>
            <a:endParaRPr lang="en-GB" dirty="0"/>
          </a:p>
          <a:p>
            <a:endParaRPr lang="en-GB" dirty="0"/>
          </a:p>
        </p:txBody>
      </p:sp>
    </p:spTree>
    <p:extLst>
      <p:ext uri="{BB962C8B-B14F-4D97-AF65-F5344CB8AC3E}">
        <p14:creationId xmlns:p14="http://schemas.microsoft.com/office/powerpoint/2010/main" val="12296536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Attitudes and Values</a:t>
            </a:r>
            <a:endParaRPr lang="en-GB" dirty="0"/>
          </a:p>
        </p:txBody>
      </p:sp>
      <p:sp>
        <p:nvSpPr>
          <p:cNvPr id="3" name="Content Placeholder 2"/>
          <p:cNvSpPr>
            <a:spLocks noGrp="1"/>
          </p:cNvSpPr>
          <p:nvPr>
            <p:ph idx="1"/>
          </p:nvPr>
        </p:nvSpPr>
        <p:spPr/>
        <p:txBody>
          <a:bodyPr>
            <a:normAutofit fontScale="70000" lnSpcReduction="20000"/>
          </a:bodyPr>
          <a:lstStyle/>
          <a:p>
            <a:r>
              <a:rPr lang="en-GB" dirty="0" smtClean="0"/>
              <a:t>Loyalty binds the sisters. Their contrasting value systems of sense and sensibility do not shake their bond</a:t>
            </a:r>
          </a:p>
          <a:p>
            <a:r>
              <a:rPr lang="en-GB" dirty="0" err="1" smtClean="0"/>
              <a:t>Marrianne</a:t>
            </a:r>
            <a:r>
              <a:rPr lang="en-GB" dirty="0" smtClean="0"/>
              <a:t> learns and grows to understand the role of an individual in society. </a:t>
            </a:r>
            <a:r>
              <a:rPr lang="en-GB" dirty="0" err="1" smtClean="0"/>
              <a:t>Elinor</a:t>
            </a:r>
            <a:r>
              <a:rPr lang="en-GB" dirty="0" smtClean="0"/>
              <a:t> begins the novel guided by societal conventions. Her belief in these systems is threatened by characters who break the conventions. She grows and learns through this</a:t>
            </a:r>
          </a:p>
          <a:p>
            <a:r>
              <a:rPr lang="en-GB" dirty="0" smtClean="0"/>
              <a:t>John and Fanny Dashwood are motivated by a desire to secure their son’s future. They are obsessed with status</a:t>
            </a:r>
          </a:p>
          <a:p>
            <a:r>
              <a:rPr lang="en-GB" dirty="0" smtClean="0"/>
              <a:t>Mrs </a:t>
            </a:r>
            <a:r>
              <a:rPr lang="en-GB" dirty="0" err="1" smtClean="0"/>
              <a:t>Ferrars</a:t>
            </a:r>
            <a:r>
              <a:rPr lang="en-GB" dirty="0" smtClean="0"/>
              <a:t> wants status and wealth preserved but threatened by both Edward and Robert’s choices and decisions</a:t>
            </a:r>
          </a:p>
          <a:p>
            <a:r>
              <a:rPr lang="en-GB" dirty="0" smtClean="0"/>
              <a:t>The values of the Steele sisters are shaped by their lack of status and money and the need to acquire both. Lucy gets what she wants, but the author tells us that ‘frequent domestic disagreements’ make the match an unhappy one.</a:t>
            </a:r>
          </a:p>
          <a:p>
            <a:r>
              <a:rPr lang="en-GB" dirty="0" smtClean="0"/>
              <a:t>Willoughby prizes material comfort above happiness</a:t>
            </a:r>
          </a:p>
          <a:p>
            <a:r>
              <a:rPr lang="en-GB" dirty="0" smtClean="0"/>
              <a:t>These unhappy matches are contrasted with the marriage of Edward and </a:t>
            </a:r>
            <a:r>
              <a:rPr lang="en-GB" dirty="0" err="1" smtClean="0"/>
              <a:t>Elinor</a:t>
            </a:r>
            <a:r>
              <a:rPr lang="en-GB" dirty="0" smtClean="0"/>
              <a:t> described as ‘ genuine, flowing, grateful cheerfulness’</a:t>
            </a:r>
            <a:endParaRPr lang="en-GB" dirty="0"/>
          </a:p>
        </p:txBody>
      </p:sp>
    </p:spTree>
    <p:extLst>
      <p:ext uri="{BB962C8B-B14F-4D97-AF65-F5344CB8AC3E}">
        <p14:creationId xmlns:p14="http://schemas.microsoft.com/office/powerpoint/2010/main" val="32672423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Writing Task</a:t>
            </a:r>
            <a:endParaRPr lang="en-GB" dirty="0"/>
          </a:p>
        </p:txBody>
      </p:sp>
      <p:sp>
        <p:nvSpPr>
          <p:cNvPr id="3" name="Content Placeholder 2"/>
          <p:cNvSpPr>
            <a:spLocks noGrp="1"/>
          </p:cNvSpPr>
          <p:nvPr>
            <p:ph idx="1"/>
          </p:nvPr>
        </p:nvSpPr>
        <p:spPr/>
        <p:txBody>
          <a:bodyPr/>
          <a:lstStyle/>
          <a:p>
            <a:pPr marL="0" indent="0">
              <a:buNone/>
            </a:pPr>
            <a:r>
              <a:rPr lang="en-GB" dirty="0" smtClean="0"/>
              <a:t>Compare and contrast the attitudes and values of Edward and Robert </a:t>
            </a:r>
            <a:r>
              <a:rPr lang="en-GB" dirty="0" err="1" smtClean="0"/>
              <a:t>Ferrars</a:t>
            </a:r>
            <a:r>
              <a:rPr lang="en-GB" dirty="0" smtClean="0"/>
              <a:t>. How does Austen guide our view and opinion of the characters? How does she use them to comment on the attitudes and the values of the society in which they live. How do other writers use attitudes and values to judge and reward women at different times </a:t>
            </a:r>
            <a:r>
              <a:rPr lang="en-GB" smtClean="0"/>
              <a:t>in history?</a:t>
            </a:r>
            <a:endParaRPr lang="en-GB"/>
          </a:p>
        </p:txBody>
      </p:sp>
    </p:spTree>
    <p:extLst>
      <p:ext uri="{BB962C8B-B14F-4D97-AF65-F5344CB8AC3E}">
        <p14:creationId xmlns:p14="http://schemas.microsoft.com/office/powerpoint/2010/main" val="23193130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TotalTime>
  <Words>425</Words>
  <Application>Microsoft Office PowerPoint</Application>
  <PresentationFormat>Widescreen</PresentationFormat>
  <Paragraphs>24</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Reason and Romanticism</vt:lpstr>
      <vt:lpstr>PowerPoint Presentation</vt:lpstr>
      <vt:lpstr>PowerPoint Presentation</vt:lpstr>
      <vt:lpstr>Attitudes and Values</vt:lpstr>
      <vt:lpstr>Writing Task</vt:lpstr>
    </vt:vector>
  </TitlesOfParts>
  <Company>RM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Reason and Romanticism</dc:title>
  <dc:creator>Pankhurst K</dc:creator>
  <cp:lastModifiedBy>Pankhurst K</cp:lastModifiedBy>
  <cp:revision>2</cp:revision>
  <dcterms:created xsi:type="dcterms:W3CDTF">2023-10-03T10:00:39Z</dcterms:created>
  <dcterms:modified xsi:type="dcterms:W3CDTF">2023-10-03T10:09:18Z</dcterms:modified>
</cp:coreProperties>
</file>