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60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AA0737-CBF8-40ED-9C07-9BE657ABE1BC}" type="datetimeFigureOut">
              <a:rPr lang="en-GB" smtClean="0"/>
              <a:t>20/01/2022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381BF6-3A39-452C-AD58-620BEDFEA5BE}" type="slidenum">
              <a:rPr lang="en-GB" smtClean="0"/>
              <a:t>‹#›</a:t>
            </a:fld>
            <a:endParaRPr lang="en-GB"/>
          </a:p>
        </p:txBody>
      </p:sp>
    </p:spTree>
    <p:extLst>
      <p:ext uri="{BB962C8B-B14F-4D97-AF65-F5344CB8AC3E}">
        <p14:creationId xmlns:p14="http://schemas.microsoft.com/office/powerpoint/2010/main" val="751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DD6F665-7B80-42E5-A759-F11CFDB56930}" type="datetime1">
              <a:rPr lang="en-GB" smtClean="0"/>
              <a:t>20/01/2022</a:t>
            </a:fld>
            <a:endParaRPr lang="en-GB"/>
          </a:p>
        </p:txBody>
      </p:sp>
      <p:sp>
        <p:nvSpPr>
          <p:cNvPr id="5" name="Footer Placeholder 4"/>
          <p:cNvSpPr>
            <a:spLocks noGrp="1"/>
          </p:cNvSpPr>
          <p:nvPr>
            <p:ph type="ftr" sz="quarter" idx="11"/>
          </p:nvPr>
        </p:nvSpPr>
        <p:spPr/>
        <p:txBody>
          <a:bodyPr/>
          <a:lstStyle/>
          <a:p>
            <a:r>
              <a:rPr lang="en-GB" smtClean="0"/>
              <a:t>JWP: WSE 2021</a:t>
            </a:r>
            <a:endParaRPr lang="en-GB"/>
          </a:p>
        </p:txBody>
      </p:sp>
      <p:sp>
        <p:nvSpPr>
          <p:cNvPr id="6" name="Slide Number Placeholder 5"/>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3537674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367A9C3-750A-4BC8-9A31-C75309DB85A4}" type="datetime1">
              <a:rPr lang="en-GB" smtClean="0"/>
              <a:t>20/01/2022</a:t>
            </a:fld>
            <a:endParaRPr lang="en-GB"/>
          </a:p>
        </p:txBody>
      </p:sp>
      <p:sp>
        <p:nvSpPr>
          <p:cNvPr id="5" name="Footer Placeholder 4"/>
          <p:cNvSpPr>
            <a:spLocks noGrp="1"/>
          </p:cNvSpPr>
          <p:nvPr>
            <p:ph type="ftr" sz="quarter" idx="11"/>
          </p:nvPr>
        </p:nvSpPr>
        <p:spPr/>
        <p:txBody>
          <a:bodyPr/>
          <a:lstStyle/>
          <a:p>
            <a:r>
              <a:rPr lang="en-GB" smtClean="0"/>
              <a:t>JWP: WSE 2021</a:t>
            </a:r>
            <a:endParaRPr lang="en-GB"/>
          </a:p>
        </p:txBody>
      </p:sp>
      <p:sp>
        <p:nvSpPr>
          <p:cNvPr id="6" name="Slide Number Placeholder 5"/>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2306802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09F309-D98F-4AF0-9394-ECEB39420F78}" type="datetime1">
              <a:rPr lang="en-GB" smtClean="0"/>
              <a:t>20/01/2022</a:t>
            </a:fld>
            <a:endParaRPr lang="en-GB"/>
          </a:p>
        </p:txBody>
      </p:sp>
      <p:sp>
        <p:nvSpPr>
          <p:cNvPr id="5" name="Footer Placeholder 4"/>
          <p:cNvSpPr>
            <a:spLocks noGrp="1"/>
          </p:cNvSpPr>
          <p:nvPr>
            <p:ph type="ftr" sz="quarter" idx="11"/>
          </p:nvPr>
        </p:nvSpPr>
        <p:spPr/>
        <p:txBody>
          <a:bodyPr/>
          <a:lstStyle/>
          <a:p>
            <a:r>
              <a:rPr lang="en-GB" smtClean="0"/>
              <a:t>JWP: WSE 2021</a:t>
            </a:r>
            <a:endParaRPr lang="en-GB"/>
          </a:p>
        </p:txBody>
      </p:sp>
      <p:sp>
        <p:nvSpPr>
          <p:cNvPr id="6" name="Slide Number Placeholder 5"/>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246677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04F7912-D1A1-445E-A09B-37E834D0CEEB}" type="datetime1">
              <a:rPr lang="en-GB" smtClean="0"/>
              <a:t>20/01/2022</a:t>
            </a:fld>
            <a:endParaRPr lang="en-GB"/>
          </a:p>
        </p:txBody>
      </p:sp>
      <p:sp>
        <p:nvSpPr>
          <p:cNvPr id="5" name="Footer Placeholder 4"/>
          <p:cNvSpPr>
            <a:spLocks noGrp="1"/>
          </p:cNvSpPr>
          <p:nvPr>
            <p:ph type="ftr" sz="quarter" idx="11"/>
          </p:nvPr>
        </p:nvSpPr>
        <p:spPr/>
        <p:txBody>
          <a:bodyPr/>
          <a:lstStyle/>
          <a:p>
            <a:r>
              <a:rPr lang="en-GB" smtClean="0"/>
              <a:t>JWP: WSE 2021</a:t>
            </a:r>
            <a:endParaRPr lang="en-GB"/>
          </a:p>
        </p:txBody>
      </p:sp>
      <p:sp>
        <p:nvSpPr>
          <p:cNvPr id="6" name="Slide Number Placeholder 5"/>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2582886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876454F-32AE-40EF-B3BD-CFB703BC4FD1}" type="datetime1">
              <a:rPr lang="en-GB" smtClean="0"/>
              <a:t>20/01/2022</a:t>
            </a:fld>
            <a:endParaRPr lang="en-GB"/>
          </a:p>
        </p:txBody>
      </p:sp>
      <p:sp>
        <p:nvSpPr>
          <p:cNvPr id="5" name="Footer Placeholder 4"/>
          <p:cNvSpPr>
            <a:spLocks noGrp="1"/>
          </p:cNvSpPr>
          <p:nvPr>
            <p:ph type="ftr" sz="quarter" idx="11"/>
          </p:nvPr>
        </p:nvSpPr>
        <p:spPr/>
        <p:txBody>
          <a:bodyPr/>
          <a:lstStyle/>
          <a:p>
            <a:r>
              <a:rPr lang="en-GB" smtClean="0"/>
              <a:t>JWP: WSE 2021</a:t>
            </a:r>
            <a:endParaRPr lang="en-GB"/>
          </a:p>
        </p:txBody>
      </p:sp>
      <p:sp>
        <p:nvSpPr>
          <p:cNvPr id="6" name="Slide Number Placeholder 5"/>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3452264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4A9865-2AF8-4DC9-AD87-8C3D022E8C49}" type="datetime1">
              <a:rPr lang="en-GB" smtClean="0"/>
              <a:t>20/01/2022</a:t>
            </a:fld>
            <a:endParaRPr lang="en-GB"/>
          </a:p>
        </p:txBody>
      </p:sp>
      <p:sp>
        <p:nvSpPr>
          <p:cNvPr id="6" name="Footer Placeholder 5"/>
          <p:cNvSpPr>
            <a:spLocks noGrp="1"/>
          </p:cNvSpPr>
          <p:nvPr>
            <p:ph type="ftr" sz="quarter" idx="11"/>
          </p:nvPr>
        </p:nvSpPr>
        <p:spPr/>
        <p:txBody>
          <a:bodyPr/>
          <a:lstStyle/>
          <a:p>
            <a:r>
              <a:rPr lang="en-GB" smtClean="0"/>
              <a:t>JWP: WSE 2021</a:t>
            </a:r>
            <a:endParaRPr lang="en-GB"/>
          </a:p>
        </p:txBody>
      </p:sp>
      <p:sp>
        <p:nvSpPr>
          <p:cNvPr id="7" name="Slide Number Placeholder 6"/>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3582296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E5D5246-E4B2-48DE-B014-B9B6934A80BA}" type="datetime1">
              <a:rPr lang="en-GB" smtClean="0"/>
              <a:t>20/01/2022</a:t>
            </a:fld>
            <a:endParaRPr lang="en-GB"/>
          </a:p>
        </p:txBody>
      </p:sp>
      <p:sp>
        <p:nvSpPr>
          <p:cNvPr id="8" name="Footer Placeholder 7"/>
          <p:cNvSpPr>
            <a:spLocks noGrp="1"/>
          </p:cNvSpPr>
          <p:nvPr>
            <p:ph type="ftr" sz="quarter" idx="11"/>
          </p:nvPr>
        </p:nvSpPr>
        <p:spPr/>
        <p:txBody>
          <a:bodyPr/>
          <a:lstStyle/>
          <a:p>
            <a:r>
              <a:rPr lang="en-GB" smtClean="0"/>
              <a:t>JWP: WSE 2021</a:t>
            </a:r>
            <a:endParaRPr lang="en-GB"/>
          </a:p>
        </p:txBody>
      </p:sp>
      <p:sp>
        <p:nvSpPr>
          <p:cNvPr id="9" name="Slide Number Placeholder 8"/>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731338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019A5D4-3C86-4E62-A317-CF3DDEDB1F74}" type="datetime1">
              <a:rPr lang="en-GB" smtClean="0"/>
              <a:t>20/01/2022</a:t>
            </a:fld>
            <a:endParaRPr lang="en-GB"/>
          </a:p>
        </p:txBody>
      </p:sp>
      <p:sp>
        <p:nvSpPr>
          <p:cNvPr id="4" name="Footer Placeholder 3"/>
          <p:cNvSpPr>
            <a:spLocks noGrp="1"/>
          </p:cNvSpPr>
          <p:nvPr>
            <p:ph type="ftr" sz="quarter" idx="11"/>
          </p:nvPr>
        </p:nvSpPr>
        <p:spPr/>
        <p:txBody>
          <a:bodyPr/>
          <a:lstStyle/>
          <a:p>
            <a:r>
              <a:rPr lang="en-GB" smtClean="0"/>
              <a:t>JWP: WSE 2021</a:t>
            </a:r>
            <a:endParaRPr lang="en-GB"/>
          </a:p>
        </p:txBody>
      </p:sp>
      <p:sp>
        <p:nvSpPr>
          <p:cNvPr id="5" name="Slide Number Placeholder 4"/>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1969584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F50447-D6F2-4ED0-AEC1-85A1B7749E68}" type="datetime1">
              <a:rPr lang="en-GB" smtClean="0"/>
              <a:t>20/01/2022</a:t>
            </a:fld>
            <a:endParaRPr lang="en-GB"/>
          </a:p>
        </p:txBody>
      </p:sp>
      <p:sp>
        <p:nvSpPr>
          <p:cNvPr id="3" name="Footer Placeholder 2"/>
          <p:cNvSpPr>
            <a:spLocks noGrp="1"/>
          </p:cNvSpPr>
          <p:nvPr>
            <p:ph type="ftr" sz="quarter" idx="11"/>
          </p:nvPr>
        </p:nvSpPr>
        <p:spPr/>
        <p:txBody>
          <a:bodyPr/>
          <a:lstStyle/>
          <a:p>
            <a:r>
              <a:rPr lang="en-GB" smtClean="0"/>
              <a:t>JWP: WSE 2021</a:t>
            </a:r>
            <a:endParaRPr lang="en-GB"/>
          </a:p>
        </p:txBody>
      </p:sp>
      <p:sp>
        <p:nvSpPr>
          <p:cNvPr id="4" name="Slide Number Placeholder 3"/>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1170174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23B21B4-329A-4EC1-A03E-23122187FD22}" type="datetime1">
              <a:rPr lang="en-GB" smtClean="0"/>
              <a:t>20/01/2022</a:t>
            </a:fld>
            <a:endParaRPr lang="en-GB"/>
          </a:p>
        </p:txBody>
      </p:sp>
      <p:sp>
        <p:nvSpPr>
          <p:cNvPr id="6" name="Footer Placeholder 5"/>
          <p:cNvSpPr>
            <a:spLocks noGrp="1"/>
          </p:cNvSpPr>
          <p:nvPr>
            <p:ph type="ftr" sz="quarter" idx="11"/>
          </p:nvPr>
        </p:nvSpPr>
        <p:spPr/>
        <p:txBody>
          <a:bodyPr/>
          <a:lstStyle/>
          <a:p>
            <a:r>
              <a:rPr lang="en-GB" smtClean="0"/>
              <a:t>JWP: WSE 2021</a:t>
            </a:r>
            <a:endParaRPr lang="en-GB"/>
          </a:p>
        </p:txBody>
      </p:sp>
      <p:sp>
        <p:nvSpPr>
          <p:cNvPr id="7" name="Slide Number Placeholder 6"/>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2953777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79996F0-2C6B-4708-B491-1EE8CF4652ED}" type="datetime1">
              <a:rPr lang="en-GB" smtClean="0"/>
              <a:t>20/01/2022</a:t>
            </a:fld>
            <a:endParaRPr lang="en-GB"/>
          </a:p>
        </p:txBody>
      </p:sp>
      <p:sp>
        <p:nvSpPr>
          <p:cNvPr id="6" name="Footer Placeholder 5"/>
          <p:cNvSpPr>
            <a:spLocks noGrp="1"/>
          </p:cNvSpPr>
          <p:nvPr>
            <p:ph type="ftr" sz="quarter" idx="11"/>
          </p:nvPr>
        </p:nvSpPr>
        <p:spPr/>
        <p:txBody>
          <a:bodyPr/>
          <a:lstStyle/>
          <a:p>
            <a:r>
              <a:rPr lang="en-GB" smtClean="0"/>
              <a:t>JWP: WSE 2021</a:t>
            </a:r>
            <a:endParaRPr lang="en-GB"/>
          </a:p>
        </p:txBody>
      </p:sp>
      <p:sp>
        <p:nvSpPr>
          <p:cNvPr id="7" name="Slide Number Placeholder 6"/>
          <p:cNvSpPr>
            <a:spLocks noGrp="1"/>
          </p:cNvSpPr>
          <p:nvPr>
            <p:ph type="sldNum" sz="quarter" idx="12"/>
          </p:nvPr>
        </p:nvSpPr>
        <p:spPr/>
        <p:txBody>
          <a:bodyPr/>
          <a:lstStyle/>
          <a:p>
            <a:fld id="{84D76016-2E9E-4CC9-8830-8405AD500877}" type="slidenum">
              <a:rPr lang="en-GB" smtClean="0"/>
              <a:t>‹#›</a:t>
            </a:fld>
            <a:endParaRPr lang="en-GB"/>
          </a:p>
        </p:txBody>
      </p:sp>
    </p:spTree>
    <p:extLst>
      <p:ext uri="{BB962C8B-B14F-4D97-AF65-F5344CB8AC3E}">
        <p14:creationId xmlns:p14="http://schemas.microsoft.com/office/powerpoint/2010/main" val="1375140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7785B6-950E-4291-9096-92429D8F8A7E}" type="datetime1">
              <a:rPr lang="en-GB" smtClean="0"/>
              <a:t>20/01/2022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JWP: WSE 2021</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D76016-2E9E-4CC9-8830-8405AD500877}" type="slidenum">
              <a:rPr lang="en-GB" smtClean="0"/>
              <a:t>‹#›</a:t>
            </a:fld>
            <a:endParaRPr lang="en-GB"/>
          </a:p>
        </p:txBody>
      </p:sp>
    </p:spTree>
    <p:extLst>
      <p:ext uri="{BB962C8B-B14F-4D97-AF65-F5344CB8AC3E}">
        <p14:creationId xmlns:p14="http://schemas.microsoft.com/office/powerpoint/2010/main" val="2853124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poetryfoundation.org/poets/d-h-lawrenc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poetryfoundation.org/poets/d-h-lawrenc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poetryfoundation.org/poets/seamus-heane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poetryfoundation.org/poets/seamus-heane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Unlocking an Unseen</a:t>
            </a:r>
            <a:endParaRPr lang="en-GB" dirty="0"/>
          </a:p>
        </p:txBody>
      </p:sp>
      <p:sp>
        <p:nvSpPr>
          <p:cNvPr id="3" name="Subtitle 2"/>
          <p:cNvSpPr>
            <a:spLocks noGrp="1"/>
          </p:cNvSpPr>
          <p:nvPr>
            <p:ph type="subTitle" idx="1"/>
          </p:nvPr>
        </p:nvSpPr>
        <p:spPr/>
        <p:txBody>
          <a:bodyPr/>
          <a:lstStyle/>
          <a:p>
            <a:fld id="{1306ED85-1E74-4517-AE47-AEFBC920B0CE}" type="datetime2">
              <a:rPr lang="en-GB" smtClean="0"/>
              <a:t>Thursday, 20 January 2022</a:t>
            </a:fld>
            <a:endParaRPr lang="en-GB" dirty="0"/>
          </a:p>
        </p:txBody>
      </p:sp>
      <p:sp>
        <p:nvSpPr>
          <p:cNvPr id="4" name="Footer Placeholder 3"/>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4259554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SCASI and SLIME</a:t>
            </a:r>
            <a:endParaRPr lang="en-GB" dirty="0"/>
          </a:p>
        </p:txBody>
      </p:sp>
      <p:sp>
        <p:nvSpPr>
          <p:cNvPr id="3" name="Content Placeholder 2"/>
          <p:cNvSpPr>
            <a:spLocks noGrp="1"/>
          </p:cNvSpPr>
          <p:nvPr>
            <p:ph idx="1"/>
          </p:nvPr>
        </p:nvSpPr>
        <p:spPr/>
        <p:txBody>
          <a:bodyPr/>
          <a:lstStyle/>
          <a:p>
            <a:r>
              <a:rPr lang="en-GB" dirty="0" smtClean="0"/>
              <a:t>2 Acronyms to help with the access of an unseen.</a:t>
            </a:r>
          </a:p>
          <a:p>
            <a:endParaRPr lang="en-GB" dirty="0"/>
          </a:p>
          <a:p>
            <a:r>
              <a:rPr lang="en-GB" dirty="0" smtClean="0"/>
              <a:t>We all need to find a way into a text we have never seen before.</a:t>
            </a:r>
            <a:endParaRPr lang="en-GB" dirty="0"/>
          </a:p>
        </p:txBody>
      </p:sp>
      <p:sp>
        <p:nvSpPr>
          <p:cNvPr id="4" name="Footer Placeholder 3"/>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3642915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 SCASI</a:t>
            </a:r>
            <a:endParaRPr lang="en-GB" dirty="0"/>
          </a:p>
        </p:txBody>
      </p:sp>
      <p:sp>
        <p:nvSpPr>
          <p:cNvPr id="3" name="Content Placeholder 2"/>
          <p:cNvSpPr>
            <a:spLocks noGrp="1"/>
          </p:cNvSpPr>
          <p:nvPr>
            <p:ph idx="1"/>
          </p:nvPr>
        </p:nvSpPr>
        <p:spPr/>
        <p:txBody>
          <a:bodyPr>
            <a:normAutofit lnSpcReduction="10000"/>
          </a:bodyPr>
          <a:lstStyle/>
          <a:p>
            <a:r>
              <a:rPr lang="en-GB" b="1" dirty="0" smtClean="0"/>
              <a:t>S: Setting </a:t>
            </a:r>
            <a:r>
              <a:rPr lang="en-GB" dirty="0" smtClean="0"/>
              <a:t>– where and when</a:t>
            </a:r>
          </a:p>
          <a:p>
            <a:r>
              <a:rPr lang="en-GB" b="1" dirty="0" smtClean="0"/>
              <a:t>C: Character </a:t>
            </a:r>
            <a:r>
              <a:rPr lang="en-GB" dirty="0" smtClean="0"/>
              <a:t>– Who are the characters in the poem. Thanks to metaphor, they may be personified objects…</a:t>
            </a:r>
          </a:p>
          <a:p>
            <a:r>
              <a:rPr lang="en-GB" b="1" dirty="0" smtClean="0"/>
              <a:t>A: Action </a:t>
            </a:r>
            <a:r>
              <a:rPr lang="en-GB" dirty="0" smtClean="0"/>
              <a:t>– What happens and how is it expressed</a:t>
            </a:r>
          </a:p>
          <a:p>
            <a:r>
              <a:rPr lang="en-GB" b="1" dirty="0" smtClean="0"/>
              <a:t>S: Style </a:t>
            </a:r>
            <a:r>
              <a:rPr lang="en-GB" dirty="0" smtClean="0"/>
              <a:t>– The typical language devices on display</a:t>
            </a:r>
          </a:p>
          <a:p>
            <a:r>
              <a:rPr lang="en-GB" b="1" dirty="0" smtClean="0"/>
              <a:t>I: Ideas </a:t>
            </a:r>
            <a:r>
              <a:rPr lang="en-GB" dirty="0" smtClean="0"/>
              <a:t>– drawing together to find a ‘meaning’ or a philosophy for the poem.</a:t>
            </a:r>
          </a:p>
          <a:p>
            <a:endParaRPr lang="en-GB" dirty="0"/>
          </a:p>
          <a:p>
            <a:r>
              <a:rPr lang="en-GB" dirty="0" smtClean="0"/>
              <a:t>Make a note of this in your books. We will then try to put it into practice.</a:t>
            </a:r>
            <a:endParaRPr lang="en-GB" dirty="0"/>
          </a:p>
        </p:txBody>
      </p:sp>
      <p:sp>
        <p:nvSpPr>
          <p:cNvPr id="4" name="Footer Placeholder 3"/>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780880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Application</a:t>
            </a:r>
            <a:endParaRPr lang="en-GB" dirty="0"/>
          </a:p>
        </p:txBody>
      </p:sp>
      <p:sp>
        <p:nvSpPr>
          <p:cNvPr id="3" name="Content Placeholder 2"/>
          <p:cNvSpPr>
            <a:spLocks noGrp="1"/>
          </p:cNvSpPr>
          <p:nvPr>
            <p:ph idx="1"/>
          </p:nvPr>
        </p:nvSpPr>
        <p:spPr/>
        <p:txBody>
          <a:bodyPr>
            <a:normAutofit fontScale="55000" lnSpcReduction="20000"/>
          </a:bodyPr>
          <a:lstStyle/>
          <a:p>
            <a:pPr marL="0" indent="0" fontAlgn="base">
              <a:buNone/>
            </a:pPr>
            <a:r>
              <a:rPr lang="en-GB" b="1" dirty="0"/>
              <a:t>Piano</a:t>
            </a:r>
          </a:p>
          <a:p>
            <a:pPr marL="0" indent="0" fontAlgn="base">
              <a:buNone/>
            </a:pPr>
            <a:r>
              <a:rPr lang="en-GB" cap="all" dirty="0"/>
              <a:t>BY </a:t>
            </a:r>
            <a:r>
              <a:rPr lang="en-GB" u="sng" cap="all" dirty="0">
                <a:hlinkClick r:id="rId2"/>
              </a:rPr>
              <a:t>D. H. LAWRENCE</a:t>
            </a:r>
            <a:endParaRPr lang="en-GB" dirty="0"/>
          </a:p>
          <a:p>
            <a:pPr marL="0" indent="0" fontAlgn="base">
              <a:buNone/>
            </a:pPr>
            <a:r>
              <a:rPr lang="en-GB" dirty="0"/>
              <a:t>Softly, in the dusk, a woman is singing to me</a:t>
            </a:r>
            <a:r>
              <a:rPr lang="en-GB" dirty="0" smtClean="0"/>
              <a:t>;</a:t>
            </a:r>
            <a:endParaRPr lang="en-GB" dirty="0"/>
          </a:p>
          <a:p>
            <a:pPr marL="0" indent="0" fontAlgn="base">
              <a:buNone/>
            </a:pPr>
            <a:r>
              <a:rPr lang="en-GB" dirty="0"/>
              <a:t>Taking me back down the vista of years, till I </a:t>
            </a:r>
            <a:r>
              <a:rPr lang="en-GB" dirty="0" smtClean="0"/>
              <a:t>see</a:t>
            </a:r>
            <a:endParaRPr lang="en-GB" dirty="0"/>
          </a:p>
          <a:p>
            <a:pPr marL="0" indent="0" fontAlgn="base">
              <a:buNone/>
            </a:pPr>
            <a:r>
              <a:rPr lang="en-GB" dirty="0"/>
              <a:t>A child sitting under the piano, in the boom of the tingling </a:t>
            </a:r>
            <a:r>
              <a:rPr lang="en-GB" dirty="0" smtClean="0"/>
              <a:t>strings</a:t>
            </a:r>
            <a:endParaRPr lang="en-GB" dirty="0"/>
          </a:p>
          <a:p>
            <a:pPr marL="0" indent="0" fontAlgn="base">
              <a:buNone/>
            </a:pPr>
            <a:r>
              <a:rPr lang="en-GB" dirty="0"/>
              <a:t>And pressing the small, poised feet of a mother who smiles as she sings</a:t>
            </a:r>
            <a:r>
              <a:rPr lang="en-GB" dirty="0" smtClean="0"/>
              <a:t>.</a:t>
            </a:r>
            <a:r>
              <a:rPr lang="en-GB" dirty="0"/>
              <a:t/>
            </a:r>
            <a:br>
              <a:rPr lang="en-GB" dirty="0"/>
            </a:br>
            <a:endParaRPr lang="en-GB" dirty="0"/>
          </a:p>
          <a:p>
            <a:pPr marL="0" indent="0" fontAlgn="base">
              <a:buNone/>
            </a:pPr>
            <a:r>
              <a:rPr lang="en-GB" dirty="0"/>
              <a:t>In spite of myself, the insidious mastery of </a:t>
            </a:r>
            <a:r>
              <a:rPr lang="en-GB" dirty="0" smtClean="0"/>
              <a:t>song</a:t>
            </a:r>
            <a:endParaRPr lang="en-GB" dirty="0"/>
          </a:p>
          <a:p>
            <a:pPr marL="0" indent="0" fontAlgn="base">
              <a:buNone/>
            </a:pPr>
            <a:r>
              <a:rPr lang="en-GB" dirty="0"/>
              <a:t>Betrays me back, till the heart of me weeps to </a:t>
            </a:r>
            <a:r>
              <a:rPr lang="en-GB" dirty="0" smtClean="0"/>
              <a:t>belong</a:t>
            </a:r>
            <a:endParaRPr lang="en-GB" dirty="0"/>
          </a:p>
          <a:p>
            <a:pPr marL="0" indent="0" fontAlgn="base">
              <a:buNone/>
            </a:pPr>
            <a:r>
              <a:rPr lang="en-GB" dirty="0"/>
              <a:t>To the old Sunday evenings at home, with winter </a:t>
            </a:r>
            <a:r>
              <a:rPr lang="en-GB" dirty="0" smtClean="0"/>
              <a:t>outside</a:t>
            </a:r>
            <a:endParaRPr lang="en-GB" dirty="0"/>
          </a:p>
          <a:p>
            <a:pPr marL="0" indent="0" fontAlgn="base">
              <a:buNone/>
            </a:pPr>
            <a:r>
              <a:rPr lang="en-GB" dirty="0"/>
              <a:t>And hymns in the cosy parlour, the tinkling piano our guide</a:t>
            </a:r>
            <a:r>
              <a:rPr lang="en-GB" dirty="0" smtClean="0"/>
              <a:t>.</a:t>
            </a:r>
            <a:r>
              <a:rPr lang="en-GB" dirty="0"/>
              <a:t/>
            </a:r>
            <a:br>
              <a:rPr lang="en-GB" dirty="0"/>
            </a:br>
            <a:endParaRPr lang="en-GB" dirty="0"/>
          </a:p>
          <a:p>
            <a:pPr marL="0" indent="0" fontAlgn="base">
              <a:buNone/>
            </a:pPr>
            <a:r>
              <a:rPr lang="en-GB" dirty="0"/>
              <a:t>So now it is vain for the singer to burst into </a:t>
            </a:r>
            <a:r>
              <a:rPr lang="en-GB" dirty="0" smtClean="0"/>
              <a:t>clamour</a:t>
            </a:r>
            <a:endParaRPr lang="en-GB" dirty="0"/>
          </a:p>
          <a:p>
            <a:pPr marL="0" indent="0" fontAlgn="base">
              <a:buNone/>
            </a:pPr>
            <a:r>
              <a:rPr lang="en-GB" dirty="0"/>
              <a:t>With the great black piano appassionato. The </a:t>
            </a:r>
            <a:r>
              <a:rPr lang="en-GB" dirty="0" smtClean="0"/>
              <a:t>glamour</a:t>
            </a:r>
            <a:endParaRPr lang="en-GB" dirty="0"/>
          </a:p>
          <a:p>
            <a:pPr marL="0" indent="0" fontAlgn="base">
              <a:buNone/>
            </a:pPr>
            <a:r>
              <a:rPr lang="en-GB" dirty="0"/>
              <a:t>Of childish days is upon me, my manhood is </a:t>
            </a:r>
            <a:r>
              <a:rPr lang="en-GB" dirty="0" smtClean="0"/>
              <a:t>cast</a:t>
            </a:r>
            <a:endParaRPr lang="en-GB" dirty="0"/>
          </a:p>
          <a:p>
            <a:pPr marL="0" indent="0" fontAlgn="base">
              <a:buNone/>
            </a:pPr>
            <a:r>
              <a:rPr lang="en-GB" dirty="0"/>
              <a:t>Down in the flood of remembrance, I weep like a child for the past</a:t>
            </a:r>
            <a:r>
              <a:rPr lang="en-GB" dirty="0" smtClean="0"/>
              <a:t>.</a:t>
            </a:r>
            <a:endParaRPr lang="en-GB" dirty="0"/>
          </a:p>
        </p:txBody>
      </p:sp>
      <p:sp>
        <p:nvSpPr>
          <p:cNvPr id="4" name="Rectangular Callout 3"/>
          <p:cNvSpPr/>
          <p:nvPr/>
        </p:nvSpPr>
        <p:spPr>
          <a:xfrm>
            <a:off x="4422529" y="465991"/>
            <a:ext cx="2919047" cy="1899139"/>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S: </a:t>
            </a:r>
          </a:p>
          <a:p>
            <a:pPr algn="ctr"/>
            <a:r>
              <a:rPr lang="en-GB" sz="1100" dirty="0" smtClean="0"/>
              <a:t>Time: Dusk – not quite night time, not quite day time. A time of ‘possibility’. Sunday –a day of rest</a:t>
            </a:r>
          </a:p>
          <a:p>
            <a:pPr algn="ctr"/>
            <a:r>
              <a:rPr lang="en-GB" sz="1100" dirty="0" smtClean="0"/>
              <a:t>Era: flashback to childhood – a time of innocence</a:t>
            </a:r>
          </a:p>
          <a:p>
            <a:pPr algn="ctr"/>
            <a:r>
              <a:rPr lang="en-GB" sz="1100" dirty="0" smtClean="0"/>
              <a:t>Place: family home – ‘cosy’ – snug under the piano by the mother’s feet  - a safe place perhaps</a:t>
            </a:r>
          </a:p>
          <a:p>
            <a:pPr algn="ctr"/>
            <a:r>
              <a:rPr lang="en-GB" sz="1100" dirty="0" smtClean="0"/>
              <a:t>Contrast with concert hall – public and impersonal</a:t>
            </a:r>
            <a:endParaRPr lang="en-GB" sz="1100" dirty="0"/>
          </a:p>
        </p:txBody>
      </p:sp>
      <p:sp>
        <p:nvSpPr>
          <p:cNvPr id="5" name="Rectangular Callout 4"/>
          <p:cNvSpPr/>
          <p:nvPr/>
        </p:nvSpPr>
        <p:spPr>
          <a:xfrm>
            <a:off x="9187962" y="1002323"/>
            <a:ext cx="2092569" cy="1362807"/>
          </a:xfrm>
          <a:prstGeom prst="wedgeRectCallou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C:</a:t>
            </a:r>
          </a:p>
          <a:p>
            <a:pPr algn="ctr"/>
            <a:r>
              <a:rPr lang="en-GB" sz="1050" dirty="0" smtClean="0">
                <a:solidFill>
                  <a:schemeClr val="tx1"/>
                </a:solidFill>
              </a:rPr>
              <a:t>Speaker: an adult male recalling his childhood</a:t>
            </a:r>
          </a:p>
          <a:p>
            <a:pPr algn="ctr"/>
            <a:r>
              <a:rPr lang="en-GB" sz="1050" dirty="0" smtClean="0">
                <a:solidFill>
                  <a:schemeClr val="tx1"/>
                </a:solidFill>
              </a:rPr>
              <a:t>His Mother – implied to be kind</a:t>
            </a:r>
          </a:p>
          <a:p>
            <a:pPr algn="ctr"/>
            <a:r>
              <a:rPr lang="en-GB" sz="1050" dirty="0" smtClean="0">
                <a:solidFill>
                  <a:schemeClr val="tx1"/>
                </a:solidFill>
              </a:rPr>
              <a:t>A singer in performance –putting on an act</a:t>
            </a:r>
            <a:endParaRPr lang="en-GB" sz="1050" dirty="0">
              <a:solidFill>
                <a:schemeClr val="tx1"/>
              </a:solidFill>
            </a:endParaRPr>
          </a:p>
        </p:txBody>
      </p:sp>
      <p:sp>
        <p:nvSpPr>
          <p:cNvPr id="6" name="Rectangular Callout 5"/>
          <p:cNvSpPr/>
          <p:nvPr/>
        </p:nvSpPr>
        <p:spPr>
          <a:xfrm>
            <a:off x="7754816" y="2901462"/>
            <a:ext cx="2866292" cy="1503484"/>
          </a:xfrm>
          <a:prstGeom prst="wedgeRectCallou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A:</a:t>
            </a:r>
          </a:p>
          <a:p>
            <a:pPr algn="ctr"/>
            <a:r>
              <a:rPr lang="en-GB" sz="1050" dirty="0" smtClean="0">
                <a:solidFill>
                  <a:schemeClr val="tx1"/>
                </a:solidFill>
              </a:rPr>
              <a:t>A man is listening to music which reminds him of his childhood. The music is described using imagery of sound –boom, tingling etc. The memory causes him to weep for the innocence he has lost.</a:t>
            </a:r>
          </a:p>
          <a:p>
            <a:pPr algn="ctr"/>
            <a:r>
              <a:rPr lang="en-GB" sz="1050" dirty="0" smtClean="0">
                <a:solidFill>
                  <a:schemeClr val="tx1"/>
                </a:solidFill>
              </a:rPr>
              <a:t>The singer continues but he is no longer listening to the performance.</a:t>
            </a:r>
            <a:endParaRPr lang="en-GB" sz="1050" dirty="0">
              <a:solidFill>
                <a:schemeClr val="tx1"/>
              </a:solidFill>
            </a:endParaRPr>
          </a:p>
        </p:txBody>
      </p:sp>
      <p:sp>
        <p:nvSpPr>
          <p:cNvPr id="7" name="Rectangular Callout 6"/>
          <p:cNvSpPr/>
          <p:nvPr/>
        </p:nvSpPr>
        <p:spPr>
          <a:xfrm>
            <a:off x="6690945" y="4941278"/>
            <a:ext cx="3701562" cy="1169377"/>
          </a:xfrm>
          <a:prstGeom prst="wedge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t>S:</a:t>
            </a:r>
          </a:p>
          <a:p>
            <a:pPr algn="ctr"/>
            <a:r>
              <a:rPr lang="en-GB" sz="1050" dirty="0" smtClean="0">
                <a:solidFill>
                  <a:schemeClr val="tx1"/>
                </a:solidFill>
              </a:rPr>
              <a:t>4 line stanzas with rhyme scheme AABB – like a simple song or hymn which links to mother.</a:t>
            </a:r>
          </a:p>
          <a:p>
            <a:pPr algn="ctr"/>
            <a:r>
              <a:rPr lang="en-GB" sz="1050" dirty="0" smtClean="0">
                <a:solidFill>
                  <a:schemeClr val="tx1"/>
                </a:solidFill>
              </a:rPr>
              <a:t>Onomatopoeia evident throughout.</a:t>
            </a:r>
          </a:p>
          <a:p>
            <a:pPr algn="ctr"/>
            <a:r>
              <a:rPr lang="en-GB" sz="1050" dirty="0" smtClean="0">
                <a:solidFill>
                  <a:schemeClr val="tx1"/>
                </a:solidFill>
              </a:rPr>
              <a:t>Enjambment creates a sense of the music pulling him onward.</a:t>
            </a:r>
          </a:p>
          <a:p>
            <a:pPr algn="ctr"/>
            <a:r>
              <a:rPr lang="en-GB" sz="1050" dirty="0" smtClean="0">
                <a:solidFill>
                  <a:schemeClr val="tx1"/>
                </a:solidFill>
              </a:rPr>
              <a:t>Structure : Set up, response, evaluation</a:t>
            </a:r>
          </a:p>
          <a:p>
            <a:pPr algn="ctr"/>
            <a:r>
              <a:rPr lang="en-GB" sz="1050" dirty="0" smtClean="0">
                <a:solidFill>
                  <a:schemeClr val="tx1"/>
                </a:solidFill>
              </a:rPr>
              <a:t>First person narrative</a:t>
            </a:r>
            <a:endParaRPr lang="en-GB" sz="1050" dirty="0">
              <a:solidFill>
                <a:schemeClr val="tx1"/>
              </a:solidFill>
            </a:endParaRPr>
          </a:p>
        </p:txBody>
      </p:sp>
      <p:sp>
        <p:nvSpPr>
          <p:cNvPr id="8" name="Footer Placeholder 7"/>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2911931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00"/>
                                        <p:tgtEl>
                                          <p:spTgt spid="4">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down)">
                                      <p:cBhvr>
                                        <p:cTn id="10" dur="500"/>
                                        <p:tgtEl>
                                          <p:spTgt spid="4">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wipe(down)">
                                      <p:cBhvr>
                                        <p:cTn id="13" dur="500"/>
                                        <p:tgtEl>
                                          <p:spTgt spid="4">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wipe(down)">
                                      <p:cBhvr>
                                        <p:cTn id="16" dur="500"/>
                                        <p:tgtEl>
                                          <p:spTgt spid="4">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1000"/>
                                        <p:tgtEl>
                                          <p:spTgt spid="5">
                                            <p:txEl>
                                              <p:pRg st="2" end="2"/>
                                            </p:txEl>
                                          </p:spTgt>
                                        </p:tgtEl>
                                      </p:cBhvr>
                                    </p:animEffect>
                                    <p:anim calcmode="lin" valueType="num">
                                      <p:cBhvr>
                                        <p:cTn id="2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Effect transition="in" filter="fade">
                                      <p:cBhvr>
                                        <p:cTn id="31" dur="1000"/>
                                        <p:tgtEl>
                                          <p:spTgt spid="5">
                                            <p:txEl>
                                              <p:pRg st="3" end="3"/>
                                            </p:txEl>
                                          </p:spTgt>
                                        </p:tgtEl>
                                      </p:cBhvr>
                                    </p:animEffect>
                                    <p:anim calcmode="lin" valueType="num">
                                      <p:cBhvr>
                                        <p:cTn id="3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6">
                                            <p:txEl>
                                              <p:pRg st="1" end="1"/>
                                            </p:txEl>
                                          </p:spTgt>
                                        </p:tgtEl>
                                        <p:attrNameLst>
                                          <p:attrName>style.visibility</p:attrName>
                                        </p:attrNameLst>
                                      </p:cBhvr>
                                      <p:to>
                                        <p:strVal val="visible"/>
                                      </p:to>
                                    </p:set>
                                    <p:anim calcmode="lin" valueType="num">
                                      <p:cBhvr additive="base">
                                        <p:cTn id="3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6">
                                            <p:txEl>
                                              <p:pRg st="1" end="1"/>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 calcmode="lin" valueType="num">
                                      <p:cBhvr additive="base">
                                        <p:cTn id="42"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Ideas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These can be linked to the specific question asked:</a:t>
            </a:r>
          </a:p>
          <a:p>
            <a:r>
              <a:rPr lang="en-GB" dirty="0" smtClean="0"/>
              <a:t>‘How does the poet explore the speaker’s emotions in this poem?’</a:t>
            </a:r>
          </a:p>
          <a:p>
            <a:r>
              <a:rPr lang="en-GB" dirty="0" smtClean="0"/>
              <a:t>IDEAS:</a:t>
            </a:r>
          </a:p>
          <a:p>
            <a:r>
              <a:rPr lang="en-GB" dirty="0" smtClean="0"/>
              <a:t>Memory is triggered by sound</a:t>
            </a:r>
          </a:p>
          <a:p>
            <a:r>
              <a:rPr lang="en-GB" dirty="0" smtClean="0"/>
              <a:t>The memory is deeply moving and is focused on the mother and the ‘cosy’ safe world of childhood</a:t>
            </a:r>
          </a:p>
          <a:p>
            <a:r>
              <a:rPr lang="en-GB" dirty="0" smtClean="0"/>
              <a:t>In Stanza 3 the memory is ended and the speaker is in tears.</a:t>
            </a:r>
          </a:p>
          <a:p>
            <a:r>
              <a:rPr lang="en-GB" dirty="0" smtClean="0"/>
              <a:t>He is sad that his ‘manhood’ has been ‘cast down’ by the display of emotion. He feels betrayed by the song which has sneaked up and caught him unawares (‘insidious mastery’)</a:t>
            </a:r>
          </a:p>
          <a:p>
            <a:r>
              <a:rPr lang="en-GB" dirty="0" smtClean="0"/>
              <a:t>Maybe a message about the power of memory and also about how difficult males find it to show emotion.</a:t>
            </a:r>
            <a:endParaRPr lang="en-GB" dirty="0"/>
          </a:p>
        </p:txBody>
      </p:sp>
      <p:sp>
        <p:nvSpPr>
          <p:cNvPr id="4" name="Footer Placeholder 3"/>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3240534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‘How does the poet explore the speaker’s emotions in this poem?’</a:t>
            </a:r>
            <a:br>
              <a:rPr lang="en-GB" dirty="0" smtClean="0"/>
            </a:br>
            <a:endParaRPr lang="en-GB" dirty="0"/>
          </a:p>
        </p:txBody>
      </p:sp>
      <p:sp>
        <p:nvSpPr>
          <p:cNvPr id="3" name="Content Placeholder 2"/>
          <p:cNvSpPr>
            <a:spLocks noGrp="1"/>
          </p:cNvSpPr>
          <p:nvPr>
            <p:ph idx="1"/>
          </p:nvPr>
        </p:nvSpPr>
        <p:spPr/>
        <p:txBody>
          <a:bodyPr>
            <a:normAutofit fontScale="55000" lnSpcReduction="20000"/>
          </a:bodyPr>
          <a:lstStyle/>
          <a:p>
            <a:pPr marL="0" indent="0" fontAlgn="base">
              <a:buNone/>
            </a:pPr>
            <a:r>
              <a:rPr lang="en-GB" b="1" dirty="0" smtClean="0"/>
              <a:t>Piano</a:t>
            </a:r>
          </a:p>
          <a:p>
            <a:pPr marL="0" indent="0" fontAlgn="base">
              <a:buNone/>
            </a:pPr>
            <a:r>
              <a:rPr lang="en-GB" cap="all" dirty="0" smtClean="0"/>
              <a:t>BY </a:t>
            </a:r>
            <a:r>
              <a:rPr lang="en-GB" u="sng" cap="all" dirty="0" smtClean="0">
                <a:hlinkClick r:id="rId2"/>
              </a:rPr>
              <a:t>D. H. LAWRENCE</a:t>
            </a:r>
            <a:endParaRPr lang="en-GB" dirty="0" smtClean="0"/>
          </a:p>
          <a:p>
            <a:pPr marL="0" indent="0" fontAlgn="base">
              <a:buNone/>
            </a:pPr>
            <a:r>
              <a:rPr lang="en-GB" dirty="0" smtClean="0"/>
              <a:t>Softly, in the dusk, a woman is singing to me;</a:t>
            </a:r>
          </a:p>
          <a:p>
            <a:pPr marL="0" indent="0" fontAlgn="base">
              <a:buNone/>
            </a:pPr>
            <a:r>
              <a:rPr lang="en-GB" dirty="0" smtClean="0"/>
              <a:t>Taking me back down the vista of years, till I see</a:t>
            </a:r>
          </a:p>
          <a:p>
            <a:pPr marL="0" indent="0" fontAlgn="base">
              <a:buNone/>
            </a:pPr>
            <a:r>
              <a:rPr lang="en-GB" dirty="0" smtClean="0"/>
              <a:t>A child sitting under the piano, in the boom of the tingling strings</a:t>
            </a:r>
          </a:p>
          <a:p>
            <a:pPr marL="0" indent="0" fontAlgn="base">
              <a:buNone/>
            </a:pPr>
            <a:r>
              <a:rPr lang="en-GB" dirty="0" smtClean="0"/>
              <a:t>And pressing the small, poised feet of a mother who smiles as she sings.</a:t>
            </a:r>
            <a:br>
              <a:rPr lang="en-GB" dirty="0" smtClean="0"/>
            </a:br>
            <a:endParaRPr lang="en-GB" dirty="0" smtClean="0"/>
          </a:p>
          <a:p>
            <a:pPr marL="0" indent="0" fontAlgn="base">
              <a:buNone/>
            </a:pPr>
            <a:r>
              <a:rPr lang="en-GB" dirty="0" smtClean="0"/>
              <a:t>In spite of myself, the insidious mastery of song</a:t>
            </a:r>
          </a:p>
          <a:p>
            <a:pPr marL="0" indent="0" fontAlgn="base">
              <a:buNone/>
            </a:pPr>
            <a:r>
              <a:rPr lang="en-GB" dirty="0" smtClean="0"/>
              <a:t>Betrays me back, till the heart of me weeps to belong</a:t>
            </a:r>
          </a:p>
          <a:p>
            <a:pPr marL="0" indent="0" fontAlgn="base">
              <a:buNone/>
            </a:pPr>
            <a:r>
              <a:rPr lang="en-GB" dirty="0" smtClean="0"/>
              <a:t>To the old Sunday evenings at home, with winter outside</a:t>
            </a:r>
          </a:p>
          <a:p>
            <a:pPr marL="0" indent="0" fontAlgn="base">
              <a:buNone/>
            </a:pPr>
            <a:r>
              <a:rPr lang="en-GB" dirty="0" smtClean="0"/>
              <a:t>And hymns in the cosy parlour, the tinkling piano our guide.</a:t>
            </a:r>
            <a:br>
              <a:rPr lang="en-GB" dirty="0" smtClean="0"/>
            </a:br>
            <a:endParaRPr lang="en-GB" dirty="0" smtClean="0"/>
          </a:p>
          <a:p>
            <a:pPr marL="0" indent="0" fontAlgn="base">
              <a:buNone/>
            </a:pPr>
            <a:r>
              <a:rPr lang="en-GB" dirty="0" smtClean="0"/>
              <a:t>So now it is vain for the singer to burst into clamour</a:t>
            </a:r>
          </a:p>
          <a:p>
            <a:pPr marL="0" indent="0" fontAlgn="base">
              <a:buNone/>
            </a:pPr>
            <a:r>
              <a:rPr lang="en-GB" dirty="0" smtClean="0"/>
              <a:t>With the great black piano appassionato. The glamour</a:t>
            </a:r>
          </a:p>
          <a:p>
            <a:pPr marL="0" indent="0" fontAlgn="base">
              <a:buNone/>
            </a:pPr>
            <a:r>
              <a:rPr lang="en-GB" dirty="0" smtClean="0"/>
              <a:t>Of childish days is upon me, my manhood is cast</a:t>
            </a:r>
          </a:p>
          <a:p>
            <a:pPr marL="0" indent="0" fontAlgn="base">
              <a:buNone/>
            </a:pPr>
            <a:r>
              <a:rPr lang="en-GB" dirty="0" smtClean="0"/>
              <a:t>Down in the flood of remembrance, I weep like a child for the past.</a:t>
            </a:r>
          </a:p>
          <a:p>
            <a:endParaRPr lang="en-GB" dirty="0"/>
          </a:p>
        </p:txBody>
      </p:sp>
      <p:sp>
        <p:nvSpPr>
          <p:cNvPr id="4" name="TextBox 3"/>
          <p:cNvSpPr txBox="1"/>
          <p:nvPr/>
        </p:nvSpPr>
        <p:spPr>
          <a:xfrm>
            <a:off x="8915400" y="1690688"/>
            <a:ext cx="2971800" cy="2308324"/>
          </a:xfrm>
          <a:prstGeom prst="rect">
            <a:avLst/>
          </a:prstGeom>
          <a:noFill/>
        </p:spPr>
        <p:txBody>
          <a:bodyPr wrap="square" rtlCol="0">
            <a:spAutoFit/>
          </a:bodyPr>
          <a:lstStyle/>
          <a:p>
            <a:r>
              <a:rPr lang="en-GB" dirty="0" smtClean="0"/>
              <a:t>You should focus on</a:t>
            </a:r>
          </a:p>
          <a:p>
            <a:pPr marL="285750" indent="-285750">
              <a:buFont typeface="Arial" panose="020B0604020202020204" pitchFamily="34" charset="0"/>
              <a:buChar char="•"/>
            </a:pPr>
            <a:r>
              <a:rPr lang="en-GB" dirty="0" smtClean="0"/>
              <a:t>The use of time in the poem</a:t>
            </a:r>
          </a:p>
          <a:p>
            <a:pPr marL="285750" indent="-285750">
              <a:buFont typeface="Arial" panose="020B0604020202020204" pitchFamily="34" charset="0"/>
              <a:buChar char="•"/>
            </a:pPr>
            <a:r>
              <a:rPr lang="en-GB" dirty="0" smtClean="0"/>
              <a:t>The use of sensory imagery</a:t>
            </a:r>
          </a:p>
          <a:p>
            <a:pPr marL="285750" indent="-285750">
              <a:buFont typeface="Arial" panose="020B0604020202020204" pitchFamily="34" charset="0"/>
              <a:buChar char="•"/>
            </a:pPr>
            <a:r>
              <a:rPr lang="en-GB" dirty="0" smtClean="0"/>
              <a:t>Any other features of language or structure you find interesting. </a:t>
            </a:r>
            <a:endParaRPr lang="en-GB" dirty="0"/>
          </a:p>
        </p:txBody>
      </p:sp>
      <p:sp>
        <p:nvSpPr>
          <p:cNvPr id="5" name="Footer Placeholder 4"/>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9937214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a:t>
            </a:r>
            <a:r>
              <a:rPr lang="en-GB" dirty="0" smtClean="0"/>
              <a:t>: SLIME</a:t>
            </a:r>
            <a:endParaRPr lang="en-GB" dirty="0"/>
          </a:p>
        </p:txBody>
      </p:sp>
      <p:sp>
        <p:nvSpPr>
          <p:cNvPr id="3" name="Content Placeholder 2"/>
          <p:cNvSpPr>
            <a:spLocks noGrp="1"/>
          </p:cNvSpPr>
          <p:nvPr>
            <p:ph idx="1"/>
          </p:nvPr>
        </p:nvSpPr>
        <p:spPr/>
        <p:txBody>
          <a:bodyPr/>
          <a:lstStyle/>
          <a:p>
            <a:r>
              <a:rPr lang="en-GB" b="1" dirty="0" smtClean="0"/>
              <a:t>S: Structure </a:t>
            </a:r>
            <a:r>
              <a:rPr lang="en-GB" dirty="0" smtClean="0"/>
              <a:t>beginning with overall structure and moving to individual lines</a:t>
            </a:r>
          </a:p>
          <a:p>
            <a:r>
              <a:rPr lang="en-GB" b="1" dirty="0" smtClean="0"/>
              <a:t>L: Language </a:t>
            </a:r>
            <a:r>
              <a:rPr lang="en-GB" dirty="0" smtClean="0"/>
              <a:t>devices and </a:t>
            </a:r>
            <a:r>
              <a:rPr lang="en-GB" dirty="0" err="1" smtClean="0"/>
              <a:t>typicalities</a:t>
            </a:r>
            <a:endParaRPr lang="en-GB" dirty="0" smtClean="0"/>
          </a:p>
          <a:p>
            <a:r>
              <a:rPr lang="en-GB" b="1" dirty="0" smtClean="0"/>
              <a:t>I: Imagery – </a:t>
            </a:r>
            <a:r>
              <a:rPr lang="en-GB" dirty="0" smtClean="0"/>
              <a:t>focusing mainly on unpacking figurative devices</a:t>
            </a:r>
          </a:p>
          <a:p>
            <a:r>
              <a:rPr lang="en-GB" b="1" dirty="0" smtClean="0"/>
              <a:t>M: Meaning  - </a:t>
            </a:r>
            <a:r>
              <a:rPr lang="en-GB" dirty="0" smtClean="0"/>
              <a:t>Linking your ideas to the focus of the question.</a:t>
            </a:r>
          </a:p>
          <a:p>
            <a:r>
              <a:rPr lang="en-GB" b="1" dirty="0" smtClean="0"/>
              <a:t>E: Effect </a:t>
            </a:r>
            <a:r>
              <a:rPr lang="en-GB" dirty="0" smtClean="0"/>
              <a:t>– How do you feel? Is the poet successful in their intended effect?</a:t>
            </a:r>
            <a:endParaRPr lang="en-GB" dirty="0"/>
          </a:p>
        </p:txBody>
      </p:sp>
      <p:sp>
        <p:nvSpPr>
          <p:cNvPr id="4" name="Footer Placeholder 3"/>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20447080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Application</a:t>
            </a:r>
            <a:endParaRPr lang="en-GB" dirty="0"/>
          </a:p>
        </p:txBody>
      </p:sp>
      <p:sp>
        <p:nvSpPr>
          <p:cNvPr id="6" name="Rectangle 3"/>
          <p:cNvSpPr>
            <a:spLocks noGrp="1" noChangeArrowheads="1"/>
          </p:cNvSpPr>
          <p:nvPr>
            <p:ph idx="1"/>
          </p:nvPr>
        </p:nvSpPr>
        <p:spPr bwMode="auto">
          <a:xfrm>
            <a:off x="5181601" y="92928"/>
            <a:ext cx="3971192" cy="677108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0000"/>
                </a:solidFill>
                <a:effectLst/>
                <a:latin typeface="canada-type-gibson"/>
              </a:rPr>
              <a:t>Digging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494949"/>
                </a:solidFill>
                <a:effectLst/>
                <a:latin typeface="canada-type-gibson"/>
              </a:rPr>
              <a:t>BY </a:t>
            </a:r>
            <a:r>
              <a:rPr kumimoji="0" lang="en-US" altLang="en-US" sz="1100" b="0" i="0" u="sng" strike="noStrike" cap="none" normalizeH="0" baseline="0" dirty="0" smtClean="0">
                <a:ln>
                  <a:noFill/>
                </a:ln>
                <a:solidFill>
                  <a:srgbClr val="000000"/>
                </a:solidFill>
                <a:effectLst/>
                <a:latin typeface="inherit"/>
                <a:hlinkClick r:id="rId2"/>
              </a:rPr>
              <a:t>SEAMUS HEANEY</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Between my finger and my thumb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The squat pen rests; snug as a gun.</a:t>
            </a:r>
            <a:br>
              <a:rPr kumimoji="0" lang="en-US" altLang="en-US" sz="1100" b="0" i="0" u="none" strike="noStrike" cap="none" normalizeH="0" baseline="0" dirty="0" smtClean="0">
                <a:ln>
                  <a:noFill/>
                </a:ln>
                <a:solidFill>
                  <a:srgbClr val="000000"/>
                </a:solidFill>
                <a:effectLst/>
                <a:latin typeface="inherit"/>
              </a:rPr>
            </a:br>
            <a:endParaRPr kumimoji="0" lang="en-US" altLang="en-US" sz="1100" b="0" i="0" u="none" strike="noStrike" cap="none" normalizeH="0" baseline="0" dirty="0" smtClean="0">
              <a:ln>
                <a:noFill/>
              </a:ln>
              <a:solidFill>
                <a:srgbClr val="000000"/>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Under my window, a clean rasping sound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When the spade sinks into gravelly ground: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My father, digging. I look down</a:t>
            </a:r>
            <a:br>
              <a:rPr kumimoji="0" lang="en-US" altLang="en-US" sz="1100" b="0" i="0" u="none" strike="noStrike" cap="none" normalizeH="0" baseline="0" dirty="0" smtClean="0">
                <a:ln>
                  <a:noFill/>
                </a:ln>
                <a:solidFill>
                  <a:srgbClr val="000000"/>
                </a:solidFill>
                <a:effectLst/>
                <a:latin typeface="inherit"/>
              </a:rPr>
            </a:br>
            <a:endParaRPr kumimoji="0" lang="en-US" altLang="en-US" sz="1100" b="0" i="0" u="none" strike="noStrike" cap="none" normalizeH="0" baseline="0" dirty="0" smtClean="0">
              <a:ln>
                <a:noFill/>
              </a:ln>
              <a:solidFill>
                <a:srgbClr val="000000"/>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Till his straining rump among the flowerbeds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Bends low, comes up twenty years away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Stooping in rhythm through potato drills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Where he was digging.</a:t>
            </a:r>
            <a:br>
              <a:rPr kumimoji="0" lang="en-US" altLang="en-US" sz="1100" b="0" i="0" u="none" strike="noStrike" cap="none" normalizeH="0" baseline="0" dirty="0" smtClean="0">
                <a:ln>
                  <a:noFill/>
                </a:ln>
                <a:solidFill>
                  <a:srgbClr val="000000"/>
                </a:solidFill>
                <a:effectLst/>
                <a:latin typeface="inherit"/>
              </a:rPr>
            </a:br>
            <a:endParaRPr kumimoji="0" lang="en-US" altLang="en-US" sz="1100" b="0" i="0" u="none" strike="noStrike" cap="none" normalizeH="0" baseline="0" dirty="0" smtClean="0">
              <a:ln>
                <a:noFill/>
              </a:ln>
              <a:solidFill>
                <a:srgbClr val="000000"/>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The coarse boot nestled on the lug, the shaft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Against the inside knee was levered firmly.</a:t>
            </a:r>
            <a:br>
              <a:rPr kumimoji="0" lang="en-US" altLang="en-US" sz="1100" b="0" i="0" u="none" strike="noStrike" cap="none" normalizeH="0" baseline="0" dirty="0" smtClean="0">
                <a:ln>
                  <a:noFill/>
                </a:ln>
                <a:solidFill>
                  <a:srgbClr val="000000"/>
                </a:solidFill>
                <a:effectLst/>
                <a:latin typeface="inherit"/>
              </a:rPr>
            </a:br>
            <a:r>
              <a:rPr kumimoji="0" lang="en-US" altLang="en-US" sz="1100" b="0" i="0" u="none" strike="noStrike" cap="none" normalizeH="0" baseline="0" dirty="0" smtClean="0">
                <a:ln>
                  <a:noFill/>
                </a:ln>
                <a:solidFill>
                  <a:srgbClr val="000000"/>
                </a:solidFill>
                <a:effectLst/>
                <a:latin typeface="inherit"/>
              </a:rPr>
              <a:t>He rooted out tall tops, buried the bright edge deep</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To scatter new potatoes that we picked,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Loving their cool hardness in our hands.</a:t>
            </a:r>
            <a:br>
              <a:rPr kumimoji="0" lang="en-US" altLang="en-US" sz="1100" b="0" i="0" u="none" strike="noStrike" cap="none" normalizeH="0" baseline="0" dirty="0" smtClean="0">
                <a:ln>
                  <a:noFill/>
                </a:ln>
                <a:solidFill>
                  <a:srgbClr val="000000"/>
                </a:solidFill>
                <a:effectLst/>
                <a:latin typeface="inherit"/>
              </a:rPr>
            </a:br>
            <a:endParaRPr kumimoji="0" lang="en-US" altLang="en-US" sz="1100" b="0" i="0" u="none" strike="noStrike" cap="none" normalizeH="0" baseline="0" dirty="0" smtClean="0">
              <a:ln>
                <a:noFill/>
              </a:ln>
              <a:solidFill>
                <a:srgbClr val="000000"/>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By God, the old man could handle a spade.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Just like his old man.</a:t>
            </a:r>
            <a:br>
              <a:rPr kumimoji="0" lang="en-US" altLang="en-US" sz="1100" b="0" i="0" u="none" strike="noStrike" cap="none" normalizeH="0" baseline="0" dirty="0" smtClean="0">
                <a:ln>
                  <a:noFill/>
                </a:ln>
                <a:solidFill>
                  <a:srgbClr val="000000"/>
                </a:solidFill>
                <a:effectLst/>
                <a:latin typeface="inherit"/>
              </a:rPr>
            </a:br>
            <a:endParaRPr kumimoji="0" lang="en-US" altLang="en-US" sz="1100" b="0" i="0" u="none" strike="noStrike" cap="none" normalizeH="0" baseline="0" dirty="0" smtClean="0">
              <a:ln>
                <a:noFill/>
              </a:ln>
              <a:solidFill>
                <a:srgbClr val="000000"/>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My grandfather cut more turf in a day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Than any other man on Toner’s bog.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Once I carried him milk in a bottle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Corked sloppily with paper. He straightened up</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To drink it, then fell to right away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Nicking and slicing neatly, heaving sods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Over his shoulder, going down and down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For the good turf. Digging.</a:t>
            </a:r>
            <a:br>
              <a:rPr kumimoji="0" lang="en-US" altLang="en-US" sz="1100" b="0" i="0" u="none" strike="noStrike" cap="none" normalizeH="0" baseline="0" dirty="0" smtClean="0">
                <a:ln>
                  <a:noFill/>
                </a:ln>
                <a:solidFill>
                  <a:srgbClr val="000000"/>
                </a:solidFill>
                <a:effectLst/>
                <a:latin typeface="inherit"/>
              </a:rPr>
            </a:br>
            <a:endParaRPr kumimoji="0" lang="en-US" altLang="en-US" sz="1100" b="0" i="0" u="none" strike="noStrike" cap="none" normalizeH="0" baseline="0" dirty="0" smtClean="0">
              <a:ln>
                <a:noFill/>
              </a:ln>
              <a:solidFill>
                <a:srgbClr val="000000"/>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The cold smell of potato </a:t>
            </a:r>
            <a:r>
              <a:rPr kumimoji="0" lang="en-US" altLang="en-US" sz="1100" b="0" i="0" u="none" strike="noStrike" cap="none" normalizeH="0" baseline="0" dirty="0" err="1" smtClean="0">
                <a:ln>
                  <a:noFill/>
                </a:ln>
                <a:solidFill>
                  <a:srgbClr val="000000"/>
                </a:solidFill>
                <a:effectLst/>
                <a:latin typeface="inherit"/>
              </a:rPr>
              <a:t>mould</a:t>
            </a:r>
            <a:r>
              <a:rPr kumimoji="0" lang="en-US" altLang="en-US" sz="1100" b="0" i="0" u="none" strike="noStrike" cap="none" normalizeH="0" baseline="0" dirty="0" smtClean="0">
                <a:ln>
                  <a:noFill/>
                </a:ln>
                <a:solidFill>
                  <a:srgbClr val="000000"/>
                </a:solidFill>
                <a:effectLst/>
                <a:latin typeface="inherit"/>
              </a:rPr>
              <a:t>, the squelch and slap</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Of soggy peat, the curt cuts of an edge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Through living roots awaken in my head.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But I’ve no spade to follow men like them.</a:t>
            </a:r>
            <a:br>
              <a:rPr kumimoji="0" lang="en-US" altLang="en-US" sz="1100" b="0" i="0" u="none" strike="noStrike" cap="none" normalizeH="0" baseline="0" dirty="0" smtClean="0">
                <a:ln>
                  <a:noFill/>
                </a:ln>
                <a:solidFill>
                  <a:srgbClr val="000000"/>
                </a:solidFill>
                <a:effectLst/>
                <a:latin typeface="inherit"/>
              </a:rPr>
            </a:br>
            <a:endParaRPr kumimoji="0" lang="en-US" altLang="en-US" sz="1100" b="0" i="0" u="none" strike="noStrike" cap="none" normalizeH="0" baseline="0" dirty="0" smtClean="0">
              <a:ln>
                <a:noFill/>
              </a:ln>
              <a:solidFill>
                <a:srgbClr val="000000"/>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Between my finger and my thumb</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The squat pen rests.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inherit"/>
              </a:rPr>
              <a:t>I’ll dig with it.</a:t>
            </a:r>
            <a:endParaRPr kumimoji="0" lang="en-US" altLang="en-US" sz="1100" b="0" i="0" u="none" strike="noStrike" cap="none" normalizeH="0" baseline="0" dirty="0" smtClean="0">
              <a:ln>
                <a:noFill/>
              </a:ln>
              <a:solidFill>
                <a:schemeClr val="tx1"/>
              </a:solidFill>
              <a:effectLst/>
            </a:endParaRPr>
          </a:p>
        </p:txBody>
      </p:sp>
      <p:sp>
        <p:nvSpPr>
          <p:cNvPr id="7" name="Rectangular Callout 6"/>
          <p:cNvSpPr/>
          <p:nvPr/>
        </p:nvSpPr>
        <p:spPr>
          <a:xfrm>
            <a:off x="378069" y="1591408"/>
            <a:ext cx="2505808" cy="1573823"/>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t>S:</a:t>
            </a:r>
          </a:p>
          <a:p>
            <a:pPr algn="ctr"/>
            <a:r>
              <a:rPr lang="en-GB" sz="1100" dirty="0" smtClean="0"/>
              <a:t>Irregular structure/free verse – allows words to be placed for effect</a:t>
            </a:r>
          </a:p>
          <a:p>
            <a:pPr algn="ctr"/>
            <a:r>
              <a:rPr lang="en-GB" sz="1100" dirty="0" smtClean="0"/>
              <a:t>Longer stanzas in middle as the memories develop</a:t>
            </a:r>
          </a:p>
          <a:p>
            <a:pPr algn="ctr"/>
            <a:r>
              <a:rPr lang="en-GB" sz="1100" dirty="0" smtClean="0"/>
              <a:t>Short final stanza with short lines as he comes to a decision</a:t>
            </a:r>
          </a:p>
          <a:p>
            <a:pPr algn="ctr"/>
            <a:r>
              <a:rPr lang="en-GB" sz="1100" dirty="0" smtClean="0"/>
              <a:t>Short stanza at L15/16 to emphasise the respect shown for the Grandfather</a:t>
            </a:r>
            <a:endParaRPr lang="en-GB" sz="1100" dirty="0"/>
          </a:p>
        </p:txBody>
      </p:sp>
      <p:sp>
        <p:nvSpPr>
          <p:cNvPr id="8" name="Rectangular Callout 7"/>
          <p:cNvSpPr/>
          <p:nvPr/>
        </p:nvSpPr>
        <p:spPr>
          <a:xfrm>
            <a:off x="9152793" y="650631"/>
            <a:ext cx="2201007" cy="1441938"/>
          </a:xfrm>
          <a:prstGeom prst="wedgeRectCallou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L: </a:t>
            </a:r>
          </a:p>
          <a:p>
            <a:pPr algn="ctr"/>
            <a:r>
              <a:rPr lang="en-GB" sz="1100" dirty="0" smtClean="0">
                <a:solidFill>
                  <a:schemeClr val="tx1"/>
                </a:solidFill>
              </a:rPr>
              <a:t>Much use made of assonance and internal rhyme.</a:t>
            </a:r>
          </a:p>
          <a:p>
            <a:pPr algn="ctr"/>
            <a:r>
              <a:rPr lang="en-GB" sz="1100" dirty="0" smtClean="0">
                <a:solidFill>
                  <a:schemeClr val="tx1"/>
                </a:solidFill>
              </a:rPr>
              <a:t>Detail in description of digging</a:t>
            </a:r>
          </a:p>
          <a:p>
            <a:pPr algn="ctr"/>
            <a:r>
              <a:rPr lang="en-GB" sz="1100" dirty="0" smtClean="0">
                <a:solidFill>
                  <a:schemeClr val="tx1"/>
                </a:solidFill>
              </a:rPr>
              <a:t>Conversational tone</a:t>
            </a:r>
          </a:p>
          <a:p>
            <a:pPr algn="ctr"/>
            <a:r>
              <a:rPr lang="en-GB" sz="1100" dirty="0" smtClean="0">
                <a:solidFill>
                  <a:schemeClr val="tx1"/>
                </a:solidFill>
              </a:rPr>
              <a:t>Repetition of ‘Digging’</a:t>
            </a:r>
            <a:endParaRPr lang="en-GB" sz="1100" dirty="0">
              <a:solidFill>
                <a:schemeClr val="tx1"/>
              </a:solidFill>
            </a:endParaRPr>
          </a:p>
        </p:txBody>
      </p:sp>
      <p:sp>
        <p:nvSpPr>
          <p:cNvPr id="9" name="Rectangular Callout 8"/>
          <p:cNvSpPr/>
          <p:nvPr/>
        </p:nvSpPr>
        <p:spPr>
          <a:xfrm>
            <a:off x="9522069" y="2787163"/>
            <a:ext cx="1928448" cy="1705706"/>
          </a:xfrm>
          <a:prstGeom prst="wedgeRectCallou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I:</a:t>
            </a:r>
          </a:p>
          <a:p>
            <a:pPr algn="ctr"/>
            <a:r>
              <a:rPr lang="en-GB" sz="1100" dirty="0" smtClean="0">
                <a:solidFill>
                  <a:schemeClr val="tx1"/>
                </a:solidFill>
              </a:rPr>
              <a:t>Pen/Gun comparison (simile) suggests a blend of comfort and destructive capability</a:t>
            </a:r>
          </a:p>
          <a:p>
            <a:pPr algn="ctr"/>
            <a:r>
              <a:rPr lang="en-GB" sz="1100" dirty="0" smtClean="0">
                <a:solidFill>
                  <a:schemeClr val="tx1"/>
                </a:solidFill>
              </a:rPr>
              <a:t>Use of Onomatopoeia in Stanza 2 and 7 allows us to ‘hear’ the sounds described.</a:t>
            </a:r>
          </a:p>
          <a:p>
            <a:pPr algn="ctr"/>
            <a:r>
              <a:rPr lang="en-GB" sz="1100" dirty="0" smtClean="0">
                <a:solidFill>
                  <a:schemeClr val="tx1"/>
                </a:solidFill>
              </a:rPr>
              <a:t>Extended metaphor of digging for the truth in writing.</a:t>
            </a:r>
            <a:endParaRPr lang="en-GB" sz="1100" dirty="0">
              <a:solidFill>
                <a:schemeClr val="tx1"/>
              </a:solidFill>
            </a:endParaRPr>
          </a:p>
        </p:txBody>
      </p:sp>
      <p:sp>
        <p:nvSpPr>
          <p:cNvPr id="10" name="Rectangular Callout 9"/>
          <p:cNvSpPr/>
          <p:nvPr/>
        </p:nvSpPr>
        <p:spPr>
          <a:xfrm>
            <a:off x="838200" y="4088424"/>
            <a:ext cx="3188677" cy="1424354"/>
          </a:xfrm>
          <a:prstGeom prst="wedgeRectCallou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chemeClr val="tx1"/>
                </a:solidFill>
              </a:rPr>
              <a:t>M</a:t>
            </a:r>
          </a:p>
          <a:p>
            <a:pPr algn="ctr"/>
            <a:r>
              <a:rPr lang="en-GB" sz="1050" dirty="0" smtClean="0">
                <a:solidFill>
                  <a:schemeClr val="tx1"/>
                </a:solidFill>
              </a:rPr>
              <a:t>Heaney as a young poet is disturbed by hearing his father ‘digging’. He reflects on his father and grandfather who were great farming men and realises he will not follow in their footsteps.</a:t>
            </a:r>
          </a:p>
          <a:p>
            <a:pPr algn="ctr"/>
            <a:r>
              <a:rPr lang="en-GB" sz="1050" dirty="0" smtClean="0">
                <a:solidFill>
                  <a:schemeClr val="tx1"/>
                </a:solidFill>
              </a:rPr>
              <a:t>His ‘digging’ will be done with a pen. A search for truth and honesty (‘the good turf’).</a:t>
            </a:r>
          </a:p>
          <a:p>
            <a:pPr algn="ctr"/>
            <a:r>
              <a:rPr lang="en-GB" sz="1050" dirty="0" smtClean="0">
                <a:solidFill>
                  <a:schemeClr val="tx1"/>
                </a:solidFill>
              </a:rPr>
              <a:t>He has come to terms with his decision to be a poet.</a:t>
            </a:r>
          </a:p>
        </p:txBody>
      </p:sp>
      <p:sp>
        <p:nvSpPr>
          <p:cNvPr id="11" name="Rectangular Callout 10"/>
          <p:cNvSpPr/>
          <p:nvPr/>
        </p:nvSpPr>
        <p:spPr>
          <a:xfrm>
            <a:off x="8651631" y="5099538"/>
            <a:ext cx="3077307" cy="1468316"/>
          </a:xfrm>
          <a:prstGeom prst="wedge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chemeClr val="tx1"/>
                </a:solidFill>
              </a:rPr>
              <a:t>E</a:t>
            </a:r>
          </a:p>
          <a:p>
            <a:pPr algn="ctr"/>
            <a:r>
              <a:rPr lang="en-GB" sz="1050" dirty="0" smtClean="0">
                <a:solidFill>
                  <a:schemeClr val="tx1"/>
                </a:solidFill>
              </a:rPr>
              <a:t>The use of sound to invoke memory allows us to travel with Heaney in his mind. We share in his pride in his heritage, helped by his detailed descriptions of the activities shown. The short last couplet helps to present his confidence in his new life-choice.</a:t>
            </a:r>
            <a:endParaRPr lang="en-GB" sz="1050" dirty="0">
              <a:solidFill>
                <a:schemeClr val="tx1"/>
              </a:solidFill>
            </a:endParaRPr>
          </a:p>
        </p:txBody>
      </p:sp>
      <p:sp>
        <p:nvSpPr>
          <p:cNvPr id="12" name="Footer Placeholder 11"/>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2316131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fade">
                                      <p:cBhvr>
                                        <p:cTn id="10" dur="500"/>
                                        <p:tgtEl>
                                          <p:spTgt spid="7">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Effect transition="in" filter="fade">
                                      <p:cBhvr>
                                        <p:cTn id="13" dur="500"/>
                                        <p:tgtEl>
                                          <p:spTgt spid="7">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
                                            <p:txEl>
                                              <p:pRg st="4" end="4"/>
                                            </p:txEl>
                                          </p:spTgt>
                                        </p:tgtEl>
                                        <p:attrNameLst>
                                          <p:attrName>style.visibility</p:attrName>
                                        </p:attrNameLst>
                                      </p:cBhvr>
                                      <p:to>
                                        <p:strVal val="visible"/>
                                      </p:to>
                                    </p:set>
                                    <p:animEffect transition="in" filter="fade">
                                      <p:cBhvr>
                                        <p:cTn id="16" dur="500"/>
                                        <p:tgtEl>
                                          <p:spTgt spid="7">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Effect transition="in" filter="barn(inVertical)">
                                      <p:cBhvr>
                                        <p:cTn id="21" dur="500"/>
                                        <p:tgtEl>
                                          <p:spTgt spid="8">
                                            <p:txEl>
                                              <p:pRg st="1" end="1"/>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8">
                                            <p:txEl>
                                              <p:pRg st="2" end="2"/>
                                            </p:txEl>
                                          </p:spTgt>
                                        </p:tgtEl>
                                        <p:attrNameLst>
                                          <p:attrName>style.visibility</p:attrName>
                                        </p:attrNameLst>
                                      </p:cBhvr>
                                      <p:to>
                                        <p:strVal val="visible"/>
                                      </p:to>
                                    </p:set>
                                    <p:animEffect transition="in" filter="barn(inVertical)">
                                      <p:cBhvr>
                                        <p:cTn id="24" dur="500"/>
                                        <p:tgtEl>
                                          <p:spTgt spid="8">
                                            <p:txEl>
                                              <p:pRg st="2" end="2"/>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barn(inVertical)">
                                      <p:cBhvr>
                                        <p:cTn id="27" dur="500"/>
                                        <p:tgtEl>
                                          <p:spTgt spid="8">
                                            <p:txEl>
                                              <p:pRg st="3" end="3"/>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8">
                                            <p:txEl>
                                              <p:pRg st="4" end="4"/>
                                            </p:txEl>
                                          </p:spTgt>
                                        </p:tgtEl>
                                        <p:attrNameLst>
                                          <p:attrName>style.visibility</p:attrName>
                                        </p:attrNameLst>
                                      </p:cBhvr>
                                      <p:to>
                                        <p:strVal val="visible"/>
                                      </p:to>
                                    </p:set>
                                    <p:animEffect transition="in" filter="barn(inVertical)">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9">
                                            <p:txEl>
                                              <p:pRg st="1" end="1"/>
                                            </p:txEl>
                                          </p:spTgt>
                                        </p:tgtEl>
                                        <p:attrNameLst>
                                          <p:attrName>style.visibility</p:attrName>
                                        </p:attrNameLst>
                                      </p:cBhvr>
                                      <p:to>
                                        <p:strVal val="visible"/>
                                      </p:to>
                                    </p:set>
                                    <p:animEffect transition="in" filter="circle(in)">
                                      <p:cBhvr>
                                        <p:cTn id="35" dur="2000"/>
                                        <p:tgtEl>
                                          <p:spTgt spid="9">
                                            <p:txEl>
                                              <p:pRg st="1" end="1"/>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9">
                                            <p:txEl>
                                              <p:pRg st="2" end="2"/>
                                            </p:txEl>
                                          </p:spTgt>
                                        </p:tgtEl>
                                        <p:attrNameLst>
                                          <p:attrName>style.visibility</p:attrName>
                                        </p:attrNameLst>
                                      </p:cBhvr>
                                      <p:to>
                                        <p:strVal val="visible"/>
                                      </p:to>
                                    </p:set>
                                    <p:animEffect transition="in" filter="circle(in)">
                                      <p:cBhvr>
                                        <p:cTn id="38" dur="2000"/>
                                        <p:tgtEl>
                                          <p:spTgt spid="9">
                                            <p:txEl>
                                              <p:pRg st="2" end="2"/>
                                            </p:txEl>
                                          </p:spTgt>
                                        </p:tgtEl>
                                      </p:cBhvr>
                                    </p:animEffect>
                                  </p:childTnLst>
                                </p:cTn>
                              </p:par>
                              <p:par>
                                <p:cTn id="39" presetID="6" presetClass="entr" presetSubtype="16" fill="hold" nodeType="withEffect">
                                  <p:stCondLst>
                                    <p:cond delay="0"/>
                                  </p:stCondLst>
                                  <p:childTnLst>
                                    <p:set>
                                      <p:cBhvr>
                                        <p:cTn id="40" dur="1" fill="hold">
                                          <p:stCondLst>
                                            <p:cond delay="0"/>
                                          </p:stCondLst>
                                        </p:cTn>
                                        <p:tgtEl>
                                          <p:spTgt spid="9">
                                            <p:txEl>
                                              <p:pRg st="3" end="3"/>
                                            </p:txEl>
                                          </p:spTgt>
                                        </p:tgtEl>
                                        <p:attrNameLst>
                                          <p:attrName>style.visibility</p:attrName>
                                        </p:attrNameLst>
                                      </p:cBhvr>
                                      <p:to>
                                        <p:strVal val="visible"/>
                                      </p:to>
                                    </p:set>
                                    <p:animEffect transition="in" filter="circle(in)">
                                      <p:cBhvr>
                                        <p:cTn id="41" dur="2000"/>
                                        <p:tgtEl>
                                          <p:spTgt spid="9">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0">
                                            <p:txEl>
                                              <p:pRg st="1" end="1"/>
                                            </p:txEl>
                                          </p:spTgt>
                                        </p:tgtEl>
                                        <p:attrNameLst>
                                          <p:attrName>style.visibility</p:attrName>
                                        </p:attrNameLst>
                                      </p:cBhvr>
                                      <p:to>
                                        <p:strVal val="visible"/>
                                      </p:to>
                                    </p:set>
                                    <p:animEffect transition="in" filter="fade">
                                      <p:cBhvr>
                                        <p:cTn id="46" dur="500"/>
                                        <p:tgtEl>
                                          <p:spTgt spid="10">
                                            <p:txEl>
                                              <p:pRg st="1" end="1"/>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10">
                                            <p:txEl>
                                              <p:pRg st="2" end="2"/>
                                            </p:txEl>
                                          </p:spTgt>
                                        </p:tgtEl>
                                        <p:attrNameLst>
                                          <p:attrName>style.visibility</p:attrName>
                                        </p:attrNameLst>
                                      </p:cBhvr>
                                      <p:to>
                                        <p:strVal val="visible"/>
                                      </p:to>
                                    </p:set>
                                    <p:animEffect transition="in" filter="fade">
                                      <p:cBhvr>
                                        <p:cTn id="49" dur="500"/>
                                        <p:tgtEl>
                                          <p:spTgt spid="10">
                                            <p:txEl>
                                              <p:pRg st="2" end="2"/>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10">
                                            <p:txEl>
                                              <p:pRg st="3" end="3"/>
                                            </p:txEl>
                                          </p:spTgt>
                                        </p:tgtEl>
                                        <p:attrNameLst>
                                          <p:attrName>style.visibility</p:attrName>
                                        </p:attrNameLst>
                                      </p:cBhvr>
                                      <p:to>
                                        <p:strVal val="visible"/>
                                      </p:to>
                                    </p:set>
                                    <p:animEffect transition="in" filter="fade">
                                      <p:cBhvr>
                                        <p:cTn id="52" dur="500"/>
                                        <p:tgtEl>
                                          <p:spTgt spid="10">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nodeType="clickEffect">
                                  <p:stCondLst>
                                    <p:cond delay="0"/>
                                  </p:stCondLst>
                                  <p:childTnLst>
                                    <p:set>
                                      <p:cBhvr>
                                        <p:cTn id="56" dur="1" fill="hold">
                                          <p:stCondLst>
                                            <p:cond delay="0"/>
                                          </p:stCondLst>
                                        </p:cTn>
                                        <p:tgtEl>
                                          <p:spTgt spid="11">
                                            <p:txEl>
                                              <p:pRg st="1" end="1"/>
                                            </p:txEl>
                                          </p:spTgt>
                                        </p:tgtEl>
                                        <p:attrNameLst>
                                          <p:attrName>style.visibility</p:attrName>
                                        </p:attrNameLst>
                                      </p:cBhvr>
                                      <p:to>
                                        <p:strVal val="visible"/>
                                      </p:to>
                                    </p:set>
                                    <p:animEffect transition="in" filter="randombar(horizontal)">
                                      <p:cBhvr>
                                        <p:cTn id="57"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does Heaney present his feelings about his family and his future in this poem?</a:t>
            </a:r>
            <a:endParaRPr lang="en-GB" dirty="0"/>
          </a:p>
        </p:txBody>
      </p:sp>
      <p:sp>
        <p:nvSpPr>
          <p:cNvPr id="3" name="Content Placeholder 2"/>
          <p:cNvSpPr>
            <a:spLocks noGrp="1"/>
          </p:cNvSpPr>
          <p:nvPr>
            <p:ph idx="1"/>
          </p:nvPr>
        </p:nvSpPr>
        <p:spPr/>
        <p:txBody>
          <a:bodyPr>
            <a:normAutofit fontScale="25000" lnSpcReduction="20000"/>
          </a:bodyPr>
          <a:lstStyle/>
          <a:p>
            <a:pPr marL="0" lvl="0" indent="0" eaLnBrk="0" fontAlgn="base" hangingPunct="0">
              <a:lnSpc>
                <a:spcPct val="100000"/>
              </a:lnSpc>
              <a:spcBef>
                <a:spcPct val="0"/>
              </a:spcBef>
              <a:spcAft>
                <a:spcPct val="0"/>
              </a:spcAft>
              <a:buNone/>
            </a:pPr>
            <a:r>
              <a:rPr lang="en-US" altLang="en-US" sz="4000" b="1" dirty="0">
                <a:solidFill>
                  <a:srgbClr val="000000"/>
                </a:solidFill>
                <a:latin typeface="canada-type-gibson"/>
              </a:rPr>
              <a:t>Digging </a:t>
            </a:r>
          </a:p>
          <a:p>
            <a:pPr marL="0" lvl="0" indent="0" eaLnBrk="0" fontAlgn="base" hangingPunct="0">
              <a:lnSpc>
                <a:spcPct val="100000"/>
              </a:lnSpc>
              <a:spcBef>
                <a:spcPct val="0"/>
              </a:spcBef>
              <a:spcAft>
                <a:spcPct val="0"/>
              </a:spcAft>
              <a:buNone/>
            </a:pPr>
            <a:r>
              <a:rPr lang="en-US" altLang="en-US" sz="4000" dirty="0">
                <a:solidFill>
                  <a:srgbClr val="494949"/>
                </a:solidFill>
                <a:latin typeface="canada-type-gibson"/>
              </a:rPr>
              <a:t>BY </a:t>
            </a:r>
            <a:r>
              <a:rPr lang="en-US" altLang="en-US" sz="4000" u="sng" dirty="0">
                <a:solidFill>
                  <a:srgbClr val="000000"/>
                </a:solidFill>
                <a:latin typeface="inherit"/>
                <a:hlinkClick r:id="rId2"/>
              </a:rPr>
              <a:t>SEAMUS HEANEY</a:t>
            </a:r>
            <a:endParaRPr lang="en-US" altLang="en-US" sz="4000" dirty="0"/>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Between my finger and my thumb  </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The squat pen rests; snug as a gun.</a:t>
            </a:r>
            <a:br>
              <a:rPr lang="en-US" altLang="en-US" sz="4000" dirty="0">
                <a:solidFill>
                  <a:srgbClr val="000000"/>
                </a:solidFill>
                <a:latin typeface="inherit"/>
              </a:rPr>
            </a:br>
            <a:endParaRPr lang="en-US" altLang="en-US" sz="4000" dirty="0">
              <a:solidFill>
                <a:srgbClr val="000000"/>
              </a:solidFill>
              <a:latin typeface="inherit"/>
            </a:endParaRP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Under my window, a clean rasping sound   </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When the spade sinks into gravelly ground:  </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My father, digging. I look down</a:t>
            </a:r>
            <a:br>
              <a:rPr lang="en-US" altLang="en-US" sz="4000" dirty="0">
                <a:solidFill>
                  <a:srgbClr val="000000"/>
                </a:solidFill>
                <a:latin typeface="inherit"/>
              </a:rPr>
            </a:br>
            <a:endParaRPr lang="en-US" altLang="en-US" sz="4000" dirty="0">
              <a:solidFill>
                <a:srgbClr val="000000"/>
              </a:solidFill>
              <a:latin typeface="inherit"/>
            </a:endParaRP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Till his straining rump among the flowerbeds   </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Bends low, comes up twenty years away   </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Stooping in rhythm through potato drills   </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Where he was digging.</a:t>
            </a:r>
            <a:br>
              <a:rPr lang="en-US" altLang="en-US" sz="4000" dirty="0">
                <a:solidFill>
                  <a:srgbClr val="000000"/>
                </a:solidFill>
                <a:latin typeface="inherit"/>
              </a:rPr>
            </a:br>
            <a:endParaRPr lang="en-US" altLang="en-US" sz="4000" dirty="0">
              <a:solidFill>
                <a:srgbClr val="000000"/>
              </a:solidFill>
              <a:latin typeface="inherit"/>
            </a:endParaRP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The coarse boot nestled on the lug, the shaft  </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Against the inside knee was levered firmly.</a:t>
            </a:r>
            <a:br>
              <a:rPr lang="en-US" altLang="en-US" sz="4000" dirty="0">
                <a:solidFill>
                  <a:srgbClr val="000000"/>
                </a:solidFill>
                <a:latin typeface="inherit"/>
              </a:rPr>
            </a:br>
            <a:r>
              <a:rPr lang="en-US" altLang="en-US" sz="4000" dirty="0">
                <a:solidFill>
                  <a:srgbClr val="000000"/>
                </a:solidFill>
                <a:latin typeface="inherit"/>
              </a:rPr>
              <a:t>He rooted out tall tops, buried the bright edge deep</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To scatter new potatoes that we picked,</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Loving their cool hardness in our hands.</a:t>
            </a:r>
            <a:br>
              <a:rPr lang="en-US" altLang="en-US" sz="4000" dirty="0">
                <a:solidFill>
                  <a:srgbClr val="000000"/>
                </a:solidFill>
                <a:latin typeface="inherit"/>
              </a:rPr>
            </a:br>
            <a:endParaRPr lang="en-US" altLang="en-US" sz="4000" dirty="0">
              <a:solidFill>
                <a:srgbClr val="000000"/>
              </a:solidFill>
              <a:latin typeface="inherit"/>
            </a:endParaRP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By God, the old man could handle a spade.</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Just like his old man.</a:t>
            </a:r>
            <a:br>
              <a:rPr lang="en-US" altLang="en-US" sz="4000" dirty="0">
                <a:solidFill>
                  <a:srgbClr val="000000"/>
                </a:solidFill>
                <a:latin typeface="inherit"/>
              </a:rPr>
            </a:br>
            <a:endParaRPr lang="en-US" altLang="en-US" sz="4000" dirty="0">
              <a:solidFill>
                <a:srgbClr val="000000"/>
              </a:solidFill>
              <a:latin typeface="inherit"/>
            </a:endParaRP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My grandfather cut more turf in a day</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Than any other man on Toner’s bog.</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Once I carried him milk in a bottle</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Corked sloppily with paper. He straightened up</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To drink it, then fell to right away</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Nicking and slicing neatly, heaving sods</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Over his shoulder, going down and down</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For the good turf. Digging.</a:t>
            </a:r>
            <a:br>
              <a:rPr lang="en-US" altLang="en-US" sz="4000" dirty="0">
                <a:solidFill>
                  <a:srgbClr val="000000"/>
                </a:solidFill>
                <a:latin typeface="inherit"/>
              </a:rPr>
            </a:br>
            <a:endParaRPr lang="en-US" altLang="en-US" sz="4000" dirty="0">
              <a:solidFill>
                <a:srgbClr val="000000"/>
              </a:solidFill>
              <a:latin typeface="inherit"/>
            </a:endParaRP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The cold smell of potato </a:t>
            </a:r>
            <a:r>
              <a:rPr lang="en-US" altLang="en-US" sz="4000" dirty="0" err="1">
                <a:solidFill>
                  <a:srgbClr val="000000"/>
                </a:solidFill>
                <a:latin typeface="inherit"/>
              </a:rPr>
              <a:t>mould</a:t>
            </a:r>
            <a:r>
              <a:rPr lang="en-US" altLang="en-US" sz="4000" dirty="0">
                <a:solidFill>
                  <a:srgbClr val="000000"/>
                </a:solidFill>
                <a:latin typeface="inherit"/>
              </a:rPr>
              <a:t>, the squelch and slap</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Of soggy peat, the curt cuts of an edge</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Through living roots awaken in my head.</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But I’ve no spade to follow men like them.</a:t>
            </a:r>
            <a:br>
              <a:rPr lang="en-US" altLang="en-US" sz="4000" dirty="0">
                <a:solidFill>
                  <a:srgbClr val="000000"/>
                </a:solidFill>
                <a:latin typeface="inherit"/>
              </a:rPr>
            </a:br>
            <a:endParaRPr lang="en-US" altLang="en-US" sz="4000" dirty="0">
              <a:solidFill>
                <a:srgbClr val="000000"/>
              </a:solidFill>
              <a:latin typeface="inherit"/>
            </a:endParaRP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Between my finger and my thumb</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The squat pen rests.</a:t>
            </a:r>
          </a:p>
          <a:p>
            <a:pPr marL="0" lvl="0" indent="0" eaLnBrk="0" fontAlgn="base" hangingPunct="0">
              <a:lnSpc>
                <a:spcPct val="100000"/>
              </a:lnSpc>
              <a:spcBef>
                <a:spcPct val="0"/>
              </a:spcBef>
              <a:spcAft>
                <a:spcPct val="0"/>
              </a:spcAft>
              <a:buNone/>
            </a:pPr>
            <a:r>
              <a:rPr lang="en-US" altLang="en-US" sz="4000" dirty="0">
                <a:solidFill>
                  <a:srgbClr val="000000"/>
                </a:solidFill>
                <a:latin typeface="inherit"/>
              </a:rPr>
              <a:t>I’ll dig with it.</a:t>
            </a:r>
            <a:endParaRPr lang="en-US" altLang="en-US" sz="4000" dirty="0"/>
          </a:p>
          <a:p>
            <a:endParaRPr lang="en-GB" dirty="0"/>
          </a:p>
        </p:txBody>
      </p:sp>
      <p:sp>
        <p:nvSpPr>
          <p:cNvPr id="4" name="Rectangle 3"/>
          <p:cNvSpPr/>
          <p:nvPr/>
        </p:nvSpPr>
        <p:spPr>
          <a:xfrm>
            <a:off x="5562600" y="1916613"/>
            <a:ext cx="6096000" cy="1477328"/>
          </a:xfrm>
          <a:prstGeom prst="rect">
            <a:avLst/>
          </a:prstGeom>
        </p:spPr>
        <p:txBody>
          <a:bodyPr>
            <a:spAutoFit/>
          </a:bodyPr>
          <a:lstStyle/>
          <a:p>
            <a:r>
              <a:rPr lang="en-GB" dirty="0" smtClean="0"/>
              <a:t>You should focus on</a:t>
            </a:r>
          </a:p>
          <a:p>
            <a:pPr marL="285750" indent="-285750">
              <a:buFont typeface="Arial" panose="020B0604020202020204" pitchFamily="34" charset="0"/>
              <a:buChar char="•"/>
            </a:pPr>
            <a:r>
              <a:rPr lang="en-GB" dirty="0" smtClean="0"/>
              <a:t>The use of time in the poem</a:t>
            </a:r>
          </a:p>
          <a:p>
            <a:pPr marL="285750" indent="-285750">
              <a:buFont typeface="Arial" panose="020B0604020202020204" pitchFamily="34" charset="0"/>
              <a:buChar char="•"/>
            </a:pPr>
            <a:r>
              <a:rPr lang="en-GB" dirty="0" smtClean="0"/>
              <a:t>The use of sensory imagery</a:t>
            </a:r>
          </a:p>
          <a:p>
            <a:pPr marL="285750" indent="-285750">
              <a:buFont typeface="Arial" panose="020B0604020202020204" pitchFamily="34" charset="0"/>
              <a:buChar char="•"/>
            </a:pPr>
            <a:r>
              <a:rPr lang="en-GB" dirty="0" smtClean="0"/>
              <a:t>Any other features of language or structure you find interesting. </a:t>
            </a:r>
            <a:endParaRPr lang="en-GB" dirty="0"/>
          </a:p>
        </p:txBody>
      </p:sp>
      <p:sp>
        <p:nvSpPr>
          <p:cNvPr id="5" name="Footer Placeholder 4"/>
          <p:cNvSpPr>
            <a:spLocks noGrp="1"/>
          </p:cNvSpPr>
          <p:nvPr>
            <p:ph type="ftr" sz="quarter" idx="11"/>
          </p:nvPr>
        </p:nvSpPr>
        <p:spPr/>
        <p:txBody>
          <a:bodyPr/>
          <a:lstStyle/>
          <a:p>
            <a:r>
              <a:rPr lang="en-GB" smtClean="0"/>
              <a:t>JWP: WSE 2021</a:t>
            </a:r>
            <a:endParaRPr lang="en-GB"/>
          </a:p>
        </p:txBody>
      </p:sp>
    </p:spTree>
    <p:extLst>
      <p:ext uri="{BB962C8B-B14F-4D97-AF65-F5344CB8AC3E}">
        <p14:creationId xmlns:p14="http://schemas.microsoft.com/office/powerpoint/2010/main" val="11810232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1737</Words>
  <Application>Microsoft Office PowerPoint</Application>
  <PresentationFormat>Widescreen</PresentationFormat>
  <Paragraphs>180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canada-type-gibson</vt:lpstr>
      <vt:lpstr>inherit</vt:lpstr>
      <vt:lpstr>Office Theme</vt:lpstr>
      <vt:lpstr>Unlocking an Unseen</vt:lpstr>
      <vt:lpstr>SCASI and SLIME</vt:lpstr>
      <vt:lpstr>1: SCASI</vt:lpstr>
      <vt:lpstr>Application</vt:lpstr>
      <vt:lpstr>Ideas</vt:lpstr>
      <vt:lpstr>‘How does the poet explore the speaker’s emotions in this poem?’ </vt:lpstr>
      <vt:lpstr>2: SLIME</vt:lpstr>
      <vt:lpstr>Application</vt:lpstr>
      <vt:lpstr>How does Heaney present his feelings about his family and his future in this poem?</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Unlocking an Unseen</dc:title>
  <dc:creator>Jonathan Peel</dc:creator>
  <cp:lastModifiedBy>Ballantyne H C</cp:lastModifiedBy>
  <cp:revision>8</cp:revision>
  <dcterms:created xsi:type="dcterms:W3CDTF">2021-12-17T11:06:21Z</dcterms:created>
  <dcterms:modified xsi:type="dcterms:W3CDTF">2022-01-20T09:38:17Z</dcterms:modified>
</cp:coreProperties>
</file>