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8" r:id="rId3"/>
    <p:sldId id="269" r:id="rId4"/>
    <p:sldId id="279" r:id="rId5"/>
    <p:sldId id="277" r:id="rId6"/>
    <p:sldId id="284" r:id="rId7"/>
    <p:sldId id="271" r:id="rId8"/>
    <p:sldId id="283" r:id="rId9"/>
    <p:sldId id="272" r:id="rId10"/>
    <p:sldId id="273" r:id="rId11"/>
    <p:sldId id="274" r:id="rId12"/>
    <p:sldId id="289" r:id="rId13"/>
    <p:sldId id="290" r:id="rId14"/>
    <p:sldId id="280" r:id="rId15"/>
    <p:sldId id="281" r:id="rId16"/>
    <p:sldId id="287" r:id="rId17"/>
    <p:sldId id="285" r:id="rId18"/>
    <p:sldId id="288" r:id="rId19"/>
    <p:sldId id="286" r:id="rId20"/>
    <p:sldId id="298" r:id="rId21"/>
    <p:sldId id="299" r:id="rId22"/>
    <p:sldId id="300" r:id="rId23"/>
    <p:sldId id="301" r:id="rId24"/>
    <p:sldId id="302" r:id="rId25"/>
    <p:sldId id="30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110"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teachertube.com/viewVideo.php?video_id=89805&amp;title=Maya_Angelou_Delivers_Still_I_Rise_Poe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publishersweekly.com/978-1-57322-118-4"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b="1"/>
              <a:t>“Still I Rise”, Maya Angelou, </a:t>
            </a:r>
            <a:br>
              <a:rPr lang="en-GB" b="1"/>
            </a:br>
            <a:r>
              <a:rPr lang="en-GB" b="1"/>
              <a:t>1928 - 2014 </a:t>
            </a:r>
            <a:endParaRPr lang="en-GB"/>
          </a:p>
        </p:txBody>
      </p:sp>
      <p:sp>
        <p:nvSpPr>
          <p:cNvPr id="5" name="Subtitle 4"/>
          <p:cNvSpPr>
            <a:spLocks noGrp="1"/>
          </p:cNvSpPr>
          <p:nvPr>
            <p:ph type="subTitle" idx="1"/>
          </p:nvPr>
        </p:nvSpPr>
        <p:spPr/>
        <p:txBody>
          <a:bodyPr>
            <a:normAutofit fontScale="92500"/>
          </a:bodyPr>
          <a:lstStyle/>
          <a:p>
            <a:r>
              <a:rPr lang="en-US" u="sng" dirty="0">
                <a:hlinkClick r:id="rId2"/>
              </a:rPr>
              <a:t>http://</a:t>
            </a:r>
            <a:r>
              <a:rPr lang="en-US" u="sng" dirty="0" smtClean="0">
                <a:hlinkClick r:id="rId2"/>
              </a:rPr>
              <a:t>www.teachertube.com/viewVideo.php?video_id=89805&amp;title=Maya_Angelou_Delivers_Still_I_Rise_Poem</a:t>
            </a:r>
            <a:endParaRPr lang="en-GB" dirty="0"/>
          </a:p>
        </p:txBody>
      </p:sp>
    </p:spTree>
    <p:extLst>
      <p:ext uri="{BB962C8B-B14F-4D97-AF65-F5344CB8AC3E}">
        <p14:creationId xmlns:p14="http://schemas.microsoft.com/office/powerpoint/2010/main" val="61846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52400"/>
          </a:xfrm>
        </p:spPr>
        <p:txBody>
          <a:bodyPr>
            <a:noAutofit/>
          </a:bodyPr>
          <a:lstStyle/>
          <a:p>
            <a:r>
              <a:rPr lang="en-GB" sz="2800" dirty="0" err="1" smtClean="0"/>
              <a:t>Tremain</a:t>
            </a:r>
            <a:r>
              <a:rPr lang="en-GB" sz="2800" dirty="0" smtClean="0"/>
              <a:t> (2)</a:t>
            </a:r>
            <a:endParaRPr lang="en-GB" sz="2800" dirty="0"/>
          </a:p>
        </p:txBody>
      </p:sp>
      <p:sp>
        <p:nvSpPr>
          <p:cNvPr id="3" name="Content Placeholder 2"/>
          <p:cNvSpPr>
            <a:spLocks noGrp="1"/>
          </p:cNvSpPr>
          <p:nvPr>
            <p:ph idx="1"/>
          </p:nvPr>
        </p:nvSpPr>
        <p:spPr>
          <a:xfrm>
            <a:off x="0" y="381000"/>
            <a:ext cx="9144000" cy="6477000"/>
          </a:xfrm>
        </p:spPr>
        <p:txBody>
          <a:bodyPr>
            <a:normAutofit fontScale="32500" lnSpcReduction="20000"/>
          </a:bodyPr>
          <a:lstStyle/>
          <a:p>
            <a:pPr marL="0" indent="0">
              <a:buNone/>
            </a:pPr>
            <a:r>
              <a:rPr lang="en-GB" dirty="0" smtClean="0"/>
              <a:t>Lev </a:t>
            </a:r>
            <a:r>
              <a:rPr lang="en-GB" dirty="0"/>
              <a:t>said, "Lovely. Sorry. I am legal. How much, please? Thank you. May you help me?"</a:t>
            </a:r>
          </a:p>
          <a:p>
            <a:pPr marL="0" indent="0">
              <a:buNone/>
            </a:pPr>
            <a:r>
              <a:rPr lang="en-GB" dirty="0"/>
              <a:t>"May I help you," corrected Lydia.</a:t>
            </a:r>
          </a:p>
          <a:p>
            <a:pPr marL="0" indent="0">
              <a:buNone/>
            </a:pPr>
            <a:r>
              <a:rPr lang="en-GB" dirty="0"/>
              <a:t>"May I help you," repeated Lev.</a:t>
            </a:r>
          </a:p>
          <a:p>
            <a:pPr marL="0" indent="0">
              <a:buNone/>
            </a:pPr>
            <a:r>
              <a:rPr lang="en-GB" dirty="0"/>
              <a:t>"Go on," said Lydia.</a:t>
            </a:r>
          </a:p>
          <a:p>
            <a:pPr marL="0" indent="0">
              <a:buNone/>
            </a:pPr>
            <a:r>
              <a:rPr lang="en-GB" dirty="0"/>
              <a:t>"Stork," said Lev. "Stork's nest. Rain. I am lost. I wish for an interpreter. Bee-and-bee."</a:t>
            </a:r>
          </a:p>
          <a:p>
            <a:pPr marL="0" indent="0">
              <a:buNone/>
            </a:pPr>
            <a:r>
              <a:rPr lang="en-GB" dirty="0"/>
              <a:t>"Be-and-be?" said Lydia. "No, no. You mean 'to be, or not to be.'"</a:t>
            </a:r>
          </a:p>
          <a:p>
            <a:pPr marL="0" indent="0">
              <a:buNone/>
            </a:pPr>
            <a:r>
              <a:rPr lang="en-GB" dirty="0"/>
              <a:t>"No," said Lev. "Bee-and-bee. Family hotel, quite cheap." "Oh yes, I know. B&amp;B."</a:t>
            </a:r>
          </a:p>
          <a:p>
            <a:pPr marL="0" indent="0">
              <a:buNone/>
            </a:pPr>
            <a:r>
              <a:rPr lang="en-GB" dirty="0"/>
              <a:t>Lev could now see that darkness was falling outside the window and he thought how, in his village, darkness had always arrived in precisely the same way, from the same direction, above the same trees, whether early or late, whether in summer, winter, or spring, for the whole of his life. This darkness — particular to that place, </a:t>
            </a:r>
            <a:r>
              <a:rPr lang="en-GB" dirty="0" err="1"/>
              <a:t>Auror</a:t>
            </a:r>
            <a:r>
              <a:rPr lang="en-GB" dirty="0"/>
              <a:t> — was how, in Lev's heart, darkness would always fall. And so he told Lydia that he came from </a:t>
            </a:r>
            <a:r>
              <a:rPr lang="en-GB" dirty="0" err="1"/>
              <a:t>Auror</a:t>
            </a:r>
            <a:r>
              <a:rPr lang="en-GB" dirty="0"/>
              <a:t>, had worked in the </a:t>
            </a:r>
            <a:r>
              <a:rPr lang="en-GB" dirty="0" err="1"/>
              <a:t>Baryn</a:t>
            </a:r>
            <a:r>
              <a:rPr lang="en-GB" dirty="0"/>
              <a:t> sawmill until it closed two years ago, and since then he'd found no work at all, and his family — his mother, his five-year-old </a:t>
            </a:r>
            <a:r>
              <a:rPr lang="en-GB" dirty="0" err="1"/>
              <a:t>daugh-ter</a:t>
            </a:r>
            <a:r>
              <a:rPr lang="en-GB" dirty="0"/>
              <a:t>, and he — had lived off the money his mother made selling </a:t>
            </a:r>
            <a:r>
              <a:rPr lang="en-GB" dirty="0" err="1"/>
              <a:t>jewelry</a:t>
            </a:r>
            <a:r>
              <a:rPr lang="en-GB" dirty="0"/>
              <a:t> manufactured from tin.</a:t>
            </a:r>
          </a:p>
          <a:p>
            <a:pPr marL="0" indent="0">
              <a:buNone/>
            </a:pPr>
            <a:r>
              <a:rPr lang="en-GB" dirty="0"/>
              <a:t>"Oh," said Lydia. "I think that's very resourceful, to make </a:t>
            </a:r>
            <a:r>
              <a:rPr lang="en-GB" dirty="0" err="1"/>
              <a:t>jewelry</a:t>
            </a:r>
            <a:r>
              <a:rPr lang="en-GB" dirty="0"/>
              <a:t> from tin."</a:t>
            </a:r>
          </a:p>
          <a:p>
            <a:pPr marL="0" indent="0">
              <a:buNone/>
            </a:pPr>
            <a:r>
              <a:rPr lang="en-GB" dirty="0"/>
              <a:t>"Sure," said Lev. "But it isn't enough."</a:t>
            </a:r>
          </a:p>
          <a:p>
            <a:pPr marL="0" indent="0">
              <a:buNone/>
            </a:pPr>
            <a:r>
              <a:rPr lang="en-GB" dirty="0"/>
              <a:t>Tucked into his boot was a small flask of vodka. He extracted the flask and took a long swig. Lydia kept eating her rye bread. Lev wiped his mouth with the red handkerchief and saw his face reflected in the coach window. He looked away. Since the death of Marina, he didn't like to catch sight of his own reflection, because what he always saw in it was his own guilt at still being alive.</a:t>
            </a:r>
          </a:p>
          <a:p>
            <a:pPr marL="0" indent="0">
              <a:buNone/>
            </a:pPr>
            <a:r>
              <a:rPr lang="en-GB" dirty="0"/>
              <a:t>"Why did the sawmill at </a:t>
            </a:r>
            <a:r>
              <a:rPr lang="en-GB" dirty="0" err="1"/>
              <a:t>Baryn</a:t>
            </a:r>
            <a:r>
              <a:rPr lang="en-GB" dirty="0"/>
              <a:t> close?" asked Lydia.</a:t>
            </a:r>
          </a:p>
          <a:p>
            <a:pPr marL="0" indent="0">
              <a:buNone/>
            </a:pPr>
            <a:r>
              <a:rPr lang="en-GB" dirty="0"/>
              <a:t>"They ran out of trees," said Lev.</a:t>
            </a:r>
          </a:p>
          <a:p>
            <a:pPr marL="0" indent="0">
              <a:buNone/>
            </a:pPr>
            <a:r>
              <a:rPr lang="en-GB" dirty="0"/>
              <a:t>"Very bad," said Lydia. "What other work can you do?" Lev drank again. Someone had told him that in England vodka was too expensive to drink. Immigrants made their own alcohol from potatoes and tap water, and when Lev thought about these industrious immigrants, he imagined them sitting by a coal fire in a tall house, talking and laughing, with rain falling outside the window and red buses going past and a television flickering in a corner of the room. He sighed and said, "I will do any work at all. My daughter, Maya, needs clothes, shoes, books, toys, everything. England is my hope." Toward ten o'clock, red blankets were given out to the coach passengers, some of whom were already sleeping. Lydia put away the remnants of her meal, covered her body with the blanket, and switched on a fierce little light above her under the baggage rack and began reading a faded old paperback, printed in English. Lev saw that the title of her book was The Power and the Glory. His longing for a cigarette had grown steadily since he'd drunk the vodka and now it was acute. He could feel the yearning in his lungs and in his blood, and his hands grew fidgety and he felt a tremor in his legs. How long before the next gas stop? It could be four or five hours. Everyone on the bus would be asleep by then, except him and one of the two drivers. Only they would keep a lonely, exhausting vigil, the driver's body tensed to the moods and alarms of the dark, </a:t>
            </a:r>
            <a:r>
              <a:rPr lang="en-GB" dirty="0" err="1"/>
              <a:t>unraveling</a:t>
            </a:r>
            <a:r>
              <a:rPr lang="en-GB" dirty="0"/>
              <a:t> road; his own aching for the comfort of nicotine or oblivion — and getting neither. He envied Lydia, immersed in her English book. Lev knew he had to distract himself with something. He'd brought with him a book of fables: improbable stories about women who turned into birds during the hours of darkness, and a troop of wild boar that killed and roasted their hunters. But Lev was feeling too agitated to read such fantastical things. In desperation, he took from his wallet a brand-new British twenty-pound note and reached up and switched on his own little reading light and began to examine the note. On one side, the frumpy Queen, E II R, with her diadem, her face </a:t>
            </a:r>
            <a:r>
              <a:rPr lang="en-GB" dirty="0" err="1"/>
              <a:t>gray</a:t>
            </a:r>
            <a:r>
              <a:rPr lang="en-GB" dirty="0"/>
              <a:t> on a purple ground, and on the other, a man, some personage from the past, with a dark drooping </a:t>
            </a:r>
            <a:r>
              <a:rPr lang="en-GB" dirty="0" err="1"/>
              <a:t>mustache</a:t>
            </a:r>
            <a:r>
              <a:rPr lang="en-GB" dirty="0"/>
              <a:t> and an angel blowing a trumpet above him and all the angel's radiance falling on him in vertical lines. "The British venerate their history," Lev had been told in his </a:t>
            </a:r>
            <a:r>
              <a:rPr lang="en-GB" dirty="0" smtClean="0"/>
              <a:t>English </a:t>
            </a:r>
            <a:r>
              <a:rPr lang="en-GB" dirty="0"/>
              <a:t>class, "chiefly because they have never been subjected to Occupation. Only intermittently do they see that some of their past deeds were not good</a:t>
            </a:r>
            <a:r>
              <a:rPr lang="en-GB" dirty="0" smtClean="0"/>
              <a:t>.“</a:t>
            </a:r>
          </a:p>
          <a:p>
            <a:pPr marL="0" indent="0">
              <a:buNone/>
            </a:pPr>
            <a:r>
              <a:rPr lang="en-GB" dirty="0"/>
              <a:t>The indicated life span of the man on the note was 1857-1934. He looked like a banker, but what had he done to be on a </a:t>
            </a:r>
            <a:r>
              <a:rPr lang="en-GB" dirty="0" err="1"/>
              <a:t>twentypound</a:t>
            </a:r>
            <a:r>
              <a:rPr lang="en-GB" dirty="0"/>
              <a:t> note in the twenty-first century? Lev stared at his determined jaw, squinted at his name written out in a scrawl beneath the wing collar, but couldn't read it. He thought that this was a person who would never have known any other system of being alive but Capitalism. He would have heard the names Hitler and Stalin, but not been afraid — would have had no need to be afraid of anything except a little loss of capital in what Americans called the Crash, when men in New York had jumped out of windows and off roofs. He would have died safely in his bed before London was bombed to ruins, before Europe was torn apart. Right to the end of his days, the angel's radiance had probably shone on this man's brow and on his fusty clothes, because it was known across the world: the English were lucky. Well, thought Lev, I'm going to their country now, and I'm going to make them share it with me: their infernal luck. I've left </a:t>
            </a:r>
            <a:r>
              <a:rPr lang="en-GB" dirty="0" err="1"/>
              <a:t>Auror</a:t>
            </a:r>
            <a:r>
              <a:rPr lang="en-GB" dirty="0"/>
              <a:t>, and that leaving of my home was hard and bitter, but my time is coming. </a:t>
            </a:r>
            <a:r>
              <a:rPr lang="en-GB" dirty="0" smtClean="0"/>
              <a:t>&lt;&lt;&lt; </a:t>
            </a:r>
            <a:r>
              <a:rPr lang="en-GB" b="1" u="sng" dirty="0" smtClean="0"/>
              <a:t>EXCERPT IN ANTHOLOGY STOPS HERE</a:t>
            </a:r>
            <a:r>
              <a:rPr lang="en-GB" dirty="0" smtClean="0"/>
              <a:t> &lt;&lt;&lt; </a:t>
            </a:r>
            <a:r>
              <a:rPr lang="en-GB" dirty="0" smtClean="0">
                <a:solidFill>
                  <a:srgbClr val="0070C0"/>
                </a:solidFill>
              </a:rPr>
              <a:t>Lev </a:t>
            </a:r>
            <a:r>
              <a:rPr lang="en-GB" dirty="0">
                <a:solidFill>
                  <a:srgbClr val="0070C0"/>
                </a:solidFill>
              </a:rPr>
              <a:t>was roused from his thoughts by the noise of Lydia's book falling to the floor of the bus, and he looked at her and saw that she'd gone to sleep, and he studied her face with its martyrdom of moles</a:t>
            </a:r>
            <a:r>
              <a:rPr lang="en-GB" dirty="0" smtClean="0">
                <a:solidFill>
                  <a:srgbClr val="0070C0"/>
                </a:solidFill>
              </a:rPr>
              <a:t>.</a:t>
            </a:r>
          </a:p>
          <a:p>
            <a:pPr marL="0" indent="0">
              <a:buNone/>
            </a:pPr>
            <a:r>
              <a:rPr lang="en-GB" dirty="0">
                <a:solidFill>
                  <a:srgbClr val="0070C0"/>
                </a:solidFill>
              </a:rPr>
              <a:t>He put her age at about thirty-nine. She appeared to sleep without travail. He imagined her sitting in some booth with earphones clamped to her mousy hair, buoyant and alert on a relentless tide of simultaneous translation. May you help me, please? No. May I help you.</a:t>
            </a:r>
          </a:p>
          <a:p>
            <a:pPr marL="0" indent="0">
              <a:buNone/>
            </a:pPr>
            <a:endParaRPr lang="en-GB" dirty="0">
              <a:solidFill>
                <a:srgbClr val="0070C0"/>
              </a:solidFill>
            </a:endParaRPr>
          </a:p>
          <a:p>
            <a:pPr marL="0" indent="0">
              <a:buNone/>
            </a:pPr>
            <a:endParaRPr lang="en-GB" dirty="0">
              <a:solidFill>
                <a:srgbClr val="0070C0"/>
              </a:solidFill>
            </a:endParaRPr>
          </a:p>
        </p:txBody>
      </p:sp>
    </p:spTree>
    <p:extLst>
      <p:ext uri="{BB962C8B-B14F-4D97-AF65-F5344CB8AC3E}">
        <p14:creationId xmlns:p14="http://schemas.microsoft.com/office/powerpoint/2010/main" val="919125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28600"/>
          </a:xfrm>
        </p:spPr>
        <p:txBody>
          <a:bodyPr>
            <a:noAutofit/>
          </a:bodyPr>
          <a:lstStyle/>
          <a:p>
            <a:r>
              <a:rPr lang="en-GB" sz="2400" dirty="0" err="1" smtClean="0"/>
              <a:t>Tremain</a:t>
            </a:r>
            <a:r>
              <a:rPr lang="en-GB" sz="2400" dirty="0" smtClean="0"/>
              <a:t> (3) – not used in the anthology but FYI</a:t>
            </a:r>
            <a:endParaRPr lang="en-GB" sz="2400" dirty="0"/>
          </a:p>
        </p:txBody>
      </p:sp>
      <p:sp>
        <p:nvSpPr>
          <p:cNvPr id="3" name="Content Placeholder 2"/>
          <p:cNvSpPr>
            <a:spLocks noGrp="1"/>
          </p:cNvSpPr>
          <p:nvPr>
            <p:ph idx="1"/>
          </p:nvPr>
        </p:nvSpPr>
        <p:spPr>
          <a:xfrm>
            <a:off x="0" y="228600"/>
            <a:ext cx="9144000" cy="6629400"/>
          </a:xfrm>
        </p:spPr>
        <p:txBody>
          <a:bodyPr>
            <a:noAutofit/>
          </a:bodyPr>
          <a:lstStyle/>
          <a:p>
            <a:pPr marL="0" indent="0">
              <a:buNone/>
            </a:pPr>
            <a:r>
              <a:rPr lang="en-GB" sz="1000" dirty="0" smtClean="0">
                <a:solidFill>
                  <a:srgbClr val="0070C0"/>
                </a:solidFill>
              </a:rPr>
              <a:t>Lev </a:t>
            </a:r>
            <a:r>
              <a:rPr lang="en-GB" sz="1000" dirty="0">
                <a:solidFill>
                  <a:srgbClr val="0070C0"/>
                </a:solidFill>
              </a:rPr>
              <a:t>decided, as the night progressed, to try to remember certain significant cigarettes of the past. He possessed a vibrant imagination. At the </a:t>
            </a:r>
            <a:r>
              <a:rPr lang="en-GB" sz="1000" dirty="0" err="1">
                <a:solidFill>
                  <a:srgbClr val="0070C0"/>
                </a:solidFill>
              </a:rPr>
              <a:t>Baryn</a:t>
            </a:r>
            <a:r>
              <a:rPr lang="en-GB" sz="1000" dirty="0">
                <a:solidFill>
                  <a:srgbClr val="0070C0"/>
                </a:solidFill>
              </a:rPr>
              <a:t> sawmill he'd been known, derogatorily, as a "dreamer." "Life is not for dreaming, Lev," his boss had warned. "Dreaming leads to subversion." But Lev knew that his nature was fragile, easily distracted, easily made joyful or melancholy by the strangest of small things, and that this condition had afflicted his boyhood and his adolescence and had, perhaps, prevented him from getting on as a man.</a:t>
            </a:r>
          </a:p>
          <a:p>
            <a:pPr marL="0" indent="0">
              <a:buNone/>
            </a:pPr>
            <a:r>
              <a:rPr lang="en-GB" sz="1000" dirty="0">
                <a:solidFill>
                  <a:srgbClr val="0070C0"/>
                </a:solidFill>
              </a:rPr>
              <a:t>Especially after Marina had gone. Because now her death was with him always, like a shadow on the X-ray of his spirit. Other men might have been able to chase this shadow away — with drink, or with young women, or with the novelty of making money — but Lev hadn't even tried. He knew that forgetting Marina was something he was not yet capable of doing.</a:t>
            </a:r>
          </a:p>
          <a:p>
            <a:pPr marL="0" indent="0">
              <a:buNone/>
            </a:pPr>
            <a:r>
              <a:rPr lang="en-GB" sz="1000" dirty="0">
                <a:solidFill>
                  <a:srgbClr val="0070C0"/>
                </a:solidFill>
              </a:rPr>
              <a:t>All around him on the coach, passengers were dozing. Some lay slumped toward the aisle, their arms hanging loosely down in an attitude of surrender. The air was filled with repetitive sighing. Lev pulled the peak of his cap farther over his face and decided to remember what was always known by him and his mother, Ina, as "the poinsettia miracle," because this was a story that led toward a good ending, toward a smoke as immaculate as love.</a:t>
            </a:r>
          </a:p>
          <a:p>
            <a:pPr marL="0" indent="0">
              <a:buNone/>
            </a:pPr>
            <a:r>
              <a:rPr lang="en-GB" sz="1000" dirty="0">
                <a:solidFill>
                  <a:srgbClr val="0070C0"/>
                </a:solidFill>
              </a:rPr>
              <a:t>Ina was a woman who never allowed herself to care about any-thing, because, she often said, "What's the point of it, when life takes everything away?" But there were a few things that gave her joy and one of these was the poinsettia. Scarlet-leafed and shaped like a fir, resembling a brilliant man-made </a:t>
            </a:r>
            <a:r>
              <a:rPr lang="en-GB" sz="1000" dirty="0" err="1">
                <a:solidFill>
                  <a:srgbClr val="0070C0"/>
                </a:solidFill>
              </a:rPr>
              <a:t>artifact</a:t>
            </a:r>
            <a:r>
              <a:rPr lang="en-GB" sz="1000" dirty="0">
                <a:solidFill>
                  <a:srgbClr val="0070C0"/>
                </a:solidFill>
              </a:rPr>
              <a:t> more than a living plant, poinsettias excited in Ina a sober admiration, for their unique strangeness, for their seeming permanence in a world of perpetually fading and dying things.</a:t>
            </a:r>
          </a:p>
          <a:p>
            <a:pPr marL="0" indent="0">
              <a:buNone/>
            </a:pPr>
            <a:r>
              <a:rPr lang="en-GB" sz="1000" dirty="0">
                <a:solidFill>
                  <a:srgbClr val="0070C0"/>
                </a:solidFill>
              </a:rPr>
              <a:t>One Sunday morning some years ago, near to Ina's sixty-fifth birthday, Lev had got up very early and cycled twenty-four miles to </a:t>
            </a:r>
            <a:r>
              <a:rPr lang="en-GB" sz="1000" dirty="0" err="1">
                <a:solidFill>
                  <a:srgbClr val="0070C0"/>
                </a:solidFill>
              </a:rPr>
              <a:t>Yarbl</a:t>
            </a:r>
            <a:r>
              <a:rPr lang="en-GB" sz="1000" dirty="0">
                <a:solidFill>
                  <a:srgbClr val="0070C0"/>
                </a:solidFill>
              </a:rPr>
              <a:t>, where flowers and plants were sold in an open-air market behind the railway station. It was an almost autumnal day, and on the silent figures setting out their stalls a tender light was falling. Lev smoked and watched from the railway buffet, where he drank coffee and vodka. Then he went out and began to look for poinsettias.</a:t>
            </a:r>
          </a:p>
          <a:p>
            <a:pPr marL="0" indent="0">
              <a:buNone/>
            </a:pPr>
            <a:r>
              <a:rPr lang="en-GB" sz="1000" dirty="0">
                <a:solidFill>
                  <a:srgbClr val="0070C0"/>
                </a:solidFill>
              </a:rPr>
              <a:t>Most of the stuff sold in the </a:t>
            </a:r>
            <a:r>
              <a:rPr lang="en-GB" sz="1000" dirty="0" err="1">
                <a:solidFill>
                  <a:srgbClr val="0070C0"/>
                </a:solidFill>
              </a:rPr>
              <a:t>Yarbl</a:t>
            </a:r>
            <a:r>
              <a:rPr lang="en-GB" sz="1000" dirty="0">
                <a:solidFill>
                  <a:srgbClr val="0070C0"/>
                </a:solidFill>
              </a:rPr>
              <a:t> market was fledgling food: cabbage plants, sunflower seeds, sprouting potatoes, currant bushes, bilberry canes. But more and more people were indulging their </a:t>
            </a:r>
            <a:r>
              <a:rPr lang="en-GB" sz="1000" dirty="0" err="1">
                <a:solidFill>
                  <a:srgbClr val="0070C0"/>
                </a:solidFill>
              </a:rPr>
              <a:t>halfforgotten</a:t>
            </a:r>
            <a:r>
              <a:rPr lang="en-GB" sz="1000" dirty="0">
                <a:solidFill>
                  <a:srgbClr val="0070C0"/>
                </a:solidFill>
              </a:rPr>
              <a:t> taste for decorative, useless things and the sale of flowers was increasing as each year passed.</a:t>
            </a:r>
          </a:p>
          <a:p>
            <a:pPr marL="0" indent="0">
              <a:buNone/>
            </a:pPr>
            <a:r>
              <a:rPr lang="en-GB" sz="1000" dirty="0">
                <a:solidFill>
                  <a:srgbClr val="0070C0"/>
                </a:solidFill>
              </a:rPr>
              <a:t>Poinsettias were always visible from a long way off. Lev walked slowly along, alert for red. The sun shone on his scuffed black shoes. His heart felt strangely light. His mother was going to be sixty-five years old and he would surprise and astonish her by planting a trough of poinsettias on her porch, and in the evenings she would sit and do her knitting and admire them, and </a:t>
            </a:r>
            <a:r>
              <a:rPr lang="en-GB" sz="1000" dirty="0" err="1">
                <a:solidFill>
                  <a:srgbClr val="0070C0"/>
                </a:solidFill>
              </a:rPr>
              <a:t>neighbors</a:t>
            </a:r>
            <a:r>
              <a:rPr lang="en-GB" sz="1000" dirty="0">
                <a:solidFill>
                  <a:srgbClr val="0070C0"/>
                </a:solidFill>
              </a:rPr>
              <a:t> would arrive and congratulate her — on the flowers and on the care her son had taken.</a:t>
            </a:r>
          </a:p>
          <a:p>
            <a:pPr marL="0" indent="0">
              <a:buNone/>
            </a:pPr>
            <a:r>
              <a:rPr lang="en-GB" sz="1000" dirty="0">
                <a:solidFill>
                  <a:srgbClr val="0070C0"/>
                </a:solidFill>
              </a:rPr>
              <a:t>But there were no poinsettias in the market. Up and down Lev trudged, staring bleakly at carrot fern, at onion sets, at plastic bags filled with pig manure and ash.</a:t>
            </a:r>
          </a:p>
          <a:p>
            <a:pPr marL="0" indent="0">
              <a:buNone/>
            </a:pPr>
            <a:r>
              <a:rPr lang="en-GB" sz="1000" dirty="0">
                <a:solidFill>
                  <a:srgbClr val="0070C0"/>
                </a:solidFill>
              </a:rPr>
              <a:t>No poinsettias.</a:t>
            </a:r>
          </a:p>
          <a:p>
            <a:pPr marL="0" indent="0">
              <a:buNone/>
            </a:pPr>
            <a:r>
              <a:rPr lang="en-GB" sz="1000" dirty="0">
                <a:solidFill>
                  <a:srgbClr val="0070C0"/>
                </a:solidFill>
              </a:rPr>
              <a:t>The great catastrophe of this now announced itself to Lev. So he began again, retracing his steps along the lines of stalls, stopping now and then to badger the stall holders, recognizing that this badgering was accusatory, suggestive of the notion that these people were </a:t>
            </a:r>
            <a:r>
              <a:rPr lang="en-GB" sz="1000" dirty="0" err="1">
                <a:solidFill>
                  <a:srgbClr val="0070C0"/>
                </a:solidFill>
              </a:rPr>
              <a:t>grays</a:t>
            </a:r>
            <a:r>
              <a:rPr lang="en-GB" sz="1000" dirty="0">
                <a:solidFill>
                  <a:srgbClr val="0070C0"/>
                </a:solidFill>
              </a:rPr>
              <a:t>, keeping the red plants out of sight under the trestles, waiting for buyers who offered American dollars or motor parts or drugs. "I need poinsettias," he heard himself say, like a man parched with thirst or a petulant only child.</a:t>
            </a:r>
          </a:p>
          <a:p>
            <a:pPr marL="0" indent="0">
              <a:buNone/>
            </a:pPr>
            <a:r>
              <a:rPr lang="en-GB" sz="1000" dirty="0">
                <a:solidFill>
                  <a:srgbClr val="0070C0"/>
                </a:solidFill>
              </a:rPr>
              <a:t>"Sorry, comrade," said the market traders. "Only at Christmas." All he could do was pedal home to </a:t>
            </a:r>
            <a:r>
              <a:rPr lang="en-GB" sz="1000" dirty="0" err="1">
                <a:solidFill>
                  <a:srgbClr val="0070C0"/>
                </a:solidFill>
              </a:rPr>
              <a:t>Auror</a:t>
            </a:r>
            <a:r>
              <a:rPr lang="en-GB" sz="1000" dirty="0">
                <a:solidFill>
                  <a:srgbClr val="0070C0"/>
                </a:solidFill>
              </a:rPr>
              <a:t>. Behind his bicycle he dragged a homemade wooden trailer (built with offcuts poached from the </a:t>
            </a:r>
            <a:r>
              <a:rPr lang="en-GB" sz="1000" dirty="0" err="1">
                <a:solidFill>
                  <a:srgbClr val="0070C0"/>
                </a:solidFill>
              </a:rPr>
              <a:t>Baryn</a:t>
            </a:r>
            <a:r>
              <a:rPr lang="en-GB" sz="1000" dirty="0">
                <a:solidFill>
                  <a:srgbClr val="0070C0"/>
                </a:solidFill>
              </a:rPr>
              <a:t> lumber yard) and the wheels of this trailer squeaked mockingly as the miles passed. The emptiness of Ina's sixty-fifth birthday yawned before Lev like an abandoned mine.</a:t>
            </a:r>
          </a:p>
          <a:p>
            <a:pPr marL="0" indent="0">
              <a:buNone/>
            </a:pPr>
            <a:r>
              <a:rPr lang="en-GB" sz="1000" dirty="0">
                <a:solidFill>
                  <a:srgbClr val="0070C0"/>
                </a:solidFill>
              </a:rPr>
              <a:t>Lev shifted quietly in his seat, trying not to disturb Lydia's sleep. He laid his head on the cool window glass. Then he remembered the sight that had greeted him, like a vision, in some lost village along the road: an old woman dressed in black, sitting silently on a chair in front of her house, with a baby sleeping in a plastic pram by her side. And at her feet a motley of possessions for sale: a gramophone, some scales and weights, an embroidered shawl, a pair of leather bellows. And a barrow of poinsettia plants, their leaves newly tinctured with red.</a:t>
            </a:r>
          </a:p>
          <a:p>
            <a:pPr marL="0" indent="0">
              <a:buNone/>
            </a:pPr>
            <a:r>
              <a:rPr lang="en-GB" sz="1000" dirty="0">
                <a:solidFill>
                  <a:srgbClr val="0070C0"/>
                </a:solidFill>
              </a:rPr>
              <a:t>Lev had wobbled on the bike, wondering if he was dreaming. He put a foot down on the dusty road. "Poinsettias, Grandma, are they?"</a:t>
            </a:r>
          </a:p>
          <a:p>
            <a:pPr marL="0" indent="0">
              <a:buNone/>
            </a:pPr>
            <a:r>
              <a:rPr lang="en-GB" sz="1000" dirty="0">
                <a:solidFill>
                  <a:srgbClr val="0070C0"/>
                </a:solidFill>
              </a:rPr>
              <a:t>"Is that their name? I call them red flags." He bought them all. The trailer was crammed and heavy. His money was gone.</a:t>
            </a:r>
          </a:p>
          <a:p>
            <a:pPr marL="0" indent="0">
              <a:buNone/>
            </a:pPr>
            <a:r>
              <a:rPr lang="en-GB" sz="1000" dirty="0">
                <a:solidFill>
                  <a:srgbClr val="0070C0"/>
                </a:solidFill>
              </a:rPr>
              <a:t>He hid them under sacks until it was dark, planted them out in Ina's trough under the stars, and stood by them, watching the dawn come up, and when the sun reached them, the red of their leaves intensified in a startling way, as when desert crocuses bloom after rain. And that was when Lev lit a cigarette. He sat down on the steps of Ina's porch and smoked and stared at the poinsettias, and the cigarette was like radiant amber in him, and he smoked it right down to its last </a:t>
            </a:r>
            <a:r>
              <a:rPr lang="en-GB" sz="1000" dirty="0" err="1">
                <a:solidFill>
                  <a:srgbClr val="0070C0"/>
                </a:solidFill>
              </a:rPr>
              <a:t>centimeter</a:t>
            </a:r>
            <a:r>
              <a:rPr lang="en-GB" sz="1000" dirty="0">
                <a:solidFill>
                  <a:srgbClr val="0070C0"/>
                </a:solidFill>
              </a:rPr>
              <a:t> and then put it out, but still kept it pressed into his muddy hand</a:t>
            </a:r>
            <a:r>
              <a:rPr lang="en-GB" sz="1000" dirty="0" smtClean="0">
                <a:solidFill>
                  <a:srgbClr val="0070C0"/>
                </a:solidFill>
              </a:rPr>
              <a:t>.</a:t>
            </a:r>
            <a:endParaRPr lang="en-GB" sz="1000" dirty="0">
              <a:solidFill>
                <a:srgbClr val="0070C0"/>
              </a:solidFill>
            </a:endParaRPr>
          </a:p>
        </p:txBody>
      </p:sp>
    </p:spTree>
    <p:extLst>
      <p:ext uri="{BB962C8B-B14F-4D97-AF65-F5344CB8AC3E}">
        <p14:creationId xmlns:p14="http://schemas.microsoft.com/office/powerpoint/2010/main" val="4018880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Lines 1–3 </a:t>
            </a:r>
            <a:endParaRPr lang="en-GB" dirty="0"/>
          </a:p>
        </p:txBody>
      </p:sp>
      <p:sp>
        <p:nvSpPr>
          <p:cNvPr id="3" name="Content Placeholder 2"/>
          <p:cNvSpPr>
            <a:spLocks noGrp="1"/>
          </p:cNvSpPr>
          <p:nvPr>
            <p:ph sz="half" idx="1"/>
          </p:nvPr>
        </p:nvSpPr>
        <p:spPr/>
        <p:txBody>
          <a:bodyPr>
            <a:normAutofit fontScale="92500" lnSpcReduction="10000"/>
          </a:bodyPr>
          <a:lstStyle/>
          <a:p>
            <a:pPr marL="0" indent="0">
              <a:buNone/>
            </a:pPr>
            <a:r>
              <a:rPr lang="en-GB" dirty="0"/>
              <a:t>On the coach, Lev chose a seat near the back and he sat huddled against the window, staring out at the land he was leaving: at the fields of sunflowers scorched by the dry wind, at the pig farms, at the quarries and rivers and at the wild garlic growing green at the edge of the road.</a:t>
            </a:r>
          </a:p>
        </p:txBody>
      </p:sp>
      <p:sp>
        <p:nvSpPr>
          <p:cNvPr id="5" name="Content Placeholder 4"/>
          <p:cNvSpPr>
            <a:spLocks noGrp="1"/>
          </p:cNvSpPr>
          <p:nvPr>
            <p:ph sz="half" idx="2"/>
          </p:nvPr>
        </p:nvSpPr>
        <p:spPr/>
        <p:txBody>
          <a:bodyPr>
            <a:normAutofit fontScale="92500" lnSpcReduction="10000"/>
          </a:bodyPr>
          <a:lstStyle/>
          <a:p>
            <a:r>
              <a:rPr lang="en-GB" dirty="0" smtClean="0">
                <a:solidFill>
                  <a:srgbClr val="FF0000"/>
                </a:solidFill>
              </a:rPr>
              <a:t>How is a sense of motion conveyed?</a:t>
            </a:r>
            <a:endParaRPr lang="en-GB" dirty="0">
              <a:solidFill>
                <a:srgbClr val="FF0000"/>
              </a:solidFill>
            </a:endParaRPr>
          </a:p>
        </p:txBody>
      </p:sp>
    </p:spTree>
    <p:extLst>
      <p:ext uri="{BB962C8B-B14F-4D97-AF65-F5344CB8AC3E}">
        <p14:creationId xmlns:p14="http://schemas.microsoft.com/office/powerpoint/2010/main" val="2351364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Examining dialogue</a:t>
            </a:r>
            <a:endParaRPr lang="en-GB" dirty="0"/>
          </a:p>
        </p:txBody>
      </p:sp>
      <p:sp>
        <p:nvSpPr>
          <p:cNvPr id="3" name="Content Placeholder 2"/>
          <p:cNvSpPr>
            <a:spLocks noGrp="1"/>
          </p:cNvSpPr>
          <p:nvPr>
            <p:ph sz="half" idx="1"/>
          </p:nvPr>
        </p:nvSpPr>
        <p:spPr>
          <a:xfrm>
            <a:off x="457200" y="1600200"/>
            <a:ext cx="5181600" cy="4525963"/>
          </a:xfrm>
        </p:spPr>
        <p:txBody>
          <a:bodyPr>
            <a:normAutofit fontScale="77500" lnSpcReduction="20000"/>
          </a:bodyPr>
          <a:lstStyle/>
          <a:p>
            <a:pPr marL="0" indent="0">
              <a:buNone/>
            </a:pPr>
            <a:r>
              <a:rPr lang="en-GB" dirty="0"/>
              <a:t>Lev said, "Lovely. Sorry. I am legal. How much, please? Thank you. May you help me?"</a:t>
            </a:r>
          </a:p>
          <a:p>
            <a:pPr marL="0" indent="0">
              <a:buNone/>
            </a:pPr>
            <a:r>
              <a:rPr lang="en-GB" dirty="0"/>
              <a:t>"May I help you," corrected Lydia.</a:t>
            </a:r>
          </a:p>
          <a:p>
            <a:pPr marL="0" indent="0">
              <a:buNone/>
            </a:pPr>
            <a:r>
              <a:rPr lang="en-GB" dirty="0"/>
              <a:t>"May I help you," repeated Lev.</a:t>
            </a:r>
          </a:p>
          <a:p>
            <a:pPr marL="0" indent="0">
              <a:buNone/>
            </a:pPr>
            <a:r>
              <a:rPr lang="en-GB" dirty="0"/>
              <a:t>"Go on," said Lydia.</a:t>
            </a:r>
          </a:p>
          <a:p>
            <a:pPr marL="0" indent="0">
              <a:buNone/>
            </a:pPr>
            <a:r>
              <a:rPr lang="en-GB" dirty="0"/>
              <a:t>"Stork," said Lev. "Stork's nest. Rain. I am lost. I wish for an interpreter. Bee-and-bee."</a:t>
            </a:r>
          </a:p>
          <a:p>
            <a:pPr marL="0" indent="0">
              <a:buNone/>
            </a:pPr>
            <a:r>
              <a:rPr lang="en-GB" dirty="0"/>
              <a:t>"Be-and-be?" said Lydia. "No, no. You mean 'to be, or not to be.'"</a:t>
            </a:r>
          </a:p>
          <a:p>
            <a:pPr marL="0" indent="0">
              <a:buNone/>
            </a:pPr>
            <a:r>
              <a:rPr lang="en-GB" dirty="0"/>
              <a:t>"No," said Lev. "Bee-and-bee. Family hotel, quite cheap." "Oh yes, I know. B&amp;B."</a:t>
            </a:r>
          </a:p>
          <a:p>
            <a:endParaRPr lang="en-GB" dirty="0"/>
          </a:p>
        </p:txBody>
      </p:sp>
      <p:sp>
        <p:nvSpPr>
          <p:cNvPr id="4" name="Content Placeholder 3"/>
          <p:cNvSpPr>
            <a:spLocks noGrp="1"/>
          </p:cNvSpPr>
          <p:nvPr>
            <p:ph sz="half" idx="2"/>
          </p:nvPr>
        </p:nvSpPr>
        <p:spPr>
          <a:xfrm>
            <a:off x="5867400" y="1600200"/>
            <a:ext cx="2819400" cy="4572000"/>
          </a:xfrm>
        </p:spPr>
        <p:txBody>
          <a:bodyPr>
            <a:normAutofit fontScale="77500" lnSpcReduction="20000"/>
          </a:bodyPr>
          <a:lstStyle/>
          <a:p>
            <a:r>
              <a:rPr lang="en-GB" dirty="0" smtClean="0">
                <a:solidFill>
                  <a:srgbClr val="FF0000"/>
                </a:solidFill>
              </a:rPr>
              <a:t>What do we learn about Lev &amp; Lydia from this brief exchange?</a:t>
            </a:r>
          </a:p>
        </p:txBody>
      </p:sp>
    </p:spTree>
    <p:extLst>
      <p:ext uri="{BB962C8B-B14F-4D97-AF65-F5344CB8AC3E}">
        <p14:creationId xmlns:p14="http://schemas.microsoft.com/office/powerpoint/2010/main" val="920487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r>
              <a:rPr lang="en-GB" dirty="0" smtClean="0"/>
              <a:t>Annotations </a:t>
            </a:r>
            <a:endParaRPr lang="en-GB" dirty="0"/>
          </a:p>
        </p:txBody>
      </p:sp>
      <p:sp>
        <p:nvSpPr>
          <p:cNvPr id="3" name="Content Placeholder 2"/>
          <p:cNvSpPr>
            <a:spLocks noGrp="1"/>
          </p:cNvSpPr>
          <p:nvPr>
            <p:ph idx="1"/>
          </p:nvPr>
        </p:nvSpPr>
        <p:spPr>
          <a:xfrm>
            <a:off x="0" y="533400"/>
            <a:ext cx="9144000" cy="6324600"/>
          </a:xfrm>
        </p:spPr>
        <p:txBody>
          <a:bodyPr>
            <a:normAutofit fontScale="40000" lnSpcReduction="20000"/>
          </a:bodyPr>
          <a:lstStyle/>
          <a:p>
            <a:r>
              <a:rPr lang="en-GB" dirty="0" smtClean="0"/>
              <a:t>Title: “Significant Cigarettes” </a:t>
            </a:r>
            <a:r>
              <a:rPr lang="en-GB" dirty="0" smtClean="0">
                <a:sym typeface="Wingdings" panose="05000000000000000000" pitchFamily="2" charset="2"/>
              </a:rPr>
              <a:t> ordinarily we say “significant others” (i.e. partners, spouses); the title makes us think that cigarettes are a poor substitute… but what has happened to Lev’s partner? Who will be a new SO?</a:t>
            </a:r>
          </a:p>
          <a:p>
            <a:r>
              <a:rPr lang="en-GB" dirty="0" smtClean="0">
                <a:sym typeface="Wingdings" panose="05000000000000000000" pitchFamily="2" charset="2"/>
              </a:rPr>
              <a:t>opening: ‘at the… at the… at the…’  long sentence conveys the rush of scenery past the traveller</a:t>
            </a:r>
          </a:p>
          <a:p>
            <a:r>
              <a:rPr lang="en-GB" dirty="0" smtClean="0">
                <a:sym typeface="Wingdings" panose="05000000000000000000" pitchFamily="2" charset="2"/>
              </a:rPr>
              <a:t>Line 7: ‘He would soon be 43.’  comes after a long sentence, putting emphasis on the statement. Does he feel old? Past his prime? We wonder.</a:t>
            </a:r>
          </a:p>
          <a:p>
            <a:r>
              <a:rPr lang="en-GB" dirty="0" smtClean="0">
                <a:sym typeface="Wingdings" panose="05000000000000000000" pitchFamily="2" charset="2"/>
              </a:rPr>
              <a:t>14: ‘even an unlit cigarette was a companion’  cf. title</a:t>
            </a:r>
          </a:p>
          <a:p>
            <a:r>
              <a:rPr lang="en-GB" dirty="0" smtClean="0">
                <a:sym typeface="Wingdings" panose="05000000000000000000" pitchFamily="2" charset="2"/>
              </a:rPr>
              <a:t>18 – 20: pairs of nouns used; everything seems to have a mate except him. His loneliness is accentuated.</a:t>
            </a:r>
          </a:p>
          <a:p>
            <a:r>
              <a:rPr lang="en-GB" dirty="0" smtClean="0"/>
              <a:t>24: ‘…the world he was travelling to, a world in which…’ </a:t>
            </a:r>
            <a:r>
              <a:rPr lang="en-GB" dirty="0" smtClean="0">
                <a:sym typeface="Wingdings" panose="05000000000000000000" pitchFamily="2" charset="2"/>
              </a:rPr>
              <a:t> rep. draws attention to the metaphor of another country as another world</a:t>
            </a:r>
          </a:p>
          <a:p>
            <a:r>
              <a:rPr lang="en-GB" dirty="0" smtClean="0">
                <a:sym typeface="Wingdings" panose="05000000000000000000" pitchFamily="2" charset="2"/>
              </a:rPr>
              <a:t>27: ‘his heart remained in his own country’  the metaphor, personifying his heart, fits with the vaguely mystical and animistic depiction of the traditional, rural world of his past that is opposed to the urban, capitalist, civilized world </a:t>
            </a:r>
          </a:p>
          <a:p>
            <a:r>
              <a:rPr lang="en-GB" dirty="0" smtClean="0">
                <a:sym typeface="Wingdings" panose="05000000000000000000" pitchFamily="2" charset="2"/>
              </a:rPr>
              <a:t>28: ‘There were two coach-drivers.’  literally, just indicates this will be a long journey but, again, accentuates his loneliness</a:t>
            </a:r>
          </a:p>
          <a:p>
            <a:r>
              <a:rPr lang="en-GB" dirty="0" smtClean="0">
                <a:sym typeface="Wingdings" panose="05000000000000000000" pitchFamily="2" charset="2"/>
              </a:rPr>
              <a:t>35: ‘stink of another industrial zone’  contrasts ‘sudden gleam of a lake’, etc.  the human world is grim, and seems to be overwhelming any natural beauty</a:t>
            </a:r>
          </a:p>
          <a:p>
            <a:r>
              <a:rPr lang="en-GB" dirty="0" smtClean="0">
                <a:sym typeface="Wingdings" panose="05000000000000000000" pitchFamily="2" charset="2"/>
              </a:rPr>
              <a:t>44 (para 6): ‘when his wife, Marina, was dying…’  we finally learn why he is alone…but the delay </a:t>
            </a:r>
          </a:p>
          <a:p>
            <a:r>
              <a:rPr lang="en-GB" dirty="0" smtClean="0">
                <a:sym typeface="Wingdings" panose="05000000000000000000" pitchFamily="2" charset="2"/>
              </a:rPr>
              <a:t>After para 7: direct speech and brief descriptions contrast the longer paragraphs (narrated in the 3</a:t>
            </a:r>
            <a:r>
              <a:rPr lang="en-GB" baseline="30000" dirty="0" smtClean="0">
                <a:sym typeface="Wingdings" panose="05000000000000000000" pitchFamily="2" charset="2"/>
              </a:rPr>
              <a:t>rd</a:t>
            </a:r>
            <a:r>
              <a:rPr lang="en-GB" dirty="0" smtClean="0">
                <a:sym typeface="Wingdings" panose="05000000000000000000" pitchFamily="2" charset="2"/>
              </a:rPr>
              <a:t> person) which made Lev seem so isolated </a:t>
            </a:r>
          </a:p>
          <a:p>
            <a:r>
              <a:rPr lang="en-GB" dirty="0" smtClean="0">
                <a:sym typeface="Wingdings" panose="05000000000000000000" pitchFamily="2" charset="2"/>
              </a:rPr>
              <a:t>66: ‘I was a teacher at School 237 in </a:t>
            </a:r>
            <a:r>
              <a:rPr lang="en-GB" dirty="0" err="1" smtClean="0">
                <a:sym typeface="Wingdings" panose="05000000000000000000" pitchFamily="2" charset="2"/>
              </a:rPr>
              <a:t>Yarbl</a:t>
            </a:r>
            <a:r>
              <a:rPr lang="en-GB" dirty="0" smtClean="0">
                <a:sym typeface="Wingdings" panose="05000000000000000000" pitchFamily="2" charset="2"/>
              </a:rPr>
              <a:t>…’  the number instead of a name  emphasises that this is one among hundred, in a small town whose name is unfamiliar and sounds like babble (or Russian slang)</a:t>
            </a:r>
          </a:p>
          <a:p>
            <a:r>
              <a:rPr lang="en-GB" dirty="0" smtClean="0">
                <a:sym typeface="Wingdings" panose="05000000000000000000" pitchFamily="2" charset="2"/>
              </a:rPr>
              <a:t>70: his repetition of her phrase </a:t>
            </a:r>
            <a:r>
              <a:rPr lang="en-GB" dirty="0">
                <a:sym typeface="Wingdings" panose="05000000000000000000" pitchFamily="2" charset="2"/>
              </a:rPr>
              <a:t>(‘School 237 in </a:t>
            </a:r>
            <a:r>
              <a:rPr lang="en-GB" dirty="0" err="1">
                <a:sym typeface="Wingdings" panose="05000000000000000000" pitchFamily="2" charset="2"/>
              </a:rPr>
              <a:t>Yarbl</a:t>
            </a:r>
            <a:r>
              <a:rPr lang="en-GB" dirty="0">
                <a:sym typeface="Wingdings" panose="05000000000000000000" pitchFamily="2" charset="2"/>
              </a:rPr>
              <a:t>…’ ) sounds </a:t>
            </a:r>
            <a:r>
              <a:rPr lang="en-GB" dirty="0" smtClean="0">
                <a:sym typeface="Wingdings" panose="05000000000000000000" pitchFamily="2" charset="2"/>
              </a:rPr>
              <a:t>mocking, but may simply replicate the speech of people who see no irony or absurdity in numbering schools thus</a:t>
            </a:r>
          </a:p>
          <a:p>
            <a:r>
              <a:rPr lang="en-GB" dirty="0" smtClean="0">
                <a:sym typeface="Wingdings" panose="05000000000000000000" pitchFamily="2" charset="2"/>
              </a:rPr>
              <a:t>83: Lev’s few phrases reveal his needs and interests. The third one is ‘I am legal’, which raises a lot of questions, and is rather saddening. The lack of punctuation (‘How much please.’) mimics his flat intonation, and suggests how he is doomed to become an almost robotic, interchangeable, disposable worker.</a:t>
            </a:r>
          </a:p>
          <a:p>
            <a:r>
              <a:rPr lang="en-GB" dirty="0" smtClean="0">
                <a:sym typeface="Wingdings" panose="05000000000000000000" pitchFamily="2" charset="2"/>
              </a:rPr>
              <a:t>88: Lydia mistakes ‘B&amp;B’ for ‘ “to be, or not to be”’, from Hamlet. This allusion highlights her interests – she may have wanted to study Literature and Drama, but is now a translator, helping people achieve a basic level of subsistence, without the luxuries of civilization.</a:t>
            </a:r>
          </a:p>
          <a:p>
            <a:r>
              <a:rPr lang="en-GB" dirty="0" smtClean="0">
                <a:sym typeface="Wingdings" panose="05000000000000000000" pitchFamily="2" charset="2"/>
              </a:rPr>
              <a:t>95: ‘…in Lev’s heart, darkness would always fall’  another literary allusion? In a sense, he is journeying far away from his own home, but unlike Conrad’s Marlowe, he is heading towards civilization to find darkness, rather than away from it.</a:t>
            </a:r>
          </a:p>
          <a:p>
            <a:r>
              <a:rPr lang="en-GB" dirty="0" smtClean="0">
                <a:sym typeface="Wingdings" panose="05000000000000000000" pitchFamily="2" charset="2"/>
              </a:rPr>
              <a:t>96: </a:t>
            </a:r>
            <a:r>
              <a:rPr lang="en-GB" dirty="0" err="1" smtClean="0">
                <a:sym typeface="Wingdings" panose="05000000000000000000" pitchFamily="2" charset="2"/>
              </a:rPr>
              <a:t>Auror</a:t>
            </a:r>
            <a:r>
              <a:rPr lang="en-GB" dirty="0" smtClean="0">
                <a:sym typeface="Wingdings" panose="05000000000000000000" pitchFamily="2" charset="2"/>
              </a:rPr>
              <a:t>  suggests ‘Aurora’ (the light of dawn); </a:t>
            </a:r>
            <a:r>
              <a:rPr lang="en-GB" dirty="0" err="1" smtClean="0">
                <a:sym typeface="Wingdings" panose="05000000000000000000" pitchFamily="2" charset="2"/>
              </a:rPr>
              <a:t>Baryn</a:t>
            </a:r>
            <a:r>
              <a:rPr lang="en-GB" dirty="0" smtClean="0">
                <a:sym typeface="Wingdings" panose="05000000000000000000" pitchFamily="2" charset="2"/>
              </a:rPr>
              <a:t>  suggests ‘barren’; bear in mind, they literally ran out of trees</a:t>
            </a:r>
          </a:p>
          <a:p>
            <a:r>
              <a:rPr lang="en-GB" dirty="0" smtClean="0">
                <a:sym typeface="Wingdings" panose="05000000000000000000" pitchFamily="2" charset="2"/>
              </a:rPr>
              <a:t>129: ‘Lydia, immersed in her English book’ recalls Marina being ‘immersed’ in line 52, and suggests literature may be healing… or a palliative</a:t>
            </a:r>
          </a:p>
          <a:p>
            <a:r>
              <a:rPr lang="en-GB" dirty="0" smtClean="0">
                <a:sym typeface="Wingdings" panose="05000000000000000000" pitchFamily="2" charset="2"/>
              </a:rPr>
              <a:t>134: ‘all the angel’s radiance’ (and other allusions) contrast his own ‘infernal luck’ (150) and the present setting which is a ‘sulphur’ smelling bus (50)</a:t>
            </a:r>
            <a:endParaRPr lang="en-GB" dirty="0"/>
          </a:p>
        </p:txBody>
      </p:sp>
    </p:spTree>
    <p:extLst>
      <p:ext uri="{BB962C8B-B14F-4D97-AF65-F5344CB8AC3E}">
        <p14:creationId xmlns:p14="http://schemas.microsoft.com/office/powerpoint/2010/main" val="22834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r>
              <a:rPr lang="en-GB" sz="2800" b="1" dirty="0" smtClean="0"/>
              <a:t>Questions on “Significant Cigarettes”</a:t>
            </a:r>
            <a:endParaRPr lang="en-GB" sz="2800" b="1" dirty="0"/>
          </a:p>
        </p:txBody>
      </p:sp>
      <p:sp>
        <p:nvSpPr>
          <p:cNvPr id="3" name="Content Placeholder 2"/>
          <p:cNvSpPr>
            <a:spLocks noGrp="1"/>
          </p:cNvSpPr>
          <p:nvPr>
            <p:ph idx="1"/>
          </p:nvPr>
        </p:nvSpPr>
        <p:spPr>
          <a:xfrm>
            <a:off x="0" y="685800"/>
            <a:ext cx="9144000" cy="6172200"/>
          </a:xfrm>
        </p:spPr>
        <p:txBody>
          <a:bodyPr>
            <a:normAutofit fontScale="55000" lnSpcReduction="20000"/>
          </a:bodyPr>
          <a:lstStyle/>
          <a:p>
            <a:r>
              <a:rPr lang="en-GB" b="1" dirty="0" smtClean="0"/>
              <a:t>What sections would you divide this into? How are they marked by changes in style?</a:t>
            </a:r>
          </a:p>
          <a:p>
            <a:endParaRPr lang="en-GB" b="1" dirty="0" smtClean="0"/>
          </a:p>
          <a:p>
            <a:r>
              <a:rPr lang="en-GB" b="1" dirty="0" smtClean="0"/>
              <a:t>How is motion and progress conveyed in the passage? How does the pace seem to change, from section to section, and why?</a:t>
            </a:r>
          </a:p>
          <a:p>
            <a:endParaRPr lang="en-GB" b="1" dirty="0" smtClean="0"/>
          </a:p>
          <a:p>
            <a:r>
              <a:rPr lang="en-GB" b="1" dirty="0" smtClean="0"/>
              <a:t>How are different “worlds” distinguished ? Consider the metaphors used and the choice of words.</a:t>
            </a:r>
          </a:p>
          <a:p>
            <a:endParaRPr lang="en-GB" b="1" dirty="0" smtClean="0"/>
          </a:p>
          <a:p>
            <a:r>
              <a:rPr lang="en-GB" b="1" dirty="0" smtClean="0"/>
              <a:t>How is Lev’s loneliness conveyed?</a:t>
            </a:r>
          </a:p>
          <a:p>
            <a:endParaRPr lang="en-GB" b="1" dirty="0" smtClean="0"/>
          </a:p>
          <a:p>
            <a:r>
              <a:rPr lang="en-GB" b="1" dirty="0" smtClean="0"/>
              <a:t>What do Lev’s fragments of English tell you about him, and how he expects to be treated?</a:t>
            </a:r>
          </a:p>
          <a:p>
            <a:endParaRPr lang="en-GB" b="1" dirty="0" smtClean="0"/>
          </a:p>
          <a:p>
            <a:r>
              <a:rPr lang="en-GB" b="1" dirty="0" smtClean="0"/>
              <a:t>Consider how the old world and new are described, the city and the country, the past and the present. What are we made to think about each of them?</a:t>
            </a:r>
          </a:p>
          <a:p>
            <a:endParaRPr lang="en-GB" b="1" dirty="0" smtClean="0"/>
          </a:p>
          <a:p>
            <a:r>
              <a:rPr lang="en-GB" b="1" dirty="0" smtClean="0"/>
              <a:t>Where is religious imagery and language used? What is described using such language, and how does it change how we feel about it?</a:t>
            </a:r>
          </a:p>
          <a:p>
            <a:endParaRPr lang="en-GB" b="1" dirty="0" smtClean="0"/>
          </a:p>
          <a:p>
            <a:r>
              <a:rPr lang="en-GB" b="1" dirty="0" smtClean="0"/>
              <a:t>What are Lev’s views about capitalism and the capitalist society where he hopes to make his fortune?</a:t>
            </a:r>
          </a:p>
        </p:txBody>
      </p:sp>
    </p:spTree>
    <p:extLst>
      <p:ext uri="{BB962C8B-B14F-4D97-AF65-F5344CB8AC3E}">
        <p14:creationId xmlns:p14="http://schemas.microsoft.com/office/powerpoint/2010/main" val="1723526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r>
              <a:rPr lang="en-GB" b="1" dirty="0"/>
              <a:t>(10 MARK) ESSAY QUESTIONS:</a:t>
            </a:r>
            <a:endParaRPr lang="en-GB" dirty="0"/>
          </a:p>
        </p:txBody>
      </p:sp>
      <p:sp>
        <p:nvSpPr>
          <p:cNvPr id="3" name="Content Placeholder 2"/>
          <p:cNvSpPr>
            <a:spLocks noGrp="1"/>
          </p:cNvSpPr>
          <p:nvPr>
            <p:ph idx="1"/>
          </p:nvPr>
        </p:nvSpPr>
        <p:spPr>
          <a:xfrm>
            <a:off x="0" y="762000"/>
            <a:ext cx="9144000" cy="6019800"/>
          </a:xfrm>
        </p:spPr>
        <p:txBody>
          <a:bodyPr>
            <a:normAutofit fontScale="85000" lnSpcReduction="20000"/>
          </a:bodyPr>
          <a:lstStyle/>
          <a:p>
            <a:pPr marL="0" indent="0">
              <a:buNone/>
            </a:pPr>
            <a:r>
              <a:rPr lang="en-GB" b="1" dirty="0" smtClean="0"/>
              <a:t>How </a:t>
            </a:r>
            <a:r>
              <a:rPr lang="en-GB" b="1" dirty="0"/>
              <a:t>is loneliness conveyed throughout the passage? </a:t>
            </a:r>
            <a:endParaRPr lang="en-GB" b="1" dirty="0" smtClean="0"/>
          </a:p>
          <a:p>
            <a:r>
              <a:rPr lang="en-GB" dirty="0" smtClean="0"/>
              <a:t>Consider the portrayal of Lev and how he contrasts (or resembles) other passengers</a:t>
            </a:r>
          </a:p>
          <a:p>
            <a:r>
              <a:rPr lang="en-GB" dirty="0" smtClean="0"/>
              <a:t>Consider the depiction of the landscape at night</a:t>
            </a:r>
          </a:p>
          <a:p>
            <a:r>
              <a:rPr lang="en-GB" dirty="0" smtClean="0"/>
              <a:t>Consider how Lydia is portrayed and how (un)successfully the two of them manage to connect to one another.</a:t>
            </a:r>
          </a:p>
          <a:p>
            <a:pPr marL="0" indent="0">
              <a:buNone/>
            </a:pPr>
            <a:r>
              <a:rPr lang="en-GB" b="1" dirty="0" smtClean="0"/>
              <a:t>How </a:t>
            </a:r>
            <a:r>
              <a:rPr lang="en-GB" b="1" dirty="0"/>
              <a:t>does the writer make the country to which Lev is travelling seem like such a different world</a:t>
            </a:r>
            <a:r>
              <a:rPr lang="en-GB" b="1" dirty="0" smtClean="0"/>
              <a:t>?</a:t>
            </a:r>
          </a:p>
          <a:p>
            <a:r>
              <a:rPr lang="en-GB" dirty="0" smtClean="0"/>
              <a:t>Consider the portrayal of Lev’s home-town</a:t>
            </a:r>
          </a:p>
          <a:p>
            <a:r>
              <a:rPr lang="en-GB" dirty="0" smtClean="0"/>
              <a:t>Consider the fact that he is travelling to a city</a:t>
            </a:r>
          </a:p>
          <a:p>
            <a:r>
              <a:rPr lang="en-GB" dirty="0" smtClean="0"/>
              <a:t>Consider the fact that he is travelling from a (former) socialist state to a capitalist one</a:t>
            </a:r>
          </a:p>
          <a:p>
            <a:pPr marL="0" indent="0">
              <a:buNone/>
            </a:pPr>
            <a:r>
              <a:rPr lang="en-GB" b="1" dirty="0" smtClean="0"/>
              <a:t>FURTHER QUESTIONS TO PLAN:</a:t>
            </a:r>
          </a:p>
          <a:p>
            <a:r>
              <a:rPr lang="en-GB" dirty="0" smtClean="0"/>
              <a:t>How does the writer make Lev a compelling character?</a:t>
            </a:r>
          </a:p>
          <a:p>
            <a:r>
              <a:rPr lang="en-GB" dirty="0" smtClean="0"/>
              <a:t>How does the writer create a sense of mystery and suspense?</a:t>
            </a:r>
            <a:endParaRPr lang="en-GB" dirty="0"/>
          </a:p>
        </p:txBody>
      </p:sp>
    </p:spTree>
    <p:extLst>
      <p:ext uri="{BB962C8B-B14F-4D97-AF65-F5344CB8AC3E}">
        <p14:creationId xmlns:p14="http://schemas.microsoft.com/office/powerpoint/2010/main" val="762476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Creative responses</a:t>
            </a:r>
            <a:endParaRPr lang="en-GB" dirty="0"/>
          </a:p>
        </p:txBody>
      </p:sp>
      <p:sp>
        <p:nvSpPr>
          <p:cNvPr id="3" name="Content Placeholder 2"/>
          <p:cNvSpPr>
            <a:spLocks noGrp="1"/>
          </p:cNvSpPr>
          <p:nvPr>
            <p:ph idx="1"/>
          </p:nvPr>
        </p:nvSpPr>
        <p:spPr>
          <a:xfrm>
            <a:off x="457200" y="1600200"/>
            <a:ext cx="8229600" cy="5257800"/>
          </a:xfrm>
        </p:spPr>
        <p:txBody>
          <a:bodyPr>
            <a:normAutofit fontScale="92500"/>
          </a:bodyPr>
          <a:lstStyle/>
          <a:p>
            <a:r>
              <a:rPr lang="en-GB" dirty="0" smtClean="0"/>
              <a:t>Describe a time you were alone and far from home in a place where people have different customs and/or a different language.</a:t>
            </a:r>
          </a:p>
          <a:p>
            <a:endParaRPr lang="en-GB" dirty="0"/>
          </a:p>
          <a:p>
            <a:r>
              <a:rPr lang="en-GB" dirty="0" smtClean="0"/>
              <a:t>Describe a place you know well, or have visited, and how it seems very different from the night to the day.</a:t>
            </a:r>
          </a:p>
          <a:p>
            <a:endParaRPr lang="en-GB" dirty="0"/>
          </a:p>
          <a:p>
            <a:r>
              <a:rPr lang="en-GB" dirty="0" smtClean="0"/>
              <a:t>Write a short speech for your peers explaining why it is important to learn about other cultures.</a:t>
            </a:r>
            <a:endParaRPr lang="en-GB" dirty="0"/>
          </a:p>
        </p:txBody>
      </p:sp>
    </p:spTree>
    <p:extLst>
      <p:ext uri="{BB962C8B-B14F-4D97-AF65-F5344CB8AC3E}">
        <p14:creationId xmlns:p14="http://schemas.microsoft.com/office/powerpoint/2010/main" val="177867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1127577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106362"/>
          </a:xfrm>
        </p:spPr>
        <p:txBody>
          <a:bodyPr>
            <a:normAutofit fontScale="90000"/>
          </a:bodyPr>
          <a:lstStyle/>
          <a:p>
            <a:r>
              <a:rPr lang="en-GB" dirty="0"/>
              <a:t>“Night</a:t>
            </a:r>
            <a:r>
              <a:rPr lang="en-GB" dirty="0" smtClean="0"/>
              <a:t>”, </a:t>
            </a:r>
            <a:r>
              <a:rPr lang="en-GB" dirty="0"/>
              <a:t>Alice </a:t>
            </a:r>
            <a:r>
              <a:rPr lang="en-GB" dirty="0" smtClean="0"/>
              <a:t>Munro</a:t>
            </a:r>
            <a:endParaRPr lang="en-GB" dirty="0"/>
          </a:p>
        </p:txBody>
      </p:sp>
      <p:sp>
        <p:nvSpPr>
          <p:cNvPr id="6" name="Content Placeholder 5"/>
          <p:cNvSpPr>
            <a:spLocks noGrp="1"/>
          </p:cNvSpPr>
          <p:nvPr>
            <p:ph idx="1"/>
          </p:nvPr>
        </p:nvSpPr>
        <p:spPr>
          <a:xfrm>
            <a:off x="0" y="609600"/>
            <a:ext cx="9144000" cy="6248400"/>
          </a:xfrm>
        </p:spPr>
        <p:txBody>
          <a:bodyPr>
            <a:normAutofit fontScale="47500" lnSpcReduction="20000"/>
          </a:bodyPr>
          <a:lstStyle/>
          <a:p>
            <a:pPr marL="0" indent="0">
              <a:buNone/>
            </a:pPr>
            <a:r>
              <a:rPr lang="en-GB" dirty="0"/>
              <a:t>“Night” is the twelfth story in Alice Munro’s short story collection </a:t>
            </a:r>
            <a:r>
              <a:rPr lang="en-GB" i="1" dirty="0"/>
              <a:t>Dear </a:t>
            </a:r>
            <a:r>
              <a:rPr lang="en-GB" i="1" dirty="0" smtClean="0"/>
              <a:t>Life</a:t>
            </a:r>
            <a:r>
              <a:rPr lang="en-GB" dirty="0" smtClean="0"/>
              <a:t>. It may seem </a:t>
            </a:r>
            <a:r>
              <a:rPr lang="en-GB" dirty="0"/>
              <a:t>haunting as it features a fourteen-year-old Alice Munro in a type of existential </a:t>
            </a:r>
            <a:r>
              <a:rPr lang="en-GB" dirty="0" smtClean="0"/>
              <a:t>crisis. The </a:t>
            </a:r>
            <a:r>
              <a:rPr lang="en-GB" dirty="0"/>
              <a:t>story begins with an appendectomy during which the doctor also removed some kind of growth. Was it cancer? Alice never really wondered, and obviously whatever it was turned out okay, because here she is still alive and in her eighties. The summer that followed the surgery, Alice lazed around in the days and had a hard time sleeping at night. For the first time in her life, no one enforced a bed time, so she was free to do what she liked. It was a kind of freedom that eventually leads, in a classic manner, to a kind of existential angst brought on by the confrontation with one’s freedom and responsibilities</a:t>
            </a:r>
            <a:r>
              <a:rPr lang="en-GB" dirty="0" smtClean="0"/>
              <a:t>.</a:t>
            </a:r>
          </a:p>
          <a:p>
            <a:pPr marL="0" indent="0">
              <a:buNone/>
            </a:pPr>
            <a:r>
              <a:rPr lang="en-GB" sz="3000" dirty="0" smtClean="0"/>
              <a:t>	You </a:t>
            </a:r>
            <a:r>
              <a:rPr lang="en-GB" sz="3000" dirty="0"/>
              <a:t>might think this was a liberation. At first, perhaps it was. The freedom. The strangeness. </a:t>
            </a:r>
            <a:endParaRPr lang="en-GB" sz="3000" dirty="0" smtClean="0"/>
          </a:p>
          <a:p>
            <a:pPr marL="0" indent="0">
              <a:buNone/>
            </a:pPr>
            <a:r>
              <a:rPr lang="en-GB" sz="3000" dirty="0"/>
              <a:t>	</a:t>
            </a:r>
            <a:r>
              <a:rPr lang="en-GB" sz="3000" dirty="0" smtClean="0"/>
              <a:t>But </a:t>
            </a:r>
            <a:r>
              <a:rPr lang="en-GB" sz="3000" dirty="0"/>
              <a:t>as my failure to fall asleep prolonged itself, and as it finally took hold altogether until it </a:t>
            </a:r>
            <a:endParaRPr lang="en-GB" sz="3000" dirty="0" smtClean="0"/>
          </a:p>
          <a:p>
            <a:pPr marL="0" indent="0">
              <a:buNone/>
            </a:pPr>
            <a:r>
              <a:rPr lang="en-GB" sz="3000" dirty="0"/>
              <a:t>	</a:t>
            </a:r>
            <a:r>
              <a:rPr lang="en-GB" sz="3000" dirty="0" smtClean="0"/>
              <a:t>changed </a:t>
            </a:r>
            <a:r>
              <a:rPr lang="en-GB" sz="3000" dirty="0"/>
              <a:t>into the dawn, I became more and more disturbed by it.</a:t>
            </a:r>
          </a:p>
          <a:p>
            <a:pPr marL="0" indent="0">
              <a:buNone/>
            </a:pPr>
            <a:endParaRPr lang="en-GB" sz="3000" dirty="0" smtClean="0"/>
          </a:p>
          <a:p>
            <a:pPr marL="0" indent="0">
              <a:buNone/>
            </a:pPr>
            <a:r>
              <a:rPr lang="en-GB" dirty="0" smtClean="0"/>
              <a:t>She </a:t>
            </a:r>
            <a:r>
              <a:rPr lang="en-GB" dirty="0"/>
              <a:t>later says, “I was not myself.” Never before has she had this freedom, and suddenly she is confronting it in a dark way, at night.</a:t>
            </a:r>
          </a:p>
          <a:p>
            <a:pPr marL="0" indent="0">
              <a:buNone/>
            </a:pPr>
            <a:r>
              <a:rPr lang="en-GB" sz="3000" dirty="0" smtClean="0"/>
              <a:t>	By </a:t>
            </a:r>
            <a:r>
              <a:rPr lang="en-GB" sz="3000" dirty="0"/>
              <a:t>this time it wasn’t sleep I was after. I knew mere sleep wasn’t likely. Maybe not even desirable. </a:t>
            </a:r>
            <a:endParaRPr lang="en-GB" sz="3000" dirty="0" smtClean="0"/>
          </a:p>
          <a:p>
            <a:pPr marL="0" indent="0">
              <a:buNone/>
            </a:pPr>
            <a:r>
              <a:rPr lang="en-GB" sz="3000" dirty="0"/>
              <a:t>	</a:t>
            </a:r>
            <a:r>
              <a:rPr lang="en-GB" sz="3000" dirty="0" smtClean="0"/>
              <a:t>Something </a:t>
            </a:r>
            <a:r>
              <a:rPr lang="en-GB" sz="3000" dirty="0"/>
              <a:t>was taking hold of me and it was my business, my hope, to fight it off. I had the sense </a:t>
            </a:r>
            <a:endParaRPr lang="en-GB" sz="3000" dirty="0" smtClean="0"/>
          </a:p>
          <a:p>
            <a:pPr marL="0" indent="0">
              <a:buNone/>
            </a:pPr>
            <a:r>
              <a:rPr lang="en-GB" sz="3000" dirty="0"/>
              <a:t>	</a:t>
            </a:r>
            <a:r>
              <a:rPr lang="en-GB" sz="3000" dirty="0" smtClean="0"/>
              <a:t>to </a:t>
            </a:r>
            <a:r>
              <a:rPr lang="en-GB" sz="3000" dirty="0"/>
              <a:t>do that, but only barely, as it seemed. Whatever it was </a:t>
            </a:r>
            <a:r>
              <a:rPr lang="en-GB" sz="3000" dirty="0" err="1"/>
              <a:t>was</a:t>
            </a:r>
            <a:r>
              <a:rPr lang="en-GB" sz="3000" dirty="0"/>
              <a:t> trying to tell me to do things, not </a:t>
            </a:r>
            <a:endParaRPr lang="en-GB" sz="3000" dirty="0" smtClean="0"/>
          </a:p>
          <a:p>
            <a:pPr marL="0" indent="0">
              <a:buNone/>
            </a:pPr>
            <a:r>
              <a:rPr lang="en-GB" sz="3000" dirty="0"/>
              <a:t>	</a:t>
            </a:r>
            <a:r>
              <a:rPr lang="en-GB" sz="3000" dirty="0" smtClean="0"/>
              <a:t>exactly </a:t>
            </a:r>
            <a:r>
              <a:rPr lang="en-GB" sz="3000" dirty="0"/>
              <a:t>for any reason but just to see if such acts were possible. It was informing me that motives </a:t>
            </a:r>
            <a:endParaRPr lang="en-GB" sz="3000" dirty="0" smtClean="0"/>
          </a:p>
          <a:p>
            <a:pPr marL="0" indent="0">
              <a:buNone/>
            </a:pPr>
            <a:r>
              <a:rPr lang="en-GB" sz="3000" dirty="0"/>
              <a:t>	</a:t>
            </a:r>
            <a:r>
              <a:rPr lang="en-GB" sz="3000" dirty="0" smtClean="0"/>
              <a:t>were </a:t>
            </a:r>
            <a:r>
              <a:rPr lang="en-GB" sz="3000" dirty="0"/>
              <a:t>not necessary.</a:t>
            </a:r>
          </a:p>
          <a:p>
            <a:pPr marL="0" indent="0">
              <a:buNone/>
            </a:pPr>
            <a:endParaRPr lang="en-GB" sz="3000" dirty="0" smtClean="0"/>
          </a:p>
          <a:p>
            <a:pPr marL="0" indent="0">
              <a:buNone/>
            </a:pPr>
            <a:r>
              <a:rPr lang="en-GB" dirty="0" smtClean="0"/>
              <a:t>What </a:t>
            </a:r>
            <a:r>
              <a:rPr lang="en-GB" dirty="0"/>
              <a:t>is this thing telling her to do? Strangle her sister, who slept in the bunk below:</a:t>
            </a:r>
          </a:p>
          <a:p>
            <a:pPr marL="0" indent="0">
              <a:buNone/>
            </a:pPr>
            <a:r>
              <a:rPr lang="en-GB" dirty="0" smtClean="0"/>
              <a:t>	</a:t>
            </a:r>
            <a:r>
              <a:rPr lang="en-GB" sz="3000" dirty="0" smtClean="0"/>
              <a:t>The </a:t>
            </a:r>
            <a:r>
              <a:rPr lang="en-GB" sz="3000" dirty="0"/>
              <a:t>worst. Here in the most familiar place, the room where we had lain for all of our lives and </a:t>
            </a:r>
            <a:endParaRPr lang="en-GB" sz="3000" dirty="0" smtClean="0"/>
          </a:p>
          <a:p>
            <a:pPr marL="0" indent="0">
              <a:buNone/>
            </a:pPr>
            <a:r>
              <a:rPr lang="en-GB" sz="3000" dirty="0"/>
              <a:t>	</a:t>
            </a:r>
            <a:r>
              <a:rPr lang="en-GB" sz="3000" dirty="0" smtClean="0"/>
              <a:t>thought </a:t>
            </a:r>
            <a:r>
              <a:rPr lang="en-GB" sz="3000" dirty="0"/>
              <a:t>ourselves most safe. I might do it for no reason I or anybody could understand, except </a:t>
            </a:r>
            <a:endParaRPr lang="en-GB" sz="3000" dirty="0" smtClean="0"/>
          </a:p>
          <a:p>
            <a:pPr marL="0" indent="0">
              <a:buNone/>
            </a:pPr>
            <a:r>
              <a:rPr lang="en-GB" sz="3000" dirty="0"/>
              <a:t>	</a:t>
            </a:r>
            <a:r>
              <a:rPr lang="en-GB" sz="3000" dirty="0" smtClean="0"/>
              <a:t>that </a:t>
            </a:r>
            <a:r>
              <a:rPr lang="en-GB" sz="3000" dirty="0"/>
              <a:t>I could not help it</a:t>
            </a:r>
            <a:r>
              <a:rPr lang="en-GB" sz="3000" dirty="0" smtClean="0"/>
              <a:t>.</a:t>
            </a:r>
            <a:endParaRPr lang="en-GB" sz="3000" dirty="0"/>
          </a:p>
          <a:p>
            <a:pPr marL="0" indent="0">
              <a:buNone/>
            </a:pPr>
            <a:endParaRPr lang="en-GB" dirty="0" smtClean="0"/>
          </a:p>
          <a:p>
            <a:pPr marL="0" indent="0">
              <a:buNone/>
            </a:pPr>
            <a:r>
              <a:rPr lang="en-GB" dirty="0" smtClean="0"/>
              <a:t>Alice </a:t>
            </a:r>
            <a:r>
              <a:rPr lang="en-GB" dirty="0"/>
              <a:t>takes to getting up, walking straight out the room (without looking at her sister), and going outside to walk the night streets. All of this leads to an excellent ending where she happens upon her father, also out in the dark. Something he says gives Alice the ability to sleep even though the adult world, with its freedoms and responsibilities, stands in her way</a:t>
            </a:r>
            <a:r>
              <a:rPr lang="en-GB" dirty="0" smtClean="0"/>
              <a:t>.</a:t>
            </a:r>
            <a:endParaRPr lang="en-GB" dirty="0"/>
          </a:p>
        </p:txBody>
      </p:sp>
    </p:spTree>
    <p:extLst>
      <p:ext uri="{BB962C8B-B14F-4D97-AF65-F5344CB8AC3E}">
        <p14:creationId xmlns:p14="http://schemas.microsoft.com/office/powerpoint/2010/main" val="3635482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685800"/>
          </a:xfrm>
        </p:spPr>
        <p:txBody>
          <a:bodyPr>
            <a:normAutofit fontScale="90000"/>
          </a:bodyPr>
          <a:lstStyle/>
          <a:p>
            <a:pPr algn="l"/>
            <a:r>
              <a:rPr lang="en-GB" sz="2700" b="1" dirty="0" smtClean="0"/>
              <a:t>“Still </a:t>
            </a:r>
            <a:r>
              <a:rPr lang="en-GB" sz="2700" b="1" dirty="0"/>
              <a:t>I </a:t>
            </a:r>
            <a:r>
              <a:rPr lang="en-GB" sz="2700" b="1" dirty="0" smtClean="0"/>
              <a:t>Rise”, Maya </a:t>
            </a:r>
            <a:r>
              <a:rPr lang="en-GB" sz="2700" b="1" dirty="0"/>
              <a:t>Angelou, </a:t>
            </a:r>
            <a:r>
              <a:rPr lang="en-GB" sz="2700" b="1" dirty="0" smtClean="0"/>
              <a:t/>
            </a:r>
            <a:br>
              <a:rPr lang="en-GB" sz="2700" b="1" dirty="0" smtClean="0"/>
            </a:br>
            <a:r>
              <a:rPr lang="en-GB" sz="2700" b="1" dirty="0" smtClean="0"/>
              <a:t>1928 </a:t>
            </a:r>
            <a:r>
              <a:rPr lang="en-GB" sz="2700" b="1" dirty="0"/>
              <a:t>- 2014 </a:t>
            </a:r>
            <a:endParaRPr lang="en-GB" dirty="0"/>
          </a:p>
        </p:txBody>
      </p:sp>
      <p:sp>
        <p:nvSpPr>
          <p:cNvPr id="5" name="Content Placeholder 4"/>
          <p:cNvSpPr>
            <a:spLocks noGrp="1"/>
          </p:cNvSpPr>
          <p:nvPr>
            <p:ph sz="half" idx="1"/>
          </p:nvPr>
        </p:nvSpPr>
        <p:spPr>
          <a:xfrm>
            <a:off x="457200" y="685800"/>
            <a:ext cx="4038600" cy="6172200"/>
          </a:xfrm>
        </p:spPr>
        <p:txBody>
          <a:bodyPr>
            <a:normAutofit fontScale="62500" lnSpcReduction="20000"/>
          </a:bodyPr>
          <a:lstStyle/>
          <a:p>
            <a:pPr marL="0" indent="0">
              <a:buNone/>
            </a:pPr>
            <a:r>
              <a:rPr lang="en-GB" dirty="0" smtClean="0"/>
              <a:t>You </a:t>
            </a:r>
            <a:r>
              <a:rPr lang="en-GB" dirty="0"/>
              <a:t>may write me down in history </a:t>
            </a:r>
            <a:endParaRPr lang="en-GB" dirty="0" smtClean="0"/>
          </a:p>
          <a:p>
            <a:pPr marL="0" indent="0">
              <a:buNone/>
            </a:pPr>
            <a:r>
              <a:rPr lang="en-GB" dirty="0" smtClean="0"/>
              <a:t>With </a:t>
            </a:r>
            <a:r>
              <a:rPr lang="en-GB" dirty="0"/>
              <a:t>your bitter, twisted lies, </a:t>
            </a:r>
            <a:endParaRPr lang="en-GB" dirty="0" smtClean="0"/>
          </a:p>
          <a:p>
            <a:pPr marL="0" indent="0">
              <a:buNone/>
            </a:pPr>
            <a:r>
              <a:rPr lang="en-GB" dirty="0" smtClean="0"/>
              <a:t>You </a:t>
            </a:r>
            <a:r>
              <a:rPr lang="en-GB" dirty="0"/>
              <a:t>may trod me in the very dirt </a:t>
            </a:r>
            <a:endParaRPr lang="en-GB" dirty="0" smtClean="0"/>
          </a:p>
          <a:p>
            <a:pPr marL="0" indent="0">
              <a:buNone/>
            </a:pPr>
            <a:r>
              <a:rPr lang="en-GB" dirty="0" smtClean="0"/>
              <a:t>But </a:t>
            </a:r>
            <a:r>
              <a:rPr lang="en-GB" dirty="0"/>
              <a:t>still, like dust, I’ll rise. </a:t>
            </a:r>
            <a:endParaRPr lang="en-GB" dirty="0" smtClean="0"/>
          </a:p>
          <a:p>
            <a:pPr marL="0" indent="0">
              <a:buNone/>
            </a:pPr>
            <a:r>
              <a:rPr lang="en-GB" dirty="0" smtClean="0"/>
              <a:t>Does </a:t>
            </a:r>
            <a:r>
              <a:rPr lang="en-GB" dirty="0"/>
              <a:t>my sassiness upset you? </a:t>
            </a:r>
            <a:endParaRPr lang="en-GB" dirty="0" smtClean="0"/>
          </a:p>
          <a:p>
            <a:pPr marL="0" indent="0">
              <a:buNone/>
            </a:pPr>
            <a:r>
              <a:rPr lang="en-GB" dirty="0" smtClean="0"/>
              <a:t>Why </a:t>
            </a:r>
            <a:r>
              <a:rPr lang="en-GB" dirty="0"/>
              <a:t>are you beset with gloom? </a:t>
            </a:r>
            <a:endParaRPr lang="en-GB" dirty="0" smtClean="0"/>
          </a:p>
          <a:p>
            <a:pPr marL="0" indent="0">
              <a:buNone/>
            </a:pPr>
            <a:r>
              <a:rPr lang="en-GB" dirty="0" err="1" smtClean="0"/>
              <a:t>‘</a:t>
            </a:r>
            <a:r>
              <a:rPr lang="en-GB" dirty="0" err="1"/>
              <a:t>Cause</a:t>
            </a:r>
            <a:r>
              <a:rPr lang="en-GB" dirty="0"/>
              <a:t> I walk like I’ve got oil wells </a:t>
            </a:r>
            <a:endParaRPr lang="en-GB" dirty="0" smtClean="0"/>
          </a:p>
          <a:p>
            <a:pPr marL="0" indent="0">
              <a:buNone/>
            </a:pPr>
            <a:r>
              <a:rPr lang="en-GB" dirty="0" smtClean="0"/>
              <a:t>Pumping </a:t>
            </a:r>
            <a:r>
              <a:rPr lang="en-GB" dirty="0"/>
              <a:t>in my living room. </a:t>
            </a:r>
            <a:endParaRPr lang="en-GB" dirty="0" smtClean="0"/>
          </a:p>
          <a:p>
            <a:pPr marL="0" indent="0">
              <a:buNone/>
            </a:pPr>
            <a:r>
              <a:rPr lang="en-GB" dirty="0" smtClean="0"/>
              <a:t>Just </a:t>
            </a:r>
            <a:r>
              <a:rPr lang="en-GB" dirty="0"/>
              <a:t>like moons and like suns, </a:t>
            </a:r>
            <a:endParaRPr lang="en-GB" dirty="0" smtClean="0"/>
          </a:p>
          <a:p>
            <a:pPr marL="0" indent="0">
              <a:buNone/>
            </a:pPr>
            <a:r>
              <a:rPr lang="en-GB" dirty="0" smtClean="0"/>
              <a:t>With </a:t>
            </a:r>
            <a:r>
              <a:rPr lang="en-GB" dirty="0"/>
              <a:t>the certainty of tides, </a:t>
            </a:r>
            <a:endParaRPr lang="en-GB" dirty="0" smtClean="0"/>
          </a:p>
          <a:p>
            <a:pPr marL="0" indent="0">
              <a:buNone/>
            </a:pPr>
            <a:r>
              <a:rPr lang="en-GB" dirty="0" smtClean="0"/>
              <a:t>Just </a:t>
            </a:r>
            <a:r>
              <a:rPr lang="en-GB" dirty="0"/>
              <a:t>like hopes springing high, </a:t>
            </a:r>
            <a:endParaRPr lang="en-GB" dirty="0" smtClean="0"/>
          </a:p>
          <a:p>
            <a:pPr marL="0" indent="0">
              <a:buNone/>
            </a:pPr>
            <a:r>
              <a:rPr lang="en-GB" dirty="0" smtClean="0"/>
              <a:t>Still </a:t>
            </a:r>
            <a:r>
              <a:rPr lang="en-GB" dirty="0"/>
              <a:t>I’ll rise. </a:t>
            </a:r>
            <a:endParaRPr lang="en-GB" dirty="0" smtClean="0"/>
          </a:p>
          <a:p>
            <a:pPr marL="0" indent="0">
              <a:buNone/>
            </a:pPr>
            <a:r>
              <a:rPr lang="en-GB" dirty="0" smtClean="0"/>
              <a:t>Did </a:t>
            </a:r>
            <a:r>
              <a:rPr lang="en-GB" dirty="0"/>
              <a:t>you want to see me broken? </a:t>
            </a:r>
            <a:endParaRPr lang="en-GB" dirty="0" smtClean="0"/>
          </a:p>
          <a:p>
            <a:pPr marL="0" indent="0">
              <a:buNone/>
            </a:pPr>
            <a:r>
              <a:rPr lang="en-GB" dirty="0" smtClean="0"/>
              <a:t>Bowed </a:t>
            </a:r>
            <a:r>
              <a:rPr lang="en-GB" dirty="0"/>
              <a:t>head and lowered eyes? </a:t>
            </a:r>
            <a:endParaRPr lang="en-GB" dirty="0" smtClean="0"/>
          </a:p>
          <a:p>
            <a:pPr marL="0" indent="0">
              <a:buNone/>
            </a:pPr>
            <a:r>
              <a:rPr lang="en-GB" dirty="0" smtClean="0"/>
              <a:t>Shoulders </a:t>
            </a:r>
            <a:r>
              <a:rPr lang="en-GB" dirty="0"/>
              <a:t>falling down like teardrops, </a:t>
            </a:r>
            <a:endParaRPr lang="en-GB" dirty="0" smtClean="0"/>
          </a:p>
          <a:p>
            <a:pPr marL="0" indent="0">
              <a:buNone/>
            </a:pPr>
            <a:r>
              <a:rPr lang="en-GB" dirty="0" smtClean="0"/>
              <a:t>Weakened </a:t>
            </a:r>
            <a:r>
              <a:rPr lang="en-GB" dirty="0"/>
              <a:t>by my soulful cries? </a:t>
            </a:r>
            <a:endParaRPr lang="en-GB" dirty="0" smtClean="0"/>
          </a:p>
          <a:p>
            <a:pPr marL="0" indent="0">
              <a:buNone/>
            </a:pPr>
            <a:r>
              <a:rPr lang="en-GB" dirty="0" smtClean="0"/>
              <a:t>Does </a:t>
            </a:r>
            <a:r>
              <a:rPr lang="en-GB" dirty="0"/>
              <a:t>my haughtiness offend you? </a:t>
            </a:r>
            <a:endParaRPr lang="en-GB" dirty="0" smtClean="0"/>
          </a:p>
          <a:p>
            <a:pPr marL="0" indent="0">
              <a:buNone/>
            </a:pPr>
            <a:r>
              <a:rPr lang="en-GB" dirty="0" smtClean="0"/>
              <a:t>Don’t </a:t>
            </a:r>
            <a:r>
              <a:rPr lang="en-GB" dirty="0"/>
              <a:t>you take it awful hard </a:t>
            </a:r>
            <a:endParaRPr lang="en-GB" dirty="0" smtClean="0"/>
          </a:p>
          <a:p>
            <a:pPr marL="0" indent="0">
              <a:buNone/>
            </a:pPr>
            <a:r>
              <a:rPr lang="en-GB" dirty="0" err="1" smtClean="0"/>
              <a:t>‘</a:t>
            </a:r>
            <a:r>
              <a:rPr lang="en-GB" dirty="0" err="1"/>
              <a:t>Cause</a:t>
            </a:r>
            <a:r>
              <a:rPr lang="en-GB" dirty="0"/>
              <a:t> I laugh like I’ve got gold mines </a:t>
            </a:r>
            <a:endParaRPr lang="en-GB" dirty="0" smtClean="0"/>
          </a:p>
          <a:p>
            <a:pPr marL="0" indent="0">
              <a:buNone/>
            </a:pPr>
            <a:r>
              <a:rPr lang="en-GB" dirty="0" err="1" smtClean="0"/>
              <a:t>Diggin</a:t>
            </a:r>
            <a:r>
              <a:rPr lang="en-GB" dirty="0"/>
              <a:t>’ in my own backyard. </a:t>
            </a:r>
            <a:endParaRPr lang="en-GB" dirty="0" smtClean="0"/>
          </a:p>
        </p:txBody>
      </p:sp>
      <p:sp>
        <p:nvSpPr>
          <p:cNvPr id="6" name="Content Placeholder 5"/>
          <p:cNvSpPr>
            <a:spLocks noGrp="1"/>
          </p:cNvSpPr>
          <p:nvPr>
            <p:ph sz="half" idx="2"/>
          </p:nvPr>
        </p:nvSpPr>
        <p:spPr>
          <a:xfrm>
            <a:off x="4648200" y="0"/>
            <a:ext cx="4038600" cy="6858000"/>
          </a:xfrm>
        </p:spPr>
        <p:txBody>
          <a:bodyPr>
            <a:normAutofit fontScale="62500" lnSpcReduction="20000"/>
          </a:bodyPr>
          <a:lstStyle/>
          <a:p>
            <a:pPr marL="0" indent="0">
              <a:buNone/>
            </a:pPr>
            <a:r>
              <a:rPr lang="en-GB" dirty="0"/>
              <a:t>You may shoot me with your words, </a:t>
            </a:r>
            <a:endParaRPr lang="en-GB" dirty="0" smtClean="0"/>
          </a:p>
          <a:p>
            <a:pPr marL="0" indent="0">
              <a:buNone/>
            </a:pPr>
            <a:r>
              <a:rPr lang="en-GB" dirty="0" smtClean="0"/>
              <a:t>You </a:t>
            </a:r>
            <a:r>
              <a:rPr lang="en-GB" dirty="0"/>
              <a:t>may cut me with your eyes, </a:t>
            </a:r>
            <a:endParaRPr lang="en-GB" dirty="0" smtClean="0"/>
          </a:p>
          <a:p>
            <a:pPr marL="0" indent="0">
              <a:buNone/>
            </a:pPr>
            <a:r>
              <a:rPr lang="en-GB" dirty="0" smtClean="0"/>
              <a:t>You </a:t>
            </a:r>
            <a:r>
              <a:rPr lang="en-GB" dirty="0"/>
              <a:t>may kill me with your hatefulness, </a:t>
            </a:r>
            <a:endParaRPr lang="en-GB" dirty="0" smtClean="0"/>
          </a:p>
          <a:p>
            <a:pPr marL="0" indent="0">
              <a:buNone/>
            </a:pPr>
            <a:r>
              <a:rPr lang="en-GB" dirty="0" smtClean="0"/>
              <a:t>But </a:t>
            </a:r>
            <a:r>
              <a:rPr lang="en-GB" dirty="0"/>
              <a:t>still, like air, I’ll rise. </a:t>
            </a:r>
            <a:endParaRPr lang="en-GB" dirty="0" smtClean="0"/>
          </a:p>
          <a:p>
            <a:pPr marL="0" indent="0">
              <a:buNone/>
            </a:pPr>
            <a:r>
              <a:rPr lang="en-GB" dirty="0" smtClean="0"/>
              <a:t>Does </a:t>
            </a:r>
            <a:r>
              <a:rPr lang="en-GB" dirty="0"/>
              <a:t>my sexiness upset you? </a:t>
            </a:r>
            <a:endParaRPr lang="en-GB" dirty="0" smtClean="0"/>
          </a:p>
          <a:p>
            <a:pPr marL="0" indent="0">
              <a:buNone/>
            </a:pPr>
            <a:r>
              <a:rPr lang="en-GB" dirty="0" smtClean="0"/>
              <a:t>Does </a:t>
            </a:r>
            <a:r>
              <a:rPr lang="en-GB" dirty="0"/>
              <a:t>it come as a surprise </a:t>
            </a:r>
            <a:endParaRPr lang="en-GB" dirty="0" smtClean="0"/>
          </a:p>
          <a:p>
            <a:pPr marL="0" indent="0">
              <a:buNone/>
            </a:pPr>
            <a:r>
              <a:rPr lang="en-GB" dirty="0" smtClean="0"/>
              <a:t>That </a:t>
            </a:r>
            <a:r>
              <a:rPr lang="en-GB" dirty="0"/>
              <a:t>I dance like I’ve got diamonds </a:t>
            </a:r>
            <a:endParaRPr lang="en-GB" dirty="0" smtClean="0"/>
          </a:p>
          <a:p>
            <a:pPr marL="0" indent="0">
              <a:buNone/>
            </a:pPr>
            <a:r>
              <a:rPr lang="en-GB" dirty="0" smtClean="0"/>
              <a:t>At </a:t>
            </a:r>
            <a:r>
              <a:rPr lang="en-GB" dirty="0"/>
              <a:t>the meeting of my thighs? </a:t>
            </a:r>
            <a:endParaRPr lang="en-GB" dirty="0" smtClean="0"/>
          </a:p>
          <a:p>
            <a:pPr marL="0" indent="0">
              <a:buNone/>
            </a:pPr>
            <a:r>
              <a:rPr lang="en-GB" dirty="0" smtClean="0"/>
              <a:t>Out </a:t>
            </a:r>
            <a:r>
              <a:rPr lang="en-GB" dirty="0"/>
              <a:t>of the huts of history’s shame </a:t>
            </a:r>
            <a:endParaRPr lang="en-GB" dirty="0" smtClean="0"/>
          </a:p>
          <a:p>
            <a:pPr marL="0" indent="0">
              <a:buNone/>
            </a:pPr>
            <a:r>
              <a:rPr lang="en-GB" dirty="0" smtClean="0"/>
              <a:t>I </a:t>
            </a:r>
            <a:r>
              <a:rPr lang="en-GB" dirty="0"/>
              <a:t>rise </a:t>
            </a:r>
            <a:endParaRPr lang="en-GB" dirty="0" smtClean="0"/>
          </a:p>
          <a:p>
            <a:pPr marL="0" indent="0">
              <a:buNone/>
            </a:pPr>
            <a:r>
              <a:rPr lang="en-GB" dirty="0" smtClean="0"/>
              <a:t>Up </a:t>
            </a:r>
            <a:r>
              <a:rPr lang="en-GB" dirty="0"/>
              <a:t>from a past that’s rooted in pain </a:t>
            </a:r>
            <a:endParaRPr lang="en-GB" dirty="0" smtClean="0"/>
          </a:p>
          <a:p>
            <a:pPr marL="0" indent="0">
              <a:buNone/>
            </a:pPr>
            <a:r>
              <a:rPr lang="en-GB" dirty="0" smtClean="0"/>
              <a:t>I </a:t>
            </a:r>
            <a:r>
              <a:rPr lang="en-GB" dirty="0"/>
              <a:t>rise </a:t>
            </a:r>
            <a:endParaRPr lang="en-GB" dirty="0" smtClean="0"/>
          </a:p>
          <a:p>
            <a:pPr marL="0" indent="0">
              <a:buNone/>
            </a:pPr>
            <a:r>
              <a:rPr lang="en-GB" dirty="0" smtClean="0"/>
              <a:t>I’m </a:t>
            </a:r>
            <a:r>
              <a:rPr lang="en-GB" dirty="0"/>
              <a:t>a black ocean, leaping and wide, </a:t>
            </a:r>
            <a:endParaRPr lang="en-GB" dirty="0" smtClean="0"/>
          </a:p>
          <a:p>
            <a:pPr marL="0" indent="0">
              <a:buNone/>
            </a:pPr>
            <a:r>
              <a:rPr lang="en-GB" dirty="0" smtClean="0"/>
              <a:t>Welling </a:t>
            </a:r>
            <a:r>
              <a:rPr lang="en-GB" dirty="0"/>
              <a:t>and swelling I bear in the tide. </a:t>
            </a:r>
            <a:endParaRPr lang="en-GB" dirty="0" smtClean="0"/>
          </a:p>
          <a:p>
            <a:pPr marL="0" indent="0">
              <a:buNone/>
            </a:pPr>
            <a:r>
              <a:rPr lang="en-GB" dirty="0" smtClean="0"/>
              <a:t>Leaving </a:t>
            </a:r>
            <a:r>
              <a:rPr lang="en-GB" dirty="0"/>
              <a:t>behind nights of terror and fear </a:t>
            </a:r>
            <a:endParaRPr lang="en-GB" dirty="0" smtClean="0"/>
          </a:p>
          <a:p>
            <a:pPr marL="0" indent="0">
              <a:buNone/>
            </a:pPr>
            <a:r>
              <a:rPr lang="en-GB" dirty="0" smtClean="0"/>
              <a:t>I </a:t>
            </a:r>
            <a:r>
              <a:rPr lang="en-GB" dirty="0"/>
              <a:t>rise </a:t>
            </a:r>
            <a:endParaRPr lang="en-GB" dirty="0" smtClean="0"/>
          </a:p>
          <a:p>
            <a:pPr marL="0" indent="0">
              <a:buNone/>
            </a:pPr>
            <a:r>
              <a:rPr lang="en-GB" dirty="0" smtClean="0"/>
              <a:t>Into </a:t>
            </a:r>
            <a:r>
              <a:rPr lang="en-GB" dirty="0"/>
              <a:t>a daybreak that’s wondrously clear </a:t>
            </a:r>
            <a:endParaRPr lang="en-GB" dirty="0" smtClean="0"/>
          </a:p>
          <a:p>
            <a:pPr marL="0" indent="0">
              <a:buNone/>
            </a:pPr>
            <a:r>
              <a:rPr lang="en-GB" dirty="0" smtClean="0"/>
              <a:t>I </a:t>
            </a:r>
            <a:r>
              <a:rPr lang="en-GB" dirty="0"/>
              <a:t>rise </a:t>
            </a:r>
            <a:endParaRPr lang="en-GB" dirty="0" smtClean="0"/>
          </a:p>
          <a:p>
            <a:pPr marL="0" indent="0">
              <a:buNone/>
            </a:pPr>
            <a:r>
              <a:rPr lang="en-GB" dirty="0" smtClean="0"/>
              <a:t>Bringing </a:t>
            </a:r>
            <a:r>
              <a:rPr lang="en-GB" dirty="0"/>
              <a:t>the gifts that my ancestors gave, </a:t>
            </a:r>
            <a:endParaRPr lang="en-GB" dirty="0" smtClean="0"/>
          </a:p>
          <a:p>
            <a:pPr marL="0" indent="0">
              <a:buNone/>
            </a:pPr>
            <a:r>
              <a:rPr lang="en-GB" dirty="0" smtClean="0"/>
              <a:t>I </a:t>
            </a:r>
            <a:r>
              <a:rPr lang="en-GB" dirty="0"/>
              <a:t>am the dream and the hope of the slave. </a:t>
            </a:r>
            <a:endParaRPr lang="en-GB" dirty="0" smtClean="0"/>
          </a:p>
          <a:p>
            <a:pPr marL="0" indent="0">
              <a:buNone/>
            </a:pPr>
            <a:r>
              <a:rPr lang="en-GB" dirty="0" smtClean="0"/>
              <a:t>I </a:t>
            </a:r>
            <a:r>
              <a:rPr lang="en-GB" dirty="0"/>
              <a:t>rise </a:t>
            </a:r>
            <a:endParaRPr lang="en-GB" dirty="0" smtClean="0"/>
          </a:p>
          <a:p>
            <a:pPr marL="0" indent="0">
              <a:buNone/>
            </a:pPr>
            <a:r>
              <a:rPr lang="en-GB" dirty="0" smtClean="0"/>
              <a:t>I </a:t>
            </a:r>
            <a:r>
              <a:rPr lang="en-GB" dirty="0"/>
              <a:t>rise </a:t>
            </a:r>
            <a:endParaRPr lang="en-GB" dirty="0" smtClean="0"/>
          </a:p>
          <a:p>
            <a:pPr marL="0" indent="0">
              <a:buNone/>
            </a:pPr>
            <a:r>
              <a:rPr lang="en-GB" dirty="0" smtClean="0"/>
              <a:t>I </a:t>
            </a:r>
            <a:r>
              <a:rPr lang="en-GB" dirty="0"/>
              <a:t>rise</a:t>
            </a:r>
            <a:r>
              <a:rPr lang="en-GB" dirty="0" smtClean="0"/>
              <a:t>.</a:t>
            </a:r>
          </a:p>
        </p:txBody>
      </p:sp>
    </p:spTree>
    <p:extLst>
      <p:ext uri="{BB962C8B-B14F-4D97-AF65-F5344CB8AC3E}">
        <p14:creationId xmlns:p14="http://schemas.microsoft.com/office/powerpoint/2010/main" val="579059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3748106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GB" sz="2400" b="1" dirty="0"/>
              <a:t>Beyond the Sky and the Earth: A Journey Into Bhutan </a:t>
            </a:r>
            <a:br>
              <a:rPr lang="en-GB" sz="2400" b="1" dirty="0"/>
            </a:br>
            <a:r>
              <a:rPr lang="en-GB" sz="2400" b="1" dirty="0"/>
              <a:t>Jamie </a:t>
            </a:r>
            <a:r>
              <a:rPr lang="en-GB" sz="2400" b="1" dirty="0" err="1" smtClean="0"/>
              <a:t>Zeppa</a:t>
            </a:r>
            <a:endParaRPr lang="en-GB" sz="2400" dirty="0"/>
          </a:p>
        </p:txBody>
      </p:sp>
      <p:sp>
        <p:nvSpPr>
          <p:cNvPr id="3" name="Content Placeholder 2"/>
          <p:cNvSpPr>
            <a:spLocks noGrp="1"/>
          </p:cNvSpPr>
          <p:nvPr>
            <p:ph idx="1"/>
          </p:nvPr>
        </p:nvSpPr>
        <p:spPr>
          <a:xfrm>
            <a:off x="457200" y="1143000"/>
            <a:ext cx="8229600" cy="5715000"/>
          </a:xfrm>
        </p:spPr>
        <p:txBody>
          <a:bodyPr>
            <a:normAutofit fontScale="62500" lnSpcReduction="20000"/>
          </a:bodyPr>
          <a:lstStyle/>
          <a:p>
            <a:pPr marL="0" indent="0">
              <a:buNone/>
            </a:pPr>
            <a:r>
              <a:rPr lang="en-GB" dirty="0" err="1"/>
              <a:t>Zeppa's</a:t>
            </a:r>
            <a:r>
              <a:rPr lang="en-GB" dirty="0"/>
              <a:t> story is nearly an inversion of the ancient Buddhist tale of Siddhartha (in which a prince ventures from the paradise of his father's palace only to find the suffering and decay that he never knew existed) in that the author, at the age of 22, abruptly leaves a stale life in Canada to become a volunteer teacher in the remote and largely undisturbed Buddhist kingdom of Bhutan. Cloaked in the airy mountains between India and China, Bhutan initially frustrates but eventually captivates </a:t>
            </a:r>
            <a:r>
              <a:rPr lang="en-GB" dirty="0" err="1"/>
              <a:t>Zeppa</a:t>
            </a:r>
            <a:r>
              <a:rPr lang="en-GB" dirty="0"/>
              <a:t> with its rudimentary lifestyle that forces her to question former values and plans for the future. Though the story line would seem to open itself to cloying </a:t>
            </a:r>
            <a:r>
              <a:rPr lang="en-GB" dirty="0" err="1"/>
              <a:t>romanticization</a:t>
            </a:r>
            <a:r>
              <a:rPr lang="en-GB" dirty="0"/>
              <a:t>, </a:t>
            </a:r>
            <a:r>
              <a:rPr lang="en-GB" dirty="0" err="1"/>
              <a:t>Zeppa's</a:t>
            </a:r>
            <a:r>
              <a:rPr lang="en-GB" dirty="0"/>
              <a:t> telling of her clumsy attempts to adapt rings with sincerity and inspires sympathy. She thinks to herself upon visiting a local house: ""In one shadowy corner, there is a skinny chicken. I blink several times but it does not vanish. Is it a pet? Is it dinner?"" </a:t>
            </a:r>
            <a:r>
              <a:rPr lang="en-GB" dirty="0" err="1"/>
              <a:t>Zeppa's</a:t>
            </a:r>
            <a:r>
              <a:rPr lang="en-GB" dirty="0"/>
              <a:t> lucid descriptions of the craggy terrain and honest respect for the daily struggles of the natives bring the tiny land to life in a way that is reverent but real. Though she tries to avoid what a friend terms ""that Shangri-La-Di-Da business"" and grapples with the poverty, sexism and political squabbles in Bhutan that bother her, there is little doubt that she sees the place in a largely positive light and is tempted to remain. In the end, </a:t>
            </a:r>
            <a:r>
              <a:rPr lang="en-GB" dirty="0" err="1"/>
              <a:t>Zeppa's</a:t>
            </a:r>
            <a:r>
              <a:rPr lang="en-GB" dirty="0"/>
              <a:t> is a lively tale of her earnest efforts to reconcile what she has learned with what she has known. (June</a:t>
            </a:r>
            <a:r>
              <a:rPr lang="en-GB" dirty="0" smtClean="0"/>
              <a:t>)</a:t>
            </a:r>
          </a:p>
          <a:p>
            <a:pPr marL="0" indent="0">
              <a:buNone/>
            </a:pPr>
            <a:r>
              <a:rPr lang="en-GB" dirty="0">
                <a:hlinkClick r:id="rId2"/>
              </a:rPr>
              <a:t>http://</a:t>
            </a:r>
            <a:r>
              <a:rPr lang="en-GB" dirty="0" smtClean="0">
                <a:hlinkClick r:id="rId2"/>
              </a:rPr>
              <a:t>www.publishersweekly.com/978-1-57322-118-4</a:t>
            </a:r>
            <a:r>
              <a:rPr lang="en-GB" dirty="0" smtClean="0"/>
              <a:t> </a:t>
            </a:r>
            <a:endParaRPr lang="en-GB" dirty="0"/>
          </a:p>
        </p:txBody>
      </p:sp>
    </p:spTree>
    <p:extLst>
      <p:ext uri="{BB962C8B-B14F-4D97-AF65-F5344CB8AC3E}">
        <p14:creationId xmlns:p14="http://schemas.microsoft.com/office/powerpoint/2010/main" val="1635556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Autofit/>
          </a:bodyPr>
          <a:lstStyle/>
          <a:p>
            <a:r>
              <a:rPr lang="en-GB" sz="2400" b="1" u="sng" dirty="0"/>
              <a:t>From </a:t>
            </a:r>
            <a:r>
              <a:rPr lang="en-GB" sz="2400" b="1" i="1" u="sng" dirty="0"/>
              <a:t>Beyond the Sky and the Earth: A Journey into </a:t>
            </a:r>
            <a:r>
              <a:rPr lang="en-GB" sz="2400" b="1" i="1" u="sng" dirty="0" smtClean="0"/>
              <a:t>Bhutan</a:t>
            </a:r>
            <a:r>
              <a:rPr lang="en-GB" sz="2400" b="1" u="sng" dirty="0"/>
              <a:t/>
            </a:r>
            <a:br>
              <a:rPr lang="en-GB" sz="2400" b="1" u="sng" dirty="0"/>
            </a:br>
            <a:r>
              <a:rPr lang="en-GB" sz="1800" b="1" dirty="0"/>
              <a:t>When </a:t>
            </a:r>
            <a:r>
              <a:rPr lang="en-GB" sz="1800" b="1" dirty="0" smtClean="0"/>
              <a:t>Jamie </a:t>
            </a:r>
            <a:r>
              <a:rPr lang="en-GB" sz="1800" b="1" dirty="0" err="1" smtClean="0"/>
              <a:t>Zeppa</a:t>
            </a:r>
            <a:r>
              <a:rPr lang="en-GB" sz="1800" b="1" dirty="0" smtClean="0"/>
              <a:t> </a:t>
            </a:r>
            <a:r>
              <a:rPr lang="en-GB" sz="1800" b="1" dirty="0"/>
              <a:t>was 24 years old she left Canada to teach in Bhutan. This memoir</a:t>
            </a:r>
            <a:br>
              <a:rPr lang="en-GB" sz="1800" b="1" dirty="0"/>
            </a:br>
            <a:r>
              <a:rPr lang="en-GB" sz="1800" b="1" dirty="0"/>
              <a:t>grew out of an essay she wrote about her early days in the country</a:t>
            </a:r>
            <a:r>
              <a:rPr lang="en-GB" sz="1800" b="1" dirty="0" smtClean="0"/>
              <a:t>.</a:t>
            </a:r>
            <a:endParaRPr lang="en-GB" sz="1800" dirty="0"/>
          </a:p>
        </p:txBody>
      </p:sp>
      <p:sp>
        <p:nvSpPr>
          <p:cNvPr id="3" name="Content Placeholder 2"/>
          <p:cNvSpPr>
            <a:spLocks noGrp="1"/>
          </p:cNvSpPr>
          <p:nvPr>
            <p:ph idx="1"/>
          </p:nvPr>
        </p:nvSpPr>
        <p:spPr>
          <a:xfrm>
            <a:off x="0" y="990600"/>
            <a:ext cx="9144000" cy="5867400"/>
          </a:xfrm>
        </p:spPr>
        <p:txBody>
          <a:bodyPr>
            <a:normAutofit fontScale="40000" lnSpcReduction="20000"/>
          </a:bodyPr>
          <a:lstStyle/>
          <a:p>
            <a:pPr marL="0" indent="0">
              <a:buNone/>
            </a:pPr>
            <a:r>
              <a:rPr lang="en-GB" dirty="0" smtClean="0"/>
              <a:t>Mountains </a:t>
            </a:r>
            <a:r>
              <a:rPr lang="en-GB" dirty="0"/>
              <a:t>all around, climbing up to peaks, rolling into valleys, again and again. </a:t>
            </a:r>
            <a:r>
              <a:rPr lang="en-GB" dirty="0" smtClean="0"/>
              <a:t>Bhutan is </a:t>
            </a:r>
            <a:r>
              <a:rPr lang="en-GB" dirty="0"/>
              <a:t>all and only mountains. I know the technical explanation for the landscape, </a:t>
            </a:r>
            <a:r>
              <a:rPr lang="en-GB" dirty="0" smtClean="0"/>
              <a:t>landmass meeting </a:t>
            </a:r>
            <a:r>
              <a:rPr lang="en-GB" dirty="0"/>
              <a:t>landmass, the Indian subcontinent colliding into Asia thirty or forty million </a:t>
            </a:r>
            <a:r>
              <a:rPr lang="en-GB" dirty="0" smtClean="0"/>
              <a:t>years ago</a:t>
            </a:r>
            <a:r>
              <a:rPr lang="en-GB" dirty="0"/>
              <a:t>, but I cannot imagine it. It is easier to picture a giant child gathering earth in </a:t>
            </a:r>
            <a:r>
              <a:rPr lang="en-GB" dirty="0" smtClean="0"/>
              <a:t>great armfuls</a:t>
            </a:r>
            <a:r>
              <a:rPr lang="en-GB" dirty="0"/>
              <a:t>, piling up rock, pinching </a:t>
            </a:r>
            <a:endParaRPr lang="en-GB" dirty="0" smtClean="0"/>
          </a:p>
          <a:p>
            <a:pPr marL="0" indent="0">
              <a:buNone/>
            </a:pPr>
            <a:r>
              <a:rPr lang="en-GB" dirty="0" smtClean="0"/>
              <a:t>5 mud </a:t>
            </a:r>
            <a:r>
              <a:rPr lang="en-GB" dirty="0"/>
              <a:t>into ridges and sharp peaks, knuckling out </a:t>
            </a:r>
            <a:r>
              <a:rPr lang="en-GB" dirty="0" smtClean="0"/>
              <a:t>little valleys </a:t>
            </a:r>
            <a:r>
              <a:rPr lang="en-GB" dirty="0"/>
              <a:t>and gorges, poking holes for water to fall </a:t>
            </a:r>
            <a:r>
              <a:rPr lang="en-GB" dirty="0" smtClean="0"/>
              <a:t>through. It </a:t>
            </a:r>
            <a:r>
              <a:rPr lang="en-GB" dirty="0"/>
              <a:t>is my first night in </a:t>
            </a:r>
            <a:r>
              <a:rPr lang="en-GB" dirty="0" err="1"/>
              <a:t>Thimphu</a:t>
            </a:r>
            <a:r>
              <a:rPr lang="en-GB" dirty="0"/>
              <a:t>, the capital, a ninety-minute drive from the airport </a:t>
            </a:r>
            <a:r>
              <a:rPr lang="en-GB" dirty="0" smtClean="0"/>
              <a:t>in Paro</a:t>
            </a:r>
            <a:r>
              <a:rPr lang="en-GB" dirty="0"/>
              <a:t>. It took five different flights over four days to get here, from Toronto to </a:t>
            </a:r>
            <a:r>
              <a:rPr lang="en-GB" dirty="0" smtClean="0"/>
              <a:t>Montreal, to </a:t>
            </a:r>
            <a:r>
              <a:rPr lang="en-GB" dirty="0"/>
              <a:t>Amsterdam to New Delhi to Calcutta to Paro. I am exhausted, but I cannot sleep</a:t>
            </a:r>
            <a:r>
              <a:rPr lang="en-GB" dirty="0" smtClean="0"/>
              <a:t>. </a:t>
            </a:r>
          </a:p>
          <a:p>
            <a:pPr marL="0" indent="0">
              <a:buNone/>
            </a:pPr>
            <a:r>
              <a:rPr lang="en-GB" dirty="0" smtClean="0"/>
              <a:t>10 </a:t>
            </a:r>
            <a:r>
              <a:rPr lang="en-GB" dirty="0"/>
              <a:t>From my simple, pine-</a:t>
            </a:r>
            <a:r>
              <a:rPr lang="en-GB" dirty="0" err="1"/>
              <a:t>paneled</a:t>
            </a:r>
            <a:r>
              <a:rPr lang="en-GB" dirty="0"/>
              <a:t> room at the </a:t>
            </a:r>
            <a:r>
              <a:rPr lang="en-GB" dirty="0" err="1"/>
              <a:t>Druk</a:t>
            </a:r>
            <a:r>
              <a:rPr lang="en-GB" dirty="0"/>
              <a:t> </a:t>
            </a:r>
            <a:r>
              <a:rPr lang="en-GB" dirty="0" err="1"/>
              <a:t>Sherig</a:t>
            </a:r>
            <a:r>
              <a:rPr lang="en-GB" dirty="0"/>
              <a:t> hotel, I watch mountains rise </a:t>
            </a:r>
            <a:r>
              <a:rPr lang="en-GB" dirty="0" smtClean="0"/>
              <a:t>to meet </a:t>
            </a:r>
            <a:r>
              <a:rPr lang="en-GB" dirty="0"/>
              <a:t>the moon. I used to wonder what was on the other side of mountains, how </a:t>
            </a:r>
            <a:r>
              <a:rPr lang="en-GB" dirty="0" smtClean="0"/>
              <a:t>the landscape </a:t>
            </a:r>
            <a:r>
              <a:rPr lang="en-GB" dirty="0"/>
              <a:t>resolved itself beyond the immediate wall in front of you. Flying in from </a:t>
            </a:r>
            <a:r>
              <a:rPr lang="en-GB" dirty="0" smtClean="0"/>
              <a:t>the baked-brown </a:t>
            </a:r>
            <a:r>
              <a:rPr lang="en-GB" dirty="0"/>
              <a:t>plains of India this morning, I found out: on the other side of </a:t>
            </a:r>
            <a:r>
              <a:rPr lang="en-GB" dirty="0" smtClean="0"/>
              <a:t>mountains are </a:t>
            </a:r>
            <a:r>
              <a:rPr lang="en-GB" dirty="0"/>
              <a:t>mountains, more mountains and more mountains again. The entire earth below </a:t>
            </a:r>
            <a:r>
              <a:rPr lang="en-GB" dirty="0" smtClean="0"/>
              <a:t>us </a:t>
            </a:r>
          </a:p>
          <a:p>
            <a:pPr marL="0" indent="0">
              <a:buNone/>
            </a:pPr>
            <a:r>
              <a:rPr lang="en-GB" dirty="0" smtClean="0"/>
              <a:t>15 </a:t>
            </a:r>
            <a:r>
              <a:rPr lang="en-GB" dirty="0"/>
              <a:t>was a convulsion of crests and gorges and wind-sharpened pinnacles. Just past Everest</a:t>
            </a:r>
            <a:r>
              <a:rPr lang="en-GB" dirty="0" smtClean="0"/>
              <a:t>, I </a:t>
            </a:r>
            <a:r>
              <a:rPr lang="en-GB" dirty="0"/>
              <a:t>caught a glimpse of the Tibetan plateau, the edge of a frozen desert 4,500 </a:t>
            </a:r>
            <a:r>
              <a:rPr lang="en-GB" dirty="0" smtClean="0"/>
              <a:t>meters above </a:t>
            </a:r>
            <a:r>
              <a:rPr lang="en-GB" dirty="0"/>
              <a:t>sea level. </a:t>
            </a:r>
            <a:r>
              <a:rPr lang="en-GB" dirty="0" err="1"/>
              <a:t>Thimphu’s</a:t>
            </a:r>
            <a:r>
              <a:rPr lang="en-GB" dirty="0"/>
              <a:t> altitude is about half of that but even here, the winter air </a:t>
            </a:r>
            <a:r>
              <a:rPr lang="en-GB" dirty="0" smtClean="0"/>
              <a:t>is thin </a:t>
            </a:r>
            <a:r>
              <a:rPr lang="en-GB" dirty="0"/>
              <a:t>and dry and very </a:t>
            </a:r>
            <a:r>
              <a:rPr lang="en-GB" dirty="0" smtClean="0"/>
              <a:t>cold. The </a:t>
            </a:r>
            <a:r>
              <a:rPr lang="en-GB" dirty="0"/>
              <a:t>next morning, I share breakfast of instant coffee, powdered milk, </a:t>
            </a:r>
            <a:r>
              <a:rPr lang="en-GB" dirty="0" err="1"/>
              <a:t>plasticky</a:t>
            </a:r>
            <a:r>
              <a:rPr lang="en-GB" dirty="0"/>
              <a:t> </a:t>
            </a:r>
            <a:r>
              <a:rPr lang="en-GB" dirty="0" smtClean="0"/>
              <a:t>white </a:t>
            </a:r>
          </a:p>
          <a:p>
            <a:pPr marL="0" indent="0">
              <a:buNone/>
            </a:pPr>
            <a:r>
              <a:rPr lang="en-GB" dirty="0" smtClean="0"/>
              <a:t>20 </a:t>
            </a:r>
            <a:r>
              <a:rPr lang="en-GB" dirty="0"/>
              <a:t>bread and </a:t>
            </a:r>
            <a:r>
              <a:rPr lang="en-GB" dirty="0" smtClean="0"/>
              <a:t>flavorless1 </a:t>
            </a:r>
            <a:r>
              <a:rPr lang="en-GB" dirty="0"/>
              <a:t>red jam in the hotel with two other Canadians who have signed </a:t>
            </a:r>
            <a:r>
              <a:rPr lang="en-GB" dirty="0" smtClean="0"/>
              <a:t>on to </a:t>
            </a:r>
            <a:r>
              <a:rPr lang="en-GB" dirty="0"/>
              <a:t>teach in Bhutan for two years. Lorna has golden brown hair, freckles and a no nonsense</a:t>
            </a:r>
            <a:r>
              <a:rPr lang="en-GB" dirty="0" smtClean="0"/>
              <a:t>, home-on-the-farm demeanor2 </a:t>
            </a:r>
            <a:r>
              <a:rPr lang="en-GB" dirty="0"/>
              <a:t>that is frequently shattered by her ringing </a:t>
            </a:r>
            <a:r>
              <a:rPr lang="en-GB" dirty="0" smtClean="0"/>
              <a:t>laughter and </a:t>
            </a:r>
            <a:r>
              <a:rPr lang="en-GB" dirty="0"/>
              <a:t>stories of the wild characters that populate her life in Saskatchewan. Sasha </a:t>
            </a:r>
            <a:r>
              <a:rPr lang="en-GB" dirty="0" smtClean="0"/>
              <a:t>from British </a:t>
            </a:r>
            <a:r>
              <a:rPr lang="en-GB" dirty="0"/>
              <a:t>Columbia is slight and dark, with an impish smile. After breakfast, we have a </a:t>
            </a:r>
            <a:r>
              <a:rPr lang="en-GB" dirty="0" smtClean="0"/>
              <a:t>brief </a:t>
            </a:r>
          </a:p>
          <a:p>
            <a:pPr marL="0" indent="0">
              <a:buNone/>
            </a:pPr>
            <a:r>
              <a:rPr lang="en-GB" dirty="0" smtClean="0"/>
              <a:t>25 </a:t>
            </a:r>
            <a:r>
              <a:rPr lang="en-GB" dirty="0"/>
              <a:t>meeting with Gordon, the field director of the WUSC program in Bhutan, and then </a:t>
            </a:r>
            <a:r>
              <a:rPr lang="en-GB" dirty="0" smtClean="0"/>
              <a:t>walk along </a:t>
            </a:r>
            <a:r>
              <a:rPr lang="en-GB" dirty="0"/>
              <a:t>the main road of </a:t>
            </a:r>
            <a:r>
              <a:rPr lang="en-GB" dirty="0" err="1"/>
              <a:t>Thimphu</a:t>
            </a:r>
            <a:r>
              <a:rPr lang="en-GB" dirty="0"/>
              <a:t>. Both Lorna and Sasha have traveled3 </a:t>
            </a:r>
            <a:r>
              <a:rPr lang="en-GB" dirty="0" smtClean="0"/>
              <a:t>extensively; Lorna </a:t>
            </a:r>
            <a:r>
              <a:rPr lang="en-GB" dirty="0"/>
              <a:t>trekked all over Europe and northern Africa and Sasha worked for a year in </a:t>
            </a:r>
            <a:r>
              <a:rPr lang="en-GB" dirty="0" smtClean="0"/>
              <a:t>an orphanage </a:t>
            </a:r>
            <a:r>
              <a:rPr lang="en-GB" dirty="0"/>
              <a:t>in Bombay. They are both ecstatic about Bhutan so far, and I stay close </a:t>
            </a:r>
            <a:r>
              <a:rPr lang="en-GB" dirty="0" smtClean="0"/>
              <a:t>to them</a:t>
            </a:r>
            <a:r>
              <a:rPr lang="en-GB" dirty="0"/>
              <a:t>, hoping to pick up some of their </a:t>
            </a:r>
            <a:r>
              <a:rPr lang="en-GB" dirty="0" smtClean="0"/>
              <a:t>enthusiasm. </a:t>
            </a:r>
          </a:p>
          <a:p>
            <a:pPr marL="0" indent="0">
              <a:buNone/>
            </a:pPr>
            <a:r>
              <a:rPr lang="en-GB" dirty="0" smtClean="0"/>
              <a:t>30 </a:t>
            </a:r>
            <a:r>
              <a:rPr lang="en-GB" dirty="0"/>
              <a:t>Although </a:t>
            </a:r>
            <a:r>
              <a:rPr lang="en-GB" dirty="0" err="1"/>
              <a:t>Thimphu’s</a:t>
            </a:r>
            <a:r>
              <a:rPr lang="en-GB" dirty="0"/>
              <a:t> official population is 20,000, it seems even smaller. It doesn’t </a:t>
            </a:r>
            <a:r>
              <a:rPr lang="en-GB" dirty="0" smtClean="0"/>
              <a:t>even have </a:t>
            </a:r>
            <a:r>
              <a:rPr lang="en-GB" dirty="0"/>
              <a:t>traffic lights. Blue-suited policemen stationed at two intersections along the </a:t>
            </a:r>
            <a:r>
              <a:rPr lang="en-GB" dirty="0" smtClean="0"/>
              <a:t>main street </a:t>
            </a:r>
            <a:r>
              <a:rPr lang="en-GB" dirty="0"/>
              <a:t>direct the occasional </a:t>
            </a:r>
            <a:r>
              <a:rPr lang="en-GB" dirty="0" smtClean="0"/>
              <a:t> truck </a:t>
            </a:r>
            <a:r>
              <a:rPr lang="en-GB" dirty="0"/>
              <a:t>or </a:t>
            </a:r>
            <a:r>
              <a:rPr lang="en-GB" dirty="0" err="1"/>
              <a:t>landcruiser</a:t>
            </a:r>
            <a:r>
              <a:rPr lang="en-GB" dirty="0"/>
              <a:t> using incomprehensible but </a:t>
            </a:r>
            <a:r>
              <a:rPr lang="en-GB" dirty="0" smtClean="0"/>
              <a:t>graceful hand </a:t>
            </a:r>
            <a:r>
              <a:rPr lang="en-GB" dirty="0"/>
              <a:t>gestures. The buildings all have the same pitched roof, trefoil windows and </a:t>
            </a:r>
            <a:r>
              <a:rPr lang="en-GB" dirty="0" smtClean="0"/>
              <a:t>heavy beams </a:t>
            </a:r>
            <a:r>
              <a:rPr lang="en-GB" dirty="0"/>
              <a:t>painted with lotus flowers, jewels and clouds. One-storied shops with </a:t>
            </a:r>
            <a:r>
              <a:rPr lang="en-GB" dirty="0" smtClean="0"/>
              <a:t>wooden</a:t>
            </a:r>
          </a:p>
          <a:p>
            <a:pPr marL="0" indent="0">
              <a:buNone/>
            </a:pPr>
            <a:r>
              <a:rPr lang="en-GB" dirty="0" smtClean="0"/>
              <a:t>35 shuttered </a:t>
            </a:r>
            <a:r>
              <a:rPr lang="en-GB" dirty="0"/>
              <a:t>windows open onto the street. They seem to be selling the same things</a:t>
            </a:r>
            <a:r>
              <a:rPr lang="en-GB" dirty="0" smtClean="0"/>
              <a:t>: onions</a:t>
            </a:r>
            <a:r>
              <a:rPr lang="en-GB" dirty="0"/>
              <a:t>, rice, milk powder, dried fish, plastic buckets and metal plates, quilts </a:t>
            </a:r>
            <a:r>
              <a:rPr lang="en-GB" dirty="0" smtClean="0"/>
              <a:t>and packages </a:t>
            </a:r>
            <a:r>
              <a:rPr lang="en-GB" dirty="0"/>
              <a:t>of stale, soft cookies from </a:t>
            </a:r>
            <a:r>
              <a:rPr lang="en-GB" dirty="0" err="1" smtClean="0"/>
              <a:t>ndia</a:t>
            </a:r>
            <a:r>
              <a:rPr lang="en-GB" dirty="0"/>
              <a:t>−Bourbon Biscuits, Coconut </a:t>
            </a:r>
            <a:r>
              <a:rPr lang="en-GB" dirty="0" err="1"/>
              <a:t>Crunchies</a:t>
            </a:r>
            <a:r>
              <a:rPr lang="en-GB" dirty="0"/>
              <a:t> and </a:t>
            </a:r>
            <a:r>
              <a:rPr lang="en-GB" dirty="0" smtClean="0"/>
              <a:t>the hideously </a:t>
            </a:r>
            <a:r>
              <a:rPr lang="en-GB" dirty="0"/>
              <a:t>colored4 Orange Cream Biscuits. There are more signs of the outside </a:t>
            </a:r>
            <a:r>
              <a:rPr lang="en-GB" dirty="0" smtClean="0"/>
              <a:t>world than </a:t>
            </a:r>
            <a:r>
              <a:rPr lang="en-GB" dirty="0"/>
              <a:t>I had expected: teenagers in acid washed jeans, Willie Nelson’s greatest hits </a:t>
            </a:r>
            <a:r>
              <a:rPr lang="en-GB" dirty="0" smtClean="0"/>
              <a:t>after </a:t>
            </a:r>
          </a:p>
          <a:p>
            <a:pPr marL="0" indent="0">
              <a:buNone/>
            </a:pPr>
            <a:r>
              <a:rPr lang="en-GB" dirty="0" smtClean="0"/>
              <a:t>40 </a:t>
            </a:r>
            <a:r>
              <a:rPr lang="en-GB" dirty="0"/>
              <a:t>the news in English on the Bhutan Broadcasting Service, a Rambo poster in a </a:t>
            </a:r>
            <a:r>
              <a:rPr lang="en-GB" dirty="0" smtClean="0"/>
              <a:t>bar. </a:t>
            </a:r>
          </a:p>
          <a:p>
            <a:pPr marL="0" indent="0">
              <a:buNone/>
            </a:pPr>
            <a:r>
              <a:rPr lang="en-GB" dirty="0" smtClean="0"/>
              <a:t>1 </a:t>
            </a:r>
            <a:r>
              <a:rPr lang="en-GB" i="1" dirty="0" err="1"/>
              <a:t>flavorless</a:t>
            </a:r>
            <a:r>
              <a:rPr lang="en-GB" dirty="0"/>
              <a:t>: American spelling of </a:t>
            </a:r>
            <a:r>
              <a:rPr lang="en-GB" i="1" dirty="0" smtClean="0"/>
              <a:t>flavourless 	</a:t>
            </a:r>
            <a:r>
              <a:rPr lang="en-GB" dirty="0" smtClean="0"/>
              <a:t>2 </a:t>
            </a:r>
            <a:r>
              <a:rPr lang="en-GB" i="1" dirty="0" err="1"/>
              <a:t>demeanor</a:t>
            </a:r>
            <a:r>
              <a:rPr lang="en-GB" dirty="0"/>
              <a:t>: American spelling of </a:t>
            </a:r>
            <a:r>
              <a:rPr lang="en-GB" i="1" dirty="0"/>
              <a:t>demeanour</a:t>
            </a:r>
          </a:p>
          <a:p>
            <a:pPr marL="0" indent="0">
              <a:buNone/>
            </a:pPr>
            <a:r>
              <a:rPr lang="en-GB" dirty="0"/>
              <a:t>3 </a:t>
            </a:r>
            <a:r>
              <a:rPr lang="en-GB" i="1" dirty="0" err="1"/>
              <a:t>traveled</a:t>
            </a:r>
            <a:r>
              <a:rPr lang="en-GB" dirty="0"/>
              <a:t>: American spelling of </a:t>
            </a:r>
            <a:r>
              <a:rPr lang="en-GB" i="1" dirty="0" smtClean="0"/>
              <a:t>travelled 	</a:t>
            </a:r>
            <a:r>
              <a:rPr lang="en-GB" dirty="0" smtClean="0"/>
              <a:t>4 </a:t>
            </a:r>
            <a:r>
              <a:rPr lang="en-GB" i="1" dirty="0" err="1"/>
              <a:t>colored</a:t>
            </a:r>
            <a:r>
              <a:rPr lang="en-GB" dirty="0"/>
              <a:t>: American spelling of </a:t>
            </a:r>
            <a:r>
              <a:rPr lang="en-GB" i="1" dirty="0" smtClean="0"/>
              <a:t>coloured</a:t>
            </a:r>
            <a:endParaRPr lang="en-GB" i="1" dirty="0"/>
          </a:p>
        </p:txBody>
      </p:sp>
    </p:spTree>
    <p:extLst>
      <p:ext uri="{BB962C8B-B14F-4D97-AF65-F5344CB8AC3E}">
        <p14:creationId xmlns:p14="http://schemas.microsoft.com/office/powerpoint/2010/main" val="31043477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Autofit/>
          </a:bodyPr>
          <a:lstStyle/>
          <a:p>
            <a:r>
              <a:rPr lang="en-GB" sz="2400" b="1" u="sng" dirty="0"/>
              <a:t>From </a:t>
            </a:r>
            <a:r>
              <a:rPr lang="en-GB" sz="2400" b="1" i="1" u="sng" dirty="0"/>
              <a:t>Beyond the Sky and the Earth</a:t>
            </a:r>
            <a:endParaRPr lang="en-GB" sz="2400" dirty="0"/>
          </a:p>
        </p:txBody>
      </p:sp>
      <p:sp>
        <p:nvSpPr>
          <p:cNvPr id="3" name="Content Placeholder 2"/>
          <p:cNvSpPr>
            <a:spLocks noGrp="1"/>
          </p:cNvSpPr>
          <p:nvPr>
            <p:ph idx="1"/>
          </p:nvPr>
        </p:nvSpPr>
        <p:spPr>
          <a:xfrm>
            <a:off x="0" y="533400"/>
            <a:ext cx="9144000" cy="6324600"/>
          </a:xfrm>
        </p:spPr>
        <p:txBody>
          <a:bodyPr>
            <a:normAutofit/>
          </a:bodyPr>
          <a:lstStyle/>
          <a:p>
            <a:pPr marL="0" indent="0">
              <a:buNone/>
            </a:pPr>
            <a:r>
              <a:rPr lang="en-GB" sz="1100" dirty="0"/>
              <a:t>Overall, these signs of cultural infiltration are few, but they are startling against </a:t>
            </a:r>
            <a:r>
              <a:rPr lang="en-GB" sz="1100" dirty="0" smtClean="0"/>
              <a:t>the Bhutanese-ness </a:t>
            </a:r>
            <a:r>
              <a:rPr lang="en-GB" sz="1100" dirty="0"/>
              <a:t>of everything </a:t>
            </a:r>
            <a:r>
              <a:rPr lang="en-GB" sz="1100" dirty="0" smtClean="0"/>
              <a:t>else. The </a:t>
            </a:r>
            <a:r>
              <a:rPr lang="en-GB" sz="1100" dirty="0"/>
              <a:t>town itself looks very old, with cracked sidewalks and faded paintwork, but </a:t>
            </a:r>
            <a:r>
              <a:rPr lang="en-GB" sz="1100" dirty="0" smtClean="0"/>
              <a:t>Gordon told </a:t>
            </a:r>
            <a:r>
              <a:rPr lang="en-GB" sz="1100" dirty="0"/>
              <a:t>us that it didn't exist thirty-odd years ago. Before the sixties, when the third </a:t>
            </a:r>
            <a:r>
              <a:rPr lang="en-GB" sz="1100" dirty="0" smtClean="0"/>
              <a:t>king 45 </a:t>
            </a:r>
            <a:r>
              <a:rPr lang="en-GB" sz="1100" dirty="0"/>
              <a:t>decided to make it the capital, it was nothing but rice paddies, a few farm houses, and </a:t>
            </a:r>
            <a:r>
              <a:rPr lang="en-GB" sz="1100" dirty="0" smtClean="0"/>
              <a:t>a </a:t>
            </a:r>
            <a:r>
              <a:rPr lang="en-GB" sz="1100" i="1" dirty="0" err="1" smtClean="0"/>
              <a:t>dzong</a:t>
            </a:r>
            <a:r>
              <a:rPr lang="en-GB" sz="1100" dirty="0"/>
              <a:t>−one of the fortresses that are scattered </a:t>
            </a:r>
            <a:r>
              <a:rPr lang="en-GB" sz="1100" dirty="0" smtClean="0"/>
              <a:t>throughout </a:t>
            </a:r>
            <a:r>
              <a:rPr lang="en-GB" sz="1100" dirty="0"/>
              <a:t>the country. </a:t>
            </a:r>
            <a:r>
              <a:rPr lang="en-GB" sz="1100" dirty="0" err="1"/>
              <a:t>Thimphu</a:t>
            </a:r>
            <a:r>
              <a:rPr lang="en-GB" sz="1100" dirty="0"/>
              <a:t> </a:t>
            </a:r>
            <a:r>
              <a:rPr lang="en-GB" sz="1100" dirty="0" smtClean="0"/>
              <a:t>is actually </a:t>
            </a:r>
            <a:r>
              <a:rPr lang="en-GB" sz="1100" dirty="0"/>
              <a:t>new. “</a:t>
            </a:r>
            <a:r>
              <a:rPr lang="en-GB" sz="1100" dirty="0" err="1"/>
              <a:t>himphu</a:t>
            </a:r>
            <a:r>
              <a:rPr lang="en-GB" sz="1100" dirty="0"/>
              <a:t> will look like New York to you when you come back after a year </a:t>
            </a:r>
            <a:r>
              <a:rPr lang="en-GB" sz="1100" dirty="0" smtClean="0"/>
              <a:t>in the </a:t>
            </a:r>
            <a:r>
              <a:rPr lang="en-GB" sz="1100" dirty="0"/>
              <a:t>east,” he </a:t>
            </a:r>
            <a:r>
              <a:rPr lang="en-GB" sz="1100" dirty="0" smtClean="0"/>
              <a:t>said. At </a:t>
            </a:r>
            <a:r>
              <a:rPr lang="en-GB" sz="1100" dirty="0"/>
              <a:t>the end of the main road is </a:t>
            </a:r>
            <a:r>
              <a:rPr lang="en-GB" sz="1100" dirty="0" err="1"/>
              <a:t>Tashichho</a:t>
            </a:r>
            <a:r>
              <a:rPr lang="en-GB" sz="1100" dirty="0"/>
              <a:t> </a:t>
            </a:r>
            <a:r>
              <a:rPr lang="en-GB" sz="1100" dirty="0" err="1"/>
              <a:t>Dzong</a:t>
            </a:r>
            <a:r>
              <a:rPr lang="en-GB" sz="1100" dirty="0"/>
              <a:t>, the seat of the Royal Government </a:t>
            </a:r>
            <a:r>
              <a:rPr lang="en-GB" sz="1100" dirty="0" smtClean="0"/>
              <a:t>of </a:t>
            </a:r>
          </a:p>
          <a:p>
            <a:pPr marL="0" indent="0">
              <a:buNone/>
            </a:pPr>
            <a:r>
              <a:rPr lang="en-GB" sz="1100" dirty="0" smtClean="0"/>
              <a:t>50 </a:t>
            </a:r>
            <a:r>
              <a:rPr lang="en-GB" sz="1100" dirty="0"/>
              <a:t>Bhutan, a grand, whitewashed, red-roofed, golden-tipped fortress, built in the </a:t>
            </a:r>
            <a:r>
              <a:rPr lang="en-GB" sz="1100" dirty="0" smtClean="0"/>
              <a:t>traditional way</a:t>
            </a:r>
            <a:r>
              <a:rPr lang="en-GB" sz="1100" dirty="0"/>
              <a:t>, without blueprints or nails. Beyond, hamlets are connected by footpaths, </a:t>
            </a:r>
            <a:r>
              <a:rPr lang="en-GB" sz="1100" dirty="0" smtClean="0"/>
              <a:t>and terraced </a:t>
            </a:r>
            <a:r>
              <a:rPr lang="en-GB" sz="1100" dirty="0"/>
              <a:t>fields, barren now, climb steadily from the river and merge into forest. </a:t>
            </a:r>
            <a:r>
              <a:rPr lang="en-GB" sz="1100" dirty="0" err="1" smtClean="0"/>
              <a:t>Thimphu</a:t>
            </a:r>
            <a:r>
              <a:rPr lang="en-GB" sz="1100" dirty="0" smtClean="0"/>
              <a:t> will </a:t>
            </a:r>
            <a:r>
              <a:rPr lang="en-GB" sz="1100" dirty="0"/>
              <a:t>never look like New York to me, I </a:t>
            </a:r>
            <a:r>
              <a:rPr lang="en-GB" sz="1100" dirty="0" smtClean="0"/>
              <a:t>think. The </a:t>
            </a:r>
            <a:r>
              <a:rPr lang="en-GB" sz="1100" dirty="0"/>
              <a:t>Bhutanese are a very handsome people, ‘the best built race of men I ever saw</a:t>
            </a:r>
            <a:r>
              <a:rPr lang="en-GB" sz="1100" dirty="0" smtClean="0"/>
              <a:t>,’ </a:t>
            </a:r>
          </a:p>
          <a:p>
            <a:pPr marL="0" indent="0">
              <a:buNone/>
            </a:pPr>
            <a:r>
              <a:rPr lang="en-GB" sz="1100" dirty="0" smtClean="0"/>
              <a:t>55 </a:t>
            </a:r>
            <a:r>
              <a:rPr lang="en-GB" sz="1100" dirty="0"/>
              <a:t>wrote emissary George Bogle on his way to Tibet in 1774, and I find I agree. Of </a:t>
            </a:r>
            <a:r>
              <a:rPr lang="en-GB" sz="1100" dirty="0" smtClean="0"/>
              <a:t>medium height </a:t>
            </a:r>
            <a:r>
              <a:rPr lang="en-GB" sz="1100" dirty="0"/>
              <a:t>and sturdily built, they have beautiful aristocratic faces with dark, </a:t>
            </a:r>
            <a:r>
              <a:rPr lang="en-GB" sz="1100" dirty="0" smtClean="0"/>
              <a:t>almond-shaped eyes</a:t>
            </a:r>
            <a:r>
              <a:rPr lang="en-GB" sz="1100" dirty="0"/>
              <a:t>, high cheekbones and gentle smiles. Both men and women wear their black </a:t>
            </a:r>
            <a:r>
              <a:rPr lang="en-GB" sz="1100" dirty="0" smtClean="0"/>
              <a:t>hair short</a:t>
            </a:r>
            <a:r>
              <a:rPr lang="en-GB" sz="1100" dirty="0"/>
              <a:t>. The women wear a </a:t>
            </a:r>
            <a:r>
              <a:rPr lang="en-GB" sz="1100" i="1" dirty="0" err="1"/>
              <a:t>kira</a:t>
            </a:r>
            <a:r>
              <a:rPr lang="en-GB" sz="1100" dirty="0"/>
              <a:t>, a brightly striped, ankle-length dress and the men a </a:t>
            </a:r>
            <a:r>
              <a:rPr lang="en-GB" sz="1100" i="1" dirty="0" err="1" smtClean="0"/>
              <a:t>gho</a:t>
            </a:r>
            <a:r>
              <a:rPr lang="en-GB" sz="1100" dirty="0" smtClean="0"/>
              <a:t>, a </a:t>
            </a:r>
            <a:r>
              <a:rPr lang="en-GB" sz="1100" dirty="0"/>
              <a:t>knee-length robe that resembles a kimono, except that the top part is exceptionally</a:t>
            </a:r>
          </a:p>
          <a:p>
            <a:pPr marL="0" indent="0">
              <a:buNone/>
            </a:pPr>
            <a:r>
              <a:rPr lang="en-GB" sz="1100" dirty="0"/>
              <a:t>60 voluminous. The Bhutanese of Nepali origin tend to be taller, with sharper features </a:t>
            </a:r>
            <a:r>
              <a:rPr lang="en-GB" sz="1100" dirty="0" smtClean="0"/>
              <a:t>and darker </a:t>
            </a:r>
            <a:r>
              <a:rPr lang="en-GB" sz="1100" dirty="0"/>
              <a:t>complexions. They too wear the </a:t>
            </a:r>
            <a:r>
              <a:rPr lang="en-GB" sz="1100" dirty="0" err="1"/>
              <a:t>gho</a:t>
            </a:r>
            <a:r>
              <a:rPr lang="en-GB" sz="1100" dirty="0"/>
              <a:t> and </a:t>
            </a:r>
            <a:r>
              <a:rPr lang="en-GB" sz="1100" dirty="0" err="1"/>
              <a:t>kira</a:t>
            </a:r>
            <a:r>
              <a:rPr lang="en-GB" sz="1100" dirty="0"/>
              <a:t>. People look at us curiously, </a:t>
            </a:r>
            <a:r>
              <a:rPr lang="en-GB" sz="1100" dirty="0" smtClean="0"/>
              <a:t>but they </a:t>
            </a:r>
            <a:r>
              <a:rPr lang="en-GB" sz="1100" dirty="0"/>
              <a:t>do not seem surprised at our presence. Although we see few other foreigners </a:t>
            </a:r>
            <a:r>
              <a:rPr lang="en-GB" sz="1100" dirty="0" smtClean="0"/>
              <a:t>in town</a:t>
            </a:r>
            <a:r>
              <a:rPr lang="en-GB" sz="1100" dirty="0"/>
              <a:t>, we know they are here. Gordon said something this morning about </a:t>
            </a:r>
            <a:r>
              <a:rPr lang="en-GB" sz="1100" dirty="0" err="1" smtClean="0"/>
              <a:t>Thimphu’s</a:t>
            </a:r>
            <a:r>
              <a:rPr lang="en-GB" sz="1100" dirty="0" smtClean="0"/>
              <a:t> small </a:t>
            </a:r>
            <a:r>
              <a:rPr lang="en-GB" sz="1100" dirty="0"/>
              <a:t>but friendly ‘ex-pat’ </a:t>
            </a:r>
            <a:r>
              <a:rPr lang="en-GB" sz="1100" dirty="0" smtClean="0"/>
              <a:t>community. </a:t>
            </a:r>
          </a:p>
          <a:p>
            <a:pPr marL="0" indent="0">
              <a:buNone/>
            </a:pPr>
            <a:r>
              <a:rPr lang="en-GB" sz="1100" dirty="0" smtClean="0"/>
              <a:t>65 </a:t>
            </a:r>
            <a:r>
              <a:rPr lang="en-GB" sz="1100" dirty="0"/>
              <a:t>When we stop and ask for directions at a hotel, the young man behind the counter </a:t>
            </a:r>
            <a:r>
              <a:rPr lang="en-GB" sz="1100" dirty="0" smtClean="0"/>
              <a:t>walks with </a:t>
            </a:r>
            <a:r>
              <a:rPr lang="en-GB" sz="1100" dirty="0"/>
              <a:t>us to the street, pointing out the way, explaining politely in impeccable English. </a:t>
            </a:r>
            <a:r>
              <a:rPr lang="en-GB" sz="1100" dirty="0" smtClean="0"/>
              <a:t>I search </a:t>
            </a:r>
            <a:r>
              <a:rPr lang="en-GB" sz="1100" dirty="0"/>
              <a:t>for the right word to describe the people, for the quality that impresses </a:t>
            </a:r>
            <a:r>
              <a:rPr lang="en-GB" sz="1100" dirty="0" smtClean="0"/>
              <a:t>me most</a:t>
            </a:r>
            <a:r>
              <a:rPr lang="en-GB" sz="1100" dirty="0"/>
              <a:t>−dignity, unselfconsciousness, good humor5, grace−but can find no single word </a:t>
            </a:r>
            <a:r>
              <a:rPr lang="en-GB" sz="1100" dirty="0" smtClean="0"/>
              <a:t>to hold </a:t>
            </a:r>
            <a:r>
              <a:rPr lang="en-GB" sz="1100" dirty="0"/>
              <a:t>all of my impressions</a:t>
            </a:r>
            <a:r>
              <a:rPr lang="en-GB" sz="1100" dirty="0" smtClean="0"/>
              <a:t>.</a:t>
            </a:r>
          </a:p>
          <a:p>
            <a:pPr marL="0" indent="0">
              <a:buNone/>
            </a:pPr>
            <a:r>
              <a:rPr lang="en-GB" sz="1100" dirty="0" smtClean="0"/>
              <a:t>70 </a:t>
            </a:r>
            <a:r>
              <a:rPr lang="en-GB" sz="1100" dirty="0"/>
              <a:t>In </a:t>
            </a:r>
            <a:r>
              <a:rPr lang="en-GB" sz="1100" dirty="0" err="1"/>
              <a:t>Thimphu</a:t>
            </a:r>
            <a:r>
              <a:rPr lang="en-GB" sz="1100" dirty="0"/>
              <a:t>, we attended a week-long orientation session with twelve other Irish, </a:t>
            </a:r>
            <a:r>
              <a:rPr lang="en-GB" sz="1100" dirty="0" smtClean="0"/>
              <a:t>British, Australian </a:t>
            </a:r>
            <a:r>
              <a:rPr lang="en-GB" sz="1100" dirty="0"/>
              <a:t>and New Zealand teachers new to Bhutan. Our first lessons, in </a:t>
            </a:r>
            <a:r>
              <a:rPr lang="en-GB" sz="1100" dirty="0" smtClean="0"/>
              <a:t>Bhutanese history</a:t>
            </a:r>
            <a:r>
              <a:rPr lang="en-GB" sz="1100" dirty="0"/>
              <a:t>, are the most interesting. Historical records show that waves of </a:t>
            </a:r>
            <a:r>
              <a:rPr lang="en-GB" sz="1100" dirty="0" smtClean="0"/>
              <a:t>Tibetan immigrants </a:t>
            </a:r>
            <a:r>
              <a:rPr lang="en-GB" sz="1100" dirty="0"/>
              <a:t>settled in Bhutan sometime before the tenth century, but the area is </a:t>
            </a:r>
            <a:r>
              <a:rPr lang="en-GB" sz="1100" dirty="0" smtClean="0"/>
              <a:t>thought to </a:t>
            </a:r>
            <a:r>
              <a:rPr lang="en-GB" sz="1100" dirty="0"/>
              <a:t>have been inhabited long before that. In the eighth century, the Indian saint</a:t>
            </a:r>
          </a:p>
          <a:p>
            <a:pPr marL="0" indent="0">
              <a:buNone/>
            </a:pPr>
            <a:r>
              <a:rPr lang="en-GB" sz="1100" dirty="0"/>
              <a:t>75 </a:t>
            </a:r>
            <a:r>
              <a:rPr lang="en-GB" sz="1100" dirty="0" err="1"/>
              <a:t>Padmasambhava</a:t>
            </a:r>
            <a:r>
              <a:rPr lang="en-GB" sz="1100" dirty="0"/>
              <a:t> brought Buddhism to the area, where it absorbed many elements </a:t>
            </a:r>
            <a:r>
              <a:rPr lang="en-GB" sz="1100" dirty="0" smtClean="0"/>
              <a:t>of Bon</a:t>
            </a:r>
            <a:r>
              <a:rPr lang="en-GB" sz="1100" dirty="0"/>
              <a:t>, the indigenous shamanist religion. The new religion took hold but was not a</a:t>
            </a:r>
          </a:p>
          <a:p>
            <a:pPr marL="0" indent="0">
              <a:buNone/>
            </a:pPr>
            <a:r>
              <a:rPr lang="en-GB" sz="1100" dirty="0"/>
              <a:t>unifying force. The area remained a collection of isolated valleys, each ruled by its </a:t>
            </a:r>
            <a:r>
              <a:rPr lang="en-GB" sz="1100" dirty="0" smtClean="0"/>
              <a:t>own king</a:t>
            </a:r>
            <a:r>
              <a:rPr lang="en-GB" sz="1100" dirty="0"/>
              <a:t>. When the Tibetan lama </a:t>
            </a:r>
            <a:r>
              <a:rPr lang="en-GB" sz="1100" dirty="0" err="1"/>
              <a:t>Ngawang</a:t>
            </a:r>
            <a:r>
              <a:rPr lang="en-GB" sz="1100" dirty="0"/>
              <a:t> </a:t>
            </a:r>
            <a:r>
              <a:rPr lang="en-GB" sz="1100" dirty="0" err="1"/>
              <a:t>Namgyel</a:t>
            </a:r>
            <a:r>
              <a:rPr lang="en-GB" sz="1100" dirty="0"/>
              <a:t> arrived in 1616, he set about </a:t>
            </a:r>
            <a:r>
              <a:rPr lang="en-GB" sz="1100" dirty="0" smtClean="0"/>
              <a:t>unifying the </a:t>
            </a:r>
            <a:r>
              <a:rPr lang="en-GB" sz="1100" dirty="0"/>
              <a:t>valleys under one central authority and gave the country the name </a:t>
            </a:r>
            <a:r>
              <a:rPr lang="en-GB" sz="1100" dirty="0" err="1"/>
              <a:t>Druk</a:t>
            </a:r>
            <a:r>
              <a:rPr lang="en-GB" sz="1100" dirty="0"/>
              <a:t> </a:t>
            </a:r>
            <a:r>
              <a:rPr lang="en-GB" sz="1100" dirty="0" smtClean="0"/>
              <a:t>Yul, </a:t>
            </a:r>
          </a:p>
          <a:p>
            <a:pPr marL="0" indent="0">
              <a:buNone/>
            </a:pPr>
            <a:r>
              <a:rPr lang="en-GB" sz="1100" dirty="0" smtClean="0"/>
              <a:t>80 </a:t>
            </a:r>
            <a:r>
              <a:rPr lang="en-GB" sz="1100" dirty="0"/>
              <a:t>meaning Land of the Thunder Dragon. Earlier names for Bhutan are just as beautiful−</a:t>
            </a:r>
            <a:r>
              <a:rPr lang="en-GB" sz="1100" dirty="0" smtClean="0"/>
              <a:t>the Tibetans </a:t>
            </a:r>
            <a:r>
              <a:rPr lang="en-GB" sz="1100" dirty="0"/>
              <a:t>knew the country as the Southern Land of Medicinal Herbs and the </a:t>
            </a:r>
            <a:r>
              <a:rPr lang="en-GB" sz="1100" dirty="0" smtClean="0"/>
              <a:t>South Sandalwood </a:t>
            </a:r>
            <a:r>
              <a:rPr lang="en-GB" sz="1100" dirty="0"/>
              <a:t>Country. Districts within Bhutan were even more felicitously-named</a:t>
            </a:r>
            <a:r>
              <a:rPr lang="en-GB" sz="1100" dirty="0" smtClean="0"/>
              <a:t>: Rainbow </a:t>
            </a:r>
            <a:r>
              <a:rPr lang="en-GB" sz="1100" dirty="0"/>
              <a:t>District of Desires, Lotus Grove of the Gods, Blooming Valley of </a:t>
            </a:r>
            <a:r>
              <a:rPr lang="en-GB" sz="1100" dirty="0" smtClean="0"/>
              <a:t>Luxuriant Fruits</a:t>
            </a:r>
            <a:r>
              <a:rPr lang="en-GB" sz="1100" dirty="0"/>
              <a:t>, the Land of Longing and Silver Pines. Bhutan, the name by which the </a:t>
            </a:r>
            <a:r>
              <a:rPr lang="en-GB" sz="1100" dirty="0" smtClean="0"/>
              <a:t>country </a:t>
            </a:r>
          </a:p>
          <a:p>
            <a:pPr marL="0" indent="0">
              <a:buNone/>
            </a:pPr>
            <a:r>
              <a:rPr lang="en-GB" sz="1100" dirty="0" smtClean="0"/>
              <a:t>85 </a:t>
            </a:r>
            <a:r>
              <a:rPr lang="en-GB" sz="1100" dirty="0"/>
              <a:t>came to be known to the outside world, is thought to be derived from </a:t>
            </a:r>
            <a:r>
              <a:rPr lang="en-GB" sz="1100" i="1" dirty="0" err="1"/>
              <a:t>Bhotanta</a:t>
            </a:r>
            <a:r>
              <a:rPr lang="en-GB" sz="1100" dirty="0"/>
              <a:t>, </a:t>
            </a:r>
            <a:r>
              <a:rPr lang="en-GB" sz="1100" dirty="0" smtClean="0"/>
              <a:t>meaning the </a:t>
            </a:r>
            <a:r>
              <a:rPr lang="en-GB" sz="1100" dirty="0"/>
              <a:t>‘end of Tibet’ or from the Sanskrit </a:t>
            </a:r>
            <a:r>
              <a:rPr lang="en-GB" sz="1100" i="1" dirty="0" err="1"/>
              <a:t>Bhu-uttan</a:t>
            </a:r>
            <a:r>
              <a:rPr lang="en-GB" sz="1100" dirty="0"/>
              <a:t>, meaning ‘highlands</a:t>
            </a:r>
            <a:r>
              <a:rPr lang="en-GB" sz="1100" dirty="0" smtClean="0"/>
              <a:t>’. While </a:t>
            </a:r>
            <a:r>
              <a:rPr lang="en-GB" sz="1100" dirty="0"/>
              <a:t>the rest of Asia was being overrun by Europeans of varying hue but similar </a:t>
            </a:r>
            <a:r>
              <a:rPr lang="en-GB" sz="1100" dirty="0" smtClean="0"/>
              <a:t>cry, only </a:t>
            </a:r>
            <a:r>
              <a:rPr lang="en-GB" sz="1100" dirty="0"/>
              <a:t>a handful of Westerners found their way into Bhutan. Two Portuguese Jesuits </a:t>
            </a:r>
            <a:r>
              <a:rPr lang="en-GB" sz="1100" dirty="0" smtClean="0"/>
              <a:t>came to </a:t>
            </a:r>
            <a:r>
              <a:rPr lang="en-GB" sz="1100" dirty="0"/>
              <a:t>call in 1627, and six British missions paid brief but cordial visits from the late </a:t>
            </a:r>
            <a:r>
              <a:rPr lang="en-GB" sz="1100" dirty="0" smtClean="0"/>
              <a:t>1700s until </a:t>
            </a:r>
            <a:r>
              <a:rPr lang="en-GB" sz="1100" dirty="0"/>
              <a:t>the middle of the next 90 century. Relations with the British took a nasty turn </a:t>
            </a:r>
            <a:r>
              <a:rPr lang="en-GB" sz="1100" dirty="0" smtClean="0"/>
              <a:t>during the  disastrous </a:t>
            </a:r>
            <a:r>
              <a:rPr lang="en-GB" sz="1100" dirty="0"/>
              <a:t>visit of Ashley Eden in 1864. Eden, who had gone to sort out a </a:t>
            </a:r>
            <a:r>
              <a:rPr lang="en-GB" sz="1100" dirty="0" smtClean="0"/>
              <a:t>small problem </a:t>
            </a:r>
            <a:r>
              <a:rPr lang="en-GB" sz="1100" dirty="0"/>
              <a:t>of the Bhutanese raids on the British territory, had his back slapped, his </a:t>
            </a:r>
            <a:r>
              <a:rPr lang="en-GB" sz="1100" dirty="0" smtClean="0"/>
              <a:t>hair pulled</a:t>
            </a:r>
            <a:r>
              <a:rPr lang="en-GB" sz="1100" dirty="0"/>
              <a:t>, and his face rubbed with wet dough, and was then forced to sign an </a:t>
            </a:r>
            <a:r>
              <a:rPr lang="en-GB" sz="1100" dirty="0" smtClean="0"/>
              <a:t>outrageous treaty </a:t>
            </a:r>
            <a:r>
              <a:rPr lang="en-GB" sz="1100" dirty="0"/>
              <a:t>that led to a brief war between the British and the Bhutanese. Considering </a:t>
            </a:r>
            <a:r>
              <a:rPr lang="en-GB" sz="1100" dirty="0" smtClean="0"/>
              <a:t>the </a:t>
            </a:r>
          </a:p>
          <a:p>
            <a:pPr marL="0" indent="0">
              <a:buNone/>
            </a:pPr>
            <a:r>
              <a:rPr lang="en-GB" sz="1100" dirty="0" smtClean="0"/>
              <a:t>95 </a:t>
            </a:r>
            <a:r>
              <a:rPr lang="en-GB" sz="1100" dirty="0"/>
              <a:t>consolidated British empire in the south, and the Great Game being played out in </a:t>
            </a:r>
            <a:r>
              <a:rPr lang="en-GB" sz="1100" dirty="0" smtClean="0"/>
              <a:t>the north </a:t>
            </a:r>
            <a:r>
              <a:rPr lang="en-GB" sz="1100" dirty="0"/>
              <a:t>between the colonial powers, Bhutan’s preservation of its independence </a:t>
            </a:r>
            <a:r>
              <a:rPr lang="en-GB" sz="1100" dirty="0" smtClean="0"/>
              <a:t>was remarkable</a:t>
            </a:r>
            <a:r>
              <a:rPr lang="en-GB" sz="1100" dirty="0"/>
              <a:t>. I am full of admiration for this small country that has managed to look </a:t>
            </a:r>
            <a:r>
              <a:rPr lang="en-GB" sz="1100" dirty="0" smtClean="0"/>
              <a:t>after itself </a:t>
            </a:r>
            <a:r>
              <a:rPr lang="en-GB" sz="1100" dirty="0"/>
              <a:t>so well</a:t>
            </a:r>
            <a:r>
              <a:rPr lang="en-GB" sz="1100" dirty="0" smtClean="0"/>
              <a:t>.</a:t>
            </a:r>
            <a:endParaRPr lang="en-GB" sz="1100" dirty="0"/>
          </a:p>
        </p:txBody>
      </p:sp>
    </p:spTree>
    <p:extLst>
      <p:ext uri="{BB962C8B-B14F-4D97-AF65-F5344CB8AC3E}">
        <p14:creationId xmlns:p14="http://schemas.microsoft.com/office/powerpoint/2010/main" val="3928306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304800"/>
          </a:xfrm>
        </p:spPr>
        <p:txBody>
          <a:bodyPr>
            <a:normAutofit fontScale="90000"/>
          </a:bodyPr>
          <a:lstStyle/>
          <a:p>
            <a:r>
              <a:rPr lang="en-GB" dirty="0" smtClean="0"/>
              <a:t>Siddhartha (Herman Hesse version)</a:t>
            </a:r>
            <a:endParaRPr lang="en-GB" dirty="0"/>
          </a:p>
        </p:txBody>
      </p:sp>
      <p:sp>
        <p:nvSpPr>
          <p:cNvPr id="3" name="Content Placeholder 2"/>
          <p:cNvSpPr>
            <a:spLocks noGrp="1"/>
          </p:cNvSpPr>
          <p:nvPr>
            <p:ph idx="1"/>
          </p:nvPr>
        </p:nvSpPr>
        <p:spPr>
          <a:xfrm>
            <a:off x="0" y="533400"/>
            <a:ext cx="9144000" cy="6324600"/>
          </a:xfrm>
        </p:spPr>
        <p:txBody>
          <a:bodyPr>
            <a:normAutofit fontScale="40000" lnSpcReduction="20000"/>
          </a:bodyPr>
          <a:lstStyle/>
          <a:p>
            <a:pPr marL="0" indent="0">
              <a:buNone/>
            </a:pPr>
            <a:r>
              <a:rPr lang="en-GB" dirty="0"/>
              <a:t>Siddhartha, the handsome and respected son of a Brahmin, lives with his father in ancient India. Everyone in the village expects Siddhartha to be a successful Brahmin like his father. Siddhartha enjoys a near-idyllic existence with his best friend, </a:t>
            </a:r>
            <a:r>
              <a:rPr lang="en-GB" dirty="0" err="1"/>
              <a:t>Govinda</a:t>
            </a:r>
            <a:r>
              <a:rPr lang="en-GB" dirty="0"/>
              <a:t>, but he is secretly dissatisfied. He performs all the rituals of religion, and he does what religion says should bring him happiness and peace. Nonetheless, he feels something is missing. His father and the other elders have still not achieved enlightenment, and he feels that staying with them will not settle the questions he has about the nature of his existence. Siddhartha believes his father has already passed on all the wisdom their community has to offer, but he longs for something more. </a:t>
            </a:r>
          </a:p>
          <a:p>
            <a:pPr marL="0" indent="0">
              <a:buNone/>
            </a:pPr>
            <a:r>
              <a:rPr lang="en-GB" dirty="0"/>
              <a:t>One day, a group of wandering ascetics called </a:t>
            </a:r>
            <a:r>
              <a:rPr lang="en-GB" dirty="0" err="1"/>
              <a:t>Samanas</a:t>
            </a:r>
            <a:r>
              <a:rPr lang="en-GB" dirty="0"/>
              <a:t> passes through town. They are starved and almost naked and have come to beg for food. They believe enlightenment can be reached through asceticism, a rejection of the body and physical desire. The path the </a:t>
            </a:r>
            <a:r>
              <a:rPr lang="en-GB" dirty="0" err="1"/>
              <a:t>Samanas</a:t>
            </a:r>
            <a:r>
              <a:rPr lang="en-GB" dirty="0"/>
              <a:t> preach is quite different from the one Siddhartha has been taught, and he believes it may provide some of the answers he is looking for. He decides to follow this new path. Siddhartha’s father does not want him to join the </a:t>
            </a:r>
            <a:r>
              <a:rPr lang="en-GB" dirty="0" err="1"/>
              <a:t>Samanas</a:t>
            </a:r>
            <a:r>
              <a:rPr lang="en-GB" dirty="0"/>
              <a:t>, but he cannot dissuade Siddhartha. </a:t>
            </a:r>
            <a:r>
              <a:rPr lang="en-GB" dirty="0" err="1"/>
              <a:t>Govinda</a:t>
            </a:r>
            <a:r>
              <a:rPr lang="en-GB" dirty="0"/>
              <a:t> also wants to find a path to enlightenment, and he joins Siddhartha in this new life.</a:t>
            </a:r>
          </a:p>
          <a:p>
            <a:pPr marL="0" indent="0">
              <a:buNone/>
            </a:pPr>
            <a:r>
              <a:rPr lang="en-GB" dirty="0"/>
              <a:t>Siddhartha adjusts quickly to the ways of the </a:t>
            </a:r>
            <a:r>
              <a:rPr lang="en-GB" dirty="0" err="1"/>
              <a:t>Samanas</a:t>
            </a:r>
            <a:r>
              <a:rPr lang="en-GB" dirty="0"/>
              <a:t> because of the patience and discipline he learned in the Brahmin tradition. He learns how to free himself from the traditional trappings of life, and so loses his desire for property, clothing, sexuality, and all sustenance except that required to live. His goal is to find enlightenment by eliminating his Self, and he successfully renounces the pleasures of the world. </a:t>
            </a:r>
          </a:p>
          <a:p>
            <a:pPr marL="0" indent="0">
              <a:buNone/>
            </a:pPr>
            <a:r>
              <a:rPr lang="en-GB" dirty="0"/>
              <a:t>Sunburned and half-starved, Siddhartha soon ceases to resemble the boy he used to be. </a:t>
            </a:r>
            <a:r>
              <a:rPr lang="en-GB" dirty="0" err="1"/>
              <a:t>Govinda</a:t>
            </a:r>
            <a:r>
              <a:rPr lang="en-GB" dirty="0"/>
              <a:t> is quick to praise the </a:t>
            </a:r>
            <a:r>
              <a:rPr lang="en-GB" dirty="0" err="1"/>
              <a:t>Samanas</a:t>
            </a:r>
            <a:r>
              <a:rPr lang="en-GB" dirty="0"/>
              <a:t> and notes the considerable moral and spiritual improvements they both have achieved since joining. Siddhartha, however, is still dissatisfied. The path of self-denial does not provide a permanent solution for him. He points out that the oldest </a:t>
            </a:r>
            <a:r>
              <a:rPr lang="en-GB" dirty="0" err="1"/>
              <a:t>Samanas</a:t>
            </a:r>
            <a:r>
              <a:rPr lang="en-GB" dirty="0"/>
              <a:t> have lived the life for many years but have yet to attain true spiritual enlightenment. The </a:t>
            </a:r>
            <a:r>
              <a:rPr lang="en-GB" dirty="0" err="1"/>
              <a:t>Samanas</a:t>
            </a:r>
            <a:r>
              <a:rPr lang="en-GB" dirty="0"/>
              <a:t> have been as unsuccessful as the Brahmins Siddhartha and </a:t>
            </a:r>
            <a:r>
              <a:rPr lang="en-GB" dirty="0" err="1"/>
              <a:t>Govinda</a:t>
            </a:r>
            <a:r>
              <a:rPr lang="en-GB" dirty="0"/>
              <a:t> left behind. At this time, Siddhartha and the other </a:t>
            </a:r>
            <a:r>
              <a:rPr lang="en-GB" dirty="0" err="1"/>
              <a:t>Samanas</a:t>
            </a:r>
            <a:r>
              <a:rPr lang="en-GB" dirty="0"/>
              <a:t> begin to hear about a new holy man named </a:t>
            </a:r>
            <a:r>
              <a:rPr lang="en-GB" dirty="0" err="1"/>
              <a:t>Gotama</a:t>
            </a:r>
            <a:r>
              <a:rPr lang="en-GB" dirty="0"/>
              <a:t> the Buddha who has attained the total spiritual enlightenment called Nirvana. </a:t>
            </a:r>
            <a:r>
              <a:rPr lang="en-GB" dirty="0" err="1"/>
              <a:t>Govinda</a:t>
            </a:r>
            <a:r>
              <a:rPr lang="en-GB" dirty="0"/>
              <a:t> convinces Siddhartha they both should leave the </a:t>
            </a:r>
            <a:r>
              <a:rPr lang="en-GB" dirty="0" err="1"/>
              <a:t>Samanas</a:t>
            </a:r>
            <a:r>
              <a:rPr lang="en-GB" dirty="0"/>
              <a:t> and seek out </a:t>
            </a:r>
            <a:r>
              <a:rPr lang="en-GB" dirty="0" err="1"/>
              <a:t>Gotama</a:t>
            </a:r>
            <a:r>
              <a:rPr lang="en-GB" dirty="0"/>
              <a:t>. Siddhartha and </a:t>
            </a:r>
            <a:r>
              <a:rPr lang="en-GB" dirty="0" err="1"/>
              <a:t>Govinda</a:t>
            </a:r>
            <a:r>
              <a:rPr lang="en-GB" dirty="0"/>
              <a:t> inform the leader of the </a:t>
            </a:r>
            <a:r>
              <a:rPr lang="en-GB" dirty="0" err="1"/>
              <a:t>Samanas</a:t>
            </a:r>
            <a:r>
              <a:rPr lang="en-GB" dirty="0"/>
              <a:t> of their decision to leave. The leader is clearly displeased, but Siddhartha silences him with an almost magical, hypnotizing gaze. </a:t>
            </a:r>
          </a:p>
          <a:p>
            <a:pPr marL="0" indent="0">
              <a:buNone/>
            </a:pPr>
            <a:r>
              <a:rPr lang="en-GB" dirty="0"/>
              <a:t>Siddhartha and </a:t>
            </a:r>
            <a:r>
              <a:rPr lang="en-GB" dirty="0" err="1"/>
              <a:t>Govinda</a:t>
            </a:r>
            <a:r>
              <a:rPr lang="en-GB" dirty="0"/>
              <a:t> find </a:t>
            </a:r>
            <a:r>
              <a:rPr lang="en-GB" dirty="0" err="1"/>
              <a:t>Gotama’s</a:t>
            </a:r>
            <a:r>
              <a:rPr lang="en-GB" dirty="0"/>
              <a:t> camp of followers and are taken in. Siddhartha is initially pleased with </a:t>
            </a:r>
            <a:r>
              <a:rPr lang="en-GB" dirty="0" err="1"/>
              <a:t>Gotama</a:t>
            </a:r>
            <a:r>
              <a:rPr lang="en-GB" dirty="0"/>
              <a:t>, and he and </a:t>
            </a:r>
            <a:r>
              <a:rPr lang="en-GB" dirty="0" err="1"/>
              <a:t>Govinda</a:t>
            </a:r>
            <a:r>
              <a:rPr lang="en-GB" dirty="0"/>
              <a:t> are instructed in the Eightfold Path, the four main points, and other aspects of Buddhism. However, while </a:t>
            </a:r>
            <a:r>
              <a:rPr lang="en-GB" dirty="0" err="1"/>
              <a:t>Govinda</a:t>
            </a:r>
            <a:r>
              <a:rPr lang="en-GB" dirty="0"/>
              <a:t> is convinced to join </a:t>
            </a:r>
            <a:r>
              <a:rPr lang="en-GB" dirty="0" err="1"/>
              <a:t>Gotama</a:t>
            </a:r>
            <a:r>
              <a:rPr lang="en-GB" dirty="0"/>
              <a:t> and his followers, Siddhartha still has doubts. He has noticed a contradiction in </a:t>
            </a:r>
            <a:r>
              <a:rPr lang="en-GB" dirty="0" err="1"/>
              <a:t>Gotama’s</a:t>
            </a:r>
            <a:r>
              <a:rPr lang="en-GB" dirty="0"/>
              <a:t> teachings: Siddhartha questions how one can embrace the unity of all things, as the Buddha asks, if they are also being told to overcome the physical world. Siddhartha realizes Buddhism will not give him the answers he needs. Sadly, he leaves </a:t>
            </a:r>
            <a:r>
              <a:rPr lang="en-GB" dirty="0" err="1"/>
              <a:t>Govinda</a:t>
            </a:r>
            <a:r>
              <a:rPr lang="en-GB" dirty="0"/>
              <a:t> behind and begins a search for the meaning of life, the achievement of which he feels will not be dependent on religious instruction. </a:t>
            </a:r>
          </a:p>
          <a:p>
            <a:pPr marL="0" indent="0">
              <a:buNone/>
            </a:pPr>
            <a:r>
              <a:rPr lang="en-GB" dirty="0"/>
              <a:t>Siddhartha decides to embark on a life free from meditation and the spiritual quests he has been pursuing, and to instead learn from the pleasures of the body and the material world. In his new wanderings, Siddhartha meets a friendly ferryman, fully content with his simple life. Siddhartha crosses the ferryman’s river and comes to a city. Here, a beautiful courtesan named Kamala entrances him. He knows she would be the best one to teach him about the world of love, but Kamala will not have him unless he proves he can fit into the material world. She convinces him to take up the path of the merchant. With her help, Siddhartha soon finds employment with a merchant named </a:t>
            </a:r>
            <a:r>
              <a:rPr lang="en-GB" dirty="0" err="1"/>
              <a:t>Kamaswami</a:t>
            </a:r>
            <a:r>
              <a:rPr lang="en-GB" dirty="0"/>
              <a:t> and begins to learn the trade. While Siddhartha learns the wisdom of the business world and begins to master the skills </a:t>
            </a:r>
            <a:r>
              <a:rPr lang="en-GB" dirty="0" err="1"/>
              <a:t>Kamaswami</a:t>
            </a:r>
            <a:r>
              <a:rPr lang="en-GB" dirty="0"/>
              <a:t> teaches him, Kamala becomes his lover and teaches him what she knows about love</a:t>
            </a:r>
            <a:r>
              <a:rPr lang="en-GB" dirty="0" smtClean="0"/>
              <a:t>.</a:t>
            </a:r>
            <a:endParaRPr lang="en-GB" dirty="0"/>
          </a:p>
        </p:txBody>
      </p:sp>
    </p:spTree>
    <p:extLst>
      <p:ext uri="{BB962C8B-B14F-4D97-AF65-F5344CB8AC3E}">
        <p14:creationId xmlns:p14="http://schemas.microsoft.com/office/powerpoint/2010/main" val="21353920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52400"/>
          </a:xfrm>
        </p:spPr>
        <p:txBody>
          <a:bodyPr>
            <a:normAutofit fontScale="90000"/>
          </a:bodyPr>
          <a:lstStyle/>
          <a:p>
            <a:r>
              <a:rPr lang="en-GB" dirty="0" smtClean="0"/>
              <a:t>Siddhartha, cont.</a:t>
            </a:r>
            <a:endParaRPr lang="en-GB" dirty="0"/>
          </a:p>
        </p:txBody>
      </p:sp>
      <p:sp>
        <p:nvSpPr>
          <p:cNvPr id="3" name="Content Placeholder 2"/>
          <p:cNvSpPr>
            <a:spLocks noGrp="1"/>
          </p:cNvSpPr>
          <p:nvPr>
            <p:ph idx="1"/>
          </p:nvPr>
        </p:nvSpPr>
        <p:spPr>
          <a:xfrm>
            <a:off x="0" y="533400"/>
            <a:ext cx="9144000" cy="6324600"/>
          </a:xfrm>
        </p:spPr>
        <p:txBody>
          <a:bodyPr>
            <a:normAutofit fontScale="32500" lnSpcReduction="20000"/>
          </a:bodyPr>
          <a:lstStyle/>
          <a:p>
            <a:pPr marL="0" indent="0">
              <a:buNone/>
            </a:pPr>
            <a:r>
              <a:rPr lang="en-GB" dirty="0"/>
              <a:t>Years pass, and Siddhartha’s business acumen increases. Soon, he is a rich man and enjoys the benefits of an affluent life. He gambles, drinks, and dances, and anything that can be bought in the material world is his for the taking. Siddhartha is detached from this life, however, and he can never see it as more than a game. He doesn’t care if he wins or loses this game because it doesn’t touch his spirit in any lasting way. The more he obtains in the material world, the less it satisfies him, and he is soon caught in a cycle of unhappiness that he tries to escape by engaging in even more gambling, drinking, and sex. When he is at his most disillusioned, he dreams that Kamala’s rare songbird is dead in its cage. He understands that the material world is slowly killing him without providing him with the enlightenment for which he has been searching. One night, he resolves to leave it all behind and departs without notifying either Kamala or </a:t>
            </a:r>
            <a:r>
              <a:rPr lang="en-GB" dirty="0" err="1"/>
              <a:t>Kamaswami</a:t>
            </a:r>
            <a:r>
              <a:rPr lang="en-GB" dirty="0"/>
              <a:t>. </a:t>
            </a:r>
          </a:p>
          <a:p>
            <a:pPr marL="0" indent="0">
              <a:buNone/>
            </a:pPr>
            <a:r>
              <a:rPr lang="en-GB" dirty="0"/>
              <a:t>Sick at heart, Siddhartha wanders until he finds a river. He considers drowning himself, but he instead falls asleep on the riverbank. While he is sleeping, </a:t>
            </a:r>
            <a:r>
              <a:rPr lang="en-GB" dirty="0" err="1"/>
              <a:t>Govinda</a:t>
            </a:r>
            <a:r>
              <a:rPr lang="en-GB" dirty="0"/>
              <a:t>, who is now a Buddhist monk, passes by. Not recognizing Siddhartha, he watches over the sleeping man to protect him from snakes. Siddhartha immediately recognizes </a:t>
            </a:r>
            <a:r>
              <a:rPr lang="en-GB" dirty="0" err="1"/>
              <a:t>Govinda</a:t>
            </a:r>
            <a:r>
              <a:rPr lang="en-GB" dirty="0"/>
              <a:t> when he wakes up, but </a:t>
            </a:r>
            <a:r>
              <a:rPr lang="en-GB" dirty="0" err="1"/>
              <a:t>Govinda</a:t>
            </a:r>
            <a:r>
              <a:rPr lang="en-GB" dirty="0"/>
              <a:t> notes that Siddhartha has changed significantly from his days with the </a:t>
            </a:r>
            <a:r>
              <a:rPr lang="en-GB" dirty="0" err="1"/>
              <a:t>Samanas</a:t>
            </a:r>
            <a:r>
              <a:rPr lang="en-GB" dirty="0"/>
              <a:t> and now appears to be a rich man. Siddhartha responds that he is currently neither a </a:t>
            </a:r>
            <a:r>
              <a:rPr lang="en-GB" dirty="0" err="1"/>
              <a:t>Samana</a:t>
            </a:r>
            <a:r>
              <a:rPr lang="en-GB" dirty="0"/>
              <a:t> nor a rich man. Siddhartha wishes to become someone new. </a:t>
            </a:r>
            <a:r>
              <a:rPr lang="en-GB" dirty="0" err="1"/>
              <a:t>Govinda</a:t>
            </a:r>
            <a:r>
              <a:rPr lang="en-GB" dirty="0"/>
              <a:t> soon leaves to continue on his journey, and Siddhartha sits by the river and considers where his life has taken him. </a:t>
            </a:r>
          </a:p>
          <a:p>
            <a:pPr marL="0" indent="0">
              <a:buNone/>
            </a:pPr>
            <a:r>
              <a:rPr lang="en-GB" dirty="0"/>
              <a:t>Siddhartha seeks out the same content ferryman he met years before. The ferryman, who introduces himself as Vasudeva, radiates an inner peace that Siddhartha wishes to attain. Vasudeva says he himself has attained this sense of peace through many years of studying the river. Siddhartha expresses a desire to likewise learn from the river, and Vasudeva agrees to let Siddhartha live and work beside him. Siddhartha studies the river and begins to take from it a spiritual enlightenment unlike any he has ever known. While sitting by the river, he contemplates the unity of all life, and in the river’s voice he hears the word</a:t>
            </a:r>
            <a:r>
              <a:rPr lang="en-GB" i="1" dirty="0"/>
              <a:t> </a:t>
            </a:r>
            <a:r>
              <a:rPr lang="en-GB" dirty="0" err="1"/>
              <a:t>Om</a:t>
            </a:r>
            <a:r>
              <a:rPr lang="en-GB" i="1" dirty="0" err="1"/>
              <a:t>.</a:t>
            </a:r>
            <a:r>
              <a:rPr lang="en-GB" i="1" dirty="0"/>
              <a:t> </a:t>
            </a:r>
            <a:endParaRPr lang="en-GB" dirty="0"/>
          </a:p>
          <a:p>
            <a:pPr marL="0" indent="0">
              <a:buNone/>
            </a:pPr>
            <a:r>
              <a:rPr lang="en-GB" dirty="0"/>
              <a:t>One day Kamala the courtesan approaches the ferry along with her son on a pilgrimage to visit </a:t>
            </a:r>
            <a:r>
              <a:rPr lang="en-GB" dirty="0" err="1"/>
              <a:t>Gotama</a:t>
            </a:r>
            <a:r>
              <a:rPr lang="en-GB" dirty="0"/>
              <a:t>, who is said to be dying. Before they can cross, a snake bites Kamala. Siddhartha and Vasudeva tend to Kamala, but the bite kills her. Before she dies, she tells Siddhartha that he is the father of her eleven-year-old son. Siddhartha does his best to console and provide for his son, but the boy is spoiled and cynical. Siddhartha’s son dislikes life with the two ferrymen and wishes to return to his familiar city and wealth. Vasudeva believes Siddhartha’s son should be allowed to leave if he wants to, but Siddhartha is not ready to let him go. One morning, Siddhartha awakens to find his son has run away and stolen all of his and Vasudeva’s money. Siddhartha chases after the boy, but as he reaches the city he realizes the chase is futile. Vasudeva follows Siddhartha and brings him back to their home by the river, instructing him to soothe the pain of losing his son by listening to the river.</a:t>
            </a:r>
          </a:p>
          <a:p>
            <a:pPr marL="0" indent="0">
              <a:buNone/>
            </a:pPr>
            <a:r>
              <a:rPr lang="en-GB" dirty="0"/>
              <a:t>Siddhartha studies the river for many years, and Vasudeva teaches Siddhartha how to learn the many secrets the river has to tell. In contemplating the river, Siddhartha has a revelation: Just as the water of the river flows into the ocean and is returned by rain, all forms of life are interconnected in a cycle without beginning or end. Birth and death are all part of a timeless unity. Life and death, joy and sorrow, good and evil are all parts of the whole and are necessary to understand the meaning of life. By the time Siddhartha has learned all the river’s lessons, Vasudeva announces that he is through with his life at the river. He retires into the forest, leaving Siddhartha to be the ferryman.</a:t>
            </a:r>
          </a:p>
          <a:p>
            <a:pPr marL="0" indent="0">
              <a:buNone/>
            </a:pPr>
            <a:r>
              <a:rPr lang="en-GB" dirty="0"/>
              <a:t>The novel ends with </a:t>
            </a:r>
            <a:r>
              <a:rPr lang="en-GB" dirty="0" err="1"/>
              <a:t>Govinda</a:t>
            </a:r>
            <a:r>
              <a:rPr lang="en-GB" dirty="0"/>
              <a:t> returning to the river to seek enlightenment by meeting with a wise man who lives there. When </a:t>
            </a:r>
            <a:r>
              <a:rPr lang="en-GB" dirty="0" err="1"/>
              <a:t>Govinda</a:t>
            </a:r>
            <a:r>
              <a:rPr lang="en-GB" dirty="0"/>
              <a:t> arrives, he does not recognize that the wise man is Siddhartha himself. </a:t>
            </a:r>
            <a:r>
              <a:rPr lang="en-GB" dirty="0" err="1"/>
              <a:t>Govinda</a:t>
            </a:r>
            <a:r>
              <a:rPr lang="en-GB" dirty="0"/>
              <a:t> is still a follower of </a:t>
            </a:r>
            <a:r>
              <a:rPr lang="en-GB" dirty="0" err="1"/>
              <a:t>Gotama</a:t>
            </a:r>
            <a:r>
              <a:rPr lang="en-GB" dirty="0"/>
              <a:t> but has yet to attain the kind of enlightenment that Siddhartha now radiates, and he asks Siddhartha to teach him what he knows. Siddhartha explains that neither he nor anyone can teach the wisdom to </a:t>
            </a:r>
            <a:r>
              <a:rPr lang="en-GB" dirty="0" err="1"/>
              <a:t>Govinda</a:t>
            </a:r>
            <a:r>
              <a:rPr lang="en-GB" dirty="0"/>
              <a:t>, because verbal explanations are limited and can never communicate the entirety of enlightenment. Instead, he asks </a:t>
            </a:r>
            <a:r>
              <a:rPr lang="en-GB" dirty="0" err="1"/>
              <a:t>Govinda</a:t>
            </a:r>
            <a:r>
              <a:rPr lang="en-GB" dirty="0"/>
              <a:t> to kiss him on the forehead, and when </a:t>
            </a:r>
            <a:r>
              <a:rPr lang="en-GB" dirty="0" err="1"/>
              <a:t>Govinda</a:t>
            </a:r>
            <a:r>
              <a:rPr lang="en-GB" dirty="0"/>
              <a:t> does, the vision of unity that Siddhartha has experienced is communicated instantly to </a:t>
            </a:r>
            <a:r>
              <a:rPr lang="en-GB" dirty="0" err="1"/>
              <a:t>Govinda</a:t>
            </a:r>
            <a:r>
              <a:rPr lang="en-GB" dirty="0"/>
              <a:t>. </a:t>
            </a:r>
            <a:r>
              <a:rPr lang="en-GB" dirty="0" err="1"/>
              <a:t>Govinda</a:t>
            </a:r>
            <a:r>
              <a:rPr lang="en-GB" dirty="0"/>
              <a:t> and Siddhartha have both finally achieved the enlightenment they set out to find in the days of their youth.</a:t>
            </a:r>
          </a:p>
          <a:p>
            <a:endParaRPr lang="en-GB" dirty="0"/>
          </a:p>
        </p:txBody>
      </p:sp>
    </p:spTree>
    <p:extLst>
      <p:ext uri="{BB962C8B-B14F-4D97-AF65-F5344CB8AC3E}">
        <p14:creationId xmlns:p14="http://schemas.microsoft.com/office/powerpoint/2010/main" val="2751933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106362"/>
          </a:xfrm>
        </p:spPr>
        <p:txBody>
          <a:bodyPr>
            <a:normAutofit fontScale="90000"/>
          </a:bodyPr>
          <a:lstStyle/>
          <a:p>
            <a:r>
              <a:rPr lang="en-GB" b="1" cap="all" dirty="0" smtClean="0"/>
              <a:t>Lesson ideas</a:t>
            </a:r>
            <a:endParaRPr lang="en-GB" dirty="0"/>
          </a:p>
        </p:txBody>
      </p:sp>
      <p:sp>
        <p:nvSpPr>
          <p:cNvPr id="6" name="Content Placeholder 5"/>
          <p:cNvSpPr>
            <a:spLocks noGrp="1"/>
          </p:cNvSpPr>
          <p:nvPr>
            <p:ph idx="1"/>
          </p:nvPr>
        </p:nvSpPr>
        <p:spPr>
          <a:xfrm>
            <a:off x="0" y="609600"/>
            <a:ext cx="9144000" cy="6248400"/>
          </a:xfrm>
        </p:spPr>
        <p:txBody>
          <a:bodyPr>
            <a:normAutofit fontScale="47500" lnSpcReduction="20000"/>
          </a:bodyPr>
          <a:lstStyle/>
          <a:p>
            <a:pPr marL="0" indent="0">
              <a:buNone/>
            </a:pPr>
            <a:r>
              <a:rPr lang="en-GB" b="1" cap="all" dirty="0"/>
              <a:t>LESSON </a:t>
            </a:r>
            <a:r>
              <a:rPr lang="en-GB" b="1" cap="all" dirty="0" smtClean="0"/>
              <a:t>#1</a:t>
            </a:r>
            <a:endParaRPr lang="en-GB" b="1" cap="all" dirty="0"/>
          </a:p>
          <a:p>
            <a:r>
              <a:rPr lang="en-GB" dirty="0" smtClean="0"/>
              <a:t>Begin with </a:t>
            </a:r>
            <a:r>
              <a:rPr lang="en-GB" dirty="0"/>
              <a:t>a review of poetic </a:t>
            </a:r>
            <a:r>
              <a:rPr lang="en-GB" dirty="0" smtClean="0"/>
              <a:t>elements.</a:t>
            </a:r>
            <a:endParaRPr lang="en-GB" dirty="0"/>
          </a:p>
          <a:p>
            <a:r>
              <a:rPr lang="en-GB" dirty="0"/>
              <a:t>Students read the biography of </a:t>
            </a:r>
            <a:r>
              <a:rPr lang="en-GB" dirty="0" smtClean="0"/>
              <a:t>Maya </a:t>
            </a:r>
            <a:r>
              <a:rPr lang="en-GB" dirty="0"/>
              <a:t>Angelou, focusing on the difficult circumstances of her childhood and early adulthood.</a:t>
            </a:r>
          </a:p>
          <a:p>
            <a:r>
              <a:rPr lang="en-GB" dirty="0" smtClean="0"/>
              <a:t>Introduce </a:t>
            </a:r>
            <a:r>
              <a:rPr lang="en-GB" dirty="0"/>
              <a:t>“Still I Rise,” by first asking students to read the poem to themselves. Ask students what they think the title means. Why would someone with such a difficult childhood be able to say “Still I Rise”?</a:t>
            </a:r>
          </a:p>
          <a:p>
            <a:r>
              <a:rPr lang="en-GB" dirty="0"/>
              <a:t>Define “word choice” </a:t>
            </a:r>
            <a:r>
              <a:rPr lang="en-GB" dirty="0" smtClean="0"/>
              <a:t>for </a:t>
            </a:r>
            <a:r>
              <a:rPr lang="en-GB" dirty="0"/>
              <a:t>the class. Talk about how word choice can be used to support a theme. Instructor reads the poem out loud to the class. Students listen for and highlight words in the poem that support the idea that the author has had a difficult childhood.</a:t>
            </a:r>
          </a:p>
          <a:p>
            <a:r>
              <a:rPr lang="en-GB" dirty="0"/>
              <a:t>Read the poem a second time, this time highlighting words that support the “Still I Rise” </a:t>
            </a:r>
            <a:r>
              <a:rPr lang="en-GB" dirty="0" smtClean="0"/>
              <a:t>theme. </a:t>
            </a:r>
            <a:endParaRPr lang="en-GB" dirty="0"/>
          </a:p>
          <a:p>
            <a:r>
              <a:rPr lang="en-GB" dirty="0"/>
              <a:t>Use a Venn diagram to contrast the </a:t>
            </a:r>
            <a:r>
              <a:rPr lang="en-GB" dirty="0" smtClean="0"/>
              <a:t>words </a:t>
            </a:r>
            <a:r>
              <a:rPr lang="en-GB" dirty="0"/>
              <a:t>Angelou uses to support the theme of hopelessness to the words she uses to support the theme of rising above adversity.</a:t>
            </a:r>
          </a:p>
          <a:p>
            <a:r>
              <a:rPr lang="en-GB" dirty="0"/>
              <a:t>Instructor may, at this point, engage students in questions and comments as:</a:t>
            </a:r>
          </a:p>
          <a:p>
            <a:pPr lvl="1"/>
            <a:r>
              <a:rPr lang="en-GB" dirty="0"/>
              <a:t>To whom is the poet writing?</a:t>
            </a:r>
          </a:p>
          <a:p>
            <a:pPr lvl="1"/>
            <a:r>
              <a:rPr lang="en-GB" dirty="0"/>
              <a:t>What does the poet mean, “I’ll rise,” and what is the impact of the repetition of this phrase?</a:t>
            </a:r>
          </a:p>
          <a:p>
            <a:pPr lvl="1"/>
            <a:r>
              <a:rPr lang="en-GB" dirty="0"/>
              <a:t>Why does the author ask questions of the reader?</a:t>
            </a:r>
          </a:p>
          <a:p>
            <a:pPr lvl="1"/>
            <a:r>
              <a:rPr lang="en-GB" dirty="0"/>
              <a:t>What is a key word in each stanza?</a:t>
            </a:r>
          </a:p>
          <a:p>
            <a:pPr lvl="1"/>
            <a:r>
              <a:rPr lang="en-GB" dirty="0"/>
              <a:t>What words does she use that reflect her personal style?</a:t>
            </a:r>
          </a:p>
          <a:p>
            <a:r>
              <a:rPr lang="en-GB" dirty="0" smtClean="0"/>
              <a:t>To </a:t>
            </a:r>
            <a:r>
              <a:rPr lang="en-GB" dirty="0"/>
              <a:t>wrap up this lesson, tell students </a:t>
            </a:r>
            <a:r>
              <a:rPr lang="en-GB" dirty="0" smtClean="0"/>
              <a:t>to </a:t>
            </a:r>
            <a:r>
              <a:rPr lang="en-GB" dirty="0"/>
              <a:t>think about </a:t>
            </a:r>
            <a:r>
              <a:rPr lang="en-GB" dirty="0" smtClean="0"/>
              <a:t>how the </a:t>
            </a:r>
            <a:r>
              <a:rPr lang="en-GB" dirty="0"/>
              <a:t>poem as it applies to their own lives.</a:t>
            </a:r>
          </a:p>
          <a:p>
            <a:pPr marL="0" indent="0">
              <a:buNone/>
            </a:pPr>
            <a:r>
              <a:rPr lang="en-GB" b="1" cap="all" dirty="0"/>
              <a:t>LESSON #2</a:t>
            </a:r>
          </a:p>
          <a:p>
            <a:r>
              <a:rPr lang="en-GB" dirty="0"/>
              <a:t>Students should have all of their materials on hand from Lesson #1.</a:t>
            </a:r>
          </a:p>
          <a:p>
            <a:r>
              <a:rPr lang="en-GB" dirty="0"/>
              <a:t>Students </a:t>
            </a:r>
            <a:r>
              <a:rPr lang="en-GB" dirty="0" smtClean="0"/>
              <a:t>could write </a:t>
            </a:r>
            <a:r>
              <a:rPr lang="en-GB" dirty="0"/>
              <a:t>an antonym poem in response to Angelou’s poem. The poem will be based on emotional opposites, negative and positive emotions, such as Losing/Winning (or Winning first, then losing), Failure/Success, Left out/ Chosen, Ugly/Beautiful. Choose one that shows how you sometimes feel. Generate words you can use for each. Then generate a line you can repeat throughout the poem to overcome the negative feelings. Your poem should include elaboration and support such as Angelou demonstrated in her poem</a:t>
            </a:r>
            <a:r>
              <a:rPr lang="en-GB" dirty="0" smtClean="0"/>
              <a:t>.</a:t>
            </a:r>
            <a:endParaRPr lang="en-GB" dirty="0"/>
          </a:p>
        </p:txBody>
      </p:sp>
    </p:spTree>
    <p:extLst>
      <p:ext uri="{BB962C8B-B14F-4D97-AF65-F5344CB8AC3E}">
        <p14:creationId xmlns:p14="http://schemas.microsoft.com/office/powerpoint/2010/main" val="1754963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r>
              <a:rPr lang="en-GB" dirty="0" smtClean="0"/>
              <a:t>Questions on “Still I Rise”</a:t>
            </a:r>
            <a:endParaRPr lang="en-GB" dirty="0"/>
          </a:p>
        </p:txBody>
      </p:sp>
      <p:sp>
        <p:nvSpPr>
          <p:cNvPr id="3" name="Content Placeholder 2"/>
          <p:cNvSpPr>
            <a:spLocks noGrp="1"/>
          </p:cNvSpPr>
          <p:nvPr>
            <p:ph idx="1"/>
          </p:nvPr>
        </p:nvSpPr>
        <p:spPr>
          <a:xfrm>
            <a:off x="0" y="685800"/>
            <a:ext cx="9144000" cy="6172200"/>
          </a:xfrm>
        </p:spPr>
        <p:txBody>
          <a:bodyPr>
            <a:normAutofit fontScale="70000" lnSpcReduction="20000"/>
          </a:bodyPr>
          <a:lstStyle/>
          <a:p>
            <a:pPr marL="0" indent="0">
              <a:buNone/>
            </a:pPr>
            <a:r>
              <a:rPr lang="en-US" dirty="0"/>
              <a:t>Q1: Describe the speaker in lines 1-4 of the poem?  What specific language supports your description?</a:t>
            </a:r>
            <a:endParaRPr lang="en-GB" dirty="0"/>
          </a:p>
          <a:p>
            <a:pPr marL="0" indent="0">
              <a:buNone/>
            </a:pPr>
            <a:endParaRPr lang="en-US" dirty="0" smtClean="0"/>
          </a:p>
          <a:p>
            <a:pPr marL="0" indent="0">
              <a:buNone/>
            </a:pPr>
            <a:r>
              <a:rPr lang="en-US" dirty="0" smtClean="0"/>
              <a:t>Q2</a:t>
            </a:r>
            <a:r>
              <a:rPr lang="en-US" dirty="0"/>
              <a:t>: Why does the poet use the image of dust in line 4?  How does this image contribute to the tone of lines 1-4?</a:t>
            </a:r>
            <a:endParaRPr lang="en-GB" dirty="0"/>
          </a:p>
          <a:p>
            <a:pPr marL="0" indent="0">
              <a:buNone/>
            </a:pPr>
            <a:endParaRPr lang="en-US" dirty="0" smtClean="0"/>
          </a:p>
          <a:p>
            <a:pPr marL="0" indent="0">
              <a:buNone/>
            </a:pPr>
            <a:r>
              <a:rPr lang="en-US" dirty="0" smtClean="0"/>
              <a:t>Q3</a:t>
            </a:r>
            <a:r>
              <a:rPr lang="en-US" dirty="0"/>
              <a:t>: What other images in the poem contribute to the poem’s tone? Explain the effect of each image.</a:t>
            </a:r>
            <a:endParaRPr lang="en-GB" dirty="0"/>
          </a:p>
          <a:p>
            <a:pPr marL="0" indent="0">
              <a:buNone/>
            </a:pPr>
            <a:endParaRPr lang="en-US" dirty="0" smtClean="0"/>
          </a:p>
          <a:p>
            <a:pPr marL="0" indent="0">
              <a:buNone/>
            </a:pPr>
            <a:r>
              <a:rPr lang="en-US" dirty="0" smtClean="0"/>
              <a:t>Q4</a:t>
            </a:r>
            <a:r>
              <a:rPr lang="en-US" dirty="0"/>
              <a:t>: The speaker poses 7 questions in the poem.  What is the purpose/effect of these questions?</a:t>
            </a:r>
            <a:endParaRPr lang="en-GB" dirty="0"/>
          </a:p>
          <a:p>
            <a:pPr marL="0" indent="0">
              <a:buNone/>
            </a:pPr>
            <a:endParaRPr lang="en-US" dirty="0" smtClean="0"/>
          </a:p>
          <a:p>
            <a:pPr marL="0" indent="0">
              <a:buNone/>
            </a:pPr>
            <a:r>
              <a:rPr lang="en-US" dirty="0" smtClean="0"/>
              <a:t>Q5</a:t>
            </a:r>
            <a:r>
              <a:rPr lang="en-US" dirty="0"/>
              <a:t>: What is the effect of the repetition in the poem?</a:t>
            </a:r>
            <a:endParaRPr lang="en-GB" dirty="0"/>
          </a:p>
          <a:p>
            <a:pPr marL="0" indent="0">
              <a:buNone/>
            </a:pPr>
            <a:endParaRPr lang="en-US" dirty="0" smtClean="0"/>
          </a:p>
          <a:p>
            <a:pPr marL="0" indent="0">
              <a:buNone/>
            </a:pPr>
            <a:r>
              <a:rPr lang="en-US" dirty="0" smtClean="0"/>
              <a:t>Q6: </a:t>
            </a:r>
            <a:r>
              <a:rPr lang="en-US" dirty="0"/>
              <a:t>Who is the audience (the reader) for this poem?  How does the speaker portray this audience?</a:t>
            </a:r>
            <a:endParaRPr lang="en-GB" dirty="0"/>
          </a:p>
          <a:p>
            <a:pPr marL="0" indent="0">
              <a:buNone/>
            </a:pPr>
            <a:endParaRPr lang="en-US" dirty="0" smtClean="0"/>
          </a:p>
          <a:p>
            <a:pPr marL="0" indent="0">
              <a:buNone/>
            </a:pPr>
            <a:r>
              <a:rPr lang="en-US" dirty="0" smtClean="0"/>
              <a:t>Q7: Briefly </a:t>
            </a:r>
            <a:r>
              <a:rPr lang="en-US" dirty="0"/>
              <a:t>explain the connection between the language and syntax of the title and the theme and style of the poem “Still I Rise.”</a:t>
            </a:r>
            <a:endParaRPr lang="en-GB" dirty="0"/>
          </a:p>
          <a:p>
            <a:pPr marL="0" indent="0">
              <a:buNone/>
            </a:pPr>
            <a:endParaRPr lang="en-GB" dirty="0"/>
          </a:p>
        </p:txBody>
      </p:sp>
    </p:spTree>
    <p:extLst>
      <p:ext uri="{BB962C8B-B14F-4D97-AF65-F5344CB8AC3E}">
        <p14:creationId xmlns:p14="http://schemas.microsoft.com/office/powerpoint/2010/main" val="2001965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r>
              <a:rPr lang="en-GB" dirty="0" smtClean="0"/>
              <a:t>Potential answers</a:t>
            </a:r>
            <a:endParaRPr lang="en-GB" dirty="0"/>
          </a:p>
        </p:txBody>
      </p:sp>
      <p:sp>
        <p:nvSpPr>
          <p:cNvPr id="3" name="Content Placeholder 2"/>
          <p:cNvSpPr>
            <a:spLocks noGrp="1"/>
          </p:cNvSpPr>
          <p:nvPr>
            <p:ph idx="1"/>
          </p:nvPr>
        </p:nvSpPr>
        <p:spPr>
          <a:xfrm>
            <a:off x="0" y="685800"/>
            <a:ext cx="9144000" cy="6172200"/>
          </a:xfrm>
        </p:spPr>
        <p:txBody>
          <a:bodyPr>
            <a:normAutofit fontScale="40000" lnSpcReduction="20000"/>
          </a:bodyPr>
          <a:lstStyle/>
          <a:p>
            <a:pPr marL="0" indent="0">
              <a:buNone/>
            </a:pPr>
            <a:r>
              <a:rPr lang="en-US" b="1" dirty="0"/>
              <a:t>Q1:</a:t>
            </a:r>
            <a:r>
              <a:rPr lang="en-US" dirty="0"/>
              <a:t> </a:t>
            </a:r>
            <a:r>
              <a:rPr lang="en-US" b="1" dirty="0"/>
              <a:t>Describe the speaker in lines 1-4 of the poem?  What specific language supports your description?</a:t>
            </a:r>
            <a:endParaRPr lang="en-GB" dirty="0"/>
          </a:p>
          <a:p>
            <a:r>
              <a:rPr lang="en-US" dirty="0"/>
              <a:t>The speaker seems fiercely determined, almost confrontational.  </a:t>
            </a:r>
            <a:r>
              <a:rPr lang="en-US" b="1" dirty="0"/>
              <a:t>TEXT EVIDENCE:</a:t>
            </a:r>
            <a:r>
              <a:rPr lang="en-US" dirty="0"/>
              <a:t> Phrases like “bitter, twisted lies,” “trod me in the very dirt,” and “I’ll rise” contribute to that tone</a:t>
            </a:r>
            <a:r>
              <a:rPr lang="en-US" dirty="0" smtClean="0"/>
              <a:t>.</a:t>
            </a:r>
            <a:r>
              <a:rPr lang="en-US" dirty="0"/>
              <a:t> </a:t>
            </a:r>
            <a:endParaRPr lang="en-GB" dirty="0"/>
          </a:p>
          <a:p>
            <a:pPr marL="0" indent="0">
              <a:buNone/>
            </a:pPr>
            <a:r>
              <a:rPr lang="en-US" b="1" dirty="0"/>
              <a:t>Q2: Why does the poet use the image of dust in line 4?  How does this image contribute to the tone of lines 1-4?</a:t>
            </a:r>
            <a:endParaRPr lang="en-GB" dirty="0"/>
          </a:p>
          <a:p>
            <a:r>
              <a:rPr lang="en-US" dirty="0"/>
              <a:t>When dust rises from the ground, it floats everywhere.  There is nothing anyone can do to stop it. Trying to grind something into the dirt only causes dust. The harder ones grinds, the more dust there is. </a:t>
            </a:r>
            <a:r>
              <a:rPr lang="en-US" b="1" dirty="0"/>
              <a:t>TEXT EVIDENCE: </a:t>
            </a:r>
            <a:r>
              <a:rPr lang="en-US" dirty="0"/>
              <a:t>The speaker says that people can lie about her and try to diminish her, but like dust, she will rise.  </a:t>
            </a:r>
            <a:endParaRPr lang="en-GB" dirty="0"/>
          </a:p>
          <a:p>
            <a:pPr marL="0" indent="0">
              <a:buNone/>
            </a:pPr>
            <a:r>
              <a:rPr lang="en-US" b="1" dirty="0" smtClean="0"/>
              <a:t>Q3</a:t>
            </a:r>
            <a:r>
              <a:rPr lang="en-US" b="1" dirty="0"/>
              <a:t>: What other images in the poem contribute to the poem’s tone? Explain the effect of each image.</a:t>
            </a:r>
            <a:endParaRPr lang="en-GB" dirty="0"/>
          </a:p>
          <a:p>
            <a:r>
              <a:rPr lang="en-US" b="1" dirty="0"/>
              <a:t>TEXT EVIDENCE:</a:t>
            </a:r>
            <a:r>
              <a:rPr lang="en-US" dirty="0"/>
              <a:t> “</a:t>
            </a:r>
            <a:r>
              <a:rPr lang="en-US" dirty="0" err="1"/>
              <a:t>'Cause</a:t>
            </a:r>
            <a:r>
              <a:rPr lang="en-US" dirty="0"/>
              <a:t> I walk like I've got oil wells/Pumping in my living room,” “</a:t>
            </a:r>
            <a:r>
              <a:rPr lang="en-US" dirty="0" err="1"/>
              <a:t>'Cause</a:t>
            </a:r>
            <a:r>
              <a:rPr lang="en-US" dirty="0"/>
              <a:t> I laugh like I've got gold mines/</a:t>
            </a:r>
            <a:br>
              <a:rPr lang="en-US" dirty="0"/>
            </a:br>
            <a:r>
              <a:rPr lang="en-US" dirty="0" err="1"/>
              <a:t>Diggin</a:t>
            </a:r>
            <a:r>
              <a:rPr lang="en-US" dirty="0"/>
              <a:t>' in my own back yard,” “That I dance like I've got diamonds/At the meeting of my thighs?” The effect of these images is to paint the picture of a defiant narrator who is confident in her own worth and intent on being her own person.  Oil wells, gold, and diamonds are all images that connote wealth and value.  The speaker uses these references to proclaim her own self-awareness and determination not to allow outside forces to diminish her self-esteem.</a:t>
            </a:r>
            <a:endParaRPr lang="en-GB" dirty="0"/>
          </a:p>
          <a:p>
            <a:pPr marL="0" indent="0">
              <a:buNone/>
            </a:pPr>
            <a:r>
              <a:rPr lang="en-US" b="1" dirty="0" smtClean="0"/>
              <a:t>Q4</a:t>
            </a:r>
            <a:r>
              <a:rPr lang="en-US" b="1" dirty="0"/>
              <a:t>: The speaker poses 7 questions in the poem.  What is the purpose/effect of these questions?</a:t>
            </a:r>
            <a:endParaRPr lang="en-GB" dirty="0"/>
          </a:p>
          <a:p>
            <a:r>
              <a:rPr lang="en-US" dirty="0"/>
              <a:t>The questions are almost presumptuous since the speaker uses them to project her notion of what the reader is thinking.  The questions are rhetorical in nature b/c the speaker doesn’t really expect an answer; rather, she has already formulated a response herself, almost putting words in the reader’s mouth as it were.</a:t>
            </a:r>
            <a:endParaRPr lang="en-GB" dirty="0"/>
          </a:p>
          <a:p>
            <a:r>
              <a:rPr lang="en-US" b="1" dirty="0"/>
              <a:t>TEXT EVIDENCE:</a:t>
            </a:r>
            <a:r>
              <a:rPr lang="en-US" dirty="0"/>
              <a:t> In lines 5 and 6, the speaker questions the reader’s mood and then offers her own explanation for the upset and gloom she sees; in lines 13 and 14, the speaker asks if the reader would prefer to see that speaker feeling defeated and depressed; in line 15, the speaker asks whether the reader is offended by her “haughtiness,” in lines 23 and 26, she questions whether the speaker is upset by the sexy way in which she is dancing.  In all cases, the speaker asks questions for which she implies that she already knows the answer. </a:t>
            </a:r>
            <a:endParaRPr lang="en-GB" dirty="0"/>
          </a:p>
          <a:p>
            <a:pPr marL="0" indent="0">
              <a:buNone/>
            </a:pPr>
            <a:r>
              <a:rPr lang="en-US" b="1" dirty="0" smtClean="0"/>
              <a:t>Q5</a:t>
            </a:r>
            <a:r>
              <a:rPr lang="en-US" b="1" dirty="0"/>
              <a:t>: What is the effect of the repetition in the poem?</a:t>
            </a:r>
            <a:endParaRPr lang="en-GB" dirty="0"/>
          </a:p>
          <a:p>
            <a:r>
              <a:rPr lang="en-US" dirty="0"/>
              <a:t>First, the speaker directly addresses the reader/audience with the word “you” and repeats that word throughout the poem. Using the second person pronoun makes the poem seem almost like a personal confrontation between the speaker and the reader/audience, and repeating “you” as many times as the speaker does suggests the depth of the speaker’s feelings. The speaker also repeats the word “I” and the phrase “Still I Rise.” With the former, the speaker sharpens the contrast between herself and the reader and reinforces the tone of the poem.  By the final stanza, the reader has all but disappeared, leaving only the speaker and the words, “I rise.”</a:t>
            </a:r>
            <a:endParaRPr lang="en-GB" dirty="0"/>
          </a:p>
          <a:p>
            <a:pPr marL="0" indent="0">
              <a:buNone/>
            </a:pPr>
            <a:r>
              <a:rPr lang="en-US" b="1" dirty="0" smtClean="0"/>
              <a:t>Q6: </a:t>
            </a:r>
            <a:r>
              <a:rPr lang="en-US" b="1" dirty="0"/>
              <a:t>Who is the audience (the reader) for this poem?  How does the speaker portray this audience?</a:t>
            </a:r>
            <a:endParaRPr lang="en-GB" dirty="0"/>
          </a:p>
          <a:p>
            <a:r>
              <a:rPr lang="en-US" dirty="0"/>
              <a:t>The audience (reader) is someone, perhaps a group, with whom the speaker feels a contentious relationship and who has evidently demeaned the speaker in the past.  </a:t>
            </a:r>
            <a:r>
              <a:rPr lang="en-US" b="1" dirty="0"/>
              <a:t>TEXT EVIDENCE:</a:t>
            </a:r>
            <a:r>
              <a:rPr lang="en-US" dirty="0"/>
              <a:t> Accusatory language: “bitter, twisted lies;” “trod me in the dirt;” “want to see me broken;” “shoot me with your words;” “cut me with your eyes;” “kill me with your hatefulness”</a:t>
            </a:r>
            <a:endParaRPr lang="en-GB" dirty="0"/>
          </a:p>
          <a:p>
            <a:pPr marL="0" indent="0">
              <a:buNone/>
            </a:pPr>
            <a:r>
              <a:rPr lang="en-US" b="1" dirty="0" smtClean="0"/>
              <a:t>Q7: Briefly </a:t>
            </a:r>
            <a:r>
              <a:rPr lang="en-US" b="1" dirty="0"/>
              <a:t>explain the connection between the language and syntax of the title and the theme and style of the poem “Still I Rise.”</a:t>
            </a:r>
            <a:endParaRPr lang="en-GB" b="1" dirty="0"/>
          </a:p>
          <a:p>
            <a:pPr marL="0" indent="0">
              <a:buNone/>
            </a:pPr>
            <a:endParaRPr lang="en-GB" dirty="0"/>
          </a:p>
        </p:txBody>
      </p:sp>
    </p:spTree>
    <p:extLst>
      <p:ext uri="{BB962C8B-B14F-4D97-AF65-F5344CB8AC3E}">
        <p14:creationId xmlns:p14="http://schemas.microsoft.com/office/powerpoint/2010/main" val="2150414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3316411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“Significant Cigarettes”</a:t>
            </a:r>
            <a:r>
              <a:rPr lang="en-GB" i="1" dirty="0" smtClean="0"/>
              <a:t> </a:t>
            </a:r>
            <a:r>
              <a:rPr lang="en-GB" dirty="0"/>
              <a:t>(from </a:t>
            </a:r>
            <a:r>
              <a:rPr lang="en-GB" i="1" dirty="0"/>
              <a:t>The Road Home</a:t>
            </a:r>
            <a:r>
              <a:rPr lang="en-GB" dirty="0"/>
              <a:t> by Rose </a:t>
            </a:r>
            <a:r>
              <a:rPr lang="en-GB" dirty="0" err="1"/>
              <a:t>Tremain</a:t>
            </a:r>
            <a:r>
              <a:rPr lang="en-GB" dirty="0"/>
              <a:t>)</a:t>
            </a:r>
          </a:p>
        </p:txBody>
      </p:sp>
      <p:sp>
        <p:nvSpPr>
          <p:cNvPr id="5" name="Subtitle 4"/>
          <p:cNvSpPr>
            <a:spLocks noGrp="1"/>
          </p:cNvSpPr>
          <p:nvPr>
            <p:ph type="subTitle" idx="1"/>
          </p:nvPr>
        </p:nvSpPr>
        <p:spPr/>
        <p:txBody>
          <a:bodyPr/>
          <a:lstStyle/>
          <a:p>
            <a:r>
              <a:rPr lang="en-GB" dirty="0" smtClean="0"/>
              <a:t>Year 10/11 Edexcel IGCSE Anthology</a:t>
            </a:r>
          </a:p>
          <a:p>
            <a:r>
              <a:rPr lang="en-GB" dirty="0" smtClean="0"/>
              <a:t>JLS, Autumn 2016</a:t>
            </a:r>
            <a:endParaRPr lang="en-GB" dirty="0"/>
          </a:p>
        </p:txBody>
      </p:sp>
    </p:spTree>
    <p:extLst>
      <p:ext uri="{BB962C8B-B14F-4D97-AF65-F5344CB8AC3E}">
        <p14:creationId xmlns:p14="http://schemas.microsoft.com/office/powerpoint/2010/main" val="434836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Starter </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Think about a time you had arrived in a new country where you could not speak the language and/or the culture was quite different to your own.</a:t>
            </a:r>
          </a:p>
          <a:p>
            <a:r>
              <a:rPr lang="en-GB" dirty="0" smtClean="0"/>
              <a:t>How did you make yourself understood?</a:t>
            </a:r>
          </a:p>
          <a:p>
            <a:r>
              <a:rPr lang="en-GB" dirty="0" smtClean="0"/>
              <a:t>If you were alone or quite young, how did you feel about it?</a:t>
            </a:r>
          </a:p>
          <a:p>
            <a:r>
              <a:rPr lang="en-GB" dirty="0" smtClean="0"/>
              <a:t>What did the differences between your culture and language, and those of the other people, reveal about yours that you may not have noticed beforehand. </a:t>
            </a:r>
            <a:endParaRPr lang="en-GB" dirty="0"/>
          </a:p>
        </p:txBody>
      </p:sp>
    </p:spTree>
    <p:extLst>
      <p:ext uri="{BB962C8B-B14F-4D97-AF65-F5344CB8AC3E}">
        <p14:creationId xmlns:p14="http://schemas.microsoft.com/office/powerpoint/2010/main" val="1753613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r>
              <a:rPr lang="en-GB" sz="2400" i="1" dirty="0"/>
              <a:t>Significant Cigarettes </a:t>
            </a:r>
            <a:r>
              <a:rPr lang="en-GB" sz="2400" dirty="0"/>
              <a:t>(from </a:t>
            </a:r>
            <a:r>
              <a:rPr lang="en-GB" sz="2400" i="1" dirty="0"/>
              <a:t>The Road Home</a:t>
            </a:r>
            <a:r>
              <a:rPr lang="en-GB" sz="2400" dirty="0"/>
              <a:t> by Rose </a:t>
            </a:r>
            <a:r>
              <a:rPr lang="en-GB" sz="2400" dirty="0" err="1"/>
              <a:t>Tremain</a:t>
            </a:r>
            <a:r>
              <a:rPr lang="en-GB" sz="2400" dirty="0"/>
              <a:t>)</a:t>
            </a:r>
          </a:p>
        </p:txBody>
      </p:sp>
      <p:sp>
        <p:nvSpPr>
          <p:cNvPr id="3" name="Content Placeholder 2"/>
          <p:cNvSpPr>
            <a:spLocks noGrp="1"/>
          </p:cNvSpPr>
          <p:nvPr>
            <p:ph idx="1"/>
          </p:nvPr>
        </p:nvSpPr>
        <p:spPr>
          <a:xfrm>
            <a:off x="0" y="609600"/>
            <a:ext cx="9144000" cy="6248400"/>
          </a:xfrm>
        </p:spPr>
        <p:txBody>
          <a:bodyPr>
            <a:normAutofit fontScale="32500" lnSpcReduction="20000"/>
          </a:bodyPr>
          <a:lstStyle/>
          <a:p>
            <a:pPr marL="0" indent="0">
              <a:buNone/>
            </a:pPr>
            <a:r>
              <a:rPr lang="en-GB" dirty="0" smtClean="0"/>
              <a:t>On </a:t>
            </a:r>
            <a:r>
              <a:rPr lang="en-GB" dirty="0"/>
              <a:t>the coach, Lev chose a seat near the back and he sat huddled against the window, staring out at the land he was leaving: at the fields of sunflowers scorched by the dry wind, at the pig farms, at the quarries and rivers and at the wild garlic growing green at the edge of the road.</a:t>
            </a:r>
          </a:p>
          <a:p>
            <a:pPr marL="0" indent="0">
              <a:buNone/>
            </a:pPr>
            <a:r>
              <a:rPr lang="en-GB" dirty="0"/>
              <a:t>Lev wore a leather jacket and jeans and a leather cap pulled low over his eyes, and his handsome face was </a:t>
            </a:r>
            <a:r>
              <a:rPr lang="en-GB" dirty="0" err="1"/>
              <a:t>gray</a:t>
            </a:r>
            <a:r>
              <a:rPr lang="en-GB" dirty="0"/>
              <a:t>-toned from his smoking, and in his hands he clutched an old red cotton handkerchief and a dented pack of Russian cigarettes. He would soon be forty-three. After some miles, as the sun came up, Lev took out a cigarette and stuck it between his lips, and the woman sitting next to him, a plump, contained person with moles like splashes of mud on her face, said quickly, "I'm sorry, but there is no smoking allowed on this bus." Lev knew this, had known it in advance, had tried to prepare himself mentally for the long agony of it. But even an unlit cigarette was a companion — something to hold on to, something that had promise in it — and all he could be bothered to do now was to nod, just to show the woman that he'd heard what she'd said, reassure her that he wasn't going to cause trouble; because there they would have to sit for fifty hours or more, side by side, with their separate aches and dreams, like a married couple. They would hear each other's snores and sighs, smell the food and drink each had brought with them, note the degree to which each was fearful or unafraid, make short forays into conversation. And then later, when they finally arrived in London, they would probably separate with barely a word or a look, walk out into a rainy morning, each alone and beginning a new life. And Lev thought how all of this was odd but necessary and already told him things about the world he was traveling to, a world in which he would break his back working — if only that work could be found. He would hold himself apart from other people, find corners and shadows in which to sit and smoke, demonstrate that he didn't need to belong, that his heart remained in his own country.</a:t>
            </a:r>
          </a:p>
          <a:p>
            <a:pPr marL="0" indent="0">
              <a:buNone/>
            </a:pPr>
            <a:r>
              <a:rPr lang="en-GB" dirty="0"/>
              <a:t>There were two coach drivers. These men would take turns to drive and to sleep. There was an on-board lavatory, so the only stops the bus would make would be for gas. At gas stations, the passengers would be able to clamber off, walk a few paces, see wild flowers on a verge, soiled paper among bushes, sun or rain on the road. They might stretch up their arms, put on dark glasses against the onrush of nature's light, look for a clover leaf, smoke and stare at the cars rushing by. Then they would be herded back onto the coach, resume their old attitudes, arm themselves for the next hundred miles, for the stink of another industrial zone or the sudden gleam of a lake, for rain and sunset and the approach of darkness on silent marshes. There would be times when the journey would seem to have no end.</a:t>
            </a:r>
          </a:p>
          <a:p>
            <a:pPr marL="0" indent="0">
              <a:buNone/>
            </a:pPr>
            <a:r>
              <a:rPr lang="en-GB" dirty="0"/>
              <a:t>Sleeping upright was not something Lev was practised in. The old seemed to be able to do it, but forty-two was not yet old. Lev's father, Stefan, sometimes used to sleep upright, in summer, on a hard wooden chair in his lunch break at the </a:t>
            </a:r>
            <a:r>
              <a:rPr lang="en-GB" dirty="0" err="1"/>
              <a:t>Baryn</a:t>
            </a:r>
            <a:r>
              <a:rPr lang="en-GB" dirty="0"/>
              <a:t> sawmill, with the hot sun falling onto the slices of sausage wrapped in paper on his knee and onto his flask of tea. Both Stefan and Lev could sleep lying down on a mound of hay or on the mossy carpet of a forest. Often, Lev had slept on a rag rug beside his daughter's bed, when she was ill or afraid. And when his wife, Marina, was dying, he'd lain for five nights on an area of linoleum flooring no wider than his outstretched arm, between Marina's hospital bed and a curtain patterned with pink and purple daisies, and sleep had come and gone in a mystifying kind of way, painting strange pictures in Lev's brain that had never completely vanished. Toward evening, after two stops for gas, the mole-flecked woman unwrapped a hard-boiled egg. She peeled it silently. The smell of the egg reminded Lev of the </a:t>
            </a:r>
            <a:r>
              <a:rPr lang="en-GB" dirty="0" err="1"/>
              <a:t>sulfur</a:t>
            </a:r>
            <a:r>
              <a:rPr lang="en-GB" dirty="0"/>
              <a:t> springs at </a:t>
            </a:r>
            <a:r>
              <a:rPr lang="en-GB" dirty="0" err="1"/>
              <a:t>Jor</a:t>
            </a:r>
            <a:r>
              <a:rPr lang="en-GB" dirty="0"/>
              <a:t>, where he'd taken Marina, just in case nature could cure what man had given up for lost. Marina had immersed her body obediently in the scummy water, lain there looking at a female stork returning to its high nest, and said to Lev, "If only we were storks."</a:t>
            </a:r>
          </a:p>
          <a:p>
            <a:pPr marL="0" indent="0">
              <a:buNone/>
            </a:pPr>
            <a:r>
              <a:rPr lang="en-GB" dirty="0"/>
              <a:t>"Why </a:t>
            </a:r>
            <a:r>
              <a:rPr lang="en-GB" dirty="0" err="1"/>
              <a:t>d'you</a:t>
            </a:r>
            <a:r>
              <a:rPr lang="en-GB" dirty="0"/>
              <a:t> say that?" Lev had asked.</a:t>
            </a:r>
          </a:p>
          <a:p>
            <a:pPr marL="0" indent="0">
              <a:buNone/>
            </a:pPr>
            <a:r>
              <a:rPr lang="en-GB" dirty="0"/>
              <a:t>"Because you never see a stork dying. It's as though they didn't die."</a:t>
            </a:r>
          </a:p>
          <a:p>
            <a:pPr marL="0" indent="0">
              <a:buNone/>
            </a:pPr>
            <a:r>
              <a:rPr lang="en-GB" dirty="0" smtClean="0"/>
              <a:t>If </a:t>
            </a:r>
            <a:r>
              <a:rPr lang="en-GB" dirty="0"/>
              <a:t>only we were storks.</a:t>
            </a:r>
          </a:p>
          <a:p>
            <a:pPr marL="0" indent="0">
              <a:buNone/>
            </a:pPr>
            <a:r>
              <a:rPr lang="en-GB" dirty="0"/>
              <a:t>On the woman's knee a clean cotton napkin was spread and her white hands smoothed it, and she unwrapped rye bread and a twist of salt.</a:t>
            </a:r>
          </a:p>
          <a:p>
            <a:pPr marL="0" indent="0">
              <a:buNone/>
            </a:pPr>
            <a:r>
              <a:rPr lang="en-GB" dirty="0"/>
              <a:t>"My name is Lev," said Lev.</a:t>
            </a:r>
          </a:p>
          <a:p>
            <a:pPr marL="0" indent="0">
              <a:buNone/>
            </a:pPr>
            <a:r>
              <a:rPr lang="en-GB" dirty="0"/>
              <a:t>"My name is Lydia," said the woman. And they shook hands, Lev's hand holding the scrunched-up kerchief and Lydia's hand rough with salt and smelling of egg, and then Lev asked, "What are you planning to do in </a:t>
            </a:r>
            <a:r>
              <a:rPr lang="en-GB" dirty="0" err="1"/>
              <a:t>En</a:t>
            </a:r>
            <a:r>
              <a:rPr lang="en-GB" dirty="0"/>
              <a:t> gland?" and Lydia said, "I have some interviews in London for jobs as a translator."</a:t>
            </a:r>
          </a:p>
          <a:p>
            <a:pPr marL="0" indent="0">
              <a:buNone/>
            </a:pPr>
            <a:r>
              <a:rPr lang="en-GB" dirty="0"/>
              <a:t>"That sounds promising."</a:t>
            </a:r>
          </a:p>
          <a:p>
            <a:pPr marL="0" indent="0">
              <a:buNone/>
            </a:pPr>
            <a:r>
              <a:rPr lang="en-GB" dirty="0"/>
              <a:t>"I hope so. I was a teacher of English at School 237 in </a:t>
            </a:r>
            <a:r>
              <a:rPr lang="en-GB" dirty="0" err="1"/>
              <a:t>Yarbl</a:t>
            </a:r>
            <a:r>
              <a:rPr lang="en-GB" dirty="0"/>
              <a:t>, so my language is very colloquial</a:t>
            </a:r>
            <a:r>
              <a:rPr lang="en-GB" dirty="0" smtClean="0"/>
              <a:t>.“</a:t>
            </a:r>
          </a:p>
          <a:p>
            <a:pPr marL="0" indent="0">
              <a:buNone/>
            </a:pPr>
            <a:r>
              <a:rPr lang="en-GB" dirty="0"/>
              <a:t>Lev looked at Lydia. It wasn't difficult to imagine her standing in front of a class and writing words on a blackboard. He said, "I wonder why you're leaving our country when you had a good job at School 237 in </a:t>
            </a:r>
            <a:r>
              <a:rPr lang="en-GB" dirty="0" err="1"/>
              <a:t>Yarbl</a:t>
            </a:r>
            <a:r>
              <a:rPr lang="en-GB" dirty="0"/>
              <a:t>?"</a:t>
            </a:r>
          </a:p>
          <a:p>
            <a:pPr marL="0" indent="0">
              <a:buNone/>
            </a:pPr>
            <a:r>
              <a:rPr lang="en-GB" dirty="0"/>
              <a:t>"Well," said Lydia, "I became very tired of the view from my window. Every day, summer and winter, I looked out at the schoolyard and the high fence and the apartment block beyond, and I began to imagine I would die seeing these things, and I didn't want this. I expect you understand what I mean?"</a:t>
            </a:r>
          </a:p>
          <a:p>
            <a:pPr marL="0" indent="0">
              <a:buNone/>
            </a:pPr>
            <a:r>
              <a:rPr lang="en-GB" dirty="0"/>
              <a:t>Lev took off his leather cap and ran his fingers through his thick </a:t>
            </a:r>
            <a:r>
              <a:rPr lang="en-GB" dirty="0" err="1"/>
              <a:t>gray</a:t>
            </a:r>
            <a:r>
              <a:rPr lang="en-GB" dirty="0"/>
              <a:t> hair. He saw Lydia turn to him for a moment and look very seriously into his eyes. He said, "Yes, I understand."</a:t>
            </a:r>
          </a:p>
          <a:p>
            <a:pPr marL="0" indent="0">
              <a:buNone/>
            </a:pPr>
            <a:r>
              <a:rPr lang="en-GB" dirty="0"/>
              <a:t>Then there was a silence, while Lydia ate her hard-boiled egg. She chewed very quietly. When she'd finished the egg, Lev said, "My English isn't too bad. I took some classes in </a:t>
            </a:r>
            <a:r>
              <a:rPr lang="en-GB" dirty="0" err="1"/>
              <a:t>Baryn</a:t>
            </a:r>
            <a:r>
              <a:rPr lang="en-GB" dirty="0"/>
              <a:t>, but my teacher told me my pronunciation wasn't very good. May I say some words and you can tell me if I'm pronouncing them correctly?"</a:t>
            </a:r>
          </a:p>
          <a:p>
            <a:pPr marL="0" indent="0">
              <a:buNone/>
            </a:pPr>
            <a:r>
              <a:rPr lang="en-GB" dirty="0"/>
              <a:t>"Yes, of course," said Lydia.</a:t>
            </a:r>
          </a:p>
          <a:p>
            <a:pPr marL="0" indent="0">
              <a:buNone/>
            </a:pPr>
            <a:endParaRPr lang="en-GB" dirty="0"/>
          </a:p>
        </p:txBody>
      </p:sp>
    </p:spTree>
    <p:extLst>
      <p:ext uri="{BB962C8B-B14F-4D97-AF65-F5344CB8AC3E}">
        <p14:creationId xmlns:p14="http://schemas.microsoft.com/office/powerpoint/2010/main" val="10754772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270</TotalTime>
  <Words>9621</Words>
  <Application>Microsoft Office PowerPoint</Application>
  <PresentationFormat>On-screen Show (4:3)</PresentationFormat>
  <Paragraphs>278</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Wingdings</vt:lpstr>
      <vt:lpstr>Office Theme</vt:lpstr>
      <vt:lpstr>“Still I Rise”, Maya Angelou,  1928 - 2014 </vt:lpstr>
      <vt:lpstr>“Still I Rise”, Maya Angelou,  1928 - 2014 </vt:lpstr>
      <vt:lpstr>Lesson ideas</vt:lpstr>
      <vt:lpstr>Questions on “Still I Rise”</vt:lpstr>
      <vt:lpstr>Potential answers</vt:lpstr>
      <vt:lpstr>PowerPoint Presentation</vt:lpstr>
      <vt:lpstr>“Significant Cigarettes” (from The Road Home by Rose Tremain)</vt:lpstr>
      <vt:lpstr>Starter </vt:lpstr>
      <vt:lpstr>Significant Cigarettes (from The Road Home by Rose Tremain)</vt:lpstr>
      <vt:lpstr>Tremain (2)</vt:lpstr>
      <vt:lpstr>Tremain (3) – not used in the anthology but FYI</vt:lpstr>
      <vt:lpstr>Lines 1–3 </vt:lpstr>
      <vt:lpstr>Examining dialogue</vt:lpstr>
      <vt:lpstr>Annotations </vt:lpstr>
      <vt:lpstr>Questions on “Significant Cigarettes”</vt:lpstr>
      <vt:lpstr>(10 MARK) ESSAY QUESTIONS:</vt:lpstr>
      <vt:lpstr>Creative responses</vt:lpstr>
      <vt:lpstr>PowerPoint Presentation</vt:lpstr>
      <vt:lpstr>“Night”, Alice Munro</vt:lpstr>
      <vt:lpstr>PowerPoint Presentation</vt:lpstr>
      <vt:lpstr>Beyond the Sky and the Earth: A Journey Into Bhutan  Jamie Zeppa</vt:lpstr>
      <vt:lpstr>From Beyond the Sky and the Earth: A Journey into Bhutan When Jamie Zeppa was 24 years old she left Canada to teach in Bhutan. This memoir grew out of an essay she wrote about her early days in the country.</vt:lpstr>
      <vt:lpstr>From Beyond the Sky and the Earth</vt:lpstr>
      <vt:lpstr>Siddhartha (Herman Hesse version)</vt:lpstr>
      <vt:lpstr>Siddhartha,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IGCSE Language</dc:title>
  <dc:creator>Michael Mellor</dc:creator>
  <cp:lastModifiedBy>Ballantyne H C</cp:lastModifiedBy>
  <cp:revision>28</cp:revision>
  <dcterms:created xsi:type="dcterms:W3CDTF">2006-08-16T00:00:00Z</dcterms:created>
  <dcterms:modified xsi:type="dcterms:W3CDTF">2017-12-05T13:22:35Z</dcterms:modified>
</cp:coreProperties>
</file>