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8" r:id="rId8"/>
    <p:sldId id="266" r:id="rId9"/>
    <p:sldId id="269" r:id="rId10"/>
    <p:sldId id="270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48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67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21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22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6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978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3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3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732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87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3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FBEDA-8C08-4CC7-A9F0-3EA911677527}" type="datetimeFigureOut">
              <a:rPr lang="en-GB" smtClean="0"/>
              <a:t>04/02/2019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17797-82DA-4836-919E-2C83FE6CB7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01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OMAM – Aiming for 8/9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28</a:t>
            </a:r>
            <a:r>
              <a:rPr lang="en-GB" baseline="30000" dirty="0" smtClean="0"/>
              <a:t>th</a:t>
            </a:r>
            <a:r>
              <a:rPr lang="en-GB" dirty="0" smtClean="0"/>
              <a:t> January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131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36" y="347408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CANDY</a:t>
            </a:r>
            <a:r>
              <a:rPr lang="en-GB" sz="3600" dirty="0"/>
              <a:t> QUOTES, KEY IDEAS, STEINBECK’S CRAFT/CONTEXT, </a:t>
            </a:r>
            <a:r>
              <a:rPr lang="en-GB" sz="3600" dirty="0" smtClean="0"/>
              <a:t>CWA</a:t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2700" dirty="0" smtClean="0"/>
              <a:t>Central to understanding?</a:t>
            </a:r>
            <a:br>
              <a:rPr lang="en-GB" sz="2700" dirty="0" smtClean="0"/>
            </a:br>
            <a:r>
              <a:rPr lang="en-GB" sz="2700" dirty="0"/>
              <a:t/>
            </a:r>
            <a:br>
              <a:rPr lang="en-GB" sz="2700" dirty="0"/>
            </a:br>
            <a:r>
              <a:rPr lang="en-GB" sz="2700" dirty="0" smtClean="0"/>
              <a:t>First meet him</a:t>
            </a:r>
            <a:br>
              <a:rPr lang="en-GB" sz="2700" dirty="0" smtClean="0"/>
            </a:br>
            <a:r>
              <a:rPr lang="en-GB" sz="2700" dirty="0" smtClean="0"/>
              <a:t>Steinbeck’s intentions for the character – what is the point? </a:t>
            </a:r>
            <a:br>
              <a:rPr lang="en-GB" sz="2700" dirty="0" smtClean="0"/>
            </a:br>
            <a:r>
              <a:rPr lang="en-GB" sz="2700" dirty="0" smtClean="0"/>
              <a:t>Highlight the disadvantaged</a:t>
            </a:r>
            <a:br>
              <a:rPr lang="en-GB" sz="2700" dirty="0" smtClean="0"/>
            </a:br>
            <a:r>
              <a:rPr lang="en-GB" sz="2700" dirty="0" smtClean="0"/>
              <a:t>Human nature – survival of the fittest</a:t>
            </a:r>
            <a:br>
              <a:rPr lang="en-GB" sz="2700" dirty="0" smtClean="0"/>
            </a:br>
            <a:r>
              <a:rPr lang="en-GB" sz="2700" dirty="0" smtClean="0"/>
              <a:t>Parallel with G&amp;L – he has the dog</a:t>
            </a:r>
            <a:br>
              <a:rPr lang="en-GB" sz="2700" dirty="0" smtClean="0"/>
            </a:br>
            <a:r>
              <a:rPr lang="en-GB" sz="2700" dirty="0" smtClean="0"/>
              <a:t>‘whiskers’</a:t>
            </a:r>
            <a:br>
              <a:rPr lang="en-GB" sz="2700" dirty="0" smtClean="0"/>
            </a:br>
            <a:r>
              <a:rPr lang="en-GB" sz="2700" dirty="0" smtClean="0"/>
              <a:t>‘shuffling’</a:t>
            </a:r>
            <a:br>
              <a:rPr lang="en-GB" sz="2700" dirty="0" smtClean="0"/>
            </a:br>
            <a:r>
              <a:rPr lang="en-GB" sz="2700" dirty="0" smtClean="0"/>
              <a:t>Example to George</a:t>
            </a:r>
            <a:br>
              <a:rPr lang="en-GB" sz="2700" dirty="0" smtClean="0"/>
            </a:br>
            <a:r>
              <a:rPr lang="en-GB" sz="2700" dirty="0" smtClean="0"/>
              <a:t>HOPE DREAM buys in – literally</a:t>
            </a:r>
            <a:br>
              <a:rPr lang="en-GB" sz="2700" dirty="0" smtClean="0"/>
            </a:br>
            <a:r>
              <a:rPr lang="en-GB" sz="2700" dirty="0" smtClean="0"/>
              <a:t>Bit like Crookes?</a:t>
            </a:r>
            <a:br>
              <a:rPr lang="en-GB" sz="2700" dirty="0" smtClean="0"/>
            </a:br>
            <a:r>
              <a:rPr lang="en-GB" sz="2700" dirty="0" smtClean="0"/>
              <a:t>Isn’t helpless – retains a type of power – in gossip</a:t>
            </a:r>
            <a:br>
              <a:rPr lang="en-GB" sz="2700" dirty="0" smtClean="0"/>
            </a:br>
            <a:r>
              <a:rPr lang="en-GB" sz="2700" dirty="0" smtClean="0"/>
              <a:t>Survival – is an example of it but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924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87" y="17699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CENTRAL?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G&amp;L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Characters exemplify different aspects of the novella’s central theme – ‘of mice and men etc.’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5773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509" y="124627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CW</a:t>
            </a:r>
            <a:r>
              <a:rPr lang="en-GB" dirty="0"/>
              <a:t> QUOTES, KEY IDEAS, STEINBECK’S CRAFT/CONTEXT, </a:t>
            </a:r>
            <a:r>
              <a:rPr lang="en-GB" dirty="0" smtClean="0"/>
              <a:t>CWA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What’s her purpose </a:t>
            </a:r>
            <a:r>
              <a:rPr lang="en-GB" dirty="0" err="1" smtClean="0"/>
              <a:t>fm</a:t>
            </a:r>
            <a:r>
              <a:rPr lang="en-GB" dirty="0" smtClean="0"/>
              <a:t> S’s POV?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Within the social hierarchy still strict boundaries/limitations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First meet her?</a:t>
            </a:r>
            <a:br>
              <a:rPr lang="en-GB" dirty="0" smtClean="0"/>
            </a:br>
            <a:r>
              <a:rPr lang="en-GB" dirty="0" smtClean="0"/>
              <a:t>Imagery refs.</a:t>
            </a:r>
            <a:br>
              <a:rPr lang="en-GB" dirty="0" smtClean="0"/>
            </a:br>
            <a:r>
              <a:rPr lang="en-GB" dirty="0" smtClean="0"/>
              <a:t>Doll – ‘made up’, no name (possession), only woman,  </a:t>
            </a:r>
            <a:br>
              <a:rPr lang="en-GB" dirty="0" smtClean="0"/>
            </a:br>
            <a:r>
              <a:rPr lang="en-GB" dirty="0" smtClean="0"/>
              <a:t>Sadness – pathos.  S’s comment on women at time</a:t>
            </a:r>
            <a:br>
              <a:rPr lang="en-GB" dirty="0" smtClean="0"/>
            </a:br>
            <a:r>
              <a:rPr lang="en-GB" dirty="0" smtClean="0"/>
              <a:t>Dream – movie star (context)</a:t>
            </a:r>
            <a:br>
              <a:rPr lang="en-GB" dirty="0" smtClean="0"/>
            </a:br>
            <a:r>
              <a:rPr lang="en-GB" dirty="0" smtClean="0"/>
              <a:t>Retains power – entertainment/self-esteem?</a:t>
            </a:r>
            <a:br>
              <a:rPr lang="en-GB" dirty="0" smtClean="0"/>
            </a:br>
            <a:r>
              <a:rPr lang="en-GB" dirty="0" smtClean="0"/>
              <a:t>Vulnerability.  Only power is her sexuality.</a:t>
            </a:r>
            <a:br>
              <a:rPr lang="en-GB" dirty="0" smtClean="0"/>
            </a:br>
            <a:r>
              <a:rPr lang="en-GB" dirty="0" smtClean="0"/>
              <a:t>Façade – not ‘real’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866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757" y="2484871"/>
            <a:ext cx="10515600" cy="1325563"/>
          </a:xfrm>
        </p:spPr>
        <p:txBody>
          <a:bodyPr>
            <a:noAutofit/>
          </a:bodyPr>
          <a:lstStyle/>
          <a:p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Refs made about her:</a:t>
            </a:r>
            <a:br>
              <a:rPr lang="en-GB" sz="3200" dirty="0" smtClean="0"/>
            </a:br>
            <a:r>
              <a:rPr lang="en-GB" sz="3200" dirty="0" smtClean="0"/>
              <a:t>‘jailbait’</a:t>
            </a:r>
            <a:br>
              <a:rPr lang="en-GB" sz="3200" dirty="0" smtClean="0"/>
            </a:br>
            <a:r>
              <a:rPr lang="en-GB" sz="3200" dirty="0" smtClean="0"/>
              <a:t>Doll</a:t>
            </a:r>
            <a:br>
              <a:rPr lang="en-GB" sz="3200" dirty="0" smtClean="0"/>
            </a:br>
            <a:r>
              <a:rPr lang="en-GB" sz="3200" dirty="0" smtClean="0"/>
              <a:t>Lulu</a:t>
            </a:r>
            <a:br>
              <a:rPr lang="en-GB" sz="3200" dirty="0" smtClean="0"/>
            </a:br>
            <a:r>
              <a:rPr lang="en-GB" sz="3200" dirty="0" err="1" smtClean="0"/>
              <a:t>Purty</a:t>
            </a:r>
            <a:r>
              <a:rPr lang="en-GB" sz="3200" dirty="0" smtClean="0"/>
              <a:t> – honest – nice to look at –purity, not stained with experience, cynicism of adulthood etc.</a:t>
            </a:r>
            <a:br>
              <a:rPr lang="en-GB" sz="3200" dirty="0" smtClean="0"/>
            </a:br>
            <a:r>
              <a:rPr lang="en-GB" sz="3200" dirty="0" smtClean="0"/>
              <a:t>Description – looks almost angelic? </a:t>
            </a:r>
            <a:br>
              <a:rPr lang="en-GB" sz="3200" dirty="0" smtClean="0"/>
            </a:br>
            <a:r>
              <a:rPr lang="en-GB" sz="3200" dirty="0" smtClean="0"/>
              <a:t>‘ache for attention’ – struggle is over.</a:t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Life is a struggle – release – pathos….cathartic, tragic </a:t>
            </a:r>
            <a:br>
              <a:rPr lang="en-GB" sz="3200" dirty="0" smtClean="0"/>
            </a:br>
            <a:r>
              <a:rPr lang="en-GB" sz="3200" dirty="0" smtClean="0"/>
              <a:t>‘simple’ </a:t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Physical description being diff at start to end – talk about being not quite good enough, reality v diff to the dream etc.  ‘Cotton house coat’ not the Hollywood glamour that she aspired to.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33423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386" y="119639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Curley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What was S’s intention?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1 of 3 characters that are higher on the social ladder – The Boss, Curley &amp; Slim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Exemplifies institutionalised misogyny at the time: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‘small man syndrome’ – 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Power due to position – not the only one.  Contrast with The Boss.  Symbols of authority – hats, shoes, 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Motivates his troops via threat of pain.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Physical description – ‘angry little man’, unpredictable, boxer etc… lightweight, ‘handy’….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7307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59" y="2917132"/>
            <a:ext cx="10515600" cy="1325563"/>
          </a:xfrm>
        </p:spPr>
        <p:txBody>
          <a:bodyPr>
            <a:noAutofit/>
          </a:bodyPr>
          <a:lstStyle/>
          <a:p>
            <a:r>
              <a:rPr lang="en-GB" sz="3200" dirty="0" smtClean="0"/>
              <a:t>Curley</a:t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 smtClean="0"/>
              <a:t>Despite position still not satisfied – has a wife, has a father – only </a:t>
            </a:r>
            <a:r>
              <a:rPr lang="en-GB" sz="3200" dirty="0" err="1" smtClean="0"/>
              <a:t>eg</a:t>
            </a:r>
            <a:r>
              <a:rPr lang="en-GB" sz="3200" dirty="0" smtClean="0"/>
              <a:t> of a family in the book.  But not happy, or content ‘ants in his pants’.  Dissatisfied with life.</a:t>
            </a:r>
            <a:br>
              <a:rPr lang="en-GB" sz="3200" dirty="0" smtClean="0"/>
            </a:br>
            <a:r>
              <a:rPr lang="en-GB" sz="3200" dirty="0" smtClean="0"/>
              <a:t>Why – because he sees life as the acquisition of possession and power – AMERICAN DREAM? CAPITALISM? S’S COMMENT ON WHAT HAPPENS TO US WHEN WE ‘HAVE IT ALL’?</a:t>
            </a:r>
            <a:br>
              <a:rPr lang="en-GB" sz="3200" dirty="0" smtClean="0"/>
            </a:br>
            <a:r>
              <a:rPr lang="en-GB" sz="3200" dirty="0" smtClean="0"/>
              <a:t>Ranch owner – this is the ultimate dream surely?</a:t>
            </a:r>
            <a:br>
              <a:rPr lang="en-GB" sz="3200" dirty="0" smtClean="0"/>
            </a:br>
            <a:r>
              <a:rPr lang="en-GB" sz="3200" dirty="0" smtClean="0"/>
              <a:t>But it has made him entitled, insecure &amp; mean.</a:t>
            </a:r>
            <a:br>
              <a:rPr lang="en-GB" sz="3200" dirty="0" smtClean="0"/>
            </a:br>
            <a:r>
              <a:rPr lang="en-GB" sz="3200" dirty="0"/>
              <a:t/>
            </a:r>
            <a:br>
              <a:rPr lang="en-GB" sz="3200" dirty="0"/>
            </a:br>
            <a:r>
              <a:rPr lang="en-GB" sz="2000" dirty="0" smtClean="0"/>
              <a:t>KEY POINTS:</a:t>
            </a:r>
            <a:br>
              <a:rPr lang="en-GB" sz="2000" dirty="0" smtClean="0"/>
            </a:br>
            <a:r>
              <a:rPr lang="en-GB" sz="2000" dirty="0" smtClean="0"/>
              <a:t>1. First meeting – hear about him before we see him</a:t>
            </a:r>
            <a:br>
              <a:rPr lang="en-GB" sz="2000" dirty="0" smtClean="0"/>
            </a:br>
            <a:r>
              <a:rPr lang="en-GB" sz="2000" dirty="0" smtClean="0"/>
              <a:t>2. Fight with Lennie – hand</a:t>
            </a:r>
            <a:br>
              <a:rPr lang="en-GB" sz="2000" dirty="0" smtClean="0"/>
            </a:br>
            <a:r>
              <a:rPr lang="en-GB" sz="2000" dirty="0" smtClean="0"/>
              <a:t>3. Wife death/revenge – no emotion or love shown towards his wife. Damaged property – she was ‘Curley’s wife’ after all.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616081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Last time we see him – ‘I’m </a:t>
            </a:r>
            <a:r>
              <a:rPr lang="en-GB" dirty="0" err="1" smtClean="0"/>
              <a:t>gonna</a:t>
            </a:r>
            <a:r>
              <a:rPr lang="en-GB" dirty="0" smtClean="0"/>
              <a:t> get him’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Words of anger, revenge etc.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Cyclical – Contextually – lawlessness, law into his own hands – literally survival of fittest.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Hunting each other down like animals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Heron ate the snake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6225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501" y="2709314"/>
            <a:ext cx="10515600" cy="1325563"/>
          </a:xfrm>
        </p:spPr>
        <p:txBody>
          <a:bodyPr>
            <a:noAutofit/>
          </a:bodyPr>
          <a:lstStyle/>
          <a:p>
            <a:r>
              <a:rPr lang="en-GB" sz="2000" dirty="0" smtClean="0"/>
              <a:t>Lennie</a:t>
            </a:r>
            <a:br>
              <a:rPr lang="en-GB" sz="2000" dirty="0" smtClean="0"/>
            </a:br>
            <a:r>
              <a:rPr lang="en-GB" sz="2000" dirty="0" smtClean="0"/>
              <a:t>SMALL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Innocence of a child – also mental disability.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To know Lennie we need to explore in </a:t>
            </a:r>
            <a:r>
              <a:rPr lang="en-GB" sz="2000" dirty="0" err="1" smtClean="0"/>
              <a:t>rel</a:t>
            </a:r>
            <a:r>
              <a:rPr lang="en-GB" sz="2000" dirty="0" smtClean="0"/>
              <a:t> to George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‘I got you and you got me’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S’s is showing possibility/hope lies in the purest form of love – relationships, human dependency, trust, friendship, honourable behaviour.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What human experience can do to this purity.  NATURE – is complete, perfect, pure.  Lennie appears from nature – as if he is a part of it.  L exists to teach us something, not just George.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Man’s efforts to control nature and the </a:t>
            </a:r>
            <a:r>
              <a:rPr lang="en-GB" sz="2000" dirty="0" err="1" smtClean="0"/>
              <a:t>repurcussions</a:t>
            </a:r>
            <a:r>
              <a:rPr lang="en-GB" sz="2000" dirty="0" smtClean="0"/>
              <a:t>/consequences of meddling with nature.  Link in to Dust Bowl.  Also societal repercussion – that broke up families, destroyed the already perfect existence.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The American Dream was a nightmare – ‘Eden’ was damaged by man – George Milton.  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S’s social critique – consequences of man’s attempt to tame nature.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87442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571" y="139590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Friendship, power and dreams, setting – theme planning and preparation (timed essay Friday 15</a:t>
            </a:r>
            <a:r>
              <a:rPr lang="en-GB" baseline="30000" dirty="0" smtClean="0"/>
              <a:t>th</a:t>
            </a:r>
            <a:r>
              <a:rPr lang="en-GB" dirty="0" smtClean="0"/>
              <a:t>)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719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689" y="3332769"/>
            <a:ext cx="10515600" cy="1325563"/>
          </a:xfrm>
        </p:spPr>
        <p:txBody>
          <a:bodyPr>
            <a:noAutofit/>
          </a:bodyPr>
          <a:lstStyle/>
          <a:p>
            <a:r>
              <a:rPr lang="en-GB" sz="2800" b="1" dirty="0" smtClean="0"/>
              <a:t>Friendship = relationships = loneliness</a:t>
            </a: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 smtClean="0"/>
              <a:t>Friendship = companionship = dependence = weakness?</a:t>
            </a:r>
            <a:br>
              <a:rPr lang="en-GB" sz="1800" dirty="0" smtClean="0"/>
            </a:br>
            <a:r>
              <a:rPr lang="en-GB" sz="1800" dirty="0" smtClean="0"/>
              <a:t>Self sufficient, survival</a:t>
            </a:r>
            <a:br>
              <a:rPr lang="en-GB" sz="1800" dirty="0" smtClean="0"/>
            </a:br>
            <a:r>
              <a:rPr lang="en-GB" sz="1800" dirty="0" smtClean="0"/>
              <a:t>Friendship for friendship’s sake = suspicious? E.g. ‘what stake have you got in this guy?’ ‘what are you trying to put over/selling’….</a:t>
            </a:r>
            <a:br>
              <a:rPr lang="en-GB" sz="1800" dirty="0" smtClean="0"/>
            </a:br>
            <a:r>
              <a:rPr lang="en-GB" sz="1800" dirty="0" smtClean="0"/>
              <a:t>All to do with gaining power/’one-upmanship’</a:t>
            </a:r>
            <a:br>
              <a:rPr lang="en-GB" sz="1800" dirty="0" smtClean="0"/>
            </a:br>
            <a:r>
              <a:rPr lang="en-GB" sz="1800" dirty="0" smtClean="0"/>
              <a:t>Steinbeck’s view – G&amp;L an anomaly?</a:t>
            </a:r>
            <a:br>
              <a:rPr lang="en-GB" sz="1800" dirty="0" smtClean="0"/>
            </a:br>
            <a:r>
              <a:rPr lang="en-GB" sz="1800" dirty="0" smtClean="0"/>
              <a:t/>
            </a:r>
            <a:br>
              <a:rPr lang="en-GB" sz="1800" dirty="0" smtClean="0"/>
            </a:br>
            <a:r>
              <a:rPr lang="en-GB" sz="1800" dirty="0" smtClean="0"/>
              <a:t>George &amp; Lennie ‘I got you and you got me’ pure unadulterated friendship. Lennie is a burden! </a:t>
            </a:r>
            <a:br>
              <a:rPr lang="en-GB" sz="1800" dirty="0" smtClean="0"/>
            </a:br>
            <a:r>
              <a:rPr lang="en-GB" sz="1800" dirty="0" smtClean="0"/>
              <a:t>Candy &amp; Dog – dog is weak, but companion nevertheless…</a:t>
            </a:r>
            <a:br>
              <a:rPr lang="en-GB" sz="1800" dirty="0" smtClean="0"/>
            </a:br>
            <a:r>
              <a:rPr lang="en-GB" sz="1800" dirty="0" smtClean="0"/>
              <a:t>‘I </a:t>
            </a:r>
            <a:r>
              <a:rPr lang="en-GB" sz="1800" dirty="0" err="1" smtClean="0"/>
              <a:t>shoulda</a:t>
            </a:r>
            <a:r>
              <a:rPr lang="en-GB" sz="1800" dirty="0" smtClean="0"/>
              <a:t> shot him myself’ – parallel storyline…..?</a:t>
            </a:r>
            <a:br>
              <a:rPr lang="en-GB" sz="1800" dirty="0" smtClean="0"/>
            </a:br>
            <a:r>
              <a:rPr lang="en-GB" sz="1800" dirty="0" smtClean="0"/>
              <a:t>Carlson – pragmatic, selfish attitude borne out of their environment.  Have to have a use – when you are no longer contributing you are dispatched – Candy – inevitability of his destiny.  Context – disability, old age….</a:t>
            </a:r>
            <a:br>
              <a:rPr lang="en-GB" sz="1800" dirty="0" smtClean="0"/>
            </a:br>
            <a:r>
              <a:rPr lang="en-GB" sz="1800" dirty="0" smtClean="0"/>
              <a:t>Slim in general?</a:t>
            </a:r>
            <a:br>
              <a:rPr lang="en-GB" sz="1800" dirty="0" smtClean="0"/>
            </a:br>
            <a:r>
              <a:rPr lang="en-GB" sz="1800" dirty="0" smtClean="0"/>
              <a:t>Closeness – Curley’s wife and Lennie? She craves it – no healthy example of friendship.  Her life characterised by predatory relationship, victim or perpetrator.  POWER.</a:t>
            </a:r>
            <a:br>
              <a:rPr lang="en-GB" sz="1800" dirty="0" smtClean="0"/>
            </a:br>
            <a:r>
              <a:rPr lang="en-GB" sz="1800" dirty="0" smtClean="0"/>
              <a:t>Crookes/Lennie</a:t>
            </a:r>
            <a:br>
              <a:rPr lang="en-GB" sz="1800" dirty="0" smtClean="0"/>
            </a:br>
            <a:r>
              <a:rPr lang="en-GB" sz="1800" dirty="0" smtClean="0"/>
              <a:t>Candy – buying into the Dream?</a:t>
            </a:r>
            <a:br>
              <a:rPr lang="en-GB" sz="1800" dirty="0" smtClean="0"/>
            </a:br>
            <a:r>
              <a:rPr lang="en-GB" sz="1800" dirty="0"/>
              <a:t/>
            </a:r>
            <a:br>
              <a:rPr lang="en-GB" sz="1800" dirty="0"/>
            </a:br>
            <a:r>
              <a:rPr lang="en-GB" sz="1800" dirty="0" smtClean="0"/>
              <a:t>Ending line ‘ what </a:t>
            </a:r>
            <a:r>
              <a:rPr lang="en-GB" sz="1800" dirty="0" err="1" smtClean="0"/>
              <a:t>d’ya</a:t>
            </a:r>
            <a:r>
              <a:rPr lang="en-GB" sz="1800" dirty="0" smtClean="0"/>
              <a:t> suppose is </a:t>
            </a:r>
            <a:r>
              <a:rPr lang="en-GB" sz="1800" dirty="0" err="1" smtClean="0"/>
              <a:t>eatin</a:t>
            </a:r>
            <a:r>
              <a:rPr lang="en-GB" sz="1800" dirty="0" smtClean="0"/>
              <a:t>’ them two guys?’ cannot empathise – context – harsh reality of life at the time.  Survival of fittest – Q ‘Of mice and men’. At the end it shows that lack of sensitivity – inured to their predicament/environment. Nature wins etc. refer to heron eating the snake.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6148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Criteria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4128" y="231382"/>
            <a:ext cx="5785912" cy="63816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500" y="2122714"/>
            <a:ext cx="4220936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A01 CLOSE knowledge/understanding</a:t>
            </a:r>
          </a:p>
          <a:p>
            <a:r>
              <a:rPr lang="en-GB" dirty="0" smtClean="0"/>
              <a:t>i.e. </a:t>
            </a:r>
            <a:r>
              <a:rPr lang="en-GB" b="1" dirty="0" smtClean="0"/>
              <a:t>specific</a:t>
            </a:r>
            <a:r>
              <a:rPr lang="en-GB" dirty="0" smtClean="0"/>
              <a:t> refs to </a:t>
            </a:r>
            <a:r>
              <a:rPr lang="en-GB" dirty="0" err="1" smtClean="0"/>
              <a:t>egs</a:t>
            </a:r>
            <a:r>
              <a:rPr lang="en-GB" dirty="0" smtClean="0"/>
              <a:t>. using specific Qs</a:t>
            </a:r>
          </a:p>
          <a:p>
            <a:endParaRPr lang="en-GB" dirty="0"/>
          </a:p>
          <a:p>
            <a:r>
              <a:rPr lang="en-GB" dirty="0" smtClean="0"/>
              <a:t>A04 RELATIONSHIP between context and text </a:t>
            </a:r>
          </a:p>
          <a:p>
            <a:r>
              <a:rPr lang="en-GB" dirty="0" smtClean="0"/>
              <a:t>i.e. LINK the two, don’t bolt it 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054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451" y="289219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Setting- Steinbeck’s motivations? Cyclical – circle of life/from nature to nature</a:t>
            </a:r>
            <a:br>
              <a:rPr lang="en-GB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Contextually – Dust Bowl/Golden State/Man’s impact on environment</a:t>
            </a:r>
            <a:br>
              <a:rPr lang="en-GB" sz="2000" dirty="0" smtClean="0"/>
            </a:br>
            <a:r>
              <a:rPr lang="en-GB" sz="2000" dirty="0"/>
              <a:t/>
            </a:r>
            <a:br>
              <a:rPr lang="en-GB" sz="2000" dirty="0"/>
            </a:br>
            <a:r>
              <a:rPr lang="en-GB" sz="2000" dirty="0" smtClean="0"/>
              <a:t>1. Start and end of novel ‘fresh and green’, ‘the water slipped twinkling over the yellow sand’, ‘for a moment the place was lifeless’, </a:t>
            </a:r>
            <a:br>
              <a:rPr lang="en-GB" sz="2000" dirty="0" smtClean="0"/>
            </a:br>
            <a:r>
              <a:rPr lang="en-GB" sz="2000" dirty="0" smtClean="0"/>
              <a:t>2. Beginning of sections – description, time of day, </a:t>
            </a:r>
            <a:br>
              <a:rPr lang="en-GB" sz="2000" dirty="0" smtClean="0"/>
            </a:br>
            <a:r>
              <a:rPr lang="en-GB" sz="2000" dirty="0" smtClean="0"/>
              <a:t>3. Nature vs. manmade</a:t>
            </a:r>
            <a:br>
              <a:rPr lang="en-GB" sz="2000" dirty="0" smtClean="0"/>
            </a:br>
            <a:r>
              <a:rPr lang="en-GB" sz="2000" dirty="0" smtClean="0"/>
              <a:t>4. Bunkhouse – men’s bunks. ‘whitewashed’ ‘small square windows’ ‘apple box’ ‘just ‘two shelves for personal belongings’</a:t>
            </a:r>
            <a:br>
              <a:rPr lang="en-GB" sz="2000" dirty="0" smtClean="0"/>
            </a:br>
            <a:r>
              <a:rPr lang="en-GB" sz="2000" dirty="0" smtClean="0"/>
              <a:t>5. Crookes’ room</a:t>
            </a:r>
            <a:br>
              <a:rPr lang="en-GB" sz="2000" dirty="0" smtClean="0"/>
            </a:br>
            <a:r>
              <a:rPr lang="en-GB" sz="2000" dirty="0" smtClean="0"/>
              <a:t>6. Inside/outside</a:t>
            </a:r>
            <a:br>
              <a:rPr lang="en-GB" sz="2000" dirty="0" smtClean="0"/>
            </a:br>
            <a:r>
              <a:rPr lang="en-GB" sz="2000" dirty="0" smtClean="0"/>
              <a:t>7. Description/auditory – foreshadowing ‘rattling of chains’/</a:t>
            </a:r>
            <a:r>
              <a:rPr lang="en-GB" sz="2000" dirty="0" err="1" smtClean="0"/>
              <a:t>light&amp;dark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8. Animals – instinctive awareness of impending doom, liken to Lennie (part of nature - ) Bear-like refs. ‘paws’ </a:t>
            </a:r>
            <a:br>
              <a:rPr lang="en-GB" sz="2000" dirty="0" smtClean="0"/>
            </a:br>
            <a:r>
              <a:rPr lang="en-GB" sz="2000" dirty="0" smtClean="0"/>
              <a:t>9. DREAM description – animals essentially description, ‘</a:t>
            </a:r>
            <a:r>
              <a:rPr lang="en-GB" sz="2000" dirty="0" err="1" smtClean="0"/>
              <a:t>Fatt</a:t>
            </a:r>
            <a:r>
              <a:rPr lang="en-GB" sz="2000" dirty="0" smtClean="0"/>
              <a:t> o the land’, pastoral paradise, simple, self sufficiency – opposite of what caused the Dust Bowl.  Intensive farming etc… </a:t>
            </a:r>
            <a:br>
              <a:rPr lang="en-GB" sz="2000" dirty="0" smtClean="0"/>
            </a:br>
            <a:r>
              <a:rPr lang="en-GB" sz="2000" dirty="0" smtClean="0"/>
              <a:t>MILTON – EDEN - PARADISE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90176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64" y="305013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LIGHT VS DARK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4000" dirty="0" smtClean="0"/>
              <a:t>Setting – sunrise and setting. </a:t>
            </a:r>
            <a:br>
              <a:rPr lang="en-GB" sz="4000" dirty="0" smtClean="0"/>
            </a:br>
            <a:r>
              <a:rPr lang="en-GB" sz="4000" dirty="0" smtClean="0"/>
              <a:t>Pathetic fallacy – esp. description of CW’s body</a:t>
            </a:r>
            <a:br>
              <a:rPr lang="en-GB" sz="4000" dirty="0" smtClean="0"/>
            </a:br>
            <a:r>
              <a:rPr lang="en-GB" sz="4000" dirty="0" smtClean="0"/>
              <a:t>Light = hope/heaven</a:t>
            </a:r>
            <a:br>
              <a:rPr lang="en-GB" sz="4000" dirty="0" smtClean="0"/>
            </a:br>
            <a:r>
              <a:rPr lang="en-GB" sz="4000" dirty="0" smtClean="0"/>
              <a:t>Dark = bunkhouse – windows small and square</a:t>
            </a:r>
            <a:br>
              <a:rPr lang="en-GB" sz="4000" dirty="0" smtClean="0"/>
            </a:br>
            <a:r>
              <a:rPr lang="en-GB" sz="4000" dirty="0" smtClean="0"/>
              <a:t>‘rectangle of sunshine in the doorway was cut off’ when CW appears for the 1</a:t>
            </a:r>
            <a:r>
              <a:rPr lang="en-GB" sz="4000" baseline="30000" dirty="0" smtClean="0"/>
              <a:t>st</a:t>
            </a:r>
            <a:r>
              <a:rPr lang="en-GB" sz="4000" dirty="0" smtClean="0"/>
              <a:t> time, literally obscuring their dream….</a:t>
            </a:r>
            <a:br>
              <a:rPr lang="en-GB" sz="4000" dirty="0" smtClean="0"/>
            </a:br>
            <a:r>
              <a:rPr lang="en-GB" sz="4000" dirty="0" smtClean="0"/>
              <a:t>Fight is at night</a:t>
            </a:r>
            <a:br>
              <a:rPr lang="en-GB" sz="4000" dirty="0" smtClean="0"/>
            </a:br>
            <a:r>
              <a:rPr lang="en-GB" sz="4000" dirty="0" smtClean="0"/>
              <a:t>Fire – red light dimmed on the coals – man made, image of comfort, simple living….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0766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777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185106" y="5021779"/>
            <a:ext cx="4803866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Look at Will’s OMAM ON FF 38/40</a:t>
            </a:r>
          </a:p>
          <a:p>
            <a:endParaRPr lang="en-GB" dirty="0"/>
          </a:p>
          <a:p>
            <a:r>
              <a:rPr lang="en-GB" dirty="0" smtClean="0"/>
              <a:t>9=32</a:t>
            </a:r>
          </a:p>
          <a:p>
            <a:r>
              <a:rPr lang="en-GB" dirty="0" smtClean="0"/>
              <a:t>8=27</a:t>
            </a:r>
          </a:p>
          <a:p>
            <a:r>
              <a:rPr lang="en-GB" dirty="0" smtClean="0"/>
              <a:t>7=24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85106" y="1482133"/>
            <a:ext cx="10515600" cy="13255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Really unpick your examples and quotes in DETAIL and link to the overall question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5106" y="3016885"/>
            <a:ext cx="10515600" cy="184739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Use of adjectives in your analysis:</a:t>
            </a:r>
            <a:br>
              <a:rPr lang="en-GB" smtClean="0"/>
            </a:b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Related to character</a:t>
            </a:r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5106" y="0"/>
            <a:ext cx="10515600" cy="13255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Steinbeck’s Craft – </a:t>
            </a:r>
            <a:r>
              <a:rPr lang="en-GB" b="1" smtClean="0"/>
              <a:t>How</a:t>
            </a:r>
            <a:r>
              <a:rPr lang="en-GB" smtClean="0"/>
              <a:t> he does it?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482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615" y="16795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Conclusion:</a:t>
            </a:r>
            <a:br>
              <a:rPr lang="en-GB" dirty="0" smtClean="0"/>
            </a:br>
            <a:r>
              <a:rPr lang="en-GB" dirty="0" smtClean="0"/>
              <a:t>End with a quote</a:t>
            </a:r>
            <a:br>
              <a:rPr lang="en-GB" dirty="0" smtClean="0"/>
            </a:br>
            <a:r>
              <a:rPr lang="en-GB" dirty="0" smtClean="0"/>
              <a:t>Link to Steinbeck’s craft</a:t>
            </a:r>
            <a:br>
              <a:rPr lang="en-GB" dirty="0" smtClean="0"/>
            </a:br>
            <a:r>
              <a:rPr lang="en-GB" dirty="0" smtClean="0"/>
              <a:t>Include relevant contextual link</a:t>
            </a:r>
            <a:br>
              <a:rPr lang="en-GB" dirty="0" smtClean="0"/>
            </a:br>
            <a:r>
              <a:rPr lang="en-GB" dirty="0" smtClean="0"/>
              <a:t>Address the question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563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Predictions = Character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288473" y="2826327"/>
            <a:ext cx="19950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Not Crookes</a:t>
            </a:r>
          </a:p>
          <a:p>
            <a:endParaRPr lang="en-GB" dirty="0"/>
          </a:p>
          <a:p>
            <a:r>
              <a:rPr lang="en-GB" dirty="0" smtClean="0"/>
              <a:t>SAM – Candy and Curley</a:t>
            </a:r>
          </a:p>
          <a:p>
            <a:endParaRPr lang="en-GB" dirty="0"/>
          </a:p>
          <a:p>
            <a:r>
              <a:rPr lang="en-GB" dirty="0" smtClean="0"/>
              <a:t>Possibly: CW/L/G/L&amp;G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79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Predictions = Theme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1359128" y="2252749"/>
            <a:ext cx="3304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Not : Loneliness</a:t>
            </a:r>
          </a:p>
          <a:p>
            <a:endParaRPr lang="en-GB" dirty="0"/>
          </a:p>
          <a:p>
            <a:r>
              <a:rPr lang="en-GB" dirty="0" smtClean="0"/>
              <a:t>Possibly = Dreams/Settings/Friendship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00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59433" y="651159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1.	Explore Steinbeck’s presentation of Curley’s wife and one other character who does not fit in on the ranch.</a:t>
            </a:r>
          </a:p>
          <a:p>
            <a:r>
              <a:rPr lang="en-GB" dirty="0"/>
              <a:t>2.	Discuss the theme of friendship in Of Mice and Men</a:t>
            </a:r>
          </a:p>
        </p:txBody>
      </p:sp>
      <p:sp>
        <p:nvSpPr>
          <p:cNvPr id="3" name="Rectangle 2"/>
          <p:cNvSpPr/>
          <p:nvPr/>
        </p:nvSpPr>
        <p:spPr>
          <a:xfrm>
            <a:off x="1618210" y="169068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dirty="0"/>
          </a:p>
          <a:p>
            <a:pPr marL="342900" indent="-342900">
              <a:buAutoNum type="arabicPeriod"/>
            </a:pPr>
            <a:r>
              <a:rPr lang="en-GB" dirty="0" smtClean="0"/>
              <a:t>How </a:t>
            </a:r>
            <a:r>
              <a:rPr lang="en-GB" dirty="0"/>
              <a:t>does Steinbeck present Lennie as an innocent victim in this novel</a:t>
            </a:r>
            <a:r>
              <a:rPr lang="en-GB" dirty="0" smtClean="0"/>
              <a:t>?</a:t>
            </a:r>
          </a:p>
          <a:p>
            <a:pPr marL="342900" indent="-342900">
              <a:buAutoNum type="arabicPeriod"/>
            </a:pPr>
            <a:r>
              <a:rPr lang="en-GB" dirty="0" smtClean="0"/>
              <a:t>How does Steinbeck present different settings?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50" y="3541222"/>
            <a:ext cx="5690383" cy="32003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470351" y="3283527"/>
            <a:ext cx="3341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Discuss Steinbeck’s presentation of George in the novel.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60187"/>
          <a:stretch/>
        </p:blipFill>
        <p:spPr>
          <a:xfrm>
            <a:off x="6428472" y="4104425"/>
            <a:ext cx="5425477" cy="120592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99011"/>
            <a:ext cx="5590272" cy="1291677"/>
          </a:xfrm>
          <a:prstGeom prst="rect">
            <a:avLst/>
          </a:prstGeom>
        </p:spPr>
        <p:txBody>
          <a:bodyPr>
            <a:normAutofit fontScale="3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300" b="1" u="sng" dirty="0" smtClean="0"/>
              <a:t>Revision:</a:t>
            </a:r>
            <a:br>
              <a:rPr lang="en-GB" sz="5300" b="1" u="sng" dirty="0" smtClean="0"/>
            </a:br>
            <a:r>
              <a:rPr lang="en-GB" sz="5300" b="1" u="sng" dirty="0" smtClean="0"/>
              <a:t/>
            </a:r>
            <a:br>
              <a:rPr lang="en-GB" sz="5300" b="1" u="sng" dirty="0" smtClean="0"/>
            </a:br>
            <a:r>
              <a:rPr lang="en-GB" sz="5300" b="1" u="sng" dirty="0" smtClean="0"/>
              <a:t>Prepare for timed essay Monday 4</a:t>
            </a:r>
            <a:r>
              <a:rPr lang="en-GB" sz="5300" b="1" u="sng" baseline="30000" dirty="0" smtClean="0"/>
              <a:t>th</a:t>
            </a:r>
            <a:r>
              <a:rPr lang="en-GB" sz="5300" b="1" u="sng" dirty="0" smtClean="0"/>
              <a:t> February</a:t>
            </a:r>
            <a:br>
              <a:rPr lang="en-GB" sz="5300" b="1" u="sng" dirty="0" smtClean="0"/>
            </a:br>
            <a:r>
              <a:rPr lang="en-GB" sz="5300" b="1" u="sng" dirty="0" smtClean="0"/>
              <a:t>(closed book)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6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GEORGE– QUOTES, KEY IDEAS, STEINBECK’S INTENTIONS/CONTEXT, CWA?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90204" y="2294313"/>
            <a:ext cx="102412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George – MILTON – First time we meet him? ‘small and quick with restless eyes’</a:t>
            </a:r>
          </a:p>
          <a:p>
            <a:endParaRPr lang="en-GB" dirty="0"/>
          </a:p>
          <a:p>
            <a:r>
              <a:rPr lang="en-GB" dirty="0" smtClean="0"/>
              <a:t>Steinbeck – Defined by his relationship with Lennie, paternal figure, </a:t>
            </a:r>
          </a:p>
          <a:p>
            <a:endParaRPr lang="en-GB" dirty="0"/>
          </a:p>
          <a:p>
            <a:r>
              <a:rPr lang="en-GB" dirty="0" smtClean="0"/>
              <a:t>Exception rather than the rule</a:t>
            </a:r>
          </a:p>
          <a:p>
            <a:endParaRPr lang="en-GB" dirty="0"/>
          </a:p>
          <a:p>
            <a:r>
              <a:rPr lang="en-GB" dirty="0" smtClean="0"/>
              <a:t>Lennie allows George to DREAM and HOPE</a:t>
            </a:r>
          </a:p>
          <a:p>
            <a:endParaRPr lang="en-GB" dirty="0"/>
          </a:p>
          <a:p>
            <a:r>
              <a:rPr lang="en-GB" dirty="0" smtClean="0"/>
              <a:t>Allows George to ESCAPE the grim reality of his existence</a:t>
            </a:r>
          </a:p>
          <a:p>
            <a:endParaRPr lang="en-GB" dirty="0"/>
          </a:p>
          <a:p>
            <a:r>
              <a:rPr lang="en-GB" dirty="0" smtClean="0"/>
              <a:t>‘If I didn’t have you…..I’d go and blow…..’</a:t>
            </a:r>
          </a:p>
          <a:p>
            <a:endParaRPr lang="en-GB" dirty="0"/>
          </a:p>
          <a:p>
            <a:r>
              <a:rPr lang="en-GB" dirty="0" smtClean="0"/>
              <a:t>Intelligent, quick, sharp, wrath towards Curley, astute, perceptive, wiry, lean</a:t>
            </a:r>
          </a:p>
          <a:p>
            <a:endParaRPr lang="en-GB" dirty="0"/>
          </a:p>
          <a:p>
            <a:r>
              <a:rPr lang="en-GB" dirty="0" smtClean="0"/>
              <a:t>Mean – short-tempered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376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632" y="138759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George – contd.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Protective, cynical, pragmatist, realist, 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Meeting the boss</a:t>
            </a:r>
            <a:br>
              <a:rPr lang="en-GB" dirty="0" smtClean="0"/>
            </a:br>
            <a:r>
              <a:rPr lang="en-GB" dirty="0" smtClean="0"/>
              <a:t>Meal the night before they arrive at ranch – beans</a:t>
            </a:r>
            <a:br>
              <a:rPr lang="en-GB" dirty="0" smtClean="0"/>
            </a:br>
            <a:r>
              <a:rPr lang="en-GB" dirty="0" smtClean="0"/>
              <a:t>Meeting Curley’s wife</a:t>
            </a:r>
            <a:br>
              <a:rPr lang="en-GB" dirty="0" smtClean="0"/>
            </a:br>
            <a:r>
              <a:rPr lang="en-GB" dirty="0" smtClean="0"/>
              <a:t>Conversation with Slim</a:t>
            </a:r>
            <a:br>
              <a:rPr lang="en-GB" dirty="0" smtClean="0"/>
            </a:br>
            <a:r>
              <a:rPr lang="en-GB" dirty="0" smtClean="0"/>
              <a:t>Killing Lennie</a:t>
            </a:r>
            <a:br>
              <a:rPr lang="en-GB" dirty="0" smtClean="0"/>
            </a:br>
            <a:r>
              <a:rPr lang="en-GB" dirty="0" smtClean="0"/>
              <a:t>Taming the animalistic instincts of Lennie</a:t>
            </a:r>
            <a:br>
              <a:rPr lang="en-GB" dirty="0" smtClean="0"/>
            </a:br>
            <a:r>
              <a:rPr lang="en-GB" dirty="0" smtClean="0"/>
              <a:t>Lennie = pure, instinctive, child-like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Steinbeck’s intentions – life = hope/child-like/dream-like consciousness.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142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309</Words>
  <Application>Microsoft Office PowerPoint</Application>
  <PresentationFormat>Widescreen</PresentationFormat>
  <Paragraphs>63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OMAM – Aiming for 8/9</vt:lpstr>
      <vt:lpstr>Criteria</vt:lpstr>
      <vt:lpstr>PowerPoint Presentation</vt:lpstr>
      <vt:lpstr>Conclusion: End with a quote Link to Steinbeck’s craft Include relevant contextual link Address the question</vt:lpstr>
      <vt:lpstr>Predictions = Character</vt:lpstr>
      <vt:lpstr>Predictions = Theme</vt:lpstr>
      <vt:lpstr>PowerPoint Presentation</vt:lpstr>
      <vt:lpstr>GEORGE– QUOTES, KEY IDEAS, STEINBECK’S INTENTIONS/CONTEXT, CWA?</vt:lpstr>
      <vt:lpstr>George – contd.  Protective, cynical, pragmatist, realist,   Meeting the boss Meal the night before they arrive at ranch – beans Meeting Curley’s wife Conversation with Slim Killing Lennie Taming the animalistic instincts of Lennie Lennie = pure, instinctive, child-like  Steinbeck’s intentions – life = hope/child-like/dream-like consciousness.</vt:lpstr>
      <vt:lpstr>CANDY QUOTES, KEY IDEAS, STEINBECK’S CRAFT/CONTEXT, CWA  Central to understanding?  First meet him Steinbeck’s intentions for the character – what is the point?  Highlight the disadvantaged Human nature – survival of the fittest Parallel with G&amp;L – he has the dog ‘whiskers’ ‘shuffling’ Example to George HOPE DREAM buys in – literally Bit like Crookes? Isn’t helpless – retains a type of power – in gossip Survival – is an example of it but </vt:lpstr>
      <vt:lpstr>CENTRAL?   G&amp;L  Characters exemplify different aspects of the novella’s central theme – ‘of mice and men etc.’ </vt:lpstr>
      <vt:lpstr>CW QUOTES, KEY IDEAS, STEINBECK’S CRAFT/CONTEXT, CWA   What’s her purpose fm S’s POV?  Within the social hierarchy still strict boundaries/limitations  First meet her? Imagery refs. Doll – ‘made up’, no name (possession), only woman,   Sadness – pathos.  S’s comment on women at time Dream – movie star (context) Retains power – entertainment/self-esteem? Vulnerability.  Only power is her sexuality. Façade – not ‘real’</vt:lpstr>
      <vt:lpstr> Refs made about her: ‘jailbait’ Doll Lulu Purty – honest – nice to look at –purity, not stained with experience, cynicism of adulthood etc. Description – looks almost angelic?  ‘ache for attention’ – struggle is over.  Life is a struggle – release – pathos….cathartic, tragic  ‘simple’   Physical description being diff at start to end – talk about being not quite good enough, reality v diff to the dream etc.  ‘Cotton house coat’ not the Hollywood glamour that she aspired to.</vt:lpstr>
      <vt:lpstr>Curley  What was S’s intention?  1 of 3 characters that are higher on the social ladder – The Boss, Curley &amp; Slim  Exemplifies institutionalised misogyny at the time:  ‘small man syndrome’ –   Power due to position – not the only one.  Contrast with The Boss.  Symbols of authority – hats, shoes,   Motivates his troops via threat of pain.  Physical description – ‘angry little man’, unpredictable, boxer etc… lightweight, ‘handy’….    </vt:lpstr>
      <vt:lpstr>Curley  Despite position still not satisfied – has a wife, has a father – only eg of a family in the book.  But not happy, or content ‘ants in his pants’.  Dissatisfied with life. Why – because he sees life as the acquisition of possession and power – AMERICAN DREAM? CAPITALISM? S’S COMMENT ON WHAT HAPPENS TO US WHEN WE ‘HAVE IT ALL’? Ranch owner – this is the ultimate dream surely? But it has made him entitled, insecure &amp; mean.  KEY POINTS: 1. First meeting – hear about him before we see him 2. Fight with Lennie – hand 3. Wife death/revenge – no emotion or love shown towards his wife. Damaged property – she was ‘Curley’s wife’ after all.</vt:lpstr>
      <vt:lpstr>Last time we see him – ‘I’m gonna get him’  Words of anger, revenge etc.  Cyclical – Contextually – lawlessness, law into his own hands – literally survival of fittest.  Hunting each other down like animals  Heron ate the snake</vt:lpstr>
      <vt:lpstr>Lennie SMALL  Innocence of a child – also mental disability.  To know Lennie we need to explore in rel to George  ‘I got you and you got me’  S’s is showing possibility/hope lies in the purest form of love – relationships, human dependency, trust, friendship, honourable behaviour.  What human experience can do to this purity.  NATURE – is complete, perfect, pure.  Lennie appears from nature – as if he is a part of it.  L exists to teach us something, not just George.  Man’s efforts to control nature and the repurcussions/consequences of meddling with nature.  Link in to Dust Bowl.  Also societal repercussion – that broke up families, destroyed the already perfect existence.  The American Dream was a nightmare – ‘Eden’ was damaged by man – George Milton.    S’s social critique – consequences of man’s attempt to tame nature. </vt:lpstr>
      <vt:lpstr>Friendship, power and dreams, setting – theme planning and preparation (timed essay Friday 15th)   </vt:lpstr>
      <vt:lpstr>Friendship = relationships = loneliness  Friendship = companionship = dependence = weakness? Self sufficient, survival Friendship for friendship’s sake = suspicious? E.g. ‘what stake have you got in this guy?’ ‘what are you trying to put over/selling’…. All to do with gaining power/’one-upmanship’ Steinbeck’s view – G&amp;L an anomaly?  George &amp; Lennie ‘I got you and you got me’ pure unadulterated friendship. Lennie is a burden!  Candy &amp; Dog – dog is weak, but companion nevertheless… ‘I shoulda shot him myself’ – parallel storyline…..? Carlson – pragmatic, selfish attitude borne out of their environment.  Have to have a use – when you are no longer contributing you are dispatched – Candy – inevitability of his destiny.  Context – disability, old age…. Slim in general? Closeness – Curley’s wife and Lennie? She craves it – no healthy example of friendship.  Her life characterised by predatory relationship, victim or perpetrator.  POWER. Crookes/Lennie Candy – buying into the Dream?  Ending line ‘ what d’ya suppose is eatin’ them two guys?’ cannot empathise – context – harsh reality of life at the time.  Survival of fittest – Q ‘Of mice and men’. At the end it shows that lack of sensitivity – inured to their predicament/environment. Nature wins etc. refer to heron eating the snake.   </vt:lpstr>
      <vt:lpstr>Setting- Steinbeck’s motivations? Cyclical – circle of life/from nature to nature  Contextually – Dust Bowl/Golden State/Man’s impact on environment  1. Start and end of novel ‘fresh and green’, ‘the water slipped twinkling over the yellow sand’, ‘for a moment the place was lifeless’,  2. Beginning of sections – description, time of day,  3. Nature vs. manmade 4. Bunkhouse – men’s bunks. ‘whitewashed’ ‘small square windows’ ‘apple box’ ‘just ‘two shelves for personal belongings’ 5. Crookes’ room 6. Inside/outside 7. Description/auditory – foreshadowing ‘rattling of chains’/light&amp;dark 8. Animals – instinctive awareness of impending doom, liken to Lennie (part of nature - ) Bear-like refs. ‘paws’  9. DREAM description – animals essentially description, ‘Fatt o the land’, pastoral paradise, simple, self sufficiency – opposite of what caused the Dust Bowl.  Intensive farming etc…  MILTON – EDEN - PARADISE</vt:lpstr>
      <vt:lpstr>LIGHT VS DARK  Setting – sunrise and setting.  Pathetic fallacy – esp. description of CW’s body Light = hope/heaven Dark = bunkhouse – windows small and square ‘rectangle of sunshine in the doorway was cut off’ when CW appears for the 1st time, literally obscuring their dream…. Fight is at night Fire – red light dimmed on the coals – man made, image of comfort, simple living…. 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OMAM – Aiming for 8/9</dc:title>
  <dc:creator>Ballantyne H C</dc:creator>
  <cp:lastModifiedBy>Ballantyne H C</cp:lastModifiedBy>
  <cp:revision>17</cp:revision>
  <dcterms:created xsi:type="dcterms:W3CDTF">2019-01-28T10:10:36Z</dcterms:created>
  <dcterms:modified xsi:type="dcterms:W3CDTF">2019-02-04T11:57:56Z</dcterms:modified>
</cp:coreProperties>
</file>