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5" r:id="rId3"/>
    <p:sldId id="256" r:id="rId4"/>
    <p:sldId id="258" r:id="rId5"/>
    <p:sldId id="257" r:id="rId6"/>
    <p:sldId id="266" r:id="rId7"/>
    <p:sldId id="267" r:id="rId8"/>
    <p:sldId id="268" r:id="rId9"/>
    <p:sldId id="260" r:id="rId10"/>
    <p:sldId id="263" r:id="rId11"/>
    <p:sldId id="261" r:id="rId12"/>
    <p:sldId id="262" r:id="rId13"/>
    <p:sldId id="259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636" autoAdjust="0"/>
  </p:normalViewPr>
  <p:slideViewPr>
    <p:cSldViewPr snapToGrid="0">
      <p:cViewPr varScale="1">
        <p:scale>
          <a:sx n="58" d="100"/>
          <a:sy n="58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5FE60-BE6F-4974-A8BF-9DD615CF8AF8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4CD6-7774-4D66-9121-14C45A4F1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3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4CD6-7774-4D66-9121-14C45A4F19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69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12.4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4CD6-7774-4D66-9121-14C45A4F19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4CD6-7774-4D66-9121-14C45A4F195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6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8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2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8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0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8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9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3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8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5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3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0EA0B-785B-4591-96E2-D4198462E976}" type="datetimeFigureOut">
              <a:rPr lang="en-GB" smtClean="0"/>
              <a:t>02/10/2016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17CF8-2275-4A94-890F-DBDEDFCBC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5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quiz…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825625"/>
            <a:ext cx="10825766" cy="47941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How do we know the officers have seen the ghost before?</a:t>
            </a:r>
          </a:p>
          <a:p>
            <a:pPr marL="514350" indent="-514350">
              <a:buAutoNum type="arabicPeriod"/>
            </a:pPr>
            <a:r>
              <a:rPr lang="en-GB" dirty="0" smtClean="0"/>
              <a:t>Which of these words are NOT used to describe the ghost? </a:t>
            </a:r>
          </a:p>
          <a:p>
            <a:pPr marL="0" indent="0" algn="ctr">
              <a:buNone/>
            </a:pPr>
            <a:r>
              <a:rPr lang="en-GB" i="1" dirty="0" smtClean="0"/>
              <a:t>Thing      Ghost     Apparition    Fantasy    Devil    Sight</a:t>
            </a:r>
          </a:p>
          <a:p>
            <a:pPr marL="0" indent="0">
              <a:buNone/>
            </a:pPr>
            <a:r>
              <a:rPr lang="en-GB" dirty="0" smtClean="0"/>
              <a:t>3.   Which character suggests the ghost ‘bodes some strange    	interruption to our state’?</a:t>
            </a:r>
          </a:p>
          <a:p>
            <a:pPr marL="514350" indent="-514350">
              <a:buAutoNum type="arabicPeriod" startAt="4"/>
            </a:pPr>
            <a:r>
              <a:rPr lang="en-GB" dirty="0" smtClean="0"/>
              <a:t>What happened between Old Hamlet and Old </a:t>
            </a:r>
            <a:r>
              <a:rPr lang="en-GB" dirty="0" err="1" smtClean="0"/>
              <a:t>Fortinbras</a:t>
            </a:r>
            <a:r>
              <a:rPr lang="en-GB" dirty="0" smtClean="0"/>
              <a:t>?</a:t>
            </a:r>
          </a:p>
          <a:p>
            <a:pPr marL="514350" indent="-514350">
              <a:buAutoNum type="arabicPeriod" startAt="4"/>
            </a:pPr>
            <a:r>
              <a:rPr lang="en-GB" dirty="0" smtClean="0"/>
              <a:t>What is the ghost said to be wearing?</a:t>
            </a:r>
          </a:p>
          <a:p>
            <a:pPr marL="514350" indent="-514350">
              <a:buAutoNum type="arabicPeriod" startAt="4"/>
            </a:pPr>
            <a:r>
              <a:rPr lang="en-GB" dirty="0" smtClean="0"/>
              <a:t>Who is Horatio going to tell about the ghost and why?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0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Hamlet – clever use of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little more than kin and less than kind.</a:t>
            </a:r>
          </a:p>
          <a:p>
            <a:endParaRPr lang="en-GB" dirty="0"/>
          </a:p>
          <a:p>
            <a:r>
              <a:rPr lang="en-GB" dirty="0" smtClean="0"/>
              <a:t>I am too much in the ‘son’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‘Seems’, Madam – nay it is. I know not ‘seems’.</a:t>
            </a:r>
          </a:p>
          <a:p>
            <a:endParaRPr lang="en-GB" dirty="0"/>
          </a:p>
          <a:p>
            <a:r>
              <a:rPr lang="en-GB" dirty="0" smtClean="0"/>
              <a:t>But I have that within which passes show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2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interpretation – AO5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676"/>
            <a:ext cx="10778544" cy="47602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‘The </a:t>
            </a:r>
            <a:r>
              <a:rPr lang="en-GB" dirty="0" smtClean="0">
                <a:solidFill>
                  <a:srgbClr val="00B050"/>
                </a:solidFill>
              </a:rPr>
              <a:t>equivocal</a:t>
            </a:r>
            <a:r>
              <a:rPr lang="en-GB" dirty="0" smtClean="0"/>
              <a:t> features in Claudius’ language suggest inner anxieties.’</a:t>
            </a:r>
          </a:p>
          <a:p>
            <a:pPr marL="0" indent="0" algn="ctr">
              <a:buNone/>
            </a:pPr>
            <a:r>
              <a:rPr lang="en-GB" dirty="0" smtClean="0"/>
              <a:t>(Stanley Wells) </a:t>
            </a:r>
          </a:p>
          <a:p>
            <a:pPr marL="514350" indent="-514350">
              <a:buAutoNum type="arabicPeriod"/>
            </a:pPr>
            <a:r>
              <a:rPr lang="en-GB" b="1" u="sng" dirty="0" smtClean="0"/>
              <a:t>Examples </a:t>
            </a:r>
          </a:p>
          <a:p>
            <a:r>
              <a:rPr lang="en-GB" dirty="0" smtClean="0"/>
              <a:t>Over-frequent reference the royal: ‘we’ ‘us’ ‘our’</a:t>
            </a:r>
          </a:p>
          <a:p>
            <a:r>
              <a:rPr lang="en-GB" dirty="0" smtClean="0"/>
              <a:t>Overly careful structuring of the speech; it’s insincere and over-rehearsed</a:t>
            </a:r>
          </a:p>
          <a:p>
            <a:r>
              <a:rPr lang="en-GB" dirty="0" smtClean="0"/>
              <a:t>Flattery of the court: ‘your better wisdom’</a:t>
            </a:r>
          </a:p>
          <a:p>
            <a:r>
              <a:rPr lang="en-GB" dirty="0" smtClean="0"/>
              <a:t>The contrasts used when he talks of his marriage to Gertrude (‘delight and dole’</a:t>
            </a:r>
          </a:p>
          <a:p>
            <a:pPr marL="0" indent="0">
              <a:buNone/>
            </a:pPr>
            <a:r>
              <a:rPr lang="en-GB" b="1" u="sng" dirty="0" smtClean="0"/>
              <a:t>2. Do you agree? How else could you interpret Claudius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09104" y="1275008"/>
            <a:ext cx="233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Ambiguous/ open to interpretation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interpretation – A05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Hamlet’s appearance and behaviour should strikingly contrast the rest of the court. His alienation and melancholy should be emphasised by the director. </a:t>
            </a:r>
          </a:p>
          <a:p>
            <a:pPr marL="514350" indent="-514350">
              <a:buAutoNum type="arabicPeriod"/>
            </a:pPr>
            <a:r>
              <a:rPr lang="en-GB" b="1" dirty="0" smtClean="0"/>
              <a:t>Examples?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b="1" dirty="0" smtClean="0"/>
              <a:t>Do you agree? How else might you interpret Hamlet if you were directing the play?</a:t>
            </a:r>
          </a:p>
        </p:txBody>
      </p:sp>
    </p:spTree>
    <p:extLst>
      <p:ext uri="{BB962C8B-B14F-4D97-AF65-F5344CB8AC3E}">
        <p14:creationId xmlns:p14="http://schemas.microsoft.com/office/powerpoint/2010/main" val="24192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Comparing language styles/ metre activity - prep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the sheet with examples from the text and brief explanation.</a:t>
            </a:r>
          </a:p>
          <a:p>
            <a:r>
              <a:rPr lang="en-GB" dirty="0" smtClean="0"/>
              <a:t>Come up with some similarities and differences between the characters on the back of the sheet and/or anything else you notice.</a:t>
            </a:r>
          </a:p>
          <a:p>
            <a:r>
              <a:rPr lang="en-GB" dirty="0" smtClean="0"/>
              <a:t>Complete activity on metre</a:t>
            </a:r>
          </a:p>
          <a:p>
            <a:endParaRPr lang="en-GB" dirty="0"/>
          </a:p>
          <a:p>
            <a:r>
              <a:rPr lang="en-GB" dirty="0" smtClean="0"/>
              <a:t>Work with each other if you are struggling. </a:t>
            </a:r>
          </a:p>
        </p:txBody>
      </p:sp>
    </p:spTree>
    <p:extLst>
      <p:ext uri="{BB962C8B-B14F-4D97-AF65-F5344CB8AC3E}">
        <p14:creationId xmlns:p14="http://schemas.microsoft.com/office/powerpoint/2010/main" val="34495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quiz…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825625"/>
            <a:ext cx="10825766" cy="479411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How do we know the officers have seen the ghost before? </a:t>
            </a:r>
            <a:r>
              <a:rPr lang="en-GB" dirty="0" smtClean="0">
                <a:solidFill>
                  <a:srgbClr val="00B050"/>
                </a:solidFill>
              </a:rPr>
              <a:t>Because they are frightened/ scared/ Marcellus says they have seen it twice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Which of these words are NOT used to describe the ghost? </a:t>
            </a:r>
          </a:p>
          <a:p>
            <a:pPr marL="0" indent="0" algn="ctr">
              <a:buNone/>
            </a:pPr>
            <a:r>
              <a:rPr lang="en-GB" i="1" dirty="0" smtClean="0"/>
              <a:t>Thing      </a:t>
            </a:r>
            <a:r>
              <a:rPr lang="en-GB" i="1" dirty="0" smtClean="0">
                <a:solidFill>
                  <a:srgbClr val="00B050"/>
                </a:solidFill>
              </a:rPr>
              <a:t>Ghost</a:t>
            </a:r>
            <a:r>
              <a:rPr lang="en-GB" i="1" dirty="0" smtClean="0"/>
              <a:t>     Apparition    Fantasy    </a:t>
            </a:r>
            <a:r>
              <a:rPr lang="en-GB" i="1" dirty="0" smtClean="0">
                <a:solidFill>
                  <a:srgbClr val="00B050"/>
                </a:solidFill>
              </a:rPr>
              <a:t>Devil</a:t>
            </a:r>
            <a:r>
              <a:rPr lang="en-GB" i="1" dirty="0" smtClean="0"/>
              <a:t>    Sight</a:t>
            </a:r>
          </a:p>
          <a:p>
            <a:pPr marL="0" indent="0">
              <a:buNone/>
            </a:pPr>
            <a:r>
              <a:rPr lang="en-GB" dirty="0" smtClean="0"/>
              <a:t>3.   Which character suggests the ghost ‘bodes some strange    	interruption to our state’? </a:t>
            </a:r>
            <a:r>
              <a:rPr lang="en-GB" dirty="0" smtClean="0">
                <a:solidFill>
                  <a:srgbClr val="00B050"/>
                </a:solidFill>
              </a:rPr>
              <a:t>Horatio</a:t>
            </a:r>
          </a:p>
          <a:p>
            <a:pPr marL="514350" indent="-514350">
              <a:buAutoNum type="arabicPeriod" startAt="4"/>
            </a:pPr>
            <a:r>
              <a:rPr lang="en-GB" dirty="0" smtClean="0"/>
              <a:t>What happened between Old Hamlet and Old </a:t>
            </a:r>
            <a:r>
              <a:rPr lang="en-GB" dirty="0" err="1" smtClean="0"/>
              <a:t>Fortinbras</a:t>
            </a:r>
            <a:r>
              <a:rPr lang="en-GB" dirty="0" smtClean="0"/>
              <a:t>? </a:t>
            </a:r>
            <a:r>
              <a:rPr lang="en-GB" dirty="0" smtClean="0">
                <a:solidFill>
                  <a:srgbClr val="00B050"/>
                </a:solidFill>
              </a:rPr>
              <a:t>A duel where the winner (O.H.) was given a portion of Norway</a:t>
            </a:r>
          </a:p>
          <a:p>
            <a:pPr marL="514350" indent="-514350">
              <a:buAutoNum type="arabicPeriod" startAt="4"/>
            </a:pPr>
            <a:r>
              <a:rPr lang="en-GB" dirty="0" smtClean="0"/>
              <a:t>What is the ghost said to be wearing? </a:t>
            </a:r>
            <a:r>
              <a:rPr lang="en-GB" dirty="0" smtClean="0">
                <a:solidFill>
                  <a:srgbClr val="00B050"/>
                </a:solidFill>
              </a:rPr>
              <a:t>Armour – what he was wearing when he fought </a:t>
            </a:r>
            <a:r>
              <a:rPr lang="en-GB" dirty="0" err="1" smtClean="0">
                <a:solidFill>
                  <a:srgbClr val="00B050"/>
                </a:solidFill>
              </a:rPr>
              <a:t>Fortinbras</a:t>
            </a:r>
            <a:endParaRPr lang="en-GB" dirty="0" smtClean="0"/>
          </a:p>
          <a:p>
            <a:pPr marL="514350" indent="-514350">
              <a:buAutoNum type="arabicPeriod" startAt="4"/>
            </a:pPr>
            <a:r>
              <a:rPr lang="en-GB" dirty="0" smtClean="0"/>
              <a:t>Who is Horatio going to tell about the ghost and why? </a:t>
            </a:r>
            <a:r>
              <a:rPr lang="en-GB" dirty="0" smtClean="0">
                <a:solidFill>
                  <a:srgbClr val="00B050"/>
                </a:solidFill>
              </a:rPr>
              <a:t>Hamlet because if it is his father, he is more likely to speak to him/ they love him and feel a sense of duty towards him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Act 1, scene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6" y="227054"/>
            <a:ext cx="5094969" cy="3962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4377051"/>
            <a:ext cx="4225478" cy="2480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47" y="437165"/>
            <a:ext cx="4960838" cy="3104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8376" y="4189808"/>
            <a:ext cx="4172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State rooms… what kind of setting is this? What do you think the purpose of rooms like this might be?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1, lines 1-40, Claudius’ opening speech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96" y="18771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Lines 1-16: death of the King/ marriage to Gertrude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Lines 17-25: Discusses young </a:t>
            </a:r>
            <a:r>
              <a:rPr lang="en-GB" b="1" dirty="0" err="1" smtClean="0">
                <a:solidFill>
                  <a:srgbClr val="00B050"/>
                </a:solidFill>
              </a:rPr>
              <a:t>Fortinbras</a:t>
            </a:r>
            <a:r>
              <a:rPr lang="en-GB" b="1" dirty="0" smtClean="0">
                <a:solidFill>
                  <a:srgbClr val="00B050"/>
                </a:solidFill>
              </a:rPr>
              <a:t>’ attack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Lines 26-39: Proposed response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What is your </a:t>
            </a:r>
            <a:r>
              <a:rPr lang="en-GB" dirty="0" smtClean="0">
                <a:solidFill>
                  <a:srgbClr val="00B050"/>
                </a:solidFill>
              </a:rPr>
              <a:t>first impression </a:t>
            </a:r>
            <a:r>
              <a:rPr lang="en-GB" dirty="0" smtClean="0"/>
              <a:t>of Claudius, as a man and as a King?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do you think the </a:t>
            </a:r>
            <a:r>
              <a:rPr lang="en-GB" dirty="0" smtClean="0">
                <a:solidFill>
                  <a:srgbClr val="00B050"/>
                </a:solidFill>
              </a:rPr>
              <a:t>style</a:t>
            </a:r>
            <a:r>
              <a:rPr lang="en-GB" dirty="0" smtClean="0"/>
              <a:t> of the King’s speech reveals about state of his mind e.g. uneasy conscience, majesty, dignity, eloquence?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00B050"/>
                </a:solidFill>
              </a:rPr>
              <a:t>How</a:t>
            </a:r>
            <a:r>
              <a:rPr lang="en-GB" dirty="0" smtClean="0"/>
              <a:t> does Claudius establish his identity and relationship with the court/ subjects 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596" y="1511121"/>
            <a:ext cx="3200937" cy="21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1, lines 41-63 Claudius and Laertes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Notice, the public compliment to Polonius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What is the tone of Claudius’s speech? Notice the repetition.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is the effect of having Laertes request and Claudius respond?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do you think Hamlet might be doing at this point?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4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1, lines 63-117 Hamlet, Claudius and Gertrude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Note, Hamlet’s first words are a rejection of any kinship with Claudius.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en-GB" dirty="0" smtClean="0"/>
              <a:t>Is Gertrude consoling or insensitive to the depth of Hamlet’ grief?</a:t>
            </a:r>
          </a:p>
          <a:p>
            <a:pPr marL="514350" indent="-514350">
              <a:buAutoNum type="arabicPeriod"/>
            </a:pPr>
            <a:r>
              <a:rPr lang="en-GB" dirty="0" smtClean="0"/>
              <a:t>Is Hamlet angry here? Miserable? Resentful? Upset?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reasons does Claudius give for suggesting Hamlet should stop grieving?</a:t>
            </a:r>
          </a:p>
          <a:p>
            <a:pPr marL="514350" indent="-514350">
              <a:buAutoNum type="arabicPeriod"/>
            </a:pPr>
            <a:r>
              <a:rPr lang="en-GB" dirty="0" smtClean="0"/>
              <a:t>Do you agree with Claudius’ criticism of Hamlet’s grief? </a:t>
            </a:r>
          </a:p>
          <a:p>
            <a:pPr marL="514350" indent="-514350">
              <a:buAutoNum type="arabicPeriod"/>
            </a:pPr>
            <a:r>
              <a:rPr lang="en-GB" dirty="0" smtClean="0"/>
              <a:t>In what ways do Hamlet and Claudius differ?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5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 1, lines 118-128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Note, Gertrude using the informal, loving pronoun ‘thou’, whereas Hamlet uses the more formal ‘you’.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en-GB" dirty="0" smtClean="0"/>
              <a:t>Why does Gertrude seem to interrupt Claudius at the beginning of this section?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do you notice about the interaction between these three characters?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2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Register – Professor Martin </a:t>
            </a:r>
            <a:r>
              <a:rPr lang="en-GB" dirty="0" err="1" smtClean="0"/>
              <a:t>Joos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Frozen</a:t>
            </a:r>
            <a:r>
              <a:rPr lang="en-GB" dirty="0" smtClean="0"/>
              <a:t> – fixed, prescribed, official language (e.g. Lord’s Prayer/ police arrest)</a:t>
            </a:r>
          </a:p>
          <a:p>
            <a:r>
              <a:rPr lang="en-GB" b="1" dirty="0" smtClean="0"/>
              <a:t>Formal</a:t>
            </a:r>
            <a:r>
              <a:rPr lang="en-GB" dirty="0" smtClean="0"/>
              <a:t> – formal speech, specialised, often to address large groups, </a:t>
            </a:r>
            <a:r>
              <a:rPr lang="en-GB" dirty="0" smtClean="0">
                <a:solidFill>
                  <a:srgbClr val="00B050"/>
                </a:solidFill>
              </a:rPr>
              <a:t>frequently in blank verse in drama </a:t>
            </a:r>
            <a:r>
              <a:rPr lang="en-GB" dirty="0" smtClean="0"/>
              <a:t>(e.g. education, business, court)</a:t>
            </a:r>
          </a:p>
          <a:p>
            <a:r>
              <a:rPr lang="en-GB" b="1" dirty="0" smtClean="0"/>
              <a:t>Consultative </a:t>
            </a:r>
            <a:r>
              <a:rPr lang="en-GB" dirty="0" smtClean="0"/>
              <a:t>– a mix of formal and casual, </a:t>
            </a:r>
            <a:r>
              <a:rPr lang="en-GB" dirty="0" smtClean="0">
                <a:solidFill>
                  <a:srgbClr val="00B050"/>
                </a:solidFill>
              </a:rPr>
              <a:t>sometimes verse, sometimes prose</a:t>
            </a:r>
            <a:r>
              <a:rPr lang="en-GB" dirty="0" smtClean="0"/>
              <a:t> (e.g. teaching, peer-to-peer)</a:t>
            </a:r>
          </a:p>
          <a:p>
            <a:r>
              <a:rPr lang="en-GB" b="1" dirty="0" smtClean="0"/>
              <a:t>Casual </a:t>
            </a:r>
            <a:r>
              <a:rPr lang="en-GB" dirty="0" smtClean="0"/>
              <a:t>– chatty or casual language, used in close friendship groups, usually in </a:t>
            </a:r>
            <a:r>
              <a:rPr lang="en-GB" dirty="0" smtClean="0">
                <a:solidFill>
                  <a:srgbClr val="00B050"/>
                </a:solidFill>
              </a:rPr>
              <a:t>prose</a:t>
            </a:r>
            <a:r>
              <a:rPr lang="en-GB" dirty="0" smtClean="0"/>
              <a:t> (e.g. friends, close colleagues)</a:t>
            </a:r>
          </a:p>
          <a:p>
            <a:r>
              <a:rPr lang="en-GB" b="1" dirty="0" smtClean="0"/>
              <a:t>Intimate</a:t>
            </a:r>
            <a:r>
              <a:rPr lang="en-GB" dirty="0" smtClean="0"/>
              <a:t> – between two people, lovers or twins, tight, close knit, can be in </a:t>
            </a:r>
            <a:r>
              <a:rPr lang="en-GB" dirty="0" smtClean="0">
                <a:solidFill>
                  <a:srgbClr val="00B050"/>
                </a:solidFill>
              </a:rPr>
              <a:t>verse or prose, can be lyrical/poetic </a:t>
            </a:r>
            <a:r>
              <a:rPr lang="en-GB" dirty="0" smtClean="0"/>
              <a:t>(e.g. Romeo and Juliet, coded text messages/pet names)</a:t>
            </a:r>
          </a:p>
        </p:txBody>
      </p:sp>
    </p:spTree>
    <p:extLst>
      <p:ext uri="{BB962C8B-B14F-4D97-AF65-F5344CB8AC3E}">
        <p14:creationId xmlns:p14="http://schemas.microsoft.com/office/powerpoint/2010/main" val="5219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783</Words>
  <Application>Microsoft Office PowerPoint</Application>
  <PresentationFormat>Widescreen</PresentationFormat>
  <Paragraphs>85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Office Theme</vt:lpstr>
      <vt:lpstr>Quick quiz… 1.1</vt:lpstr>
      <vt:lpstr>Quick quiz… 1.1</vt:lpstr>
      <vt:lpstr>Act 1, scene 2</vt:lpstr>
      <vt:lpstr>PowerPoint Presentation</vt:lpstr>
      <vt:lpstr>Act 1, lines 1-40, Claudius’ opening speech</vt:lpstr>
      <vt:lpstr>Act 1, lines 41-63 Claudius and Laertes</vt:lpstr>
      <vt:lpstr>Act 1, lines 63-117 Hamlet, Claudius and Gertrude</vt:lpstr>
      <vt:lpstr>Act 1, lines 118-128</vt:lpstr>
      <vt:lpstr>Register – Professor Martin Joos</vt:lpstr>
      <vt:lpstr>Hamlet – clever use of language</vt:lpstr>
      <vt:lpstr>Critical interpretation – AO5</vt:lpstr>
      <vt:lpstr>Critical interpretation – A05</vt:lpstr>
      <vt:lpstr>Comparing language styles/ metre activity - prep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Sofie Khachik</dc:creator>
  <cp:lastModifiedBy>Sofie Khachik</cp:lastModifiedBy>
  <cp:revision>17</cp:revision>
  <cp:lastPrinted>2016-09-08T09:33:39Z</cp:lastPrinted>
  <dcterms:created xsi:type="dcterms:W3CDTF">2015-09-13T14:07:46Z</dcterms:created>
  <dcterms:modified xsi:type="dcterms:W3CDTF">2016-10-02T15:57:35Z</dcterms:modified>
</cp:coreProperties>
</file>