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96" r:id="rId1"/>
  </p:sldMasterIdLst>
  <p:sldIdLst>
    <p:sldId id="260" r:id="rId2"/>
    <p:sldId id="256" r:id="rId3"/>
    <p:sldId id="257" r:id="rId4"/>
    <p:sldId id="258" r:id="rId5"/>
    <p:sldId id="259" r:id="rId6"/>
    <p:sldId id="261" r:id="rId7"/>
    <p:sldId id="262" r:id="rId8"/>
    <p:sldId id="263" r:id="rId9"/>
    <p:sldId id="264" r:id="rId10"/>
    <p:sldId id="265" r:id="rId11"/>
    <p:sldId id="266" r:id="rId12"/>
    <p:sldId id="268" r:id="rId13"/>
    <p:sldId id="267" r:id="rId1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74" autoAdjust="0"/>
    <p:restoredTop sz="94660"/>
  </p:normalViewPr>
  <p:slideViewPr>
    <p:cSldViewPr snapToGrid="0">
      <p:cViewPr varScale="1">
        <p:scale>
          <a:sx n="106" d="100"/>
          <a:sy n="106" d="100"/>
        </p:scale>
        <p:origin x="132" y="21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lgn="ctr">
              <a:defRPr sz="3800">
                <a:solidFill>
                  <a:srgbClr val="262626"/>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2695194" y="4352544"/>
            <a:ext cx="6801612" cy="1239894"/>
          </a:xfrm>
          <a:noFill/>
        </p:spPr>
        <p:txBody>
          <a:bodyPr>
            <a:normAutofit/>
          </a:bodyPr>
          <a:lstStyle>
            <a:lvl1pPr marL="0" indent="0" algn="ctr">
              <a:buNone/>
              <a:defRPr sz="2000">
                <a:solidFill>
                  <a:schemeClr val="tx1">
                    <a:lumMod val="75000"/>
                    <a:lumOff val="25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7" name="Date Placeholder 6"/>
          <p:cNvSpPr>
            <a:spLocks noGrp="1"/>
          </p:cNvSpPr>
          <p:nvPr>
            <p:ph type="dt" sz="half" idx="10"/>
          </p:nvPr>
        </p:nvSpPr>
        <p:spPr/>
        <p:txBody>
          <a:bodyPr/>
          <a:lstStyle/>
          <a:p>
            <a:fld id="{1160EA64-D806-43AC-9DF2-F8C432F32B4C}" type="datetimeFigureOut">
              <a:rPr lang="en-US" dirty="0"/>
              <a:t>2/14/2018</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dirty="0"/>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E9F9C37B-1D36-470B-8223-D6C91242EC14}" type="datetimeFigureOut">
              <a:rPr lang="en-US" dirty="0"/>
              <a:t>2/14/2018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53112" y="937260"/>
            <a:ext cx="1298608" cy="498348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2231136" y="937260"/>
            <a:ext cx="6198489" cy="4983480"/>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67C6F52A-A82B-47A2-A83A-8C4C91F2D59F}" type="datetimeFigureOut">
              <a:rPr lang="en-US" dirty="0"/>
              <a:t>2/14/2018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F070A7B3-6521-4DCA-87E5-044747A908C1}" type="datetimeFigureOut">
              <a:rPr lang="en-US" dirty="0"/>
              <a:t>2/14/2018</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defRPr sz="3800">
                <a:solidFill>
                  <a:srgbClr val="262626"/>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2695194" y="4352465"/>
            <a:ext cx="6801612" cy="1265082"/>
          </a:xfrm>
        </p:spPr>
        <p:txBody>
          <a:bodyPr anchor="t" anchorCtr="1">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7" name="Date Placeholder 6"/>
          <p:cNvSpPr>
            <a:spLocks noGrp="1"/>
          </p:cNvSpPr>
          <p:nvPr>
            <p:ph type="dt" sz="half" idx="10"/>
          </p:nvPr>
        </p:nvSpPr>
        <p:spPr/>
        <p:txBody>
          <a:bodyPr/>
          <a:lstStyle/>
          <a:p>
            <a:fld id="{1160EA64-D806-43AC-9DF2-F8C432F32B4C}" type="datetimeFigureOut">
              <a:rPr lang="en-US" dirty="0"/>
              <a:t>2/14/2018</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dirty="0"/>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581912" y="2638044"/>
            <a:ext cx="4271771" cy="3101982"/>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338315" y="2638044"/>
            <a:ext cx="4270247" cy="3101982"/>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8" name="Date Placeholder 7"/>
          <p:cNvSpPr>
            <a:spLocks noGrp="1"/>
          </p:cNvSpPr>
          <p:nvPr>
            <p:ph type="dt" sz="half" idx="10"/>
          </p:nvPr>
        </p:nvSpPr>
        <p:spPr/>
        <p:txBody>
          <a:bodyPr/>
          <a:lstStyle/>
          <a:p>
            <a:fld id="{AB134690-1557-4C89-A502-4959FE7FAD70}" type="datetimeFigureOut">
              <a:rPr lang="en-US" dirty="0"/>
              <a:t>2/14/2018</a:t>
            </a:fld>
            <a:endParaRPr lang="en-US" dirty="0"/>
          </a:p>
        </p:txBody>
      </p:sp>
      <p:sp>
        <p:nvSpPr>
          <p:cNvPr id="9" name="Footer Placeholder 8"/>
          <p:cNvSpPr>
            <a:spLocks noGrp="1"/>
          </p:cNvSpPr>
          <p:nvPr>
            <p:ph type="ftr" sz="quarter" idx="11"/>
          </p:nvPr>
        </p:nvSpPr>
        <p:spPr/>
        <p:txBody>
          <a:bodyPr/>
          <a:lstStyle/>
          <a:p>
            <a:endParaRPr lang="en-US" dirty="0"/>
          </a:p>
        </p:txBody>
      </p:sp>
      <p:sp>
        <p:nvSpPr>
          <p:cNvPr id="10" name="Slide Number Placeholder 9"/>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58343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583436" y="3143250"/>
            <a:ext cx="4270248" cy="2596776"/>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 name="Content Placeholder 5"/>
          <p:cNvSpPr>
            <a:spLocks noGrp="1"/>
          </p:cNvSpPr>
          <p:nvPr>
            <p:ph sz="quarter" idx="4"/>
          </p:nvPr>
        </p:nvSpPr>
        <p:spPr>
          <a:xfrm>
            <a:off x="6338316" y="3143250"/>
            <a:ext cx="4253484" cy="2596776"/>
          </a:xfrm>
        </p:spPr>
        <p:txBody>
          <a:bodyPr/>
          <a:lstStyle>
            <a:lvl5pPr>
              <a:defRPr/>
            </a:lvl5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1" name="Text Placeholder 4"/>
          <p:cNvSpPr>
            <a:spLocks noGrp="1"/>
          </p:cNvSpPr>
          <p:nvPr>
            <p:ph type="body" sz="quarter" idx="13"/>
          </p:nvPr>
        </p:nvSpPr>
        <p:spPr>
          <a:xfrm>
            <a:off x="633831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7" name="Date Placeholder 6"/>
          <p:cNvSpPr>
            <a:spLocks noGrp="1"/>
          </p:cNvSpPr>
          <p:nvPr>
            <p:ph type="dt" sz="half" idx="10"/>
          </p:nvPr>
        </p:nvSpPr>
        <p:spPr/>
        <p:txBody>
          <a:bodyPr/>
          <a:lstStyle/>
          <a:p>
            <a:fld id="{4F7D4976-E339-4826-83B7-FBD03F55ECF8}" type="datetimeFigureOut">
              <a:rPr lang="en-US" dirty="0"/>
              <a:t>2/14/2018</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dirty="0"/>
              <a:t>‹#›</a:t>
            </a:fld>
            <a:endParaRPr lang="en-US" dirty="0"/>
          </a:p>
        </p:txBody>
      </p:sp>
      <p:sp>
        <p:nvSpPr>
          <p:cNvPr id="10" name="Title 9"/>
          <p:cNvSpPr>
            <a:spLocks noGrp="1"/>
          </p:cNvSpPr>
          <p:nvPr>
            <p:ph type="title"/>
          </p:nvPr>
        </p:nvSpPr>
        <p:spPr/>
        <p:txBody>
          <a:bodyPr/>
          <a:lstStyle/>
          <a:p>
            <a:r>
              <a:rPr lang="en-US" smtClean="0"/>
              <a:t>Click to edit Master title style</a:t>
            </a:r>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E1037C31-9E7A-4F99-8774-A0E530DE1A42}" type="datetimeFigureOut">
              <a:rPr lang="en-US" dirty="0"/>
              <a:t>2/14/2018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278504F-A551-4DE0-9316-4DCD1D8CC752}" type="datetimeFigureOut">
              <a:rPr lang="en-US" dirty="0"/>
              <a:t>2/14/2018</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6" name="Rectangle 25"/>
          <p:cNvSpPr/>
          <p:nvPr/>
        </p:nvSpPr>
        <p:spPr>
          <a:xfrm>
            <a:off x="0" y="0"/>
            <a:ext cx="6096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4672" y="2243828"/>
            <a:ext cx="4486656" cy="1141497"/>
          </a:xfrm>
          <a:solidFill>
            <a:srgbClr val="FFFFFF"/>
          </a:solidFill>
          <a:ln>
            <a:solidFill>
              <a:srgbClr val="404040"/>
            </a:solidFill>
          </a:ln>
        </p:spPr>
        <p:txBody>
          <a:bodyPr anchor="ctr" anchorCtr="1">
            <a:normAutofit/>
          </a:bodyPr>
          <a:lstStyle>
            <a:lvl1pPr>
              <a:defRPr sz="2200">
                <a:solidFill>
                  <a:srgbClr val="262626"/>
                </a:solidFill>
              </a:defRPr>
            </a:lvl1pPr>
          </a:lstStyle>
          <a:p>
            <a:r>
              <a:rPr lang="en-US" smtClean="0"/>
              <a:t>Click to edit Master title style</a:t>
            </a:r>
            <a:endParaRPr lang="en-US" dirty="0"/>
          </a:p>
        </p:txBody>
      </p:sp>
      <p:sp>
        <p:nvSpPr>
          <p:cNvPr id="3" name="Content Placeholder 2"/>
          <p:cNvSpPr>
            <a:spLocks noGrp="1"/>
          </p:cNvSpPr>
          <p:nvPr>
            <p:ph idx="1"/>
          </p:nvPr>
        </p:nvSpPr>
        <p:spPr>
          <a:xfrm>
            <a:off x="6736080" y="804672"/>
            <a:ext cx="4815840" cy="5248656"/>
          </a:xfrm>
        </p:spPr>
        <p:txBody>
          <a:bodyPr>
            <a:normAutofit/>
          </a:bodyPr>
          <a:lstStyle>
            <a:lvl1pPr>
              <a:defRPr sz="1900">
                <a:solidFill>
                  <a:schemeClr val="tx1"/>
                </a:solidFill>
              </a:defRPr>
            </a:lvl1pPr>
            <a:lvl2pPr>
              <a:defRPr sz="1600">
                <a:solidFill>
                  <a:schemeClr val="tx1"/>
                </a:solidFill>
              </a:defRPr>
            </a:lvl2pPr>
            <a:lvl3pPr>
              <a:defRPr sz="1600">
                <a:solidFill>
                  <a:schemeClr val="tx1"/>
                </a:solidFill>
              </a:defRPr>
            </a:lvl3pPr>
            <a:lvl4pPr>
              <a:defRPr sz="1600">
                <a:solidFill>
                  <a:schemeClr val="tx1"/>
                </a:solidFill>
              </a:defRPr>
            </a:lvl4pPr>
            <a:lvl5pPr>
              <a:defRPr sz="1600">
                <a:solidFill>
                  <a:schemeClr val="tx1"/>
                </a:solidFill>
              </a:defRPr>
            </a:lvl5pPr>
            <a:lvl6pPr>
              <a:defRPr sz="1600"/>
            </a:lvl6pPr>
            <a:lvl7pPr>
              <a:defRPr sz="1600"/>
            </a:lvl7pPr>
            <a:lvl8pPr>
              <a:defRPr sz="1600"/>
            </a:lvl8pPr>
            <a:lvl9pPr>
              <a:defRPr sz="16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115568" y="3549918"/>
            <a:ext cx="3794760" cy="2194036"/>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9" name="Date Placeholder 8"/>
          <p:cNvSpPr>
            <a:spLocks noGrp="1"/>
          </p:cNvSpPr>
          <p:nvPr>
            <p:ph type="dt" sz="half" idx="10"/>
          </p:nvPr>
        </p:nvSpPr>
        <p:spPr/>
        <p:txBody>
          <a:bodyPr/>
          <a:lstStyle/>
          <a:p>
            <a:fld id="{D1BE4249-C0D0-4B06-8692-E8BB871AF643}" type="datetimeFigureOut">
              <a:rPr lang="en-US" dirty="0"/>
              <a:t>2/14/2018</a:t>
            </a:fld>
            <a:endParaRPr lang="en-US" dirty="0"/>
          </a:p>
        </p:txBody>
      </p:sp>
      <p:sp>
        <p:nvSpPr>
          <p:cNvPr id="10" name="Footer Placeholder 9"/>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dirty="0"/>
          </a:p>
        </p:txBody>
      </p:sp>
      <p:sp>
        <p:nvSpPr>
          <p:cNvPr id="11" name="Slide Number Placeholder 10"/>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18" name="Rectangle 17"/>
          <p:cNvSpPr/>
          <p:nvPr/>
        </p:nvSpPr>
        <p:spPr>
          <a:xfrm>
            <a:off x="0" y="0"/>
            <a:ext cx="6095999"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8523" y="2243828"/>
            <a:ext cx="4494998" cy="1134640"/>
          </a:xfrm>
          <a:solidFill>
            <a:srgbClr val="FFFFFF"/>
          </a:solidFill>
          <a:ln>
            <a:solidFill>
              <a:srgbClr val="404040"/>
            </a:solidFill>
          </a:ln>
        </p:spPr>
        <p:txBody>
          <a:bodyPr anchor="ctr" anchorCtr="1">
            <a:noAutofit/>
          </a:bodyPr>
          <a:lstStyle>
            <a:lvl1pPr>
              <a:defRPr sz="2200">
                <a:solidFill>
                  <a:srgbClr val="262626"/>
                </a:solidFill>
              </a:defRPr>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095999" y="0"/>
            <a:ext cx="6102097" cy="6858000"/>
          </a:xfrm>
          <a:solidFill>
            <a:schemeClr val="bg1">
              <a:lumMod val="75000"/>
            </a:schemeClr>
          </a:solidFill>
        </p:spPr>
        <p:txBody>
          <a:bodyPr anchor="t"/>
          <a:lstStyle>
            <a:lvl1pPr marL="0" indent="0">
              <a:buNone/>
              <a:defRPr sz="3200">
                <a:solidFill>
                  <a:schemeClr val="bg1">
                    <a:lumMod val="85000"/>
                    <a:lumOff val="1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1115568" y="3549918"/>
            <a:ext cx="3794760" cy="2194037"/>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8" name="Date Placeholder 7"/>
          <p:cNvSpPr>
            <a:spLocks noGrp="1"/>
          </p:cNvSpPr>
          <p:nvPr>
            <p:ph type="dt" sz="half" idx="10"/>
          </p:nvPr>
        </p:nvSpPr>
        <p:spPr/>
        <p:txBody>
          <a:bodyPr/>
          <a:lstStyle>
            <a:lvl1pPr>
              <a:defRPr>
                <a:solidFill>
                  <a:srgbClr val="FFFFFF"/>
                </a:solidFill>
                <a:effectLst>
                  <a:outerShdw blurRad="50800" dist="38100" dir="2700000" algn="tl" rotWithShape="0">
                    <a:prstClr val="black">
                      <a:alpha val="43000"/>
                    </a:prstClr>
                  </a:outerShdw>
                </a:effectLst>
              </a:defRPr>
            </a:lvl1pPr>
          </a:lstStyle>
          <a:p>
            <a:fld id="{042B0DB6-F5C7-45FB-8CF3-31B45F9C2DAC}" type="datetimeFigureOut">
              <a:rPr lang="en-US" dirty="0"/>
              <a:t>2/14/2018</a:t>
            </a:fld>
            <a:endParaRPr lang="en-US" dirty="0"/>
          </a:p>
        </p:txBody>
      </p:sp>
      <p:sp>
        <p:nvSpPr>
          <p:cNvPr id="9" name="Footer Placeholder 8"/>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dirty="0"/>
          </a:p>
        </p:txBody>
      </p:sp>
      <p:sp>
        <p:nvSpPr>
          <p:cNvPr id="10" name="Slide Number Placeholder 9"/>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bwMode="black">
          <a:xfrm>
            <a:off x="2231136" y="964692"/>
            <a:ext cx="7729728" cy="1188720"/>
          </a:xfrm>
          <a:prstGeom prst="rect">
            <a:avLst/>
          </a:prstGeom>
          <a:solidFill>
            <a:srgbClr val="FFFFFF"/>
          </a:solidFill>
          <a:ln w="31750" cap="sq">
            <a:solidFill>
              <a:srgbClr val="404040"/>
            </a:solidFill>
            <a:miter lim="800000"/>
          </a:ln>
        </p:spPr>
        <p:txBody>
          <a:bodyPr vert="horz" lIns="182880" tIns="182880" rIns="182880" bIns="18288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2231136" y="2638044"/>
            <a:ext cx="7729728" cy="3101983"/>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7821429" y="6238816"/>
            <a:ext cx="2753746" cy="323968"/>
          </a:xfrm>
          <a:prstGeom prst="rect">
            <a:avLst/>
          </a:prstGeom>
        </p:spPr>
        <p:txBody>
          <a:bodyPr vert="horz" lIns="91440" tIns="45720" rIns="91440" bIns="45720" rtlCol="0" anchor="ctr"/>
          <a:lstStyle>
            <a:lvl1pPr algn="r">
              <a:defRPr sz="1050">
                <a:solidFill>
                  <a:schemeClr val="tx1">
                    <a:alpha val="70000"/>
                  </a:schemeClr>
                </a:solidFill>
              </a:defRPr>
            </a:lvl1pPr>
          </a:lstStyle>
          <a:p>
            <a:fld id="{1160EA64-D806-43AC-9DF2-F8C432F32B4C}" type="datetimeFigureOut">
              <a:rPr lang="en-US" dirty="0"/>
              <a:t>2/14/2018</a:t>
            </a:fld>
            <a:endParaRPr lang="en-US" dirty="0"/>
          </a:p>
        </p:txBody>
      </p:sp>
      <p:sp>
        <p:nvSpPr>
          <p:cNvPr id="5" name="Footer Placeholder 4"/>
          <p:cNvSpPr>
            <a:spLocks noGrp="1"/>
          </p:cNvSpPr>
          <p:nvPr>
            <p:ph type="ftr" sz="quarter" idx="3"/>
          </p:nvPr>
        </p:nvSpPr>
        <p:spPr>
          <a:xfrm>
            <a:off x="1600200" y="6236208"/>
            <a:ext cx="5901189" cy="320040"/>
          </a:xfrm>
          <a:prstGeom prst="rect">
            <a:avLst/>
          </a:prstGeom>
        </p:spPr>
        <p:txBody>
          <a:bodyPr vert="horz" lIns="91440" tIns="45720" rIns="91440" bIns="45720" rtlCol="0" anchor="ctr"/>
          <a:lstStyle>
            <a:lvl1pPr algn="l">
              <a:defRPr sz="1050">
                <a:solidFill>
                  <a:schemeClr val="tx1">
                    <a:alpha val="70000"/>
                  </a:schemeClr>
                </a:solidFill>
              </a:defRPr>
            </a:lvl1pPr>
          </a:lstStyle>
          <a:p>
            <a:endParaRPr lang="en-US" dirty="0"/>
          </a:p>
        </p:txBody>
      </p:sp>
      <p:sp>
        <p:nvSpPr>
          <p:cNvPr id="6" name="Slide Number Placeholder 5"/>
          <p:cNvSpPr>
            <a:spLocks noGrp="1"/>
          </p:cNvSpPr>
          <p:nvPr>
            <p:ph type="sldNum" sz="quarter" idx="4"/>
          </p:nvPr>
        </p:nvSpPr>
        <p:spPr>
          <a:xfrm>
            <a:off x="10758922" y="6217920"/>
            <a:ext cx="365760" cy="365760"/>
          </a:xfrm>
          <a:prstGeom prst="ellipse">
            <a:avLst/>
          </a:prstGeom>
          <a:solidFill>
            <a:srgbClr val="1D1D1D">
              <a:alpha val="70000"/>
            </a:srgbClr>
          </a:solidFill>
        </p:spPr>
        <p:txBody>
          <a:bodyPr vert="horz" lIns="18288" tIns="45720" rIns="18288" bIns="45720" rtlCol="0" anchor="ctr">
            <a:noAutofit/>
          </a:bodyPr>
          <a:lstStyle>
            <a:lvl1pPr algn="ctr">
              <a:defRPr sz="1100" spc="0" baseline="0">
                <a:solidFill>
                  <a:srgbClr val="FFFFFF"/>
                </a:solidFill>
              </a:defRPr>
            </a:lvl1pPr>
          </a:lstStyle>
          <a:p>
            <a:fld id="{8A7A6979-0714-4377-B894-6BE4C2D6E202}"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hf sldNum="0" hdr="0" ftr="0" dt="0"/>
  <p:txStyles>
    <p:titleStyle>
      <a:lvl1pPr algn="ctr" defTabSz="914400" rtl="0" eaLnBrk="1" latinLnBrk="0" hangingPunct="1">
        <a:lnSpc>
          <a:spcPct val="90000"/>
        </a:lnSpc>
        <a:spcBef>
          <a:spcPct val="0"/>
        </a:spcBef>
        <a:buNone/>
        <a:defRPr sz="2800" kern="1200" cap="all" spc="200" baseline="0">
          <a:solidFill>
            <a:srgbClr val="262626"/>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1800" kern="1200">
          <a:solidFill>
            <a:schemeClr val="tx1">
              <a:lumMod val="85000"/>
              <a:lumOff val="15000"/>
            </a:schemeClr>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286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431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82775"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www.youtube.com/watch?v=pNDXxF_GQMk" TargetMode="Externa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68440" y="996867"/>
            <a:ext cx="6096000" cy="923330"/>
          </a:xfrm>
          <a:prstGeom prst="rect">
            <a:avLst/>
          </a:prstGeom>
          <a:solidFill>
            <a:schemeClr val="bg1">
              <a:lumMod val="75000"/>
            </a:schemeClr>
          </a:solidFill>
        </p:spPr>
        <p:txBody>
          <a:bodyPr>
            <a:spAutoFit/>
          </a:bodyPr>
          <a:lstStyle/>
          <a:p>
            <a:r>
              <a:rPr lang="en-GB" dirty="0"/>
              <a:t>	What do we normally associate with the night? Discuss what thoughts and feelings you have at night that you don’t have during the day.</a:t>
            </a:r>
          </a:p>
        </p:txBody>
      </p:sp>
      <p:sp>
        <p:nvSpPr>
          <p:cNvPr id="3" name="Rectangle 2"/>
          <p:cNvSpPr/>
          <p:nvPr/>
        </p:nvSpPr>
        <p:spPr>
          <a:xfrm>
            <a:off x="5069983" y="2706590"/>
            <a:ext cx="6096000" cy="646331"/>
          </a:xfrm>
          <a:prstGeom prst="rect">
            <a:avLst/>
          </a:prstGeom>
          <a:solidFill>
            <a:schemeClr val="bg1">
              <a:lumMod val="65000"/>
            </a:schemeClr>
          </a:solidFill>
        </p:spPr>
        <p:txBody>
          <a:bodyPr>
            <a:spAutoFit/>
          </a:bodyPr>
          <a:lstStyle/>
          <a:p>
            <a:r>
              <a:rPr lang="en-GB" dirty="0"/>
              <a:t>	Have you ever had an operation / surgery? How did people treat you during and afterwards?</a:t>
            </a:r>
          </a:p>
        </p:txBody>
      </p:sp>
      <p:sp>
        <p:nvSpPr>
          <p:cNvPr id="4" name="Rectangle 3"/>
          <p:cNvSpPr/>
          <p:nvPr/>
        </p:nvSpPr>
        <p:spPr>
          <a:xfrm>
            <a:off x="884349" y="4535390"/>
            <a:ext cx="6096000" cy="646331"/>
          </a:xfrm>
          <a:prstGeom prst="rect">
            <a:avLst/>
          </a:prstGeom>
          <a:solidFill>
            <a:schemeClr val="accent2"/>
          </a:solidFill>
        </p:spPr>
        <p:txBody>
          <a:bodyPr>
            <a:spAutoFit/>
          </a:bodyPr>
          <a:lstStyle/>
          <a:p>
            <a:r>
              <a:rPr lang="en-GB" dirty="0"/>
              <a:t>	Have you ever had to tell your parents something terrible, something you didn’t want to tell them?</a:t>
            </a:r>
          </a:p>
        </p:txBody>
      </p:sp>
    </p:spTree>
    <p:extLst>
      <p:ext uri="{BB962C8B-B14F-4D97-AF65-F5344CB8AC3E}">
        <p14:creationId xmlns:p14="http://schemas.microsoft.com/office/powerpoint/2010/main" val="187687155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Father’s reaction?</a:t>
            </a:r>
            <a:endParaRPr lang="en-GB" dirty="0"/>
          </a:p>
        </p:txBody>
      </p:sp>
      <p:sp>
        <p:nvSpPr>
          <p:cNvPr id="3" name="Rectangle 2"/>
          <p:cNvSpPr/>
          <p:nvPr/>
        </p:nvSpPr>
        <p:spPr>
          <a:xfrm>
            <a:off x="2744402" y="2761068"/>
            <a:ext cx="7216462" cy="2031325"/>
          </a:xfrm>
          <a:prstGeom prst="rect">
            <a:avLst/>
          </a:prstGeom>
        </p:spPr>
        <p:txBody>
          <a:bodyPr wrap="square">
            <a:spAutoFit/>
          </a:bodyPr>
          <a:lstStyle/>
          <a:p>
            <a:r>
              <a:rPr lang="en-GB" dirty="0"/>
              <a:t>Does his reaction surprise you? </a:t>
            </a:r>
            <a:endParaRPr lang="en-GB" dirty="0" smtClean="0"/>
          </a:p>
          <a:p>
            <a:endParaRPr lang="en-GB" dirty="0"/>
          </a:p>
          <a:p>
            <a:r>
              <a:rPr lang="en-GB" dirty="0" smtClean="0"/>
              <a:t>It </a:t>
            </a:r>
            <a:r>
              <a:rPr lang="en-GB" dirty="0"/>
              <a:t>is through this confession that the speaker’s mentality changes and speaking the words creates a therapeutic effect. </a:t>
            </a:r>
            <a:endParaRPr lang="en-GB" dirty="0" smtClean="0"/>
          </a:p>
          <a:p>
            <a:endParaRPr lang="en-GB" dirty="0"/>
          </a:p>
          <a:p>
            <a:r>
              <a:rPr lang="en-GB" dirty="0" smtClean="0"/>
              <a:t>She </a:t>
            </a:r>
            <a:r>
              <a:rPr lang="en-GB" dirty="0"/>
              <a:t>is now able to sleep</a:t>
            </a:r>
            <a:r>
              <a:rPr lang="en-GB" dirty="0" smtClean="0"/>
              <a:t>.</a:t>
            </a:r>
          </a:p>
          <a:p>
            <a:endParaRPr lang="en-GB" dirty="0"/>
          </a:p>
        </p:txBody>
      </p:sp>
    </p:spTree>
    <p:extLst>
      <p:ext uri="{BB962C8B-B14F-4D97-AF65-F5344CB8AC3E}">
        <p14:creationId xmlns:p14="http://schemas.microsoft.com/office/powerpoint/2010/main" val="391918250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The ending?</a:t>
            </a:r>
            <a:endParaRPr lang="en-GB" dirty="0"/>
          </a:p>
        </p:txBody>
      </p:sp>
      <p:sp>
        <p:nvSpPr>
          <p:cNvPr id="3" name="Rectangle 2"/>
          <p:cNvSpPr/>
          <p:nvPr/>
        </p:nvSpPr>
        <p:spPr>
          <a:xfrm>
            <a:off x="3048000" y="2828836"/>
            <a:ext cx="6096000" cy="2031325"/>
          </a:xfrm>
          <a:prstGeom prst="rect">
            <a:avLst/>
          </a:prstGeom>
        </p:spPr>
        <p:txBody>
          <a:bodyPr>
            <a:spAutoFit/>
          </a:bodyPr>
          <a:lstStyle/>
          <a:p>
            <a:r>
              <a:rPr lang="en-GB" dirty="0"/>
              <a:t>Are we left unsatisfied by the ending? </a:t>
            </a:r>
            <a:endParaRPr lang="en-GB" dirty="0" smtClean="0"/>
          </a:p>
          <a:p>
            <a:endParaRPr lang="en-GB" dirty="0"/>
          </a:p>
          <a:p>
            <a:r>
              <a:rPr lang="en-GB" dirty="0" smtClean="0"/>
              <a:t>We </a:t>
            </a:r>
            <a:r>
              <a:rPr lang="en-GB" dirty="0"/>
              <a:t>were building up to murderous thoughts, of </a:t>
            </a:r>
            <a:r>
              <a:rPr lang="en-GB" dirty="0" err="1"/>
              <a:t>sororicide</a:t>
            </a:r>
            <a:r>
              <a:rPr lang="en-GB" dirty="0"/>
              <a:t>, of the speaker occupying a nocturnal world. </a:t>
            </a:r>
            <a:endParaRPr lang="en-GB" dirty="0" smtClean="0"/>
          </a:p>
          <a:p>
            <a:endParaRPr lang="en-GB" dirty="0"/>
          </a:p>
          <a:p>
            <a:r>
              <a:rPr lang="en-GB" dirty="0" smtClean="0"/>
              <a:t>She </a:t>
            </a:r>
            <a:r>
              <a:rPr lang="en-GB" dirty="0"/>
              <a:t>is isolated, in darkness, separated from her family and routine. </a:t>
            </a:r>
          </a:p>
        </p:txBody>
      </p:sp>
    </p:spTree>
    <p:extLst>
      <p:ext uri="{BB962C8B-B14F-4D97-AF65-F5344CB8AC3E}">
        <p14:creationId xmlns:p14="http://schemas.microsoft.com/office/powerpoint/2010/main" val="254250322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symbolism</a:t>
            </a:r>
            <a:endParaRPr lang="en-GB" dirty="0"/>
          </a:p>
        </p:txBody>
      </p:sp>
      <p:sp>
        <p:nvSpPr>
          <p:cNvPr id="3" name="Rectangle 2"/>
          <p:cNvSpPr/>
          <p:nvPr/>
        </p:nvSpPr>
        <p:spPr>
          <a:xfrm>
            <a:off x="1270715" y="3089169"/>
            <a:ext cx="9650569" cy="3139321"/>
          </a:xfrm>
          <a:prstGeom prst="rect">
            <a:avLst/>
          </a:prstGeom>
        </p:spPr>
        <p:txBody>
          <a:bodyPr wrap="square">
            <a:spAutoFit/>
          </a:bodyPr>
          <a:lstStyle/>
          <a:p>
            <a:r>
              <a:rPr lang="en-GB" dirty="0"/>
              <a:t>Night is also a symbol, a symbol of remoteness from family, of isolation from life in general. Night becomes a </a:t>
            </a:r>
            <a:r>
              <a:rPr lang="en-GB" b="1" dirty="0"/>
              <a:t>panacea</a:t>
            </a:r>
            <a:r>
              <a:rPr lang="en-GB" dirty="0"/>
              <a:t>, a way to shield herself from loved ones while she tries to find meaning in life by looking at nature in its nocturnal state. </a:t>
            </a:r>
            <a:endParaRPr lang="en-GB" dirty="0" smtClean="0"/>
          </a:p>
          <a:p>
            <a:endParaRPr lang="en-GB" dirty="0"/>
          </a:p>
          <a:p>
            <a:r>
              <a:rPr lang="en-GB" dirty="0"/>
              <a:t>There is </a:t>
            </a:r>
            <a:r>
              <a:rPr lang="en-GB" b="1" dirty="0"/>
              <a:t>personification</a:t>
            </a:r>
            <a:r>
              <a:rPr lang="en-GB" dirty="0"/>
              <a:t> in ‘the suggestion that seemed to have been waiting a long time’ on line 106/107, this latent desire that is stirring within. The ‘teasing’ suggestion may </a:t>
            </a:r>
            <a:r>
              <a:rPr lang="en-GB" b="1" dirty="0"/>
              <a:t>mirror</a:t>
            </a:r>
            <a:r>
              <a:rPr lang="en-GB" dirty="0"/>
              <a:t> the speaker’s teasing of her sister</a:t>
            </a:r>
            <a:r>
              <a:rPr lang="en-GB" dirty="0" smtClean="0"/>
              <a:t>.</a:t>
            </a:r>
          </a:p>
          <a:p>
            <a:endParaRPr lang="en-GB" dirty="0"/>
          </a:p>
          <a:p>
            <a:r>
              <a:rPr lang="en-GB" dirty="0"/>
              <a:t>There is a hint of the </a:t>
            </a:r>
            <a:r>
              <a:rPr lang="en-GB" b="1" dirty="0"/>
              <a:t>diabolic</a:t>
            </a:r>
            <a:r>
              <a:rPr lang="en-GB" dirty="0"/>
              <a:t> in line 151 when the speaker says ‘The demons got hold of me again.’ Those darker impulses which seem to </a:t>
            </a:r>
            <a:r>
              <a:rPr lang="en-GB" b="1" dirty="0"/>
              <a:t>possess her take hold of her </a:t>
            </a:r>
            <a:r>
              <a:rPr lang="en-GB" dirty="0"/>
              <a:t>- again. It’s not the first time. She is aware of this though, especially when she looks back.</a:t>
            </a:r>
          </a:p>
        </p:txBody>
      </p:sp>
    </p:spTree>
    <p:extLst>
      <p:ext uri="{BB962C8B-B14F-4D97-AF65-F5344CB8AC3E}">
        <p14:creationId xmlns:p14="http://schemas.microsoft.com/office/powerpoint/2010/main" val="67647359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46338" y="135802"/>
            <a:ext cx="7282059" cy="850006"/>
          </a:xfrm>
        </p:spPr>
        <p:txBody>
          <a:bodyPr>
            <a:normAutofit fontScale="90000"/>
          </a:bodyPr>
          <a:lstStyle/>
          <a:p>
            <a:r>
              <a:rPr lang="en-GB" dirty="0"/>
              <a:t>Language Techniques</a:t>
            </a:r>
            <a:br>
              <a:rPr lang="en-GB" dirty="0"/>
            </a:br>
            <a:endParaRPr lang="en-GB" dirty="0"/>
          </a:p>
        </p:txBody>
      </p:sp>
      <p:sp>
        <p:nvSpPr>
          <p:cNvPr id="3" name="Rectangle 2"/>
          <p:cNvSpPr/>
          <p:nvPr/>
        </p:nvSpPr>
        <p:spPr>
          <a:xfrm>
            <a:off x="274751" y="1084465"/>
            <a:ext cx="11178862" cy="5632311"/>
          </a:xfrm>
          <a:prstGeom prst="rect">
            <a:avLst/>
          </a:prstGeom>
        </p:spPr>
        <p:txBody>
          <a:bodyPr wrap="square">
            <a:spAutoFit/>
          </a:bodyPr>
          <a:lstStyle/>
          <a:p>
            <a:r>
              <a:rPr lang="en-GB" dirty="0" smtClean="0"/>
              <a:t>The </a:t>
            </a:r>
            <a:r>
              <a:rPr lang="en-GB" dirty="0"/>
              <a:t>essay is written entirely in the </a:t>
            </a:r>
            <a:r>
              <a:rPr lang="en-GB" b="1" dirty="0"/>
              <a:t>first person </a:t>
            </a:r>
            <a:r>
              <a:rPr lang="en-GB" dirty="0"/>
              <a:t>and seems to be autobiographical in nature. It is </a:t>
            </a:r>
            <a:r>
              <a:rPr lang="en-GB" b="1" dirty="0"/>
              <a:t>confessional</a:t>
            </a:r>
            <a:r>
              <a:rPr lang="en-GB" dirty="0"/>
              <a:t> in tone, discussing a disturbing time in the author’s life</a:t>
            </a:r>
            <a:r>
              <a:rPr lang="en-GB" dirty="0" smtClean="0"/>
              <a:t>.</a:t>
            </a:r>
          </a:p>
          <a:p>
            <a:endParaRPr lang="en-GB" dirty="0"/>
          </a:p>
          <a:p>
            <a:r>
              <a:rPr lang="en-GB" dirty="0"/>
              <a:t>The author is of the opinion that </a:t>
            </a:r>
            <a:r>
              <a:rPr lang="en-GB" b="1" dirty="0"/>
              <a:t>snowstorms and dramatic moments in her personal life are connected</a:t>
            </a:r>
            <a:r>
              <a:rPr lang="en-GB" dirty="0"/>
              <a:t>. Therefore, snowstorms are </a:t>
            </a:r>
            <a:r>
              <a:rPr lang="en-GB" b="1" dirty="0"/>
              <a:t>symbols of traumatic moments, blinding the author, leaving her cold and defenceless against the elements</a:t>
            </a:r>
            <a:r>
              <a:rPr lang="en-GB" b="1" dirty="0" smtClean="0"/>
              <a:t>.</a:t>
            </a:r>
          </a:p>
          <a:p>
            <a:endParaRPr lang="en-GB" b="1" dirty="0"/>
          </a:p>
          <a:p>
            <a:r>
              <a:rPr lang="en-GB" dirty="0"/>
              <a:t>The writer uses </a:t>
            </a:r>
            <a:r>
              <a:rPr lang="en-GB" b="1" dirty="0"/>
              <a:t>direct address </a:t>
            </a:r>
            <a:r>
              <a:rPr lang="en-GB" dirty="0"/>
              <a:t>in line 76 to draw the reader into the story: ‘You might think this was a liberation.’ Is it freedom? By writing this, the reader has to think whether it is liberating or not</a:t>
            </a:r>
            <a:r>
              <a:rPr lang="en-GB" dirty="0" smtClean="0"/>
              <a:t>.</a:t>
            </a:r>
          </a:p>
          <a:p>
            <a:endParaRPr lang="en-GB" dirty="0"/>
          </a:p>
          <a:p>
            <a:r>
              <a:rPr lang="en-GB" dirty="0"/>
              <a:t>There is use of </a:t>
            </a:r>
            <a:r>
              <a:rPr lang="en-GB" b="1" dirty="0"/>
              <a:t>internal monologue </a:t>
            </a:r>
            <a:r>
              <a:rPr lang="en-GB" dirty="0"/>
              <a:t>in ‘So who do you think you are then?’ and ‘Think again’ in lines 86 and 89. </a:t>
            </a:r>
          </a:p>
          <a:p>
            <a:endParaRPr lang="en-GB" dirty="0" smtClean="0"/>
          </a:p>
          <a:p>
            <a:r>
              <a:rPr lang="en-GB" dirty="0" smtClean="0"/>
              <a:t>The </a:t>
            </a:r>
            <a:r>
              <a:rPr lang="en-GB" b="1" dirty="0"/>
              <a:t>repetition </a:t>
            </a:r>
            <a:r>
              <a:rPr lang="en-GB" dirty="0"/>
              <a:t>of the word ‘think’ addresses her </a:t>
            </a:r>
            <a:r>
              <a:rPr lang="en-GB" b="1" dirty="0"/>
              <a:t>mental insecurity </a:t>
            </a:r>
            <a:r>
              <a:rPr lang="en-GB" dirty="0"/>
              <a:t>– her whole world is in doubt at this point. She is aware of this when she says ‘I was not myself’ on line 83. She is aware that she is not behaving in the same way but there is a deeper implication that she is somebody else entirely</a:t>
            </a:r>
            <a:r>
              <a:rPr lang="en-GB" dirty="0" smtClean="0"/>
              <a:t>.</a:t>
            </a:r>
          </a:p>
          <a:p>
            <a:endParaRPr lang="en-GB" dirty="0"/>
          </a:p>
          <a:p>
            <a:r>
              <a:rPr lang="en-GB" dirty="0"/>
              <a:t>Occasionally the writer uses </a:t>
            </a:r>
            <a:r>
              <a:rPr lang="en-GB" b="1" dirty="0"/>
              <a:t>triplets</a:t>
            </a:r>
            <a:r>
              <a:rPr lang="en-GB" dirty="0"/>
              <a:t> to convey motives such as ‘jealousy, viciousness or anger’ on line 104 and ‘lazy, teasing, half-sluggish suggestion’ on line 106. </a:t>
            </a:r>
            <a:endParaRPr lang="en-GB" dirty="0" smtClean="0"/>
          </a:p>
          <a:p>
            <a:endParaRPr lang="en-GB" dirty="0"/>
          </a:p>
          <a:p>
            <a:r>
              <a:rPr lang="en-GB" dirty="0" smtClean="0"/>
              <a:t>TASK: What </a:t>
            </a:r>
            <a:r>
              <a:rPr lang="en-GB" dirty="0"/>
              <a:t>is the effect of these triplets? Explore them and write a </a:t>
            </a:r>
            <a:r>
              <a:rPr lang="en-GB" dirty="0" smtClean="0"/>
              <a:t>‘PEED’ </a:t>
            </a:r>
            <a:r>
              <a:rPr lang="en-GB" dirty="0"/>
              <a:t>paragraph.</a:t>
            </a:r>
          </a:p>
        </p:txBody>
      </p:sp>
    </p:spTree>
    <p:extLst>
      <p:ext uri="{BB962C8B-B14F-4D97-AF65-F5344CB8AC3E}">
        <p14:creationId xmlns:p14="http://schemas.microsoft.com/office/powerpoint/2010/main" val="246775732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695194" y="3017809"/>
            <a:ext cx="8991600" cy="1645920"/>
          </a:xfrm>
        </p:spPr>
        <p:txBody>
          <a:bodyPr/>
          <a:lstStyle/>
          <a:p>
            <a:r>
              <a:rPr lang="en-GB" b="1" dirty="0"/>
              <a:t>‘Night’ by Alice Munro</a:t>
            </a:r>
            <a:r>
              <a:rPr lang="en-GB" dirty="0"/>
              <a:t/>
            </a:r>
            <a:br>
              <a:rPr lang="en-GB" dirty="0"/>
            </a:br>
            <a:endParaRPr lang="en-GB" dirty="0"/>
          </a:p>
        </p:txBody>
      </p:sp>
      <p:sp>
        <p:nvSpPr>
          <p:cNvPr id="3" name="Subtitle 2"/>
          <p:cNvSpPr>
            <a:spLocks noGrp="1"/>
          </p:cNvSpPr>
          <p:nvPr>
            <p:ph type="subTitle" idx="1"/>
          </p:nvPr>
        </p:nvSpPr>
        <p:spPr>
          <a:xfrm>
            <a:off x="5296727" y="4802736"/>
            <a:ext cx="6801612" cy="1239894"/>
          </a:xfrm>
        </p:spPr>
        <p:txBody>
          <a:bodyPr/>
          <a:lstStyle/>
          <a:p>
            <a:r>
              <a:rPr lang="en-GB" dirty="0"/>
              <a:t>Alice Munro being interviewed on </a:t>
            </a:r>
            <a:r>
              <a:rPr lang="en-GB" dirty="0" smtClean="0"/>
              <a:t>YouTube:</a:t>
            </a:r>
          </a:p>
          <a:p>
            <a:r>
              <a:rPr lang="en-GB" u="sng" dirty="0" smtClean="0">
                <a:hlinkClick r:id="rId2"/>
              </a:rPr>
              <a:t>https</a:t>
            </a:r>
            <a:r>
              <a:rPr lang="en-GB" u="sng" dirty="0">
                <a:hlinkClick r:id="rId2"/>
              </a:rPr>
              <a:t>://www.youtube.com/watch?v=pNDXxF_GQMk</a:t>
            </a:r>
            <a:r>
              <a:rPr lang="en-GB" dirty="0"/>
              <a:t> </a:t>
            </a:r>
          </a:p>
          <a:p>
            <a:endParaRPr lang="en-GB" dirty="0"/>
          </a:p>
        </p:txBody>
      </p:sp>
      <p:pic>
        <p:nvPicPr>
          <p:cNvPr id="4" name="Picture 3"/>
          <p:cNvPicPr>
            <a:picLocks noChangeAspect="1"/>
          </p:cNvPicPr>
          <p:nvPr/>
        </p:nvPicPr>
        <p:blipFill>
          <a:blip r:embed="rId3"/>
          <a:stretch>
            <a:fillRect/>
          </a:stretch>
        </p:blipFill>
        <p:spPr>
          <a:xfrm>
            <a:off x="220940" y="251198"/>
            <a:ext cx="4383404" cy="2627604"/>
          </a:xfrm>
          <a:prstGeom prst="rect">
            <a:avLst/>
          </a:prstGeom>
        </p:spPr>
      </p:pic>
    </p:spTree>
    <p:extLst>
      <p:ext uri="{BB962C8B-B14F-4D97-AF65-F5344CB8AC3E}">
        <p14:creationId xmlns:p14="http://schemas.microsoft.com/office/powerpoint/2010/main" val="35808886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About the author</a:t>
            </a:r>
            <a:br>
              <a:rPr lang="en-GB" dirty="0"/>
            </a:br>
            <a:endParaRPr lang="en-GB" dirty="0"/>
          </a:p>
        </p:txBody>
      </p:sp>
      <p:sp>
        <p:nvSpPr>
          <p:cNvPr id="3" name="Rectangle 2"/>
          <p:cNvSpPr/>
          <p:nvPr/>
        </p:nvSpPr>
        <p:spPr>
          <a:xfrm>
            <a:off x="1942563" y="2458105"/>
            <a:ext cx="8306874" cy="4247317"/>
          </a:xfrm>
          <a:prstGeom prst="rect">
            <a:avLst/>
          </a:prstGeom>
        </p:spPr>
        <p:txBody>
          <a:bodyPr wrap="square">
            <a:spAutoFit/>
          </a:bodyPr>
          <a:lstStyle/>
          <a:p>
            <a:r>
              <a:rPr lang="en-GB" dirty="0" smtClean="0"/>
              <a:t>Alice </a:t>
            </a:r>
            <a:r>
              <a:rPr lang="en-GB" dirty="0"/>
              <a:t>Munro was born in Canada in 1931 and she attended the University of Western Ontario. Primarily known for her short stories, her first collection of stories was published as Dance of the Happy Shades. </a:t>
            </a:r>
            <a:endParaRPr lang="en-GB" dirty="0" smtClean="0"/>
          </a:p>
          <a:p>
            <a:endParaRPr lang="en-GB" dirty="0"/>
          </a:p>
          <a:p>
            <a:r>
              <a:rPr lang="en-GB" dirty="0" smtClean="0"/>
              <a:t>In </a:t>
            </a:r>
            <a:r>
              <a:rPr lang="en-GB" dirty="0"/>
              <a:t>2009, Munro won the Man Booker International Prize. That same year, she published the short-story collection Too Much Happiness. </a:t>
            </a:r>
            <a:endParaRPr lang="en-GB" dirty="0" smtClean="0"/>
          </a:p>
          <a:p>
            <a:endParaRPr lang="en-GB" dirty="0"/>
          </a:p>
          <a:p>
            <a:r>
              <a:rPr lang="en-GB" dirty="0" smtClean="0"/>
              <a:t>In </a:t>
            </a:r>
            <a:r>
              <a:rPr lang="en-GB" dirty="0"/>
              <a:t>2013, at age 82, Munro was awarded the 2013 Nobel Prize in Literature. </a:t>
            </a:r>
            <a:endParaRPr lang="en-GB" dirty="0" smtClean="0"/>
          </a:p>
          <a:p>
            <a:endParaRPr lang="en-GB" dirty="0"/>
          </a:p>
          <a:p>
            <a:r>
              <a:rPr lang="en-GB" dirty="0" smtClean="0"/>
              <a:t>The </a:t>
            </a:r>
            <a:r>
              <a:rPr lang="en-GB" dirty="0"/>
              <a:t>Nobel Prize is awarded for a writer’s entire body of work, not just one book and is a fantastic achievement. </a:t>
            </a:r>
            <a:endParaRPr lang="en-GB" dirty="0" smtClean="0"/>
          </a:p>
          <a:p>
            <a:endParaRPr lang="en-GB" dirty="0"/>
          </a:p>
          <a:p>
            <a:r>
              <a:rPr lang="en-GB" b="1" dirty="0" smtClean="0"/>
              <a:t>The </a:t>
            </a:r>
            <a:r>
              <a:rPr lang="en-GB" b="1" dirty="0"/>
              <a:t>Nobel judges called her ‘the master of the contemporary short story.’ </a:t>
            </a:r>
            <a:r>
              <a:rPr lang="en-GB" dirty="0"/>
              <a:t>She is judged to have revolutionised the architecture of the short story, exploring difficult issues in an </a:t>
            </a:r>
            <a:r>
              <a:rPr lang="en-GB" b="1" dirty="0"/>
              <a:t>uncomplicated prose style.</a:t>
            </a:r>
          </a:p>
        </p:txBody>
      </p:sp>
    </p:spTree>
    <p:extLst>
      <p:ext uri="{BB962C8B-B14F-4D97-AF65-F5344CB8AC3E}">
        <p14:creationId xmlns:p14="http://schemas.microsoft.com/office/powerpoint/2010/main" val="357785308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Background</a:t>
            </a:r>
            <a:endParaRPr lang="en-GB" dirty="0"/>
          </a:p>
        </p:txBody>
      </p:sp>
      <p:sp>
        <p:nvSpPr>
          <p:cNvPr id="4" name="Rectangle 3"/>
          <p:cNvSpPr/>
          <p:nvPr/>
        </p:nvSpPr>
        <p:spPr>
          <a:xfrm>
            <a:off x="3266940" y="2957418"/>
            <a:ext cx="6096000" cy="2862322"/>
          </a:xfrm>
          <a:prstGeom prst="rect">
            <a:avLst/>
          </a:prstGeom>
        </p:spPr>
        <p:txBody>
          <a:bodyPr>
            <a:spAutoFit/>
          </a:bodyPr>
          <a:lstStyle/>
          <a:p>
            <a:r>
              <a:rPr lang="en-GB" dirty="0"/>
              <a:t>Night is an essay which is autobiographical in nature and in it Munro tells of a period of insomnia she experienced as a teenage girl when her appendix was removed. </a:t>
            </a:r>
            <a:endParaRPr lang="en-GB" dirty="0" smtClean="0"/>
          </a:p>
          <a:p>
            <a:endParaRPr lang="en-GB" dirty="0"/>
          </a:p>
          <a:p>
            <a:r>
              <a:rPr lang="en-GB" dirty="0" smtClean="0"/>
              <a:t>She </a:t>
            </a:r>
            <a:r>
              <a:rPr lang="en-GB" dirty="0"/>
              <a:t>also had a ‘growth’ removed which may have been cancerous but Munro is still alive now (born in 1931 and 83 at the time of writing), so she obviously recovered from it. </a:t>
            </a:r>
            <a:endParaRPr lang="en-GB" dirty="0" smtClean="0"/>
          </a:p>
          <a:p>
            <a:endParaRPr lang="en-GB" dirty="0"/>
          </a:p>
          <a:p>
            <a:r>
              <a:rPr lang="en-GB" dirty="0" smtClean="0"/>
              <a:t>She </a:t>
            </a:r>
            <a:r>
              <a:rPr lang="en-GB" dirty="0"/>
              <a:t>says these stories, of which ‘Night’ is one, is “the first and last — and closest — things I have to say about my own life.” </a:t>
            </a:r>
          </a:p>
        </p:txBody>
      </p:sp>
    </p:spTree>
    <p:extLst>
      <p:ext uri="{BB962C8B-B14F-4D97-AF65-F5344CB8AC3E}">
        <p14:creationId xmlns:p14="http://schemas.microsoft.com/office/powerpoint/2010/main" val="388258379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style</a:t>
            </a:r>
            <a:endParaRPr lang="en-GB" dirty="0"/>
          </a:p>
        </p:txBody>
      </p:sp>
      <p:sp>
        <p:nvSpPr>
          <p:cNvPr id="3" name="Rectangle 2"/>
          <p:cNvSpPr/>
          <p:nvPr/>
        </p:nvSpPr>
        <p:spPr>
          <a:xfrm>
            <a:off x="888643" y="2419055"/>
            <a:ext cx="10612191" cy="4247317"/>
          </a:xfrm>
          <a:prstGeom prst="rect">
            <a:avLst/>
          </a:prstGeom>
        </p:spPr>
        <p:txBody>
          <a:bodyPr wrap="square">
            <a:spAutoFit/>
          </a:bodyPr>
          <a:lstStyle/>
          <a:p>
            <a:r>
              <a:rPr lang="en-GB" dirty="0" smtClean="0"/>
              <a:t>In </a:t>
            </a:r>
            <a:r>
              <a:rPr lang="en-GB" dirty="0"/>
              <a:t>the story she recalls a time when a terrible thought grew in her mind while she was awake most of the night: how easy it would be to strangle her younger sister. Killing your sister – known as </a:t>
            </a:r>
            <a:r>
              <a:rPr lang="en-GB" dirty="0" err="1"/>
              <a:t>sororicide</a:t>
            </a:r>
            <a:r>
              <a:rPr lang="en-GB" dirty="0"/>
              <a:t> – is something she later confessed to her father who took the confession very calmly. </a:t>
            </a:r>
            <a:endParaRPr lang="en-GB" dirty="0" smtClean="0"/>
          </a:p>
          <a:p>
            <a:endParaRPr lang="en-GB" dirty="0"/>
          </a:p>
          <a:p>
            <a:r>
              <a:rPr lang="en-GB" dirty="0" smtClean="0"/>
              <a:t>His </a:t>
            </a:r>
            <a:r>
              <a:rPr lang="en-GB" dirty="0"/>
              <a:t>reaction to her </a:t>
            </a:r>
            <a:r>
              <a:rPr lang="en-GB" dirty="0" smtClean="0"/>
              <a:t>confession? DISCUSS</a:t>
            </a:r>
          </a:p>
          <a:p>
            <a:endParaRPr lang="en-GB" dirty="0"/>
          </a:p>
          <a:p>
            <a:r>
              <a:rPr lang="en-GB" dirty="0"/>
              <a:t>The story is narrated in the </a:t>
            </a:r>
            <a:r>
              <a:rPr lang="en-GB" b="1" dirty="0"/>
              <a:t>first person </a:t>
            </a:r>
            <a:r>
              <a:rPr lang="en-GB" dirty="0"/>
              <a:t>and we have </a:t>
            </a:r>
            <a:r>
              <a:rPr lang="en-GB" b="1" dirty="0"/>
              <a:t>no omniscient narrator </a:t>
            </a:r>
            <a:r>
              <a:rPr lang="en-GB" dirty="0"/>
              <a:t>to tell us other things that are going </a:t>
            </a:r>
            <a:r>
              <a:rPr lang="en-GB" dirty="0" smtClean="0"/>
              <a:t>on (</a:t>
            </a:r>
            <a:r>
              <a:rPr lang="en-GB" b="1" dirty="0" smtClean="0"/>
              <a:t>unreliable narrator</a:t>
            </a:r>
            <a:r>
              <a:rPr lang="en-GB" dirty="0"/>
              <a:t> </a:t>
            </a:r>
            <a:r>
              <a:rPr lang="en-GB" dirty="0" smtClean="0"/>
              <a:t>- other </a:t>
            </a:r>
            <a:r>
              <a:rPr lang="en-GB" dirty="0"/>
              <a:t>examples of this type of storytelling, </a:t>
            </a:r>
            <a:r>
              <a:rPr lang="en-GB" dirty="0" smtClean="0"/>
              <a:t>e.g. </a:t>
            </a:r>
            <a:r>
              <a:rPr lang="en-GB" dirty="0"/>
              <a:t>Edgar Allan Poe’s ‘The Tell-Tale Heart</a:t>
            </a:r>
            <a:r>
              <a:rPr lang="en-GB" dirty="0" smtClean="0"/>
              <a:t>’).  When </a:t>
            </a:r>
            <a:r>
              <a:rPr lang="en-GB" dirty="0"/>
              <a:t>the story is told in this way we often understand why the person thinks in this way and how the speaker justifies certain behaviour. It is </a:t>
            </a:r>
            <a:r>
              <a:rPr lang="en-GB" b="1" dirty="0"/>
              <a:t>perfectly rational to the writer but not to others in the story </a:t>
            </a:r>
            <a:r>
              <a:rPr lang="en-GB" dirty="0"/>
              <a:t>and often not to us when we think about the actions in depth. </a:t>
            </a:r>
            <a:endParaRPr lang="en-GB" dirty="0" smtClean="0"/>
          </a:p>
          <a:p>
            <a:endParaRPr lang="en-GB" dirty="0"/>
          </a:p>
          <a:p>
            <a:r>
              <a:rPr lang="en-GB" dirty="0" smtClean="0"/>
              <a:t>What </a:t>
            </a:r>
            <a:r>
              <a:rPr lang="en-GB" dirty="0"/>
              <a:t>we never find out is what the other characters are thinking and why they do the things they do. We only have their words and actions to surmise what they are thinking. </a:t>
            </a:r>
            <a:r>
              <a:rPr lang="en-GB" dirty="0" smtClean="0"/>
              <a:t> We </a:t>
            </a:r>
            <a:r>
              <a:rPr lang="en-GB" dirty="0"/>
              <a:t>have to ponder about what the other characters in the text are really thinking and interpret from the small clues in the text.</a:t>
            </a:r>
          </a:p>
        </p:txBody>
      </p:sp>
    </p:spTree>
    <p:extLst>
      <p:ext uri="{BB962C8B-B14F-4D97-AF65-F5344CB8AC3E}">
        <p14:creationId xmlns:p14="http://schemas.microsoft.com/office/powerpoint/2010/main" val="245357339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setting</a:t>
            </a:r>
            <a:endParaRPr lang="en-GB" dirty="0"/>
          </a:p>
        </p:txBody>
      </p:sp>
      <p:sp>
        <p:nvSpPr>
          <p:cNvPr id="3" name="Rectangle 2"/>
          <p:cNvSpPr/>
          <p:nvPr/>
        </p:nvSpPr>
        <p:spPr>
          <a:xfrm>
            <a:off x="1339403" y="2425804"/>
            <a:ext cx="8358389" cy="3693319"/>
          </a:xfrm>
          <a:prstGeom prst="rect">
            <a:avLst/>
          </a:prstGeom>
        </p:spPr>
        <p:txBody>
          <a:bodyPr wrap="square">
            <a:spAutoFit/>
          </a:bodyPr>
          <a:lstStyle/>
          <a:p>
            <a:r>
              <a:rPr lang="en-GB" dirty="0" smtClean="0"/>
              <a:t>The </a:t>
            </a:r>
            <a:r>
              <a:rPr lang="en-GB" dirty="0"/>
              <a:t>story seems to be set not long after the Second World War as the speaker states there ‘the war and gas rationing’ had changed circumstances. </a:t>
            </a:r>
            <a:r>
              <a:rPr lang="en-GB" dirty="0" smtClean="0"/>
              <a:t>(‘</a:t>
            </a:r>
            <a:r>
              <a:rPr lang="en-GB" dirty="0"/>
              <a:t>Gas’ </a:t>
            </a:r>
            <a:r>
              <a:rPr lang="en-GB" dirty="0" smtClean="0"/>
              <a:t>suggests American). </a:t>
            </a:r>
          </a:p>
          <a:p>
            <a:r>
              <a:rPr lang="en-GB" dirty="0" smtClean="0"/>
              <a:t> </a:t>
            </a:r>
            <a:endParaRPr lang="en-GB" dirty="0"/>
          </a:p>
          <a:p>
            <a:r>
              <a:rPr lang="en-GB" dirty="0"/>
              <a:t>The speaker has an appendectomy and also discovers there was another ‘growth’ removed as well. The speaker reflects that today there would be a discussion about whether it was cancer or not, benign or malignant and whether it was life threatening.</a:t>
            </a:r>
          </a:p>
          <a:p>
            <a:endParaRPr lang="en-GB" dirty="0" smtClean="0"/>
          </a:p>
          <a:p>
            <a:r>
              <a:rPr lang="en-GB" dirty="0" smtClean="0"/>
              <a:t>As </a:t>
            </a:r>
            <a:r>
              <a:rPr lang="en-GB" dirty="0"/>
              <a:t>usual </a:t>
            </a:r>
            <a:r>
              <a:rPr lang="en-GB" dirty="0" smtClean="0"/>
              <a:t>in short </a:t>
            </a:r>
            <a:r>
              <a:rPr lang="en-GB" dirty="0"/>
              <a:t>stories like this, there are very few characters: the mother, father and </a:t>
            </a:r>
            <a:r>
              <a:rPr lang="en-GB" dirty="0" smtClean="0"/>
              <a:t>sister.  Her </a:t>
            </a:r>
            <a:r>
              <a:rPr lang="en-GB" dirty="0"/>
              <a:t>relationship with her sister had been quite acrimonious when she was younger and she often used to tease and torment her.</a:t>
            </a:r>
          </a:p>
          <a:p>
            <a:endParaRPr lang="en-GB" dirty="0" smtClean="0"/>
          </a:p>
          <a:p>
            <a:endParaRPr lang="en-GB" dirty="0"/>
          </a:p>
          <a:p>
            <a:r>
              <a:rPr lang="en-GB" dirty="0" smtClean="0"/>
              <a:t>TASK: Find </a:t>
            </a:r>
            <a:r>
              <a:rPr lang="en-GB" dirty="0"/>
              <a:t>some examples of her teasing and tormenting her younger </a:t>
            </a:r>
            <a:r>
              <a:rPr lang="en-GB" dirty="0" smtClean="0"/>
              <a:t>sister.</a:t>
            </a:r>
            <a:endParaRPr lang="en-GB" dirty="0"/>
          </a:p>
        </p:txBody>
      </p:sp>
    </p:spTree>
    <p:extLst>
      <p:ext uri="{BB962C8B-B14F-4D97-AF65-F5344CB8AC3E}">
        <p14:creationId xmlns:p14="http://schemas.microsoft.com/office/powerpoint/2010/main" val="407230481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‘HOW’ does </a:t>
            </a:r>
            <a:r>
              <a:rPr lang="en-GB" dirty="0" err="1" smtClean="0"/>
              <a:t>munro</a:t>
            </a:r>
            <a:r>
              <a:rPr lang="en-GB" dirty="0" smtClean="0"/>
              <a:t> build </a:t>
            </a:r>
            <a:r>
              <a:rPr lang="en-GB" dirty="0" smtClean="0"/>
              <a:t>tension?</a:t>
            </a:r>
            <a:endParaRPr lang="en-GB" dirty="0"/>
          </a:p>
        </p:txBody>
      </p:sp>
      <p:sp>
        <p:nvSpPr>
          <p:cNvPr id="3" name="Rectangle 2"/>
          <p:cNvSpPr/>
          <p:nvPr/>
        </p:nvSpPr>
        <p:spPr>
          <a:xfrm>
            <a:off x="1602475" y="2732142"/>
            <a:ext cx="8358389" cy="2308324"/>
          </a:xfrm>
          <a:prstGeom prst="rect">
            <a:avLst/>
          </a:prstGeom>
        </p:spPr>
        <p:txBody>
          <a:bodyPr wrap="square">
            <a:spAutoFit/>
          </a:bodyPr>
          <a:lstStyle/>
          <a:p>
            <a:r>
              <a:rPr lang="en-GB" dirty="0"/>
              <a:t>One way she teases her sister is through being a ‘hair-raising storyteller’ (line 48) and Munro creates the same effect in the reader when she decides that ‘the thought that I could strangle my little sister’ is possible. </a:t>
            </a:r>
            <a:endParaRPr lang="en-GB" dirty="0" smtClean="0"/>
          </a:p>
          <a:p>
            <a:endParaRPr lang="en-GB" dirty="0"/>
          </a:p>
          <a:p>
            <a:endParaRPr lang="en-GB" dirty="0"/>
          </a:p>
          <a:p>
            <a:r>
              <a:rPr lang="en-GB" dirty="0" smtClean="0"/>
              <a:t>TASK: </a:t>
            </a:r>
          </a:p>
          <a:p>
            <a:endParaRPr lang="en-GB" dirty="0"/>
          </a:p>
          <a:p>
            <a:r>
              <a:rPr lang="en-GB" dirty="0" smtClean="0"/>
              <a:t>How </a:t>
            </a:r>
            <a:r>
              <a:rPr lang="en-GB" dirty="0"/>
              <a:t>does the speaker build up to this terrible confession, from line 91 to line 101?</a:t>
            </a:r>
          </a:p>
        </p:txBody>
      </p:sp>
    </p:spTree>
    <p:extLst>
      <p:ext uri="{BB962C8B-B14F-4D97-AF65-F5344CB8AC3E}">
        <p14:creationId xmlns:p14="http://schemas.microsoft.com/office/powerpoint/2010/main" val="202017836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DESCENT INTO MADNESS?</a:t>
            </a:r>
            <a:endParaRPr lang="en-GB" dirty="0"/>
          </a:p>
        </p:txBody>
      </p:sp>
      <p:sp>
        <p:nvSpPr>
          <p:cNvPr id="3" name="Rectangle 2"/>
          <p:cNvSpPr/>
          <p:nvPr/>
        </p:nvSpPr>
        <p:spPr>
          <a:xfrm>
            <a:off x="1692627" y="2677045"/>
            <a:ext cx="8268237" cy="3139321"/>
          </a:xfrm>
          <a:prstGeom prst="rect">
            <a:avLst/>
          </a:prstGeom>
        </p:spPr>
        <p:txBody>
          <a:bodyPr wrap="square">
            <a:spAutoFit/>
          </a:bodyPr>
          <a:lstStyle/>
          <a:p>
            <a:r>
              <a:rPr lang="en-GB" dirty="0"/>
              <a:t>The apparent freedom, from rules and expectations, could be a wonderful experience but is the beginning of her decline. The lack of structure, discipline and strong familial bonds creates an alarming change in the speaker’s psyche – where she wants to kill her sister</a:t>
            </a:r>
            <a:r>
              <a:rPr lang="en-GB" dirty="0" smtClean="0"/>
              <a:t>.</a:t>
            </a:r>
          </a:p>
          <a:p>
            <a:endParaRPr lang="en-GB" dirty="0"/>
          </a:p>
          <a:p>
            <a:r>
              <a:rPr lang="en-GB" dirty="0"/>
              <a:t>What is more concerning is that there is no reason for desiring to strangle her sister, no reason for wanting to kill </a:t>
            </a:r>
            <a:r>
              <a:rPr lang="en-GB" dirty="0" smtClean="0"/>
              <a:t>her.  She </a:t>
            </a:r>
            <a:r>
              <a:rPr lang="en-GB" dirty="0"/>
              <a:t>feels ‘Something was taking hold of me’ (line 91) and is unable to shake it off. It possesses her, it consumes her mind. Once a thought has embedded itself in your mind it is hard to remove it. </a:t>
            </a:r>
            <a:endParaRPr lang="en-GB" dirty="0" smtClean="0"/>
          </a:p>
          <a:p>
            <a:endParaRPr lang="en-GB" dirty="0"/>
          </a:p>
          <a:p>
            <a:r>
              <a:rPr lang="en-GB" dirty="0" smtClean="0"/>
              <a:t>TASK: What </a:t>
            </a:r>
            <a:r>
              <a:rPr lang="en-GB" dirty="0"/>
              <a:t>effect does the word ‘hanging’ have in the sentence in line 101?</a:t>
            </a:r>
          </a:p>
        </p:txBody>
      </p:sp>
    </p:spTree>
    <p:extLst>
      <p:ext uri="{BB962C8B-B14F-4D97-AF65-F5344CB8AC3E}">
        <p14:creationId xmlns:p14="http://schemas.microsoft.com/office/powerpoint/2010/main" val="192591714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TRANSITION</a:t>
            </a:r>
            <a:endParaRPr lang="en-GB" dirty="0"/>
          </a:p>
        </p:txBody>
      </p:sp>
      <p:sp>
        <p:nvSpPr>
          <p:cNvPr id="3" name="Rectangle 2"/>
          <p:cNvSpPr/>
          <p:nvPr/>
        </p:nvSpPr>
        <p:spPr>
          <a:xfrm>
            <a:off x="3048000" y="2828836"/>
            <a:ext cx="6096000" cy="2031325"/>
          </a:xfrm>
          <a:prstGeom prst="rect">
            <a:avLst/>
          </a:prstGeom>
        </p:spPr>
        <p:txBody>
          <a:bodyPr>
            <a:spAutoFit/>
          </a:bodyPr>
          <a:lstStyle/>
          <a:p>
            <a:r>
              <a:rPr lang="en-GB" dirty="0"/>
              <a:t>Her confession, to her father, is a transition, from innocence to experience. It is forbidden knowledge that has been spoken.  She cannot go back; she cannot unsay the words once they are out. </a:t>
            </a:r>
            <a:endParaRPr lang="en-GB" dirty="0" smtClean="0"/>
          </a:p>
          <a:p>
            <a:endParaRPr lang="en-GB" dirty="0"/>
          </a:p>
          <a:p>
            <a:endParaRPr lang="en-GB" dirty="0" smtClean="0"/>
          </a:p>
          <a:p>
            <a:r>
              <a:rPr lang="en-GB" dirty="0" smtClean="0"/>
              <a:t>TASK: How </a:t>
            </a:r>
            <a:r>
              <a:rPr lang="en-GB" dirty="0"/>
              <a:t>does her father react to her confession?</a:t>
            </a:r>
          </a:p>
        </p:txBody>
      </p:sp>
    </p:spTree>
    <p:extLst>
      <p:ext uri="{BB962C8B-B14F-4D97-AF65-F5344CB8AC3E}">
        <p14:creationId xmlns:p14="http://schemas.microsoft.com/office/powerpoint/2010/main" val="2413587661"/>
      </p:ext>
    </p:extLst>
  </p:cSld>
  <p:clrMapOvr>
    <a:masterClrMapping/>
  </p:clrMapOvr>
</p:sld>
</file>

<file path=ppt/theme/theme1.xml><?xml version="1.0" encoding="utf-8"?>
<a:theme xmlns:a="http://schemas.openxmlformats.org/drawingml/2006/main" name="Parcel">
  <a:themeElements>
    <a:clrScheme name="Parcel">
      <a:dk1>
        <a:srgbClr val="000000"/>
      </a:dk1>
      <a:lt1>
        <a:srgbClr val="FFFFFF"/>
      </a:lt1>
      <a:dk2>
        <a:srgbClr val="4A5356"/>
      </a:dk2>
      <a:lt2>
        <a:srgbClr val="E8E3CE"/>
      </a:lt2>
      <a:accent1>
        <a:srgbClr val="F6A21D"/>
      </a:accent1>
      <a:accent2>
        <a:srgbClr val="9BAFB5"/>
      </a:accent2>
      <a:accent3>
        <a:srgbClr val="C96731"/>
      </a:accent3>
      <a:accent4>
        <a:srgbClr val="9CA383"/>
      </a:accent4>
      <a:accent5>
        <a:srgbClr val="87795D"/>
      </a:accent5>
      <a:accent6>
        <a:srgbClr val="A0988C"/>
      </a:accent6>
      <a:hlink>
        <a:srgbClr val="00B0F0"/>
      </a:hlink>
      <a:folHlink>
        <a:srgbClr val="738F97"/>
      </a:folHlink>
    </a:clrScheme>
    <a:fontScheme name="Parcel">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Parcel">
      <a:fillStyleLst>
        <a:solidFill>
          <a:schemeClr val="phClr"/>
        </a:solidFill>
        <a:gradFill rotWithShape="1">
          <a:gsLst>
            <a:gs pos="0">
              <a:schemeClr val="phClr">
                <a:tint val="80000"/>
                <a:satMod val="107000"/>
                <a:lumMod val="103000"/>
              </a:schemeClr>
            </a:gs>
            <a:gs pos="100000">
              <a:schemeClr val="phClr">
                <a:tint val="82000"/>
                <a:satMod val="109000"/>
                <a:lumMod val="103000"/>
              </a:schemeClr>
            </a:gs>
          </a:gsLst>
          <a:lin ang="5400000" scaled="0"/>
        </a:gradFill>
        <a:gradFill rotWithShape="1">
          <a:gsLst>
            <a:gs pos="0">
              <a:schemeClr val="phClr">
                <a:tint val="97000"/>
                <a:satMod val="100000"/>
                <a:lumMod val="102000"/>
              </a:schemeClr>
            </a:gs>
            <a:gs pos="50000">
              <a:schemeClr val="phClr">
                <a:shade val="100000"/>
                <a:satMod val="103000"/>
                <a:lumMod val="100000"/>
              </a:schemeClr>
            </a:gs>
            <a:gs pos="100000">
              <a:schemeClr val="phClr">
                <a:shade val="93000"/>
                <a:satMod val="11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effectStyle>
        <a:effectStyle>
          <a:effectLst>
            <a:outerShdw blurRad="55880" dist="15240" dir="5400000" algn="ctr" rotWithShape="0">
              <a:srgbClr val="000000">
                <a:alpha val="45000"/>
              </a:srgbClr>
            </a:outerShdw>
          </a:effectLst>
          <a:scene3d>
            <a:camera prst="orthographicFront">
              <a:rot lat="0" lon="0" rev="0"/>
            </a:camera>
            <a:lightRig rig="brightRoom" dir="tl"/>
          </a:scene3d>
          <a:sp3d prstMaterial="dkEdge">
            <a:bevelT w="0" h="0"/>
          </a:sp3d>
        </a:effectStyle>
      </a:effectStyleLst>
      <a:bgFillStyleLst>
        <a:solidFill>
          <a:schemeClr val="phClr"/>
        </a:solidFill>
        <a:solidFill>
          <a:schemeClr val="phClr">
            <a:tint val="95000"/>
            <a:satMod val="170000"/>
          </a:schemeClr>
        </a:solidFill>
        <a:gradFill rotWithShape="1">
          <a:gsLst>
            <a:gs pos="0">
              <a:schemeClr val="phClr">
                <a:tint val="97000"/>
                <a:shade val="100000"/>
                <a:satMod val="185000"/>
                <a:lumMod val="120000"/>
              </a:schemeClr>
            </a:gs>
            <a:gs pos="100000">
              <a:schemeClr val="phClr">
                <a:tint val="96000"/>
                <a:shade val="95000"/>
                <a:satMod val="215000"/>
                <a:lumMod val="80000"/>
              </a:schemeClr>
            </a:gs>
          </a:gsLst>
          <a:path path="circle">
            <a:fillToRect l="50000" t="55000" r="125000" b="100000"/>
          </a:path>
        </a:gradFill>
      </a:bgFillStyleLst>
    </a:fmtScheme>
  </a:themeElements>
  <a:objectDefaults/>
  <a:extraClrSchemeLst/>
  <a:extLst>
    <a:ext uri="{05A4C25C-085E-4340-85A3-A5531E510DB2}">
      <thm15:themeFamily xmlns:thm15="http://schemas.microsoft.com/office/thememl/2012/main" name="Parcel" id="{8BEC4385-4EB9-4D53-BFB5-0EA123736B6D}" vid="{4DB32801-28C0-48B0-8C1D-A9A58613615A}"/>
    </a:ext>
  </a:extLst>
</a:theme>
</file>

<file path=docProps/app.xml><?xml version="1.0" encoding="utf-8"?>
<Properties xmlns="http://schemas.openxmlformats.org/officeDocument/2006/extended-properties" xmlns:vt="http://schemas.openxmlformats.org/officeDocument/2006/docPropsVTypes">
  <Template>TM10001115[[fn=Parcel]]</Template>
  <TotalTime>17</TotalTime>
  <Words>1393</Words>
  <Application>Microsoft Office PowerPoint</Application>
  <PresentationFormat>Widescreen</PresentationFormat>
  <Paragraphs>89</Paragraphs>
  <Slides>13</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13</vt:i4>
      </vt:variant>
    </vt:vector>
  </HeadingPairs>
  <TitlesOfParts>
    <vt:vector size="16" baseType="lpstr">
      <vt:lpstr>Arial</vt:lpstr>
      <vt:lpstr>Gill Sans MT</vt:lpstr>
      <vt:lpstr>Parcel</vt:lpstr>
      <vt:lpstr>PowerPoint Presentation</vt:lpstr>
      <vt:lpstr>‘Night’ by Alice Munro </vt:lpstr>
      <vt:lpstr>About the author </vt:lpstr>
      <vt:lpstr>Background</vt:lpstr>
      <vt:lpstr>style</vt:lpstr>
      <vt:lpstr>setting</vt:lpstr>
      <vt:lpstr>‘HOW’ does munro build tension?</vt:lpstr>
      <vt:lpstr>DESCENT INTO MADNESS?</vt:lpstr>
      <vt:lpstr>TRANSITION</vt:lpstr>
      <vt:lpstr>Father’s reaction?</vt:lpstr>
      <vt:lpstr>The ending?</vt:lpstr>
      <vt:lpstr>symbolism</vt:lpstr>
      <vt:lpstr>Language Techniques </vt:lpstr>
    </vt:vector>
  </TitlesOfParts>
  <Company>RM</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Ballantyne H C</dc:creator>
  <cp:lastModifiedBy>Ballantyne H C</cp:lastModifiedBy>
  <cp:revision>4</cp:revision>
  <dcterms:created xsi:type="dcterms:W3CDTF">2017-12-05T13:22:56Z</dcterms:created>
  <dcterms:modified xsi:type="dcterms:W3CDTF">2018-02-14T12:07:03Z</dcterms:modified>
</cp:coreProperties>
</file>