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7"/>
  </p:notesMasterIdLst>
  <p:sldIdLst>
    <p:sldId id="617" r:id="rId5"/>
    <p:sldId id="273" r:id="rId6"/>
    <p:sldId id="274" r:id="rId7"/>
    <p:sldId id="625" r:id="rId8"/>
    <p:sldId id="335" r:id="rId9"/>
    <p:sldId id="383" r:id="rId10"/>
    <p:sldId id="384" r:id="rId11"/>
    <p:sldId id="385" r:id="rId12"/>
    <p:sldId id="386" r:id="rId13"/>
    <p:sldId id="378" r:id="rId14"/>
    <p:sldId id="379" r:id="rId15"/>
    <p:sldId id="375" r:id="rId16"/>
    <p:sldId id="376" r:id="rId17"/>
    <p:sldId id="387" r:id="rId18"/>
    <p:sldId id="388" r:id="rId19"/>
    <p:sldId id="360" r:id="rId20"/>
    <p:sldId id="381" r:id="rId21"/>
    <p:sldId id="390" r:id="rId22"/>
    <p:sldId id="393" r:id="rId23"/>
    <p:sldId id="268" r:id="rId24"/>
    <p:sldId id="392" r:id="rId25"/>
    <p:sldId id="32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61D913-A485-4494-8297-3D57816245FC}" v="2" dt="2022-06-14T08:36:56.2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5687"/>
  </p:normalViewPr>
  <p:slideViewPr>
    <p:cSldViewPr snapToGrid="0" snapToObjects="1">
      <p:cViewPr varScale="1">
        <p:scale>
          <a:sx n="68" d="100"/>
          <a:sy n="68" d="100"/>
        </p:scale>
        <p:origin x="127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lyn Caffrey" userId="762c582e-cfa0-4eba-9e72-f878cb725417" providerId="ADAL" clId="{857B12EE-7B83-2F4F-A93A-89D04EB38076}"/>
    <pc:docChg chg="modSld">
      <pc:chgData name="Michlyn Caffrey" userId="762c582e-cfa0-4eba-9e72-f878cb725417" providerId="ADAL" clId="{857B12EE-7B83-2F4F-A93A-89D04EB38076}" dt="2021-06-14T12:57:32.410" v="2" actId="20577"/>
      <pc:docMkLst>
        <pc:docMk/>
      </pc:docMkLst>
      <pc:sldChg chg="modSp mod">
        <pc:chgData name="Michlyn Caffrey" userId="762c582e-cfa0-4eba-9e72-f878cb725417" providerId="ADAL" clId="{857B12EE-7B83-2F4F-A93A-89D04EB38076}" dt="2021-06-14T12:57:32.410" v="2" actId="20577"/>
        <pc:sldMkLst>
          <pc:docMk/>
          <pc:sldMk cId="4267983176" sldId="274"/>
        </pc:sldMkLst>
        <pc:graphicFrameChg chg="mod modGraphic">
          <ac:chgData name="Michlyn Caffrey" userId="762c582e-cfa0-4eba-9e72-f878cb725417" providerId="ADAL" clId="{857B12EE-7B83-2F4F-A93A-89D04EB38076}" dt="2021-06-14T12:57:32.410" v="2" actId="20577"/>
          <ac:graphicFrameMkLst>
            <pc:docMk/>
            <pc:sldMk cId="4267983176" sldId="274"/>
            <ac:graphicFrameMk id="4" creationId="{00000000-0000-0000-0000-000000000000}"/>
          </ac:graphicFrameMkLst>
        </pc:graphicFrameChg>
      </pc:sldChg>
    </pc:docChg>
  </pc:docChgLst>
  <pc:docChgLst>
    <pc:chgData name="Nick Wallace" userId="4013747d-563c-42aa-bf01-70dd3c96ac1a" providerId="ADAL" clId="{53D25243-866E-45A1-8F59-FD4A1C59CCA3}"/>
    <pc:docChg chg="delSld delMainMaster">
      <pc:chgData name="Nick Wallace" userId="4013747d-563c-42aa-bf01-70dd3c96ac1a" providerId="ADAL" clId="{53D25243-866E-45A1-8F59-FD4A1C59CCA3}" dt="2021-08-27T11:50:46.858" v="0" actId="47"/>
      <pc:docMkLst>
        <pc:docMk/>
      </pc:docMkLst>
      <pc:sldChg chg="del">
        <pc:chgData name="Nick Wallace" userId="4013747d-563c-42aa-bf01-70dd3c96ac1a" providerId="ADAL" clId="{53D25243-866E-45A1-8F59-FD4A1C59CCA3}" dt="2021-08-27T11:50:46.858" v="0" actId="47"/>
        <pc:sldMkLst>
          <pc:docMk/>
          <pc:sldMk cId="2962779521" sldId="328"/>
        </pc:sldMkLst>
      </pc:sldChg>
      <pc:sldMasterChg chg="del delSldLayout">
        <pc:chgData name="Nick Wallace" userId="4013747d-563c-42aa-bf01-70dd3c96ac1a" providerId="ADAL" clId="{53D25243-866E-45A1-8F59-FD4A1C59CCA3}" dt="2021-08-27T11:50:46.858" v="0" actId="47"/>
        <pc:sldMasterMkLst>
          <pc:docMk/>
          <pc:sldMasterMk cId="2667942029" sldId="2147483674"/>
        </pc:sldMasterMkLst>
        <pc:sldLayoutChg chg="del">
          <pc:chgData name="Nick Wallace" userId="4013747d-563c-42aa-bf01-70dd3c96ac1a" providerId="ADAL" clId="{53D25243-866E-45A1-8F59-FD4A1C59CCA3}" dt="2021-08-27T11:50:46.858" v="0" actId="47"/>
          <pc:sldLayoutMkLst>
            <pc:docMk/>
            <pc:sldMasterMk cId="2667942029" sldId="2147483674"/>
            <pc:sldLayoutMk cId="868425374" sldId="2147483675"/>
          </pc:sldLayoutMkLst>
        </pc:sldLayoutChg>
      </pc:sldMasterChg>
    </pc:docChg>
  </pc:docChgLst>
  <pc:docChgLst>
    <pc:chgData name="Amelia Gann" userId="a95102bd-f64e-4ce2-9edd-ab4cfddf1826" providerId="ADAL" clId="{F161D913-A485-4494-8297-3D57816245FC}"/>
    <pc:docChg chg="addSld modSld">
      <pc:chgData name="Amelia Gann" userId="a95102bd-f64e-4ce2-9edd-ab4cfddf1826" providerId="ADAL" clId="{F161D913-A485-4494-8297-3D57816245FC}" dt="2022-06-14T08:36:44.809" v="0"/>
      <pc:docMkLst>
        <pc:docMk/>
      </pc:docMkLst>
      <pc:sldChg chg="add">
        <pc:chgData name="Amelia Gann" userId="a95102bd-f64e-4ce2-9edd-ab4cfddf1826" providerId="ADAL" clId="{F161D913-A485-4494-8297-3D57816245FC}" dt="2022-06-14T08:36:44.809" v="0"/>
        <pc:sldMkLst>
          <pc:docMk/>
          <pc:sldMk cId="4248340963" sldId="32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F2891A-17EC-C84E-9352-64F95DCCDE18}" type="datetimeFigureOut">
              <a:rPr lang="en-US" smtClean="0"/>
              <a:t>6/14/2022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1B8639-C13A-FA48-8FBE-4AB920AA82A5}" type="slidenum">
              <a:rPr lang="en-US" smtClean="0"/>
              <a:t>‹#›</a:t>
            </a:fld>
            <a:endParaRPr lang="en-US"/>
          </a:p>
        </p:txBody>
      </p:sp>
    </p:spTree>
    <p:extLst>
      <p:ext uri="{BB962C8B-B14F-4D97-AF65-F5344CB8AC3E}">
        <p14:creationId xmlns:p14="http://schemas.microsoft.com/office/powerpoint/2010/main" val="1405251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96D01-B61C-4A4D-AD74-E4A6453345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9762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0DA85F-09D0-4248-B807-484CC974D749}" type="slidenum">
              <a:rPr lang="en-GB" smtClean="0"/>
              <a:t>22</a:t>
            </a:fld>
            <a:endParaRPr lang="en-GB"/>
          </a:p>
        </p:txBody>
      </p:sp>
    </p:spTree>
    <p:extLst>
      <p:ext uri="{BB962C8B-B14F-4D97-AF65-F5344CB8AC3E}">
        <p14:creationId xmlns:p14="http://schemas.microsoft.com/office/powerpoint/2010/main" val="3600744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p:cNvSpPr txBox="1"/>
          <p:nvPr userDrawn="1"/>
        </p:nvSpPr>
        <p:spPr>
          <a:xfrm rot="16200000">
            <a:off x="-3075057" y="3075057"/>
            <a:ext cx="6858000" cy="707886"/>
          </a:xfrm>
          <a:prstGeom prst="rect">
            <a:avLst/>
          </a:prstGeom>
          <a:solidFill>
            <a:srgbClr val="FFC000"/>
          </a:solidFill>
        </p:spPr>
        <p:txBody>
          <a:bodyPr wrap="square" rtlCol="0">
            <a:spAutoFit/>
          </a:bodyPr>
          <a:lstStyle/>
          <a:p>
            <a:pPr algn="ctr"/>
            <a:endParaRPr lang="en-GB" sz="4000" b="1">
              <a:solidFill>
                <a:prstClr val="white"/>
              </a:solidFill>
              <a:latin typeface="Century Gothic" panose="020B0502020202020204" pitchFamily="34" charset="0"/>
            </a:endParaRPr>
          </a:p>
        </p:txBody>
      </p:sp>
    </p:spTree>
    <p:extLst>
      <p:ext uri="{BB962C8B-B14F-4D97-AF65-F5344CB8AC3E}">
        <p14:creationId xmlns:p14="http://schemas.microsoft.com/office/powerpoint/2010/main" val="234666040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extBox 6"/>
          <p:cNvSpPr txBox="1"/>
          <p:nvPr/>
        </p:nvSpPr>
        <p:spPr>
          <a:xfrm rot="16200000">
            <a:off x="-3075057" y="3075057"/>
            <a:ext cx="6858000" cy="707886"/>
          </a:xfrm>
          <a:prstGeom prst="rect">
            <a:avLst/>
          </a:prstGeom>
          <a:solidFill>
            <a:srgbClr val="FFC000"/>
          </a:solidFill>
        </p:spPr>
        <p:txBody>
          <a:bodyPr wrap="square" rtlCol="0">
            <a:spAutoFit/>
          </a:bodyPr>
          <a:lstStyle/>
          <a:p>
            <a:pPr algn="ctr"/>
            <a:endParaRPr lang="en-GB" sz="4000" b="1">
              <a:solidFill>
                <a:prstClr val="white"/>
              </a:solidFill>
              <a:latin typeface="Century Gothic" panose="020B0502020202020204" pitchFamily="34" charset="0"/>
            </a:endParaRPr>
          </a:p>
        </p:txBody>
      </p:sp>
    </p:spTree>
    <p:extLst>
      <p:ext uri="{BB962C8B-B14F-4D97-AF65-F5344CB8AC3E}">
        <p14:creationId xmlns:p14="http://schemas.microsoft.com/office/powerpoint/2010/main" val="1421177547"/>
      </p:ext>
    </p:extLst>
  </p:cSld>
  <p:clrMap bg1="dk1" tx1="lt1" bg2="dk2" tx2="lt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forms.office.com/Pages/ResponsePage.aspx?id=dBTLADSljUaCn2NuzjLCTHJLiI302r5AmDJRSl_MTiNUQjJaNFAyMkVXOE1UM0xXNEEwMkxJWDk4MC4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39506" y="1323085"/>
            <a:ext cx="8352000" cy="30777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Students should complete this task on their own.</a:t>
            </a:r>
            <a:endParaRPr kumimoji="0" lang="en-US" sz="1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4" name="TextBox 13"/>
          <p:cNvSpPr txBox="1"/>
          <p:nvPr/>
        </p:nvSpPr>
        <p:spPr>
          <a:xfrm>
            <a:off x="739506" y="2204601"/>
            <a:ext cx="8352000" cy="30777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Students should complete this task in pairs. Pair talk would work well with this activity. </a:t>
            </a:r>
            <a:endParaRPr kumimoji="0" lang="en-US" sz="1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5" name="TextBox 14"/>
          <p:cNvSpPr txBox="1"/>
          <p:nvPr/>
        </p:nvSpPr>
        <p:spPr>
          <a:xfrm>
            <a:off x="739506" y="2960591"/>
            <a:ext cx="8352000" cy="30777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This task may be completed in small groups.</a:t>
            </a:r>
            <a:endParaRPr kumimoji="0" lang="en-US" sz="1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6" name="TextBox 15"/>
          <p:cNvSpPr txBox="1"/>
          <p:nvPr/>
        </p:nvSpPr>
        <p:spPr>
          <a:xfrm>
            <a:off x="739506" y="3574072"/>
            <a:ext cx="8352000"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This task should be modelled by the teacher. A model is provided, but teachers may want to complete an addition class model ’live’ with the group.</a:t>
            </a:r>
            <a:endParaRPr kumimoji="0" lang="en-US" sz="1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7" name="TextBox 16"/>
          <p:cNvSpPr txBox="1"/>
          <p:nvPr/>
        </p:nvSpPr>
        <p:spPr>
          <a:xfrm>
            <a:off x="739506" y="4384802"/>
            <a:ext cx="8352000"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answers to this task should be written. Teachers may decide that some tasks without this icon should also be written down – this is down to a teacher’s discretion. </a:t>
            </a:r>
            <a:endParaRPr kumimoji="0" lang="en-US" sz="1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9" name="TextBox 18"/>
          <p:cNvSpPr txBox="1"/>
          <p:nvPr/>
        </p:nvSpPr>
        <p:spPr>
          <a:xfrm>
            <a:off x="739506" y="5264451"/>
            <a:ext cx="8352000" cy="30777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This icon is a reminder that students will sit a fortnightly mastery quiz at the end of this lesson. </a:t>
            </a:r>
            <a:endParaRPr kumimoji="0" lang="en-US" sz="1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pic>
        <p:nvPicPr>
          <p:cNvPr id="25" name="Picture 2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643" y="1116974"/>
            <a:ext cx="561951" cy="720000"/>
          </a:xfrm>
          <a:prstGeom prst="rect">
            <a:avLst/>
          </a:prstGeom>
        </p:spPr>
      </p:pic>
      <p:pic>
        <p:nvPicPr>
          <p:cNvPr id="26" name="Picture 2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223" y="1998490"/>
            <a:ext cx="572790" cy="720000"/>
          </a:xfrm>
          <a:prstGeom prst="rect">
            <a:avLst/>
          </a:prstGeom>
        </p:spPr>
      </p:pic>
      <p:pic>
        <p:nvPicPr>
          <p:cNvPr id="27" name="Picture 2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618" y="3510469"/>
            <a:ext cx="648000" cy="650427"/>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618" y="2880006"/>
            <a:ext cx="648000" cy="468947"/>
          </a:xfrm>
          <a:prstGeom prst="rect">
            <a:avLst/>
          </a:prstGeom>
        </p:spPr>
      </p:pic>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618" y="4322412"/>
            <a:ext cx="648000" cy="648000"/>
          </a:xfrm>
          <a:prstGeom prst="rect">
            <a:avLst/>
          </a:prstGeom>
        </p:spPr>
      </p:pic>
      <p:pic>
        <p:nvPicPr>
          <p:cNvPr id="12" name="Picture 11"/>
          <p:cNvPicPr>
            <a:picLocks noChangeAspect="1"/>
          </p:cNvPicPr>
          <p:nvPr/>
        </p:nvPicPr>
        <p:blipFill rotWithShape="1">
          <a:blip r:embed="rId7" cstate="screen">
            <a:extLst>
              <a:ext uri="{28A0092B-C50C-407E-A947-70E740481C1C}">
                <a14:useLocalDpi xmlns:a14="http://schemas.microsoft.com/office/drawing/2010/main"/>
              </a:ext>
            </a:extLst>
          </a:blip>
          <a:srcRect l="9659" t="2665" r="9492" b="16814"/>
          <a:stretch/>
        </p:blipFill>
        <p:spPr>
          <a:xfrm>
            <a:off x="32618" y="5095651"/>
            <a:ext cx="648000" cy="645376"/>
          </a:xfrm>
          <a:prstGeom prst="rect">
            <a:avLst/>
          </a:prstGeom>
        </p:spPr>
      </p:pic>
      <p:sp>
        <p:nvSpPr>
          <p:cNvPr id="36" name="TextBox 35"/>
          <p:cNvSpPr txBox="1"/>
          <p:nvPr/>
        </p:nvSpPr>
        <p:spPr>
          <a:xfrm>
            <a:off x="739506" y="107921"/>
            <a:ext cx="8352000" cy="584775"/>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Icon guide</a:t>
            </a:r>
            <a:endParaRPr kumimoji="0" lang="en-US" sz="3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4094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a:xfrm>
            <a:off x="4989356" y="116633"/>
            <a:ext cx="4047140" cy="3456383"/>
          </a:xfrm>
          <a:prstGeom prst="roundRect">
            <a:avLst/>
          </a:prstGeom>
          <a:ln w="57150">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Rounded Rectangle 3"/>
          <p:cNvSpPr/>
          <p:nvPr/>
        </p:nvSpPr>
        <p:spPr>
          <a:xfrm>
            <a:off x="812892" y="116633"/>
            <a:ext cx="4047140" cy="3456383"/>
          </a:xfrm>
          <a:prstGeom prst="round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Juxtaposition</a:t>
            </a:r>
          </a:p>
        </p:txBody>
      </p:sp>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93800" y="3717032"/>
            <a:ext cx="2070634" cy="2961006"/>
          </a:xfrm>
          <a:prstGeom prst="rect">
            <a:avLst/>
          </a:prstGeom>
        </p:spPr>
      </p:pic>
      <p:sp>
        <p:nvSpPr>
          <p:cNvPr id="23" name="TextBox 22"/>
          <p:cNvSpPr txBox="1"/>
          <p:nvPr/>
        </p:nvSpPr>
        <p:spPr>
          <a:xfrm>
            <a:off x="2950347" y="3717032"/>
            <a:ext cx="608614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Juxtaposition encourages the reader to reflect on their own opinion. If we read between the lines, we can sometimes work out the author’s viewpoint as well.</a:t>
            </a:r>
          </a:p>
        </p:txBody>
      </p:sp>
      <p:sp>
        <p:nvSpPr>
          <p:cNvPr id="19" name="TextBox 18"/>
          <p:cNvSpPr txBox="1"/>
          <p:nvPr/>
        </p:nvSpPr>
        <p:spPr>
          <a:xfrm>
            <a:off x="946462" y="209472"/>
            <a:ext cx="3780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Good and kind characters</a:t>
            </a:r>
          </a:p>
        </p:txBody>
      </p:sp>
      <p:sp>
        <p:nvSpPr>
          <p:cNvPr id="21" name="TextBox 20"/>
          <p:cNvSpPr txBox="1"/>
          <p:nvPr/>
        </p:nvSpPr>
        <p:spPr>
          <a:xfrm>
            <a:off x="5122926" y="209472"/>
            <a:ext cx="3780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Cruel and malicious characters</a:t>
            </a:r>
          </a:p>
        </p:txBody>
      </p:sp>
      <p:pic>
        <p:nvPicPr>
          <p:cNvPr id="22" name="Picture 2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10840" y="1126784"/>
            <a:ext cx="1429582" cy="2050490"/>
          </a:xfrm>
          <a:prstGeom prst="rect">
            <a:avLst/>
          </a:prstGeom>
        </p:spPr>
      </p:pic>
      <p:sp>
        <p:nvSpPr>
          <p:cNvPr id="24" name="TextBox 23"/>
          <p:cNvSpPr txBox="1"/>
          <p:nvPr/>
        </p:nvSpPr>
        <p:spPr>
          <a:xfrm>
            <a:off x="1357579" y="3030259"/>
            <a:ext cx="93610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Bessie</a:t>
            </a:r>
          </a:p>
        </p:txBody>
      </p:sp>
      <p:pic>
        <p:nvPicPr>
          <p:cNvPr id="25" name="Picture 2" descr="http://2.bp.blogspot.com/-gDazqUSPEzE/UB0mEF52sqI/AAAAAAAAbWc/-t1z0N56D5M/s1600/JaneEyre1983_053Pyxurz.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717786" y="1124744"/>
            <a:ext cx="1844299" cy="205253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3121189" y="3028219"/>
            <a:ext cx="1037493"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Mr Lloyd</a:t>
            </a:r>
          </a:p>
        </p:txBody>
      </p:sp>
      <p:grpSp>
        <p:nvGrpSpPr>
          <p:cNvPr id="8" name="Group 7"/>
          <p:cNvGrpSpPr/>
          <p:nvPr/>
        </p:nvGrpSpPr>
        <p:grpSpPr>
          <a:xfrm>
            <a:off x="5129540" y="1126784"/>
            <a:ext cx="3766773" cy="2272807"/>
            <a:chOff x="5220072" y="1330487"/>
            <a:chExt cx="3766773" cy="2272807"/>
          </a:xfrm>
        </p:grpSpPr>
        <p:pic>
          <p:nvPicPr>
            <p:cNvPr id="29" name="Picture 28"/>
            <p:cNvPicPr>
              <a:picLocks noChangeAspect="1"/>
            </p:cNvPicPr>
            <p:nvPr/>
          </p:nvPicPr>
          <p:blipFill rotWithShape="1">
            <a:blip r:embed="rId5" cstate="screen">
              <a:extLst>
                <a:ext uri="{28A0092B-C50C-407E-A947-70E740481C1C}">
                  <a14:useLocalDpi xmlns:a14="http://schemas.microsoft.com/office/drawing/2010/main"/>
                </a:ext>
              </a:extLst>
            </a:blip>
            <a:srcRect t="-482"/>
            <a:stretch/>
          </p:blipFill>
          <p:spPr>
            <a:xfrm>
              <a:off x="7500450" y="1330487"/>
              <a:ext cx="1486395" cy="2052000"/>
            </a:xfrm>
            <a:prstGeom prst="rect">
              <a:avLst/>
            </a:prstGeom>
          </p:spPr>
        </p:pic>
        <p:sp>
          <p:nvSpPr>
            <p:cNvPr id="30" name="TextBox 29"/>
            <p:cNvSpPr txBox="1"/>
            <p:nvPr/>
          </p:nvSpPr>
          <p:spPr>
            <a:xfrm>
              <a:off x="7845356" y="3233962"/>
              <a:ext cx="79658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John</a:t>
              </a:r>
            </a:p>
          </p:txBody>
        </p:sp>
        <p:pic>
          <p:nvPicPr>
            <p:cNvPr id="31" name="Picture 30"/>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20072" y="1330487"/>
              <a:ext cx="2160240" cy="2050490"/>
            </a:xfrm>
            <a:prstGeom prst="rect">
              <a:avLst/>
            </a:prstGeom>
          </p:spPr>
        </p:pic>
        <p:sp>
          <p:nvSpPr>
            <p:cNvPr id="32" name="TextBox 31"/>
            <p:cNvSpPr txBox="1"/>
            <p:nvPr/>
          </p:nvSpPr>
          <p:spPr>
            <a:xfrm>
              <a:off x="5678792" y="3233962"/>
              <a:ext cx="124280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Mrs Reed</a:t>
              </a:r>
            </a:p>
          </p:txBody>
        </p:sp>
      </p:grpSp>
      <p:sp>
        <p:nvSpPr>
          <p:cNvPr id="34" name="TextBox 33"/>
          <p:cNvSpPr txBox="1"/>
          <p:nvPr/>
        </p:nvSpPr>
        <p:spPr>
          <a:xfrm>
            <a:off x="793800" y="6371884"/>
            <a:ext cx="207063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Charlotte</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r>
              <a:rPr kumimoji="0" lang="en-GB" sz="1800" b="1"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Brontë</a:t>
            </a:r>
            <a:endPar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35" name="TextBox 34"/>
          <p:cNvSpPr txBox="1"/>
          <p:nvPr/>
        </p:nvSpPr>
        <p:spPr>
          <a:xfrm>
            <a:off x="2950347" y="5133235"/>
            <a:ext cx="6086148" cy="160813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In pairs, come up with a list of answers to this question:</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Why does Charlotte Brontë juxtapose these sets of characters?</a:t>
            </a:r>
          </a:p>
        </p:txBody>
      </p:sp>
    </p:spTree>
    <p:extLst>
      <p:ext uri="{BB962C8B-B14F-4D97-AF65-F5344CB8AC3E}">
        <p14:creationId xmlns:p14="http://schemas.microsoft.com/office/powerpoint/2010/main" val="3193258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82834" y="3063089"/>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3" name="TextBox 2"/>
          <p:cNvSpPr txBox="1"/>
          <p:nvPr/>
        </p:nvSpPr>
        <p:spPr>
          <a:xfrm>
            <a:off x="3370106" y="116632"/>
            <a:ext cx="5666389" cy="36471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We will look at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juxtaposition</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as we read. </a:t>
            </a: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Let’s continue reading.</a:t>
            </a: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Read from Chapter 3</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‘Would you like to go to school?’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(page 30)</a:t>
            </a:r>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Read to the end of Chapter 3.</a:t>
            </a:r>
          </a:p>
        </p:txBody>
      </p:sp>
      <p:sp>
        <p:nvSpPr>
          <p:cNvPr id="5" name="TextBox 4"/>
          <p:cNvSpPr txBox="1"/>
          <p:nvPr/>
        </p:nvSpPr>
        <p:spPr>
          <a:xfrm>
            <a:off x="49211" y="6453336"/>
            <a:ext cx="60946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p.30</a:t>
            </a:r>
          </a:p>
        </p:txBody>
      </p:sp>
      <p:pic>
        <p:nvPicPr>
          <p:cNvPr id="6" name="Picture 2" descr="https://upload.wikimedia.org/wikipedia/commons/thumb/1/17/Yin_yang.svg/260px-Yin_yang.svg.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91182" y="4146112"/>
            <a:ext cx="2476500" cy="24765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pictures.abebooks.com/isbn/9780141441146-u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3135" y="116632"/>
            <a:ext cx="2363354" cy="36471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DC4DBE5-1C60-4D0A-BE63-E16D705820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358" y="5389765"/>
            <a:ext cx="667170" cy="1000502"/>
          </a:xfrm>
          <a:prstGeom prst="rect">
            <a:avLst/>
          </a:prstGeom>
        </p:spPr>
      </p:pic>
    </p:spTree>
    <p:extLst>
      <p:ext uri="{BB962C8B-B14F-4D97-AF65-F5344CB8AC3E}">
        <p14:creationId xmlns:p14="http://schemas.microsoft.com/office/powerpoint/2010/main" val="3398066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77063" y="0"/>
            <a:ext cx="2178050" cy="5355312"/>
          </a:xfrm>
          <a:prstGeom prst="rect">
            <a:avLst/>
          </a:prstGeom>
          <a:solidFill>
            <a:schemeClr val="bg1"/>
          </a:solidFill>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stocks –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wooden locks for hands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exceedingly</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a:t>
            </a: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genteel</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very polite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accomplishments</a:t>
            </a:r>
            <a:r>
              <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achievements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attained</a:t>
            </a:r>
            <a:r>
              <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achieved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executed</a:t>
            </a:r>
            <a:r>
              <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made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emulation –  </a:t>
            </a:r>
            <a:r>
              <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imitate or copy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49211" y="6453336"/>
            <a:ext cx="60946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p.30</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358" y="5389765"/>
            <a:ext cx="667170" cy="1000502"/>
          </a:xfrm>
          <a:prstGeom prst="rect">
            <a:avLst/>
          </a:prstGeom>
        </p:spPr>
      </p:pic>
      <p:sp>
        <p:nvSpPr>
          <p:cNvPr id="4" name="Rectangle 3"/>
          <p:cNvSpPr/>
          <p:nvPr/>
        </p:nvSpPr>
        <p:spPr>
          <a:xfrm>
            <a:off x="715058" y="51583"/>
            <a:ext cx="636524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p>
        </p:txBody>
      </p:sp>
      <p:sp>
        <p:nvSpPr>
          <p:cNvPr id="3" name="Rectangle 2"/>
          <p:cNvSpPr/>
          <p:nvPr/>
        </p:nvSpPr>
        <p:spPr>
          <a:xfrm>
            <a:off x="707887" y="0"/>
            <a:ext cx="6269176" cy="5355312"/>
          </a:xfrm>
          <a:prstGeom prst="rect">
            <a:avLst/>
          </a:prstGeom>
        </p:spPr>
        <p:txBody>
          <a:bodyPr wrap="square">
            <a:spAutoFit/>
          </a:bodyPr>
          <a:lstStyle/>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Times New Roman" panose="02020603050405020304" pitchFamily="18" charset="0"/>
                <a:cs typeface="+mn-cs"/>
              </a:rPr>
              <a:t>Again I reflected: I scarcely knew what school was: Bessie sometimes spoke of it as a place where young ladies sat in the stocks, wore backboards, and were expected to be exceedingly genteel and precise: John Reed hated his school, and abused his master; but John Reed’s tastes were no rule for mine, and if Bessie’s accounts of school-discipline (gathered from the young ladies of a family where she had lived before coming to Gateshead) were somewhat appalling, her details of certain accomplishments attained by these same young ladies were, I thought, equally attractive. She boasted of beautiful paintings of landscapes and flowers by them executed; of songs they could sing and pieces they could play, of purses they could net, of French books they could translate; till my spirit was moved to emulation as I listened. Besides, school would be a complete change: it implied a long journey, an entire separation from Gateshead, an entrance into a new life. </a:t>
            </a:r>
          </a:p>
        </p:txBody>
      </p:sp>
    </p:spTree>
    <p:extLst>
      <p:ext uri="{BB962C8B-B14F-4D97-AF65-F5344CB8AC3E}">
        <p14:creationId xmlns:p14="http://schemas.microsoft.com/office/powerpoint/2010/main" val="1777189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77063" y="0"/>
            <a:ext cx="2178050" cy="6740307"/>
          </a:xfrm>
          <a:prstGeom prst="rect">
            <a:avLst/>
          </a:prstGeom>
          <a:solidFill>
            <a:schemeClr val="bg1"/>
          </a:solidFill>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musings</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thoughts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adopted</a:t>
            </a:r>
            <a:r>
              <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accepted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tiresome – </a:t>
            </a:r>
            <a:r>
              <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annoying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ill-conditioned – </a:t>
            </a:r>
            <a:r>
              <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rude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infantine – </a:t>
            </a:r>
            <a:r>
              <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young</a:t>
            </a:r>
          </a:p>
        </p:txBody>
      </p:sp>
      <p:sp>
        <p:nvSpPr>
          <p:cNvPr id="5" name="TextBox 4"/>
          <p:cNvSpPr txBox="1"/>
          <p:nvPr/>
        </p:nvSpPr>
        <p:spPr>
          <a:xfrm>
            <a:off x="-109486" y="6453336"/>
            <a:ext cx="92685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p.30-31</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358" y="5389765"/>
            <a:ext cx="667170" cy="1000502"/>
          </a:xfrm>
          <a:prstGeom prst="rect">
            <a:avLst/>
          </a:prstGeom>
        </p:spPr>
      </p:pic>
      <p:sp>
        <p:nvSpPr>
          <p:cNvPr id="4" name="Rectangle 3"/>
          <p:cNvSpPr/>
          <p:nvPr/>
        </p:nvSpPr>
        <p:spPr>
          <a:xfrm>
            <a:off x="715058" y="0"/>
            <a:ext cx="6262005" cy="6740307"/>
          </a:xfrm>
          <a:prstGeom prst="rect">
            <a:avLst/>
          </a:prstGeom>
        </p:spPr>
        <p:txBody>
          <a:bodyPr wrap="square">
            <a:spAutoFit/>
          </a:bodyPr>
          <a:lstStyle/>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 should indeed like to go to school,” was the audible conclusion of my musings. </a:t>
            </a: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“Well, well! who knows what may happen?” said Mr. Lloyd, as he got up. “The child ought to have change of air and scene,” he added, speaking to himself; “nerves not in a good state.” </a:t>
            </a: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Bessie now returned; at the same moment the carriage was heard rolling up the gravel-walk. </a:t>
            </a: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“Is that your mistress, nurse?” asked Mr. Lloyd. “I should like to speak to her before I go.” </a:t>
            </a: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Bessie invited him to walk into the breakfast-room, and led the way out. In the interview which followed between him and Mrs. Reed, I presume, from after-occurrences, that the apothecary ventured to recommend my being sent to school; and the recommendation was no doubt readily enough adopted; for as Abbot said, in discussing the subject with Bessie when both sat sewing in the nursery one night, after I was in bed, and, as they thought, asleep, “Missis was, she dared say, glad enough to get rid of such a tiresome, ill-conditioned child, who always looked as if she were watching everybody, and scheming plots underhand.” Abbot, I think, gave me credit for being a sort of infantine Guy Fawkes. </a:t>
            </a:r>
          </a:p>
        </p:txBody>
      </p:sp>
    </p:spTree>
    <p:extLst>
      <p:ext uri="{BB962C8B-B14F-4D97-AF65-F5344CB8AC3E}">
        <p14:creationId xmlns:p14="http://schemas.microsoft.com/office/powerpoint/2010/main" val="2001965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77063" y="0"/>
            <a:ext cx="2178050" cy="6186309"/>
          </a:xfrm>
          <a:prstGeom prst="rect">
            <a:avLst/>
          </a:prstGeom>
          <a:solidFill>
            <a:schemeClr val="bg1"/>
          </a:solidFill>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clergyman</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vicar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typhus</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an infectious disease </a:t>
            </a: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prevalent</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common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narrative</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story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forlornness –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sadness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09486" y="6453336"/>
            <a:ext cx="92685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p.30-31</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358" y="5389765"/>
            <a:ext cx="667170" cy="1000502"/>
          </a:xfrm>
          <a:prstGeom prst="rect">
            <a:avLst/>
          </a:prstGeom>
        </p:spPr>
      </p:pic>
      <p:sp>
        <p:nvSpPr>
          <p:cNvPr id="4" name="Rectangle 3"/>
          <p:cNvSpPr/>
          <p:nvPr/>
        </p:nvSpPr>
        <p:spPr>
          <a:xfrm>
            <a:off x="715058" y="0"/>
            <a:ext cx="6262005" cy="6186309"/>
          </a:xfrm>
          <a:prstGeom prst="rect">
            <a:avLst/>
          </a:prstGeom>
        </p:spPr>
        <p:txBody>
          <a:bodyPr wrap="square">
            <a:spAutoFit/>
          </a:bodyPr>
          <a:lstStyle/>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On that same occasion I learned, for the first time, from Miss Abbot’s communications to Bessie, that my father had been a poor clergyman; that my mother had married him against the wishes of her friends, who considered the match beneath her; that my grandfather Reed was so irritated at her disobedience, he cut her off without a shilling; that after my mother and father had been married a year, the latter caught the typhus fever while visiting among the poor of a large manufacturing town where his curacy was situated, and where that disease was then prevalent: that my mother took the infection from him, and both died within a month of each other. </a:t>
            </a: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Bessie, when she heard this narrative, sighed and said, “Poor Miss Jane is to be pitied, too, Abbot.” </a:t>
            </a: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“Yes,” responded Abbot; “if she were a nice, pretty child, one might compassionate her forlornness; but one really cannot care for such a little toad as that.” </a:t>
            </a: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“Not a great deal, to be sure,” agreed Bessie: “at any rate, a beauty like Miss Georgiana would be more moving in the same condition.” </a:t>
            </a:r>
          </a:p>
        </p:txBody>
      </p:sp>
    </p:spTree>
    <p:extLst>
      <p:ext uri="{BB962C8B-B14F-4D97-AF65-F5344CB8AC3E}">
        <p14:creationId xmlns:p14="http://schemas.microsoft.com/office/powerpoint/2010/main" val="2310316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77063" y="0"/>
            <a:ext cx="2178050" cy="2031325"/>
          </a:xfrm>
          <a:prstGeom prst="rect">
            <a:avLst/>
          </a:prstGeom>
          <a:solidFill>
            <a:schemeClr val="bg1"/>
          </a:solidFill>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err="1">
                <a:ln>
                  <a:noFill/>
                </a:ln>
                <a:solidFill>
                  <a:prstClr val="white"/>
                </a:solidFill>
                <a:effectLst/>
                <a:uLnTx/>
                <a:uFillTx/>
                <a:latin typeface="Century Gothic" panose="020B0502020202020204" pitchFamily="34" charset="0"/>
                <a:ea typeface="+mn-ea"/>
                <a:cs typeface="+mn-cs"/>
              </a:rPr>
              <a:t>doat</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feel affection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fervent</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enthusiastic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09486" y="6453336"/>
            <a:ext cx="92685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p.30-31</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358" y="5389765"/>
            <a:ext cx="667170" cy="1000502"/>
          </a:xfrm>
          <a:prstGeom prst="rect">
            <a:avLst/>
          </a:prstGeom>
        </p:spPr>
      </p:pic>
      <p:sp>
        <p:nvSpPr>
          <p:cNvPr id="4" name="Rectangle 3"/>
          <p:cNvSpPr/>
          <p:nvPr/>
        </p:nvSpPr>
        <p:spPr>
          <a:xfrm>
            <a:off x="715058" y="0"/>
            <a:ext cx="6262005" cy="2031325"/>
          </a:xfrm>
          <a:prstGeom prst="rect">
            <a:avLst/>
          </a:prstGeom>
        </p:spPr>
        <p:txBody>
          <a:bodyPr wrap="square">
            <a:spAutoFit/>
          </a:bodyPr>
          <a:lstStyle/>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“Yes, I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doat</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on Miss Georgiana!” cried the fervent Abbot. “Little darling!—with her long curls and her blue eyes, and such a sweet colour as she has; just as if she were painted!—Bessie, I could fancy a Welsh rabbit for supper.” </a:t>
            </a:r>
          </a:p>
          <a:p>
            <a:pPr marL="0" marR="0" lvl="0" indent="5318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“So could I—with a roast onion. Come, we’ll go down.” They went. </a:t>
            </a:r>
          </a:p>
        </p:txBody>
      </p:sp>
    </p:spTree>
    <p:extLst>
      <p:ext uri="{BB962C8B-B14F-4D97-AF65-F5344CB8AC3E}">
        <p14:creationId xmlns:p14="http://schemas.microsoft.com/office/powerpoint/2010/main" val="320652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6" name="TextBox 5"/>
          <p:cNvSpPr txBox="1"/>
          <p:nvPr/>
        </p:nvSpPr>
        <p:spPr>
          <a:xfrm>
            <a:off x="827584" y="77723"/>
            <a:ext cx="8208912" cy="156966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Jane overhears Bessie and Miss Abbot talking and learns that she might be sent away to school. Jane lists a number of reasons why she would like to go to school. </a:t>
            </a:r>
          </a:p>
        </p:txBody>
      </p:sp>
      <p:sp>
        <p:nvSpPr>
          <p:cNvPr id="2" name="TextBox 1"/>
          <p:cNvSpPr txBox="1"/>
          <p:nvPr/>
        </p:nvSpPr>
        <p:spPr>
          <a:xfrm>
            <a:off x="827584" y="2996952"/>
            <a:ext cx="8208912" cy="3724096"/>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600"/>
              </a:spcAft>
              <a:buClrTx/>
              <a:buSzTx/>
              <a:buFontTx/>
              <a:buAutoNum type="arabicPeriod"/>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school, Jane will be able to misbehave as much as she likes without being put in the red-room.</a:t>
            </a:r>
          </a:p>
          <a:p>
            <a:pPr marL="457200" marR="0" lvl="0" indent="-457200" algn="l" defTabSz="914400" rtl="0" eaLnBrk="1" fontAlgn="auto" latinLnBrk="0" hangingPunct="1">
              <a:lnSpc>
                <a:spcPct val="100000"/>
              </a:lnSpc>
              <a:spcBef>
                <a:spcPts val="0"/>
              </a:spcBef>
              <a:spcAft>
                <a:spcPts val="600"/>
              </a:spcAft>
              <a:buClrTx/>
              <a:buSzTx/>
              <a:buFontTx/>
              <a:buAutoNum type="arabicPeriod"/>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She looks forward to learning how to draw and play the piano.</a:t>
            </a:r>
          </a:p>
          <a:p>
            <a:pPr marL="457200" marR="0" lvl="0" indent="-457200" algn="l" defTabSz="914400" rtl="0" eaLnBrk="1" fontAlgn="auto" latinLnBrk="0" hangingPunct="1">
              <a:lnSpc>
                <a:spcPct val="100000"/>
              </a:lnSpc>
              <a:spcBef>
                <a:spcPts val="0"/>
              </a:spcBef>
              <a:spcAft>
                <a:spcPts val="600"/>
              </a:spcAft>
              <a:buClrTx/>
              <a:buSzTx/>
              <a:buFontTx/>
              <a:buAutoNum type="arabicPeriod"/>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She wants to start a new life away from Gateshead.</a:t>
            </a:r>
          </a:p>
          <a:p>
            <a:pPr marL="457200" marR="0" lvl="0" indent="-457200" algn="l" defTabSz="914400" rtl="0" eaLnBrk="1" fontAlgn="auto" latinLnBrk="0" hangingPunct="1">
              <a:lnSpc>
                <a:spcPct val="100000"/>
              </a:lnSpc>
              <a:spcBef>
                <a:spcPts val="0"/>
              </a:spcBef>
              <a:spcAft>
                <a:spcPts val="600"/>
              </a:spcAft>
              <a:buClrTx/>
              <a:buSzTx/>
              <a:buFontTx/>
              <a:buAutoNum type="arabicPeriod"/>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Jane wants to get away from Georgiana because she is jealous of her beautiful hair. </a:t>
            </a:r>
          </a:p>
          <a:p>
            <a:pPr marL="457200" marR="0" lvl="0" indent="-457200" algn="l" defTabSz="914400" rtl="0" eaLnBrk="1" fontAlgn="auto" latinLnBrk="0" hangingPunct="1">
              <a:lnSpc>
                <a:spcPct val="100000"/>
              </a:lnSpc>
              <a:spcBef>
                <a:spcPts val="0"/>
              </a:spcBef>
              <a:spcAft>
                <a:spcPts val="600"/>
              </a:spcAft>
              <a:buClrTx/>
              <a:buSzTx/>
              <a:buFontTx/>
              <a:buAutoNum type="arabicPeriod"/>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She would like to learn to speak French. </a:t>
            </a:r>
          </a:p>
        </p:txBody>
      </p:sp>
      <p:sp>
        <p:nvSpPr>
          <p:cNvPr id="8" name="TextBox 7"/>
          <p:cNvSpPr txBox="1"/>
          <p:nvPr/>
        </p:nvSpPr>
        <p:spPr>
          <a:xfrm>
            <a:off x="827584" y="1733907"/>
            <a:ext cx="8208912" cy="83099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Which of these are the reasons Jane wants to go to school?</a:t>
            </a:r>
          </a:p>
        </p:txBody>
      </p:sp>
      <p:sp>
        <p:nvSpPr>
          <p:cNvPr id="10" name="TextBox 9"/>
          <p:cNvSpPr txBox="1"/>
          <p:nvPr/>
        </p:nvSpPr>
        <p:spPr>
          <a:xfrm>
            <a:off x="827584" y="2996952"/>
            <a:ext cx="8172000" cy="3724096"/>
          </a:xfrm>
          <a:prstGeom prst="rect">
            <a:avLst/>
          </a:prstGeom>
          <a:solidFill>
            <a:schemeClr val="tx2"/>
          </a:solidFill>
        </p:spPr>
        <p:txBody>
          <a:bodyPr wrap="square" rtlCol="0">
            <a:spAutoFit/>
          </a:bodyPr>
          <a:lstStyle/>
          <a:p>
            <a:pPr marL="457200" marR="0" lvl="0" indent="-457200" algn="l" defTabSz="914400" rtl="0" eaLnBrk="1" fontAlgn="auto" latinLnBrk="0" hangingPunct="1">
              <a:lnSpc>
                <a:spcPct val="100000"/>
              </a:lnSpc>
              <a:spcBef>
                <a:spcPts val="0"/>
              </a:spcBef>
              <a:spcAft>
                <a:spcPts val="600"/>
              </a:spcAft>
              <a:buClrTx/>
              <a:buSzTx/>
              <a:buFontTx/>
              <a:buAutoNum type="arabicPeriod"/>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school, Jane will be able to misbehave as much as she likes without being put in the red-room.</a:t>
            </a:r>
          </a:p>
          <a:p>
            <a:pPr marL="457200" marR="0" lvl="0" indent="-457200" algn="l" defTabSz="914400" rtl="0" eaLnBrk="1" fontAlgn="auto" latinLnBrk="0" hangingPunct="1">
              <a:lnSpc>
                <a:spcPct val="100000"/>
              </a:lnSpc>
              <a:spcBef>
                <a:spcPts val="0"/>
              </a:spcBef>
              <a:spcAft>
                <a:spcPts val="600"/>
              </a:spcAft>
              <a:buClrTx/>
              <a:buSzTx/>
              <a:buFontTx/>
              <a:buAutoNum type="arabicPeriod"/>
              <a:tabLst/>
              <a:defRPr/>
            </a:pPr>
            <a:r>
              <a:rPr kumimoji="0" lang="en-GB" sz="2400" b="1" i="0" u="none" strike="noStrike" kern="1200" cap="none" spc="0" normalizeH="0" baseline="0" noProof="0">
                <a:ln>
                  <a:noFill/>
                </a:ln>
                <a:solidFill>
                  <a:srgbClr val="00B050"/>
                </a:solidFill>
                <a:effectLst/>
                <a:uLnTx/>
                <a:uFillTx/>
                <a:latin typeface="Century Gothic" panose="020B0502020202020204" pitchFamily="34" charset="0"/>
                <a:ea typeface="+mn-ea"/>
                <a:cs typeface="+mn-cs"/>
              </a:rPr>
              <a:t>She looks forward to learning how to draw and play the piano.</a:t>
            </a:r>
          </a:p>
          <a:p>
            <a:pPr marL="457200" marR="0" lvl="0" indent="-457200" algn="l" defTabSz="914400" rtl="0" eaLnBrk="1" fontAlgn="auto" latinLnBrk="0" hangingPunct="1">
              <a:lnSpc>
                <a:spcPct val="100000"/>
              </a:lnSpc>
              <a:spcBef>
                <a:spcPts val="0"/>
              </a:spcBef>
              <a:spcAft>
                <a:spcPts val="600"/>
              </a:spcAft>
              <a:buClrTx/>
              <a:buSzTx/>
              <a:buFontTx/>
              <a:buAutoNum type="arabicPeriod"/>
              <a:tabLst/>
              <a:defRPr/>
            </a:pPr>
            <a:r>
              <a:rPr kumimoji="0" lang="en-GB" sz="2400" b="1" i="0" u="none" strike="noStrike" kern="1200" cap="none" spc="0" normalizeH="0" baseline="0" noProof="0">
                <a:ln>
                  <a:noFill/>
                </a:ln>
                <a:solidFill>
                  <a:srgbClr val="00B050"/>
                </a:solidFill>
                <a:effectLst/>
                <a:uLnTx/>
                <a:uFillTx/>
                <a:latin typeface="Century Gothic" panose="020B0502020202020204" pitchFamily="34" charset="0"/>
                <a:ea typeface="+mn-ea"/>
                <a:cs typeface="+mn-cs"/>
              </a:rPr>
              <a:t>She wants to start a new life away from Gateshead.</a:t>
            </a:r>
          </a:p>
          <a:p>
            <a:pPr marL="457200" marR="0" lvl="0" indent="-457200" algn="l" defTabSz="914400" rtl="0" eaLnBrk="1" fontAlgn="auto" latinLnBrk="0" hangingPunct="1">
              <a:lnSpc>
                <a:spcPct val="100000"/>
              </a:lnSpc>
              <a:spcBef>
                <a:spcPts val="0"/>
              </a:spcBef>
              <a:spcAft>
                <a:spcPts val="600"/>
              </a:spcAft>
              <a:buClrTx/>
              <a:buSzTx/>
              <a:buFontTx/>
              <a:buAutoNum type="arabicPeriod"/>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Jane wants to get away from Georgiana because she is jealous of her beautiful hair. </a:t>
            </a:r>
          </a:p>
          <a:p>
            <a:pPr marL="457200" marR="0" lvl="0" indent="-457200" algn="l" defTabSz="914400" rtl="0" eaLnBrk="1" fontAlgn="auto" latinLnBrk="0" hangingPunct="1">
              <a:lnSpc>
                <a:spcPct val="100000"/>
              </a:lnSpc>
              <a:spcBef>
                <a:spcPts val="0"/>
              </a:spcBef>
              <a:spcAft>
                <a:spcPts val="600"/>
              </a:spcAft>
              <a:buClrTx/>
              <a:buSzTx/>
              <a:buFontTx/>
              <a:buAutoNum type="arabicPeriod"/>
              <a:tabLst/>
              <a:defRPr/>
            </a:pPr>
            <a:r>
              <a:rPr kumimoji="0" lang="en-GB" sz="2400" b="1" i="0" u="none" strike="noStrike" kern="1200" cap="none" spc="0" normalizeH="0" baseline="0" noProof="0">
                <a:ln>
                  <a:noFill/>
                </a:ln>
                <a:solidFill>
                  <a:srgbClr val="00B050"/>
                </a:solidFill>
                <a:effectLst/>
                <a:uLnTx/>
                <a:uFillTx/>
                <a:latin typeface="Century Gothic" panose="020B0502020202020204" pitchFamily="34" charset="0"/>
                <a:ea typeface="+mn-ea"/>
                <a:cs typeface="+mn-cs"/>
              </a:rPr>
              <a:t>She would like to learn to speak French. </a:t>
            </a:r>
          </a:p>
        </p:txBody>
      </p:sp>
      <p:pic>
        <p:nvPicPr>
          <p:cNvPr id="11" name="Picture 10">
            <a:extLst>
              <a:ext uri="{FF2B5EF4-FFF2-40B4-BE49-F238E27FC236}">
                <a16:creationId xmlns:a16="http://schemas.microsoft.com/office/drawing/2014/main" id="{1C8ED4AB-F310-4A50-875B-7AF0934EE7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48" y="32567"/>
            <a:ext cx="572790" cy="720000"/>
          </a:xfrm>
          <a:prstGeom prst="rect">
            <a:avLst/>
          </a:prstGeom>
        </p:spPr>
      </p:pic>
    </p:spTree>
    <p:extLst>
      <p:ext uri="{BB962C8B-B14F-4D97-AF65-F5344CB8AC3E}">
        <p14:creationId xmlns:p14="http://schemas.microsoft.com/office/powerpoint/2010/main" val="266914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650" y="131763"/>
            <a:ext cx="8397575" cy="234679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Juxtaposition</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is a literary technique where a writer places very different things or people close to each other. This helps to show how the things are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similar</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or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different</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One example of juxtaposition in the passage we have just read is between the views of Bessie and Miss Abbot. </a:t>
            </a:r>
          </a:p>
        </p:txBody>
      </p:sp>
      <p:pic>
        <p:nvPicPr>
          <p:cNvPr id="4" name="Picture 2" descr="http://1.bp.blogspot.com/-tJVDOUDJw0Q/UB0lu8lByxI/AAAAAAAAbWI/DCl1kJnKdr0/s1600/JaneEyre1983_031Pyxurz.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308304" y="3222059"/>
            <a:ext cx="1728192" cy="24072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5576" y="2594613"/>
            <a:ext cx="1728192" cy="2478793"/>
          </a:xfrm>
          <a:prstGeom prst="rect">
            <a:avLst/>
          </a:prstGeom>
        </p:spPr>
      </p:pic>
      <p:sp>
        <p:nvSpPr>
          <p:cNvPr id="3" name="Rounded Rectangular Callout 2"/>
          <p:cNvSpPr/>
          <p:nvPr/>
        </p:nvSpPr>
        <p:spPr>
          <a:xfrm>
            <a:off x="2699792" y="3371964"/>
            <a:ext cx="4392488" cy="1804749"/>
          </a:xfrm>
          <a:prstGeom prst="wedgeRoundRectCallout">
            <a:avLst>
              <a:gd name="adj1" fmla="val 61032"/>
              <a:gd name="adj2" fmla="val -32318"/>
              <a:gd name="adj3" fmla="val 16667"/>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“Yes, if she were a nice, pretty child, one might compassionate her forlornness; but one really cannot care for such a little toad as that.” </a:t>
            </a:r>
          </a:p>
        </p:txBody>
      </p:sp>
      <p:sp>
        <p:nvSpPr>
          <p:cNvPr id="6" name="Rounded Rectangular Callout 5"/>
          <p:cNvSpPr/>
          <p:nvPr/>
        </p:nvSpPr>
        <p:spPr>
          <a:xfrm>
            <a:off x="2493248" y="2594613"/>
            <a:ext cx="5607144" cy="442674"/>
          </a:xfrm>
          <a:prstGeom prst="wedgeRoundRectCallout">
            <a:avLst>
              <a:gd name="adj1" fmla="val -53343"/>
              <a:gd name="adj2" fmla="val 50565"/>
              <a:gd name="adj3" fmla="val 16667"/>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“Poor Miss Jane is to be pitied, too, Abbot.” </a:t>
            </a:r>
          </a:p>
        </p:txBody>
      </p:sp>
      <p:sp>
        <p:nvSpPr>
          <p:cNvPr id="7" name="TextBox 6"/>
          <p:cNvSpPr txBox="1"/>
          <p:nvPr/>
        </p:nvSpPr>
        <p:spPr>
          <a:xfrm>
            <a:off x="1100925" y="4904129"/>
            <a:ext cx="1037493"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Bessie</a:t>
            </a:r>
          </a:p>
        </p:txBody>
      </p:sp>
      <p:sp>
        <p:nvSpPr>
          <p:cNvPr id="8" name="TextBox 7"/>
          <p:cNvSpPr txBox="1"/>
          <p:nvPr/>
        </p:nvSpPr>
        <p:spPr>
          <a:xfrm>
            <a:off x="7480978" y="5475576"/>
            <a:ext cx="1382843"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Miss Abbot</a:t>
            </a:r>
          </a:p>
        </p:txBody>
      </p:sp>
      <p:sp>
        <p:nvSpPr>
          <p:cNvPr id="9" name="TextBox 8"/>
          <p:cNvSpPr txBox="1"/>
          <p:nvPr/>
        </p:nvSpPr>
        <p:spPr>
          <a:xfrm>
            <a:off x="2267744" y="5910371"/>
            <a:ext cx="5256584"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Why does Charlotte Brontë juxtapose these two characters?</a:t>
            </a:r>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0" name="TextBox 9"/>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Tree>
    <p:extLst>
      <p:ext uri="{BB962C8B-B14F-4D97-AF65-F5344CB8AC3E}">
        <p14:creationId xmlns:p14="http://schemas.microsoft.com/office/powerpoint/2010/main" val="27969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755576" y="92675"/>
            <a:ext cx="8316624"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You are going to write an answer to this question:</a:t>
            </a:r>
          </a:p>
        </p:txBody>
      </p:sp>
      <p:sp>
        <p:nvSpPr>
          <p:cNvPr id="19" name="TextBox 18"/>
          <p:cNvSpPr txBox="1"/>
          <p:nvPr/>
        </p:nvSpPr>
        <p:spPr>
          <a:xfrm>
            <a:off x="755576" y="644495"/>
            <a:ext cx="8316624"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How does Brontë juxtapose Mr Lloyd and Mrs Reed to create sympathy for Jane in the opening chapters of ‘Jane Eyre’?</a:t>
            </a:r>
          </a:p>
        </p:txBody>
      </p:sp>
      <p:sp>
        <p:nvSpPr>
          <p:cNvPr id="21" name="TextBox 20"/>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22" name="Rounded Rectangle 21"/>
          <p:cNvSpPr/>
          <p:nvPr/>
        </p:nvSpPr>
        <p:spPr>
          <a:xfrm>
            <a:off x="4975633" y="2184355"/>
            <a:ext cx="4047140" cy="2592287"/>
          </a:xfrm>
          <a:prstGeom prst="roundRect">
            <a:avLst/>
          </a:prstGeom>
          <a:ln w="57150">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Rounded Rectangle 22"/>
          <p:cNvSpPr/>
          <p:nvPr/>
        </p:nvSpPr>
        <p:spPr>
          <a:xfrm>
            <a:off x="799169" y="1900150"/>
            <a:ext cx="4047140" cy="2592287"/>
          </a:xfrm>
          <a:prstGeom prst="round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29" name="Picture 2" descr="http://2.bp.blogspot.com/-gDazqUSPEzE/UB0mEF52sqI/AAAAAAAAbWc/-t1z0N56D5M/s1600/JaneEyre1983_053Pyxurz.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900874" y="2330934"/>
            <a:ext cx="1844299" cy="205253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2304277" y="4204511"/>
            <a:ext cx="1037493"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Mr Lloyd</a:t>
            </a:r>
          </a:p>
        </p:txBody>
      </p:sp>
      <p:pic>
        <p:nvPicPr>
          <p:cNvPr id="34" name="Picture 3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2001" y="2345331"/>
            <a:ext cx="2160240" cy="2050490"/>
          </a:xfrm>
          <a:prstGeom prst="rect">
            <a:avLst/>
          </a:prstGeom>
        </p:spPr>
      </p:pic>
      <p:sp>
        <p:nvSpPr>
          <p:cNvPr id="35" name="TextBox 34"/>
          <p:cNvSpPr txBox="1"/>
          <p:nvPr/>
        </p:nvSpPr>
        <p:spPr>
          <a:xfrm>
            <a:off x="6550721" y="4186090"/>
            <a:ext cx="124280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Mrs Reed</a:t>
            </a:r>
          </a:p>
        </p:txBody>
      </p:sp>
      <p:pic>
        <p:nvPicPr>
          <p:cNvPr id="18" name="Picture 17">
            <a:extLst>
              <a:ext uri="{FF2B5EF4-FFF2-40B4-BE49-F238E27FC236}">
                <a16:creationId xmlns:a16="http://schemas.microsoft.com/office/drawing/2014/main" id="{7A840EC0-6CBF-4F48-AA93-66993C3B64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025" y="0"/>
            <a:ext cx="561951" cy="720000"/>
          </a:xfrm>
          <a:prstGeom prst="rect">
            <a:avLst/>
          </a:prstGeom>
        </p:spPr>
      </p:pic>
      <p:pic>
        <p:nvPicPr>
          <p:cNvPr id="24" name="Picture 23">
            <a:extLst>
              <a:ext uri="{FF2B5EF4-FFF2-40B4-BE49-F238E27FC236}">
                <a16:creationId xmlns:a16="http://schemas.microsoft.com/office/drawing/2014/main" id="{B0C6A3C5-3E86-9E46-ACE2-FD4B15964A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820583"/>
            <a:ext cx="648000" cy="648000"/>
          </a:xfrm>
          <a:prstGeom prst="rect">
            <a:avLst/>
          </a:prstGeom>
        </p:spPr>
      </p:pic>
    </p:spTree>
    <p:extLst>
      <p:ext uri="{BB962C8B-B14F-4D97-AF65-F5344CB8AC3E}">
        <p14:creationId xmlns:p14="http://schemas.microsoft.com/office/powerpoint/2010/main" val="1282123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755576" y="92675"/>
            <a:ext cx="8316624" cy="415498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rPr>
              <a:t>Charlotte Brontë juxtaposes the characters of Mrs Reed and Mr Lloyd in the opening chapters of ‘Jane Eyre’ to highlight how miserable Jane’s life at Gateshead Hall is. The only kindness Jane receives is from a stranger, and someone from outside of her home. Compare this to Mrs Reed, who actively despises and mistreats her niece. Mrs Reed is Jane’s only family, and a reader would expect her to treat Jane well. However, the only time someone talks to Jane with respect and care is when a visitor from outside comes to the house. Mr Lloyd offers Jane a momentary</a:t>
            </a:r>
          </a:p>
        </p:txBody>
      </p:sp>
      <p:sp>
        <p:nvSpPr>
          <p:cNvPr id="21" name="TextBox 20"/>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22" name="Rounded Rectangle 21"/>
          <p:cNvSpPr/>
          <p:nvPr/>
        </p:nvSpPr>
        <p:spPr>
          <a:xfrm>
            <a:off x="6730580" y="4221088"/>
            <a:ext cx="2341620" cy="2428771"/>
          </a:xfrm>
          <a:prstGeom prst="roundRect">
            <a:avLst/>
          </a:prstGeom>
          <a:ln w="57150">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Rounded Rectangle 22"/>
          <p:cNvSpPr/>
          <p:nvPr/>
        </p:nvSpPr>
        <p:spPr>
          <a:xfrm>
            <a:off x="4417053" y="4225991"/>
            <a:ext cx="2172674" cy="2428771"/>
          </a:xfrm>
          <a:prstGeom prst="round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29" name="Picture 2" descr="http://2.bp.blogspot.com/-gDazqUSPEzE/UB0mEF52sqI/AAAAAAAAbWc/-t1z0N56D5M/s1600/JaneEyre1983_053Pyxurz.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602296" y="4451040"/>
            <a:ext cx="1727965" cy="1923061"/>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4980253" y="6206435"/>
            <a:ext cx="972050" cy="3171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Mr Lloyd</a:t>
            </a:r>
          </a:p>
        </p:txBody>
      </p:sp>
      <p:pic>
        <p:nvPicPr>
          <p:cNvPr id="34" name="Picture 3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61922" y="4452951"/>
            <a:ext cx="2023977" cy="1921149"/>
          </a:xfrm>
          <a:prstGeom prst="rect">
            <a:avLst/>
          </a:prstGeom>
        </p:spPr>
      </p:pic>
      <p:sp>
        <p:nvSpPr>
          <p:cNvPr id="35" name="TextBox 34"/>
          <p:cNvSpPr txBox="1"/>
          <p:nvPr/>
        </p:nvSpPr>
        <p:spPr>
          <a:xfrm>
            <a:off x="7291707" y="6177599"/>
            <a:ext cx="1164408"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Mrs Reed</a:t>
            </a:r>
          </a:p>
        </p:txBody>
      </p:sp>
      <p:sp>
        <p:nvSpPr>
          <p:cNvPr id="4" name="Rectangle 3"/>
          <p:cNvSpPr/>
          <p:nvPr/>
        </p:nvSpPr>
        <p:spPr>
          <a:xfrm>
            <a:off x="755577" y="4077072"/>
            <a:ext cx="3660418" cy="26776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rPr>
              <a:t>respite from her otherwise wretched life. He helps to show a reader that Jane will have moments of happiness, despite her awful family. </a:t>
            </a:r>
          </a:p>
        </p:txBody>
      </p:sp>
      <p:pic>
        <p:nvPicPr>
          <p:cNvPr id="12" name="Picture 11">
            <a:extLst>
              <a:ext uri="{FF2B5EF4-FFF2-40B4-BE49-F238E27FC236}">
                <a16:creationId xmlns:a16="http://schemas.microsoft.com/office/drawing/2014/main" id="{0EF8B249-3C90-4B4F-B5C0-6CF56D6210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943" y="43200"/>
            <a:ext cx="648000" cy="650427"/>
          </a:xfrm>
          <a:prstGeom prst="rect">
            <a:avLst/>
          </a:prstGeom>
        </p:spPr>
      </p:pic>
    </p:spTree>
    <p:extLst>
      <p:ext uri="{BB962C8B-B14F-4D97-AF65-F5344CB8AC3E}">
        <p14:creationId xmlns:p14="http://schemas.microsoft.com/office/powerpoint/2010/main" val="2647854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55576" y="2413338"/>
            <a:ext cx="8303337"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 this lesson, students will be mastering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Mastery Content: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Jane considers going to school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Juxtaposition is a literary technique where a writer places very different things or people close to each other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Characters are juxtaposed in ‘Jane Eyre’ to create sympathy for Jane</a:t>
            </a:r>
          </a:p>
          <a:p>
            <a:pPr marR="0" lvl="0" algn="l" defTabSz="914400" rtl="0" eaLnBrk="1" fontAlgn="auto" latinLnBrk="0" hangingPunct="1">
              <a:lnSpc>
                <a:spcPct val="100000"/>
              </a:lnSpc>
              <a:spcBef>
                <a:spcPts val="0"/>
              </a:spcBef>
              <a:spcAft>
                <a:spcPts val="0"/>
              </a:spcAft>
              <a:buClrTx/>
              <a:buSzTx/>
              <a:tabLst/>
              <a:defRPr/>
            </a:pPr>
            <a:r>
              <a:rPr lang="en-GB" b="1" dirty="0">
                <a:solidFill>
                  <a:prstClr val="black"/>
                </a:solidFill>
                <a:latin typeface="Century Gothic" panose="020B0502020202020204" pitchFamily="34" charset="0"/>
              </a:rPr>
              <a:t>Learning Objective:</a:t>
            </a:r>
          </a:p>
          <a:p>
            <a:pPr lvl="0" defTabSz="914400"/>
            <a:r>
              <a:rPr lang="en-GB" dirty="0">
                <a:solidFill>
                  <a:prstClr val="black"/>
                </a:solidFill>
                <a:latin typeface="Century Gothic" panose="020B0502020202020204" pitchFamily="34" charset="0"/>
              </a:rPr>
              <a:t>To explore how juxtaposition creates sympathy for Jane. </a:t>
            </a:r>
            <a:endParaRPr kumimoji="0" lang="en-GB" sz="18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 name="TextBox 3"/>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Mastery Content</a:t>
            </a:r>
          </a:p>
        </p:txBody>
      </p:sp>
    </p:spTree>
    <p:extLst>
      <p:ext uri="{BB962C8B-B14F-4D97-AF65-F5344CB8AC3E}">
        <p14:creationId xmlns:p14="http://schemas.microsoft.com/office/powerpoint/2010/main" val="404193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Mastery</a:t>
            </a:r>
          </a:p>
        </p:txBody>
      </p:sp>
      <p:sp>
        <p:nvSpPr>
          <p:cNvPr id="8" name="TextBox 7"/>
          <p:cNvSpPr txBox="1"/>
          <p:nvPr/>
        </p:nvSpPr>
        <p:spPr>
          <a:xfrm>
            <a:off x="827584" y="188640"/>
            <a:ext cx="8208912"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3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Which of the following are examples of juxtaposition in ‘Jane Eyre’?</a:t>
            </a:r>
          </a:p>
        </p:txBody>
      </p:sp>
      <p:sp>
        <p:nvSpPr>
          <p:cNvPr id="4" name="TextBox 3"/>
          <p:cNvSpPr txBox="1"/>
          <p:nvPr/>
        </p:nvSpPr>
        <p:spPr>
          <a:xfrm>
            <a:off x="827584" y="1589891"/>
            <a:ext cx="8208912" cy="5139869"/>
          </a:xfrm>
          <a:prstGeom prst="rect">
            <a:avLst/>
          </a:prstGeom>
          <a:noFill/>
        </p:spPr>
        <p:txBody>
          <a:bodyPr wrap="square" rtlCol="0">
            <a:spAutoFit/>
          </a:bodyPr>
          <a:lstStyle/>
          <a:p>
            <a:pPr marL="625475" marR="0" lvl="0" indent="-625475" algn="l" defTabSz="914400" rtl="0" eaLnBrk="1" fontAlgn="auto" latinLnBrk="0" hangingPunct="1">
              <a:lnSpc>
                <a:spcPct val="100000"/>
              </a:lnSpc>
              <a:spcBef>
                <a:spcPts val="60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Bessie</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is juxtaposed with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Miss Abbot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to show how even the servants can treat Jane badly.</a:t>
            </a:r>
          </a:p>
          <a:p>
            <a:pPr marL="625475" marR="0" lvl="0" indent="-625475" algn="l" defTabSz="914400" rtl="0" eaLnBrk="1" fontAlgn="auto" latinLnBrk="0" hangingPunct="1">
              <a:lnSpc>
                <a:spcPct val="100000"/>
              </a:lnSpc>
              <a:spcBef>
                <a:spcPts val="60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John Reed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is juxtaposed with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Mrs Reed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to show how violent John Reed is. </a:t>
            </a:r>
          </a:p>
          <a:p>
            <a:pPr marL="625475" marR="0" lvl="0" indent="-625475" algn="l" defTabSz="914400" rtl="0" eaLnBrk="1" fontAlgn="auto" latinLnBrk="0" hangingPunct="1">
              <a:lnSpc>
                <a:spcPct val="100000"/>
              </a:lnSpc>
              <a:spcBef>
                <a:spcPts val="60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Jane</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is juxtaposed with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John Reed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to show how John Reed gets favourable treatment from Mrs Reed.</a:t>
            </a:r>
          </a:p>
          <a:p>
            <a:pPr marL="625475" marR="0" lvl="0" indent="-625475" algn="l" defTabSz="914400" rtl="0" eaLnBrk="1" fontAlgn="auto" latinLnBrk="0" hangingPunct="1">
              <a:lnSpc>
                <a:spcPct val="100000"/>
              </a:lnSpc>
              <a:spcBef>
                <a:spcPts val="60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Jane passing out in the red-room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is juxtaposed with her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waking up in bed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to show how awful it was for her to be locked in the room. </a:t>
            </a:r>
          </a:p>
          <a:p>
            <a:pPr marL="625475" marR="0" lvl="0" indent="-625475" algn="l" defTabSz="914400" rtl="0" eaLnBrk="1" fontAlgn="auto" latinLnBrk="0" hangingPunct="1">
              <a:lnSpc>
                <a:spcPct val="100000"/>
              </a:lnSpc>
              <a:spcBef>
                <a:spcPts val="60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e)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Mr Lloyd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is juxtaposed with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Bessie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to show how badly the adults at Gateshead Hall treat Jane. </a:t>
            </a:r>
          </a:p>
        </p:txBody>
      </p:sp>
    </p:spTree>
    <p:extLst>
      <p:ext uri="{BB962C8B-B14F-4D97-AF65-F5344CB8AC3E}">
        <p14:creationId xmlns:p14="http://schemas.microsoft.com/office/powerpoint/2010/main" val="587992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Review</a:t>
            </a:r>
          </a:p>
        </p:txBody>
      </p:sp>
      <p:sp>
        <p:nvSpPr>
          <p:cNvPr id="8" name="TextBox 7"/>
          <p:cNvSpPr txBox="1"/>
          <p:nvPr/>
        </p:nvSpPr>
        <p:spPr>
          <a:xfrm>
            <a:off x="827584" y="188640"/>
            <a:ext cx="8208912"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3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Which of the following are examples of juxtaposition in ‘Jane Eyre’?</a:t>
            </a:r>
          </a:p>
        </p:txBody>
      </p:sp>
      <p:sp>
        <p:nvSpPr>
          <p:cNvPr id="4" name="TextBox 3"/>
          <p:cNvSpPr txBox="1"/>
          <p:nvPr/>
        </p:nvSpPr>
        <p:spPr>
          <a:xfrm>
            <a:off x="827584" y="1589891"/>
            <a:ext cx="8208912" cy="5139869"/>
          </a:xfrm>
          <a:prstGeom prst="rect">
            <a:avLst/>
          </a:prstGeom>
          <a:noFill/>
        </p:spPr>
        <p:txBody>
          <a:bodyPr wrap="square" rtlCol="0">
            <a:spAutoFit/>
          </a:bodyPr>
          <a:lstStyle/>
          <a:p>
            <a:pPr marL="625475" marR="0" lvl="0" indent="-625475" algn="l" defTabSz="914400" rtl="0" eaLnBrk="1" fontAlgn="auto" latinLnBrk="0" hangingPunct="1">
              <a:lnSpc>
                <a:spcPct val="100000"/>
              </a:lnSpc>
              <a:spcBef>
                <a:spcPts val="600"/>
              </a:spcBef>
              <a:spcAft>
                <a:spcPts val="600"/>
              </a:spcAft>
              <a:buClrTx/>
              <a:buSzTx/>
              <a:buFontTx/>
              <a:buNone/>
              <a:tabLst/>
              <a:defRPr/>
            </a:pPr>
            <a:r>
              <a:rPr kumimoji="0" lang="en-GB" sz="2400" b="1" i="0" u="none" strike="noStrike" kern="1200" cap="none" spc="0" normalizeH="0" baseline="0" noProof="0">
                <a:ln>
                  <a:noFill/>
                </a:ln>
                <a:solidFill>
                  <a:srgbClr val="00B050"/>
                </a:solidFill>
                <a:effectLst/>
                <a:uLnTx/>
                <a:uFillTx/>
                <a:latin typeface="Century Gothic" panose="020B0502020202020204" pitchFamily="34" charset="0"/>
                <a:ea typeface="+mn-ea"/>
                <a:cs typeface="+mn-cs"/>
              </a:rPr>
              <a:t>a)	Bessie is juxtaposed with Miss Abbot to show how even the servants can treat Jane badly.</a:t>
            </a:r>
          </a:p>
          <a:p>
            <a:pPr marL="625475" marR="0" lvl="0" indent="-625475" algn="l" defTabSz="914400" rtl="0" eaLnBrk="1" fontAlgn="auto" latinLnBrk="0" hangingPunct="1">
              <a:lnSpc>
                <a:spcPct val="100000"/>
              </a:lnSpc>
              <a:spcBef>
                <a:spcPts val="60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John Reed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is juxtaposed with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Mrs Reed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to show how violent John Reed is. </a:t>
            </a:r>
          </a:p>
          <a:p>
            <a:pPr marL="625475" marR="0" lvl="0" indent="-625475" algn="l" defTabSz="914400" rtl="0" eaLnBrk="1" fontAlgn="auto" latinLnBrk="0" hangingPunct="1">
              <a:lnSpc>
                <a:spcPct val="100000"/>
              </a:lnSpc>
              <a:spcBef>
                <a:spcPts val="600"/>
              </a:spcBef>
              <a:spcAft>
                <a:spcPts val="600"/>
              </a:spcAft>
              <a:buClrTx/>
              <a:buSzTx/>
              <a:buFontTx/>
              <a:buNone/>
              <a:tabLst/>
              <a:defRPr/>
            </a:pPr>
            <a:r>
              <a:rPr kumimoji="0" lang="en-GB" sz="2400" b="1" i="0" u="none" strike="noStrike" kern="1200" cap="none" spc="0" normalizeH="0" baseline="0" noProof="0">
                <a:ln>
                  <a:noFill/>
                </a:ln>
                <a:solidFill>
                  <a:srgbClr val="00B050"/>
                </a:solidFill>
                <a:effectLst/>
                <a:uLnTx/>
                <a:uFillTx/>
                <a:latin typeface="Century Gothic" panose="020B0502020202020204" pitchFamily="34" charset="0"/>
                <a:ea typeface="+mn-ea"/>
                <a:cs typeface="+mn-cs"/>
              </a:rPr>
              <a:t>c)	Jane is juxtaposed with John Reed to show how John Reed gets favourable treatment from Mrs Reed.</a:t>
            </a:r>
          </a:p>
          <a:p>
            <a:pPr marL="625475" marR="0" lvl="0" indent="-625475" algn="l" defTabSz="914400" rtl="0" eaLnBrk="1" fontAlgn="auto" latinLnBrk="0" hangingPunct="1">
              <a:lnSpc>
                <a:spcPct val="100000"/>
              </a:lnSpc>
              <a:spcBef>
                <a:spcPts val="600"/>
              </a:spcBef>
              <a:spcAft>
                <a:spcPts val="600"/>
              </a:spcAft>
              <a:buClrTx/>
              <a:buSzTx/>
              <a:buFontTx/>
              <a:buNone/>
              <a:tabLst/>
              <a:defRPr/>
            </a:pPr>
            <a:r>
              <a:rPr kumimoji="0" lang="en-GB" sz="2400" b="1" i="0" u="none" strike="noStrike" kern="1200" cap="none" spc="0" normalizeH="0" baseline="0" noProof="0">
                <a:ln>
                  <a:noFill/>
                </a:ln>
                <a:solidFill>
                  <a:srgbClr val="00B050"/>
                </a:solidFill>
                <a:effectLst/>
                <a:uLnTx/>
                <a:uFillTx/>
                <a:latin typeface="Century Gothic" panose="020B0502020202020204" pitchFamily="34" charset="0"/>
                <a:ea typeface="+mn-ea"/>
                <a:cs typeface="+mn-cs"/>
              </a:rPr>
              <a:t>d)	Jane passing out in the red-room is juxtaposed with her waking up in bed to show how awful it was for her to be locked in the room. </a:t>
            </a:r>
          </a:p>
          <a:p>
            <a:pPr marL="625475" marR="0" lvl="0" indent="-625475" algn="l" defTabSz="914400" rtl="0" eaLnBrk="1" fontAlgn="auto" latinLnBrk="0" hangingPunct="1">
              <a:lnSpc>
                <a:spcPct val="100000"/>
              </a:lnSpc>
              <a:spcBef>
                <a:spcPts val="60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e)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Mr Lloyd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is juxtaposed with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Bessie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to show how badly the adults at Gateshead Hall treat Jane. </a:t>
            </a:r>
          </a:p>
        </p:txBody>
      </p:sp>
    </p:spTree>
    <p:extLst>
      <p:ext uri="{BB962C8B-B14F-4D97-AF65-F5344CB8AC3E}">
        <p14:creationId xmlns:p14="http://schemas.microsoft.com/office/powerpoint/2010/main" val="4217618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6200000">
            <a:off x="-3075058" y="3075056"/>
            <a:ext cx="6858002" cy="707886"/>
          </a:xfrm>
          <a:prstGeom prst="rect">
            <a:avLst/>
          </a:prstGeom>
          <a:noFill/>
        </p:spPr>
        <p:txBody>
          <a:bodyPr wrap="square" rtlCol="0">
            <a:spAutoFit/>
          </a:bodyPr>
          <a:lstStyle/>
          <a:p>
            <a:pPr algn="ctr"/>
            <a:r>
              <a:rPr lang="en-GB" sz="4000" b="1" dirty="0">
                <a:latin typeface="Century Gothic" panose="020B0502020202020204" pitchFamily="34" charset="0"/>
              </a:rPr>
              <a:t>Feedback</a:t>
            </a:r>
          </a:p>
        </p:txBody>
      </p:sp>
      <p:sp>
        <p:nvSpPr>
          <p:cNvPr id="7" name="TextBox 6"/>
          <p:cNvSpPr txBox="1"/>
          <p:nvPr/>
        </p:nvSpPr>
        <p:spPr>
          <a:xfrm>
            <a:off x="818638" y="188346"/>
            <a:ext cx="8208912" cy="1877437"/>
          </a:xfrm>
          <a:prstGeom prst="rect">
            <a:avLst/>
          </a:prstGeom>
          <a:noFill/>
        </p:spPr>
        <p:txBody>
          <a:bodyPr wrap="square" rtlCol="0">
            <a:spAutoFit/>
          </a:bodyPr>
          <a:lstStyle/>
          <a:p>
            <a:pPr algn="ctr">
              <a:spcBef>
                <a:spcPts val="600"/>
              </a:spcBef>
              <a:spcAft>
                <a:spcPts val="600"/>
              </a:spcAft>
            </a:pPr>
            <a:r>
              <a:rPr lang="en-GB" sz="3200" dirty="0">
                <a:solidFill>
                  <a:schemeClr val="bg1"/>
                </a:solidFill>
                <a:latin typeface="Century Gothic" panose="020B0502020202020204" pitchFamily="34" charset="0"/>
              </a:rPr>
              <a:t>Love this lesson?</a:t>
            </a:r>
          </a:p>
          <a:p>
            <a:pPr algn="ctr">
              <a:spcBef>
                <a:spcPts val="600"/>
              </a:spcBef>
              <a:spcAft>
                <a:spcPts val="600"/>
              </a:spcAft>
            </a:pPr>
            <a:r>
              <a:rPr lang="en-GB" sz="3200" dirty="0">
                <a:solidFill>
                  <a:schemeClr val="bg1"/>
                </a:solidFill>
                <a:latin typeface="Century Gothic" panose="020B0502020202020204" pitchFamily="34" charset="0"/>
              </a:rPr>
              <a:t>Have suggestions for improvements?</a:t>
            </a:r>
          </a:p>
          <a:p>
            <a:pPr algn="ctr">
              <a:spcBef>
                <a:spcPts val="600"/>
              </a:spcBef>
              <a:spcAft>
                <a:spcPts val="600"/>
              </a:spcAft>
            </a:pPr>
            <a:r>
              <a:rPr lang="en-GB" sz="3200" dirty="0">
                <a:solidFill>
                  <a:schemeClr val="bg1"/>
                </a:solidFill>
                <a:latin typeface="Century Gothic" panose="020B0502020202020204" pitchFamily="34" charset="0"/>
              </a:rPr>
              <a:t>Does something need fixing?</a:t>
            </a:r>
          </a:p>
        </p:txBody>
      </p:sp>
      <p:sp>
        <p:nvSpPr>
          <p:cNvPr id="8" name="TextBox 7"/>
          <p:cNvSpPr txBox="1"/>
          <p:nvPr/>
        </p:nvSpPr>
        <p:spPr>
          <a:xfrm>
            <a:off x="1322694" y="4365104"/>
            <a:ext cx="7200800" cy="2215991"/>
          </a:xfrm>
          <a:prstGeom prst="rect">
            <a:avLst/>
          </a:prstGeom>
          <a:noFill/>
        </p:spPr>
        <p:txBody>
          <a:bodyPr wrap="square" rtlCol="0" anchor="t">
            <a:spAutoFit/>
          </a:bodyPr>
          <a:lstStyle/>
          <a:p>
            <a:pPr algn="ctr">
              <a:spcAft>
                <a:spcPts val="600"/>
              </a:spcAft>
            </a:pPr>
            <a:r>
              <a:rPr lang="en-GB" sz="3200" b="1" dirty="0">
                <a:solidFill>
                  <a:schemeClr val="bg1"/>
                </a:solidFill>
                <a:latin typeface="Century Gothic" panose="020B0502020202020204" pitchFamily="34" charset="0"/>
              </a:rPr>
              <a:t>Please let us know! </a:t>
            </a:r>
          </a:p>
          <a:p>
            <a:pPr>
              <a:spcAft>
                <a:spcPts val="600"/>
              </a:spcAft>
            </a:pPr>
            <a:endParaRPr lang="en-GB" sz="3200" dirty="0">
              <a:solidFill>
                <a:schemeClr val="bg1"/>
              </a:solidFill>
              <a:latin typeface="Century Gothic" panose="020B0502020202020204" pitchFamily="34" charset="0"/>
            </a:endParaRPr>
          </a:p>
          <a:p>
            <a:pPr>
              <a:spcAft>
                <a:spcPts val="600"/>
              </a:spcAft>
            </a:pPr>
            <a:r>
              <a:rPr lang="en-GB" sz="3200" dirty="0">
                <a:solidFill>
                  <a:schemeClr val="bg1"/>
                </a:solidFill>
                <a:latin typeface="Century Gothic" panose="020B0502020202020204" pitchFamily="34" charset="0"/>
              </a:rPr>
              <a:t>Fill in </a:t>
            </a:r>
            <a:r>
              <a:rPr lang="en-GB" sz="3200" dirty="0">
                <a:solidFill>
                  <a:schemeClr val="bg1"/>
                </a:solidFill>
                <a:latin typeface="Century Gothic" panose="020B0502020202020204" pitchFamily="34" charset="0"/>
                <a:hlinkClick r:id="rId3"/>
              </a:rPr>
              <a:t>this feedback form</a:t>
            </a:r>
            <a:r>
              <a:rPr lang="en-GB" sz="3200" dirty="0">
                <a:solidFill>
                  <a:schemeClr val="bg1"/>
                </a:solidFill>
                <a:latin typeface="Century Gothic" panose="020B0502020202020204" pitchFamily="34" charset="0"/>
              </a:rPr>
              <a:t> so that we can keep improving. </a:t>
            </a:r>
          </a:p>
        </p:txBody>
      </p:sp>
      <p:pic>
        <p:nvPicPr>
          <p:cNvPr id="6" name="Picture 5" descr="A picture containing text, sign&#10;&#10;Description automatically generated">
            <a:hlinkClick r:id="rId3"/>
            <a:extLst>
              <a:ext uri="{FF2B5EF4-FFF2-40B4-BE49-F238E27FC236}">
                <a16:creationId xmlns:a16="http://schemas.microsoft.com/office/drawing/2014/main" id="{DAFE7A88-C863-6B52-C942-C458EB714E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36994" y="2389300"/>
            <a:ext cx="6372200" cy="1568955"/>
          </a:xfrm>
          <a:prstGeom prst="rect">
            <a:avLst/>
          </a:prstGeom>
        </p:spPr>
      </p:pic>
    </p:spTree>
    <p:extLst>
      <p:ext uri="{BB962C8B-B14F-4D97-AF65-F5344CB8AC3E}">
        <p14:creationId xmlns:p14="http://schemas.microsoft.com/office/powerpoint/2010/main" val="4248340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Lesson Guide</a:t>
            </a:r>
          </a:p>
        </p:txBody>
      </p:sp>
      <p:graphicFrame>
        <p:nvGraphicFramePr>
          <p:cNvPr id="4" name="Table 3"/>
          <p:cNvGraphicFramePr>
            <a:graphicFrameLocks noGrp="1"/>
          </p:cNvGraphicFramePr>
          <p:nvPr>
            <p:extLst>
              <p:ext uri="{D42A27DB-BD31-4B8C-83A1-F6EECF244321}">
                <p14:modId xmlns:p14="http://schemas.microsoft.com/office/powerpoint/2010/main" val="564212455"/>
              </p:ext>
            </p:extLst>
          </p:nvPr>
        </p:nvGraphicFramePr>
        <p:xfrm>
          <a:off x="707887" y="0"/>
          <a:ext cx="8436113" cy="4541520"/>
        </p:xfrm>
        <a:graphic>
          <a:graphicData uri="http://schemas.openxmlformats.org/drawingml/2006/table">
            <a:tbl>
              <a:tblPr firstRow="1" bandRow="1">
                <a:tableStyleId>{69CF1AB2-1976-4502-BF36-3FF5EA218861}</a:tableStyleId>
              </a:tblPr>
              <a:tblGrid>
                <a:gridCol w="5448289">
                  <a:extLst>
                    <a:ext uri="{9D8B030D-6E8A-4147-A177-3AD203B41FA5}">
                      <a16:colId xmlns:a16="http://schemas.microsoft.com/office/drawing/2014/main" val="20000"/>
                    </a:ext>
                  </a:extLst>
                </a:gridCol>
                <a:gridCol w="2987824">
                  <a:extLst>
                    <a:ext uri="{9D8B030D-6E8A-4147-A177-3AD203B41FA5}">
                      <a16:colId xmlns:a16="http://schemas.microsoft.com/office/drawing/2014/main" val="20001"/>
                    </a:ext>
                  </a:extLst>
                </a:gridCol>
              </a:tblGrid>
              <a:tr h="548680">
                <a:tc>
                  <a:txBody>
                    <a:bodyPr/>
                    <a:lstStyle/>
                    <a:p>
                      <a:pPr>
                        <a:lnSpc>
                          <a:spcPct val="100000"/>
                        </a:lnSpc>
                        <a:spcBef>
                          <a:spcPts val="0"/>
                        </a:spcBef>
                        <a:spcAft>
                          <a:spcPts val="0"/>
                        </a:spcAft>
                      </a:pPr>
                      <a:r>
                        <a:rPr lang="en-GB" sz="1200" b="1" baseline="0" dirty="0">
                          <a:solidFill>
                            <a:schemeClr val="bg1"/>
                          </a:solidFill>
                          <a:effectLst/>
                          <a:latin typeface="Century Gothic" panose="020B0502020202020204" pitchFamily="34" charset="0"/>
                          <a:ea typeface="Calibri"/>
                          <a:cs typeface="Times New Roman"/>
                        </a:rPr>
                        <a:t>Do Now</a:t>
                      </a:r>
                    </a:p>
                    <a:p>
                      <a:pPr marL="457200" marR="0" lvl="0" indent="-4572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0" dirty="0">
                          <a:solidFill>
                            <a:prstClr val="black"/>
                          </a:solidFill>
                          <a:latin typeface="Century Gothic" panose="020B0502020202020204" pitchFamily="34" charset="0"/>
                        </a:rPr>
                        <a:t>Which characters treat Jane kindly?</a:t>
                      </a:r>
                    </a:p>
                    <a:p>
                      <a:pPr marL="457200" marR="0" lvl="0" indent="-4572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0" dirty="0">
                          <a:solidFill>
                            <a:prstClr val="black"/>
                          </a:solidFill>
                          <a:latin typeface="Century Gothic" panose="020B0502020202020204" pitchFamily="34" charset="0"/>
                        </a:rPr>
                        <a:t>Which characters are cruel and malicious to Jane?</a:t>
                      </a:r>
                    </a:p>
                    <a:p>
                      <a:pPr marL="457200" marR="0" lvl="0" indent="-4572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Why</a:t>
                      </a:r>
                      <a:r>
                        <a:rPr kumimoji="0" lang="en-US" sz="1200" b="0" i="0" u="none" strike="noStrike" kern="1200" cap="none" spc="0" normalizeH="0" noProof="0" dirty="0">
                          <a:ln>
                            <a:noFill/>
                          </a:ln>
                          <a:solidFill>
                            <a:prstClr val="black"/>
                          </a:solidFill>
                          <a:effectLst/>
                          <a:uLnTx/>
                          <a:uFillTx/>
                          <a:latin typeface="Century Gothic" panose="020B0502020202020204" pitchFamily="34" charset="0"/>
                          <a:ea typeface="+mn-ea"/>
                          <a:cs typeface="+mn-cs"/>
                        </a:rPr>
                        <a:t> does </a:t>
                      </a:r>
                      <a:r>
                        <a:rPr kumimoji="0" lang="en-US" sz="1200" b="0" i="0" u="none" strike="noStrike" kern="1200" cap="none" spc="0" normalizeH="0" noProof="0" dirty="0" err="1">
                          <a:ln>
                            <a:noFill/>
                          </a:ln>
                          <a:solidFill>
                            <a:prstClr val="black"/>
                          </a:solidFill>
                          <a:effectLst/>
                          <a:uLnTx/>
                          <a:uFillTx/>
                          <a:latin typeface="Century Gothic" panose="020B0502020202020204" pitchFamily="34" charset="0"/>
                          <a:ea typeface="+mn-ea"/>
                          <a:cs typeface="+mn-cs"/>
                        </a:rPr>
                        <a:t>Mr</a:t>
                      </a:r>
                      <a:r>
                        <a:rPr kumimoji="0" lang="en-US" sz="1200" b="0" i="0" u="none" strike="noStrike" kern="1200" cap="none" spc="0" normalizeH="0" noProof="0" dirty="0">
                          <a:ln>
                            <a:noFill/>
                          </a:ln>
                          <a:solidFill>
                            <a:prstClr val="black"/>
                          </a:solidFill>
                          <a:effectLst/>
                          <a:uLnTx/>
                          <a:uFillTx/>
                          <a:latin typeface="Century Gothic" panose="020B0502020202020204" pitchFamily="34" charset="0"/>
                          <a:ea typeface="+mn-ea"/>
                          <a:cs typeface="+mn-cs"/>
                        </a:rPr>
                        <a:t> Lloyd visit Jane?</a:t>
                      </a:r>
                    </a:p>
                    <a:p>
                      <a:pPr marL="457200" marR="0" lvl="0" indent="-4572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0" baseline="0" dirty="0">
                          <a:solidFill>
                            <a:prstClr val="black"/>
                          </a:solidFill>
                          <a:latin typeface="Century Gothic" panose="020B0502020202020204" pitchFamily="34" charset="0"/>
                        </a:rPr>
                        <a:t>Jane</a:t>
                      </a:r>
                      <a:r>
                        <a:rPr lang="en-US" sz="1200" b="0" dirty="0">
                          <a:solidFill>
                            <a:prstClr val="black"/>
                          </a:solidFill>
                          <a:latin typeface="Century Gothic" panose="020B0502020202020204" pitchFamily="34" charset="0"/>
                        </a:rPr>
                        <a:t> is strong, defiant and rebellious. Why is this the opposite of Victorian expectations of children?</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baseline="0" dirty="0">
                          <a:solidFill>
                            <a:schemeClr val="bg1"/>
                          </a:solidFill>
                          <a:effectLst/>
                          <a:latin typeface="Century Gothic" panose="020B0502020202020204" pitchFamily="34" charset="0"/>
                          <a:ea typeface="Calibri"/>
                          <a:cs typeface="Times New Roman"/>
                        </a:rPr>
                        <a:t>Extension</a:t>
                      </a:r>
                      <a:r>
                        <a:rPr lang="en-GB" sz="1200" b="0" baseline="0" dirty="0">
                          <a:solidFill>
                            <a:schemeClr val="bg1"/>
                          </a:solidFill>
                          <a:effectLst/>
                          <a:latin typeface="Century Gothic" panose="020B0502020202020204" pitchFamily="34" charset="0"/>
                          <a:ea typeface="Calibri"/>
                          <a:cs typeface="Times New Roman"/>
                        </a:rPr>
                        <a:t>: </a:t>
                      </a:r>
                      <a:r>
                        <a:rPr lang="en-GB" sz="1200" b="0" dirty="0">
                          <a:solidFill>
                            <a:schemeClr val="bg1"/>
                          </a:solidFill>
                          <a:latin typeface="Century Gothic" panose="020B0502020202020204" pitchFamily="34" charset="0"/>
                        </a:rPr>
                        <a:t>Why does Mr Lloyd suggest that Jane should go to school?</a:t>
                      </a:r>
                    </a:p>
                  </a:txBody>
                  <a:tcPr marL="68400" marR="68400" marT="0" marB="0"/>
                </a:tc>
                <a:tc>
                  <a:txBody>
                    <a:bodyPr/>
                    <a:lstStyle/>
                    <a:p>
                      <a:pPr>
                        <a:lnSpc>
                          <a:spcPct val="100000"/>
                        </a:lnSpc>
                        <a:spcBef>
                          <a:spcPts val="0"/>
                        </a:spcBef>
                        <a:spcAft>
                          <a:spcPts val="0"/>
                        </a:spcAft>
                      </a:pPr>
                      <a:endParaRPr lang="en-GB" sz="1200" b="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0"/>
                  </a:ext>
                </a:extLst>
              </a:tr>
              <a:tr h="210344">
                <a:tc>
                  <a:txBody>
                    <a:bodyPr/>
                    <a:lstStyle/>
                    <a:p>
                      <a:pPr>
                        <a:lnSpc>
                          <a:spcPct val="100000"/>
                        </a:lnSpc>
                        <a:spcBef>
                          <a:spcPts val="0"/>
                        </a:spcBef>
                        <a:spcAft>
                          <a:spcPts val="0"/>
                        </a:spcAft>
                      </a:pPr>
                      <a:r>
                        <a:rPr lang="en-GB" sz="1200" b="1" dirty="0">
                          <a:solidFill>
                            <a:schemeClr val="bg1"/>
                          </a:solidFill>
                          <a:latin typeface="Century Gothic" panose="020B0502020202020204" pitchFamily="34" charset="0"/>
                        </a:rPr>
                        <a:t>Juxtaposition</a:t>
                      </a:r>
                    </a:p>
                    <a:p>
                      <a:pPr>
                        <a:lnSpc>
                          <a:spcPct val="100000"/>
                        </a:lnSpc>
                        <a:spcBef>
                          <a:spcPts val="0"/>
                        </a:spcBef>
                        <a:spcAft>
                          <a:spcPts val="0"/>
                        </a:spcAft>
                      </a:pPr>
                      <a:r>
                        <a:rPr lang="en-GB" sz="1200" dirty="0">
                          <a:solidFill>
                            <a:schemeClr val="bg1"/>
                          </a:solidFill>
                          <a:latin typeface="Century Gothic" panose="020B0502020202020204" pitchFamily="34" charset="0"/>
                        </a:rPr>
                        <a:t>Introduce the term </a:t>
                      </a:r>
                      <a:r>
                        <a:rPr lang="en-GB" sz="1200" b="1" dirty="0">
                          <a:solidFill>
                            <a:schemeClr val="bg1"/>
                          </a:solidFill>
                          <a:latin typeface="Century Gothic" panose="020B0502020202020204" pitchFamily="34" charset="0"/>
                        </a:rPr>
                        <a:t>juxtaposition</a:t>
                      </a:r>
                      <a:r>
                        <a:rPr lang="en-GB" sz="1200" b="1" baseline="0" dirty="0">
                          <a:solidFill>
                            <a:schemeClr val="bg1"/>
                          </a:solidFill>
                          <a:latin typeface="Century Gothic" panose="020B0502020202020204" pitchFamily="34" charset="0"/>
                        </a:rPr>
                        <a:t> </a:t>
                      </a:r>
                      <a:r>
                        <a:rPr lang="en-GB" sz="1200" b="0" baseline="0" dirty="0">
                          <a:solidFill>
                            <a:schemeClr val="bg1"/>
                          </a:solidFill>
                          <a:latin typeface="Century Gothic" panose="020B0502020202020204" pitchFamily="34" charset="0"/>
                        </a:rPr>
                        <a:t>and illustrate with examples from the texts we have read. Apply to 'Jane Eyre' by relating to the Do Now task. </a:t>
                      </a:r>
                      <a:endParaRPr lang="en-GB" sz="1200" dirty="0">
                        <a:solidFill>
                          <a:schemeClr val="bg1"/>
                        </a:solidFill>
                        <a:latin typeface="Century Gothic" panose="020B0502020202020204" pitchFamily="34" charset="0"/>
                      </a:endParaRPr>
                    </a:p>
                  </a:txBody>
                  <a:tcPr marL="68400" marR="68400" marT="0" marB="0"/>
                </a:tc>
                <a:tc>
                  <a:txBody>
                    <a:bodyPr/>
                    <a:lstStyle/>
                    <a:p>
                      <a:pPr>
                        <a:lnSpc>
                          <a:spcPct val="100000"/>
                        </a:lnSpc>
                        <a:spcBef>
                          <a:spcPts val="0"/>
                        </a:spcBef>
                        <a:spcAft>
                          <a:spcPts val="0"/>
                        </a:spcAft>
                      </a:pPr>
                      <a:endParaRPr lang="en-GB" sz="1200" b="0" baseline="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1"/>
                  </a:ext>
                </a:extLst>
              </a:tr>
              <a:tr h="93752">
                <a:tc>
                  <a:txBody>
                    <a:bodyPr/>
                    <a:lstStyle/>
                    <a:p>
                      <a:pPr>
                        <a:lnSpc>
                          <a:spcPct val="100000"/>
                        </a:lnSpc>
                        <a:spcBef>
                          <a:spcPts val="0"/>
                        </a:spcBef>
                        <a:spcAft>
                          <a:spcPts val="0"/>
                        </a:spcAft>
                      </a:pPr>
                      <a:r>
                        <a:rPr lang="en-GB" sz="1200" b="1" baseline="0" dirty="0">
                          <a:solidFill>
                            <a:schemeClr val="bg1"/>
                          </a:solidFill>
                          <a:effectLst/>
                          <a:latin typeface="Century Gothic" panose="020B0502020202020204" pitchFamily="34" charset="0"/>
                          <a:ea typeface="Calibri"/>
                          <a:cs typeface="Times New Roman"/>
                        </a:rPr>
                        <a:t>Reading: Chapter 3</a:t>
                      </a:r>
                    </a:p>
                    <a:p>
                      <a:pPr>
                        <a:lnSpc>
                          <a:spcPct val="100000"/>
                        </a:lnSpc>
                        <a:spcBef>
                          <a:spcPts val="0"/>
                        </a:spcBef>
                        <a:spcAft>
                          <a:spcPts val="0"/>
                        </a:spcAft>
                      </a:pPr>
                      <a:r>
                        <a:rPr lang="en-GB" sz="1200" b="0" baseline="0" dirty="0">
                          <a:solidFill>
                            <a:schemeClr val="bg1"/>
                          </a:solidFill>
                          <a:effectLst/>
                          <a:latin typeface="Century Gothic" panose="020B0502020202020204" pitchFamily="34" charset="0"/>
                          <a:ea typeface="Calibri"/>
                          <a:cs typeface="Times New Roman"/>
                        </a:rPr>
                        <a:t>Read to the end of Chapter 3. There is a check for understanding task which asks students to identify why Jane wants to go to school. </a:t>
                      </a:r>
                    </a:p>
                  </a:txBody>
                  <a:tcPr marL="68400" marR="68400" marT="0" marB="0"/>
                </a:tc>
                <a:tc>
                  <a:txBody>
                    <a:bodyPr/>
                    <a:lstStyle/>
                    <a:p>
                      <a:pPr>
                        <a:lnSpc>
                          <a:spcPct val="100000"/>
                        </a:lnSpc>
                        <a:spcBef>
                          <a:spcPts val="0"/>
                        </a:spcBef>
                        <a:spcAft>
                          <a:spcPts val="0"/>
                        </a:spcAft>
                      </a:pPr>
                      <a:endParaRPr lang="en-GB" sz="1200" b="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2"/>
                  </a:ext>
                </a:extLst>
              </a:tr>
              <a:tr h="121176">
                <a:tc>
                  <a:txBody>
                    <a:bodyPr/>
                    <a:lstStyle/>
                    <a:p>
                      <a:pPr>
                        <a:lnSpc>
                          <a:spcPct val="100000"/>
                        </a:lnSpc>
                        <a:spcBef>
                          <a:spcPts val="0"/>
                        </a:spcBef>
                        <a:spcAft>
                          <a:spcPts val="0"/>
                        </a:spcAft>
                      </a:pPr>
                      <a:r>
                        <a:rPr lang="en-GB" sz="1200" b="1" baseline="0" dirty="0">
                          <a:solidFill>
                            <a:schemeClr val="bg1"/>
                          </a:solidFill>
                          <a:effectLst/>
                          <a:latin typeface="Century Gothic" panose="020B0502020202020204" pitchFamily="34" charset="0"/>
                          <a:ea typeface="Calibri"/>
                          <a:cs typeface="Times New Roman"/>
                        </a:rPr>
                        <a:t>Juxtaposition: characters</a:t>
                      </a:r>
                    </a:p>
                    <a:p>
                      <a:pPr>
                        <a:lnSpc>
                          <a:spcPct val="100000"/>
                        </a:lnSpc>
                        <a:spcBef>
                          <a:spcPts val="0"/>
                        </a:spcBef>
                        <a:spcAft>
                          <a:spcPts val="0"/>
                        </a:spcAft>
                      </a:pPr>
                      <a:r>
                        <a:rPr lang="en-GB" sz="1200" b="0" baseline="0" dirty="0">
                          <a:solidFill>
                            <a:schemeClr val="bg1"/>
                          </a:solidFill>
                          <a:effectLst/>
                          <a:latin typeface="Century Gothic" panose="020B0502020202020204" pitchFamily="34" charset="0"/>
                          <a:ea typeface="Calibri"/>
                          <a:cs typeface="Times New Roman"/>
                        </a:rPr>
                        <a:t>Discuss the juxtaposition of Bessie and Miss Abbot – how they help to emphasise how little compassion she receives from the adults in her life. </a:t>
                      </a:r>
                    </a:p>
                  </a:txBody>
                  <a:tcPr marL="68400" marR="6840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3"/>
                  </a:ext>
                </a:extLst>
              </a:tr>
              <a:tr h="6412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Century Gothic" panose="020B0502020202020204" pitchFamily="34" charset="0"/>
                          <a:cs typeface="Times New Roman" panose="02020603050405020304" pitchFamily="18" charset="0"/>
                        </a:rPr>
                        <a:t>Juxtaposition</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baseline="0" dirty="0">
                          <a:solidFill>
                            <a:schemeClr val="bg1"/>
                          </a:solidFill>
                          <a:latin typeface="Century Gothic" panose="020B0502020202020204" pitchFamily="34" charset="0"/>
                          <a:cs typeface="Times New Roman" panose="02020603050405020304" pitchFamily="18" charset="0"/>
                        </a:rPr>
                        <a:t>Students answer the following question: </a:t>
                      </a:r>
                      <a:r>
                        <a:rPr lang="en-GB" sz="1200" b="0" dirty="0">
                          <a:solidFill>
                            <a:schemeClr val="bg1"/>
                          </a:solidFill>
                          <a:latin typeface="Century Gothic" panose="020B0502020202020204" pitchFamily="34" charset="0"/>
                        </a:rPr>
                        <a:t>How does Brontë juxtapose Mr Lloyd and Mrs Reed to create sympathy for Jane in the opening chapters of ‘Jane Eyre’?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baseline="0" dirty="0">
                          <a:solidFill>
                            <a:schemeClr val="bg1"/>
                          </a:solidFill>
                          <a:latin typeface="Century Gothic" panose="020B0502020202020204" pitchFamily="34" charset="0"/>
                          <a:cs typeface="Times New Roman" panose="02020603050405020304" pitchFamily="18" charset="0"/>
                        </a:rPr>
                        <a:t>The previous two discussion activities should have helped prepare students to answer this question. </a:t>
                      </a:r>
                    </a:p>
                  </a:txBody>
                  <a:tcPr marL="68400" marR="6840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bg1"/>
                          </a:solidFill>
                          <a:effectLst/>
                          <a:latin typeface="Century Gothic" panose="020B0502020202020204" pitchFamily="34" charset="0"/>
                          <a:ea typeface="Calibri"/>
                          <a:cs typeface="Times New Roman"/>
                        </a:rPr>
                        <a:t>There is a model paragraph, but you may also want to co-write a sentence starter for their</a:t>
                      </a:r>
                      <a:r>
                        <a:rPr lang="en-GB" sz="1200" b="0" baseline="0">
                          <a:solidFill>
                            <a:schemeClr val="bg1"/>
                          </a:solidFill>
                          <a:effectLst/>
                          <a:latin typeface="Century Gothic" panose="020B0502020202020204" pitchFamily="34" charset="0"/>
                          <a:ea typeface="Calibri"/>
                          <a:cs typeface="Times New Roman"/>
                        </a:rPr>
                        <a:t> own independent writing. </a:t>
                      </a:r>
                      <a:endParaRPr lang="en-GB" sz="1200" b="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210819673"/>
                  </a:ext>
                </a:extLst>
              </a:tr>
              <a:tr h="0">
                <a:tc>
                  <a:txBody>
                    <a:bodyPr/>
                    <a:lstStyle/>
                    <a:p>
                      <a:pPr algn="l">
                        <a:lnSpc>
                          <a:spcPct val="100000"/>
                        </a:lnSpc>
                        <a:spcBef>
                          <a:spcPts val="0"/>
                        </a:spcBef>
                        <a:spcAft>
                          <a:spcPts val="0"/>
                        </a:spcAft>
                      </a:pPr>
                      <a:r>
                        <a:rPr lang="en-GB" sz="1200" b="1">
                          <a:effectLst/>
                          <a:latin typeface="Century Gothic" panose="020B0502020202020204" pitchFamily="34" charset="0"/>
                          <a:ea typeface="Calibri"/>
                          <a:cs typeface="Times New Roman"/>
                        </a:rPr>
                        <a:t>Mastery assessment plenary</a:t>
                      </a:r>
                      <a:endParaRPr lang="en-GB" sz="1200">
                        <a:effectLst/>
                        <a:latin typeface="Century Gothic" panose="020B0502020202020204" pitchFamily="34" charset="0"/>
                        <a:ea typeface="Calibri"/>
                        <a:cs typeface="Times New Roman"/>
                      </a:endParaRPr>
                    </a:p>
                    <a:p>
                      <a:pPr algn="l">
                        <a:lnSpc>
                          <a:spcPct val="100000"/>
                        </a:lnSpc>
                        <a:spcBef>
                          <a:spcPts val="0"/>
                        </a:spcBef>
                        <a:spcAft>
                          <a:spcPts val="0"/>
                        </a:spcAft>
                      </a:pPr>
                      <a:r>
                        <a:rPr lang="en-GB" sz="1200">
                          <a:effectLst/>
                          <a:latin typeface="Century Gothic" panose="020B0502020202020204" pitchFamily="34" charset="0"/>
                          <a:ea typeface="Calibri"/>
                          <a:cs typeface="Times New Roman"/>
                        </a:rPr>
                        <a:t>Students complete quiz.</a:t>
                      </a:r>
                    </a:p>
                  </a:txBody>
                  <a:tcPr marL="68400" marR="68400" marT="0" marB="0"/>
                </a:tc>
                <a:tc>
                  <a:txBody>
                    <a:bodyPr/>
                    <a:lstStyle/>
                    <a:p>
                      <a:pPr>
                        <a:lnSpc>
                          <a:spcPct val="100000"/>
                        </a:lnSpc>
                        <a:spcBef>
                          <a:spcPts val="0"/>
                        </a:spcBef>
                        <a:spcAft>
                          <a:spcPts val="0"/>
                        </a:spcAft>
                      </a:pPr>
                      <a:endParaRPr lang="en-GB" sz="1200" b="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67983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3377C92-74C9-4A4F-8A3E-240907863D18}"/>
              </a:ext>
            </a:extLst>
          </p:cNvPr>
          <p:cNvSpPr/>
          <p:nvPr/>
        </p:nvSpPr>
        <p:spPr>
          <a:xfrm>
            <a:off x="981701" y="948487"/>
            <a:ext cx="7692742" cy="4016484"/>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Do Now:</a:t>
            </a:r>
          </a:p>
          <a:p>
            <a:pPr marL="457200" marR="0" lvl="0" indent="-457200" algn="l" defTabSz="914400" rtl="0" eaLnBrk="1" fontAlgn="auto" latinLnBrk="0" hangingPunct="1">
              <a:lnSpc>
                <a:spcPct val="100000"/>
              </a:lnSpc>
              <a:spcBef>
                <a:spcPts val="0"/>
              </a:spcBef>
              <a:spcAft>
                <a:spcPts val="300"/>
              </a:spcAft>
              <a:buClrTx/>
              <a:buSzTx/>
              <a:buFont typeface="+mj-lt"/>
              <a:buAutoNum type="arabicPeriod"/>
              <a:tabLst/>
              <a:defRPr/>
            </a:pPr>
            <a:r>
              <a:rPr lang="en-US" sz="2400" b="1" dirty="0">
                <a:solidFill>
                  <a:srgbClr val="00B050"/>
                </a:solidFill>
                <a:latin typeface="Century Gothic" panose="020B0502020202020204" pitchFamily="34" charset="0"/>
              </a:rPr>
              <a:t>Bessie and </a:t>
            </a:r>
            <a:r>
              <a:rPr lang="en-US" sz="2400" b="1" dirty="0" err="1">
                <a:solidFill>
                  <a:srgbClr val="00B050"/>
                </a:solidFill>
                <a:latin typeface="Century Gothic" panose="020B0502020202020204" pitchFamily="34" charset="0"/>
              </a:rPr>
              <a:t>Mr</a:t>
            </a:r>
            <a:r>
              <a:rPr lang="en-US" sz="2400" b="1" dirty="0">
                <a:solidFill>
                  <a:srgbClr val="00B050"/>
                </a:solidFill>
                <a:latin typeface="Century Gothic" panose="020B0502020202020204" pitchFamily="34" charset="0"/>
              </a:rPr>
              <a:t> Lloyd treat Jane kindly?</a:t>
            </a:r>
          </a:p>
          <a:p>
            <a:pPr marL="457200" marR="0" lvl="0" indent="-457200" algn="l" defTabSz="914400" rtl="0" eaLnBrk="1" fontAlgn="auto" latinLnBrk="0" hangingPunct="1">
              <a:lnSpc>
                <a:spcPct val="100000"/>
              </a:lnSpc>
              <a:spcBef>
                <a:spcPts val="0"/>
              </a:spcBef>
              <a:spcAft>
                <a:spcPts val="300"/>
              </a:spcAft>
              <a:buClrTx/>
              <a:buSzTx/>
              <a:buFont typeface="+mj-lt"/>
              <a:buAutoNum type="arabicPeriod"/>
              <a:tabLst/>
              <a:defRPr/>
            </a:pPr>
            <a:r>
              <a:rPr lang="en-US" sz="2400" b="1" dirty="0" err="1">
                <a:solidFill>
                  <a:srgbClr val="00B050"/>
                </a:solidFill>
                <a:latin typeface="Century Gothic" panose="020B0502020202020204" pitchFamily="34" charset="0"/>
              </a:rPr>
              <a:t>Mrs</a:t>
            </a:r>
            <a:r>
              <a:rPr lang="en-US" sz="2400" b="1" dirty="0">
                <a:solidFill>
                  <a:srgbClr val="00B050"/>
                </a:solidFill>
                <a:latin typeface="Century Gothic" panose="020B0502020202020204" pitchFamily="34" charset="0"/>
              </a:rPr>
              <a:t> Reed, John Reed and Miss Abbot are cruel and malicious to Jane.</a:t>
            </a:r>
          </a:p>
          <a:p>
            <a:pPr marL="457200" marR="0" lvl="0" indent="-4572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2400" b="1" i="0" u="none" strike="noStrike" kern="1200" cap="none" spc="0" normalizeH="0" baseline="0" noProof="0" dirty="0" err="1">
                <a:ln>
                  <a:noFill/>
                </a:ln>
                <a:solidFill>
                  <a:srgbClr val="00B050"/>
                </a:solidFill>
                <a:effectLst/>
                <a:uLnTx/>
                <a:uFillTx/>
                <a:latin typeface="Century Gothic" panose="020B0502020202020204" pitchFamily="34" charset="0"/>
              </a:rPr>
              <a:t>Mr</a:t>
            </a:r>
            <a:r>
              <a:rPr kumimoji="0" lang="en-US" sz="2400" b="1" i="0" u="none" strike="noStrike" kern="1200" cap="none" spc="0" normalizeH="0" baseline="0" noProof="0" dirty="0">
                <a:ln>
                  <a:noFill/>
                </a:ln>
                <a:solidFill>
                  <a:srgbClr val="00B050"/>
                </a:solidFill>
                <a:effectLst/>
                <a:uLnTx/>
                <a:uFillTx/>
                <a:latin typeface="Century Gothic" panose="020B0502020202020204" pitchFamily="34" charset="0"/>
              </a:rPr>
              <a:t> Lloyd</a:t>
            </a:r>
            <a:r>
              <a:rPr kumimoji="0" lang="en-US" sz="2400" b="1" i="0" u="none" strike="noStrike" kern="1200" cap="none" spc="0" normalizeH="0" noProof="0" dirty="0">
                <a:ln>
                  <a:noFill/>
                </a:ln>
                <a:solidFill>
                  <a:srgbClr val="00B050"/>
                </a:solidFill>
                <a:effectLst/>
                <a:uLnTx/>
                <a:uFillTx/>
                <a:latin typeface="Century Gothic" panose="020B0502020202020204" pitchFamily="34" charset="0"/>
              </a:rPr>
              <a:t> is an apothecary who checks on Jane after she faints in the Red Room.</a:t>
            </a:r>
          </a:p>
          <a:p>
            <a:pPr marL="457200" marR="0" lvl="0" indent="-457200" algn="l" defTabSz="914400" rtl="0" eaLnBrk="1" fontAlgn="auto" latinLnBrk="0" hangingPunct="1">
              <a:lnSpc>
                <a:spcPct val="100000"/>
              </a:lnSpc>
              <a:spcBef>
                <a:spcPts val="0"/>
              </a:spcBef>
              <a:spcAft>
                <a:spcPts val="300"/>
              </a:spcAft>
              <a:buClrTx/>
              <a:buSzTx/>
              <a:buFont typeface="+mj-lt"/>
              <a:buAutoNum type="arabicPeriod"/>
              <a:tabLst/>
              <a:defRPr/>
            </a:pPr>
            <a:r>
              <a:rPr lang="en-US" sz="2400" b="1" baseline="0" dirty="0">
                <a:solidFill>
                  <a:srgbClr val="00B050"/>
                </a:solidFill>
                <a:latin typeface="Century Gothic" panose="020B0502020202020204" pitchFamily="34" charset="0"/>
              </a:rPr>
              <a:t>Victorians</a:t>
            </a:r>
            <a:r>
              <a:rPr lang="en-US" sz="2400" b="1" dirty="0">
                <a:solidFill>
                  <a:srgbClr val="00B050"/>
                </a:solidFill>
                <a:latin typeface="Century Gothic" panose="020B0502020202020204" pitchFamily="34" charset="0"/>
              </a:rPr>
              <a:t> expected children to be obedient, meek and subservient.</a:t>
            </a:r>
          </a:p>
          <a:p>
            <a:pPr marL="457200" marR="0" lvl="0" indent="-457200" algn="l" defTabSz="914400" rtl="0" eaLnBrk="1" fontAlgn="auto" latinLnBrk="0" hangingPunct="1">
              <a:lnSpc>
                <a:spcPct val="100000"/>
              </a:lnSpc>
              <a:spcBef>
                <a:spcPts val="0"/>
              </a:spcBef>
              <a:spcAft>
                <a:spcPts val="30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 name="Rectangle 3"/>
          <p:cNvSpPr/>
          <p:nvPr/>
        </p:nvSpPr>
        <p:spPr>
          <a:xfrm>
            <a:off x="981701" y="948487"/>
            <a:ext cx="7692742" cy="4016484"/>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Do Now:</a:t>
            </a:r>
          </a:p>
          <a:p>
            <a:pPr marL="457200" marR="0" lvl="0" indent="-457200" algn="l" defTabSz="914400" rtl="0" eaLnBrk="1" fontAlgn="auto" latinLnBrk="0" hangingPunct="1">
              <a:lnSpc>
                <a:spcPct val="100000"/>
              </a:lnSpc>
              <a:spcBef>
                <a:spcPts val="0"/>
              </a:spcBef>
              <a:spcAft>
                <a:spcPts val="300"/>
              </a:spcAft>
              <a:buClrTx/>
              <a:buSzTx/>
              <a:buFont typeface="+mj-lt"/>
              <a:buAutoNum type="arabicPeriod"/>
              <a:tabLst/>
              <a:defRPr/>
            </a:pPr>
            <a:r>
              <a:rPr lang="en-US" sz="2400" dirty="0">
                <a:solidFill>
                  <a:prstClr val="black"/>
                </a:solidFill>
                <a:latin typeface="Century Gothic" panose="020B0502020202020204" pitchFamily="34" charset="0"/>
              </a:rPr>
              <a:t>Which characters treat Jane kindly?</a:t>
            </a:r>
          </a:p>
          <a:p>
            <a:pPr marL="457200" marR="0" lvl="0" indent="-457200" algn="l" defTabSz="914400" rtl="0" eaLnBrk="1" fontAlgn="auto" latinLnBrk="0" hangingPunct="1">
              <a:lnSpc>
                <a:spcPct val="100000"/>
              </a:lnSpc>
              <a:spcBef>
                <a:spcPts val="0"/>
              </a:spcBef>
              <a:spcAft>
                <a:spcPts val="300"/>
              </a:spcAft>
              <a:buClrTx/>
              <a:buSzTx/>
              <a:buFont typeface="+mj-lt"/>
              <a:buAutoNum type="arabicPeriod"/>
              <a:tabLst/>
              <a:defRPr/>
            </a:pPr>
            <a:r>
              <a:rPr lang="en-US" sz="2400" dirty="0">
                <a:solidFill>
                  <a:prstClr val="black"/>
                </a:solidFill>
                <a:latin typeface="Century Gothic" panose="020B0502020202020204" pitchFamily="34" charset="0"/>
              </a:rPr>
              <a:t>Which characters are cruel and malicious to Jane?</a:t>
            </a:r>
          </a:p>
          <a:p>
            <a:pPr marL="457200" marR="0" lvl="0" indent="-4572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Why</a:t>
            </a:r>
            <a:r>
              <a:rPr kumimoji="0" lang="en-US" sz="2400" b="0" i="0" u="none" strike="noStrike" kern="1200" cap="none" spc="0" normalizeH="0" noProof="0" dirty="0">
                <a:ln>
                  <a:noFill/>
                </a:ln>
                <a:solidFill>
                  <a:prstClr val="black"/>
                </a:solidFill>
                <a:effectLst/>
                <a:uLnTx/>
                <a:uFillTx/>
                <a:latin typeface="Century Gothic" panose="020B0502020202020204" pitchFamily="34" charset="0"/>
                <a:ea typeface="+mn-ea"/>
                <a:cs typeface="+mn-cs"/>
              </a:rPr>
              <a:t> does </a:t>
            </a:r>
            <a:r>
              <a:rPr kumimoji="0" lang="en-US" sz="2400" b="0" i="0" u="none" strike="noStrike" kern="1200" cap="none" spc="0" normalizeH="0" noProof="0" dirty="0" err="1">
                <a:ln>
                  <a:noFill/>
                </a:ln>
                <a:solidFill>
                  <a:prstClr val="black"/>
                </a:solidFill>
                <a:effectLst/>
                <a:uLnTx/>
                <a:uFillTx/>
                <a:latin typeface="Century Gothic" panose="020B0502020202020204" pitchFamily="34" charset="0"/>
                <a:ea typeface="+mn-ea"/>
                <a:cs typeface="+mn-cs"/>
              </a:rPr>
              <a:t>Mr</a:t>
            </a:r>
            <a:r>
              <a:rPr kumimoji="0" lang="en-US" sz="2400" b="0" i="0" u="none" strike="noStrike" kern="1200" cap="none" spc="0" normalizeH="0" noProof="0" dirty="0">
                <a:ln>
                  <a:noFill/>
                </a:ln>
                <a:solidFill>
                  <a:prstClr val="black"/>
                </a:solidFill>
                <a:effectLst/>
                <a:uLnTx/>
                <a:uFillTx/>
                <a:latin typeface="Century Gothic" panose="020B0502020202020204" pitchFamily="34" charset="0"/>
                <a:ea typeface="+mn-ea"/>
                <a:cs typeface="+mn-cs"/>
              </a:rPr>
              <a:t> Lloyd visit Jane?</a:t>
            </a:r>
          </a:p>
          <a:p>
            <a:pPr marL="457200" marR="0" lvl="0" indent="-457200" algn="l" defTabSz="914400" rtl="0" eaLnBrk="1" fontAlgn="auto" latinLnBrk="0" hangingPunct="1">
              <a:lnSpc>
                <a:spcPct val="100000"/>
              </a:lnSpc>
              <a:spcBef>
                <a:spcPts val="0"/>
              </a:spcBef>
              <a:spcAft>
                <a:spcPts val="300"/>
              </a:spcAft>
              <a:buClrTx/>
              <a:buSzTx/>
              <a:buFont typeface="+mj-lt"/>
              <a:buAutoNum type="arabicPeriod"/>
              <a:tabLst/>
              <a:defRPr/>
            </a:pPr>
            <a:r>
              <a:rPr lang="en-US" sz="2400" baseline="0" dirty="0">
                <a:solidFill>
                  <a:prstClr val="black"/>
                </a:solidFill>
                <a:latin typeface="Century Gothic" panose="020B0502020202020204" pitchFamily="34" charset="0"/>
              </a:rPr>
              <a:t>Jane</a:t>
            </a:r>
            <a:r>
              <a:rPr lang="en-US" sz="2400" dirty="0">
                <a:solidFill>
                  <a:prstClr val="black"/>
                </a:solidFill>
                <a:latin typeface="Century Gothic" panose="020B0502020202020204" pitchFamily="34" charset="0"/>
              </a:rPr>
              <a:t> is strong, defiant and rebellious. Why is this the opposite of Victorian expectations of children?</a:t>
            </a:r>
          </a:p>
          <a:p>
            <a:pPr marL="457200" marR="0" lvl="0" indent="-457200" algn="l" defTabSz="914400" rtl="0" eaLnBrk="1" fontAlgn="auto" latinLnBrk="0" hangingPunct="1">
              <a:lnSpc>
                <a:spcPct val="100000"/>
              </a:lnSpc>
              <a:spcBef>
                <a:spcPts val="0"/>
              </a:spcBef>
              <a:spcAft>
                <a:spcPts val="30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Do Now</a:t>
            </a:r>
          </a:p>
        </p:txBody>
      </p:sp>
      <p:sp>
        <p:nvSpPr>
          <p:cNvPr id="3" name="TextBox 2"/>
          <p:cNvSpPr txBox="1"/>
          <p:nvPr/>
        </p:nvSpPr>
        <p:spPr>
          <a:xfrm>
            <a:off x="2411760" y="0"/>
            <a:ext cx="673224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86CBAB-F592-48CA-9DBC-3822CA5BD95A}" type="datetime2">
              <a:rPr kumimoji="0" lang="en-GB" sz="24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Tuesday, 14 June 2022</a:t>
            </a:fld>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5" name="TextBox 14"/>
          <p:cNvSpPr txBox="1"/>
          <p:nvPr/>
        </p:nvSpPr>
        <p:spPr>
          <a:xfrm>
            <a:off x="1000896" y="5127701"/>
            <a:ext cx="7710614" cy="1569660"/>
          </a:xfrm>
          <a:prstGeom prst="rect">
            <a:avLst/>
          </a:prstGeom>
          <a:solidFill>
            <a:schemeClr val="tx1"/>
          </a:solidFill>
          <a:ln w="25400">
            <a:solidFill>
              <a:schemeClr val="dk1"/>
            </a:solidFill>
          </a:ln>
        </p:spPr>
        <p:txBody>
          <a:bodyPr wrap="square" rtlCol="0" anchor="t">
            <a:noAutofit/>
          </a:bodyPr>
          <a:lstStyle/>
          <a:p>
            <a:pPr lvl="0" defTabSz="914400">
              <a:spcAft>
                <a:spcPts val="300"/>
              </a:spcAf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Extension: </a:t>
            </a:r>
            <a:r>
              <a:rPr lang="en-GB" sz="2400" b="1" dirty="0">
                <a:solidFill>
                  <a:srgbClr val="00B050"/>
                </a:solidFill>
                <a:latin typeface="Century Gothic" panose="020B0502020202020204" pitchFamily="34" charset="0"/>
              </a:rPr>
              <a:t>Mr Lloyd’s suggestion of sending Jane to school is his best attempt at intervening in the cruel way Mrs Reed treats Jane. </a:t>
            </a:r>
            <a:endParaRPr kumimoji="0" lang="en-US" sz="2400" b="1" i="0" u="none" strike="noStrike" kern="1200" cap="none" spc="0" normalizeH="0" baseline="0" noProof="0" dirty="0">
              <a:ln>
                <a:noFill/>
              </a:ln>
              <a:solidFill>
                <a:srgbClr val="00B050"/>
              </a:solidFill>
              <a:effectLst/>
              <a:uLnTx/>
              <a:uFillTx/>
              <a:latin typeface="Century Gothic" panose="020B0502020202020204" pitchFamily="34" charset="0"/>
            </a:endParaRPr>
          </a:p>
        </p:txBody>
      </p:sp>
      <p:sp>
        <p:nvSpPr>
          <p:cNvPr id="8" name="TextBox 7"/>
          <p:cNvSpPr txBox="1"/>
          <p:nvPr/>
        </p:nvSpPr>
        <p:spPr>
          <a:xfrm>
            <a:off x="975614" y="303058"/>
            <a:ext cx="8168386" cy="584775"/>
          </a:xfrm>
          <a:prstGeom prst="rect">
            <a:avLst/>
          </a:prstGeom>
          <a:ln w="28575">
            <a:noFill/>
          </a:ln>
        </p:spPr>
        <p:txBody>
          <a:bodyPr wrap="square" rtlCol="0" anchor="t">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en-US" sz="3200" b="1" u="sng" dirty="0">
                <a:solidFill>
                  <a:srgbClr val="000000"/>
                </a:solidFill>
                <a:latin typeface="Century Gothic" panose="020B0502020202020204" pitchFamily="34" charset="0"/>
              </a:rPr>
              <a:t>Juxtaposition</a:t>
            </a:r>
            <a:endParaRPr kumimoji="0" lang="en-US"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1" name="TextBox 10">
            <a:extLst>
              <a:ext uri="{FF2B5EF4-FFF2-40B4-BE49-F238E27FC236}">
                <a16:creationId xmlns:a16="http://schemas.microsoft.com/office/drawing/2014/main" id="{EA2ABA98-78E5-2B40-B28B-52D499B591A0}"/>
              </a:ext>
            </a:extLst>
          </p:cNvPr>
          <p:cNvSpPr txBox="1"/>
          <p:nvPr/>
        </p:nvSpPr>
        <p:spPr>
          <a:xfrm>
            <a:off x="1000896" y="5127701"/>
            <a:ext cx="7710614" cy="1569660"/>
          </a:xfrm>
          <a:prstGeom prst="rect">
            <a:avLst/>
          </a:prstGeom>
          <a:solidFill>
            <a:schemeClr val="tx1"/>
          </a:solidFill>
          <a:ln w="25400">
            <a:solidFill>
              <a:schemeClr val="dk1"/>
            </a:solidFill>
          </a:ln>
        </p:spPr>
        <p:txBody>
          <a:bodyPr wrap="square" rtlCol="0" anchor="t">
            <a:noAutofit/>
          </a:bodyPr>
          <a:lstStyle/>
          <a:p>
            <a:pPr lvl="0" defTabSz="914400">
              <a:spcAft>
                <a:spcPts val="300"/>
              </a:spcAf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Extension: </a:t>
            </a:r>
            <a:r>
              <a:rPr lang="en-GB" sz="2400" dirty="0">
                <a:solidFill>
                  <a:schemeClr val="bg1"/>
                </a:solidFill>
                <a:latin typeface="Century Gothic" panose="020B0502020202020204" pitchFamily="34" charset="0"/>
              </a:rPr>
              <a:t>Why does Mr Lloyd suggest that Jane should go to school?</a:t>
            </a:r>
            <a:endParaRPr kumimoji="0" lang="en-US" sz="2400" i="0" u="none" strike="noStrike" kern="1200" cap="none" spc="0" normalizeH="0" baseline="0" noProof="0" dirty="0">
              <a:ln>
                <a:noFill/>
              </a:ln>
              <a:solidFill>
                <a:schemeClr val="bg1"/>
              </a:solidFill>
              <a:effectLst/>
              <a:uLnTx/>
              <a:uFillTx/>
              <a:latin typeface="Century Gothic" panose="020B0502020202020204" pitchFamily="34" charset="0"/>
            </a:endParaRPr>
          </a:p>
        </p:txBody>
      </p:sp>
    </p:spTree>
    <p:extLst>
      <p:ext uri="{BB962C8B-B14F-4D97-AF65-F5344CB8AC3E}">
        <p14:creationId xmlns:p14="http://schemas.microsoft.com/office/powerpoint/2010/main" val="187895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Juxtaposition</a:t>
            </a:r>
          </a:p>
        </p:txBody>
      </p:sp>
      <p:sp>
        <p:nvSpPr>
          <p:cNvPr id="2" name="TextBox 1"/>
          <p:cNvSpPr txBox="1"/>
          <p:nvPr/>
        </p:nvSpPr>
        <p:spPr>
          <a:xfrm>
            <a:off x="827584" y="116632"/>
            <a:ext cx="8208912" cy="56092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Charlotte Brontë uses many techniques as a writer to communicate her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point of view. </a:t>
            </a: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One technique she uses is called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juxtaposition. </a:t>
            </a: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Juxtaposition</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is a literary technique where a writer places very different things or people close to each other. This helps to show how the things are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similar</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or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different</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Let’s look at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some examples.</a:t>
            </a: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1026" name="Picture 2" descr="https://upload.wikimedia.org/wikipedia/commons/thumb/1/17/Yin_yang.svg/260px-Yin_yang.svg.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44208" y="4005064"/>
            <a:ext cx="2476500" cy="24765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12BE4FF-73E6-4FD4-BDDF-E8C078ACD0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548" y="32567"/>
            <a:ext cx="572790" cy="720000"/>
          </a:xfrm>
          <a:prstGeom prst="rect">
            <a:avLst/>
          </a:prstGeom>
        </p:spPr>
      </p:pic>
    </p:spTree>
    <p:extLst>
      <p:ext uri="{BB962C8B-B14F-4D97-AF65-F5344CB8AC3E}">
        <p14:creationId xmlns:p14="http://schemas.microsoft.com/office/powerpoint/2010/main" val="1465998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Juxtaposition</a:t>
            </a:r>
          </a:p>
        </p:txBody>
      </p:sp>
      <p:sp>
        <p:nvSpPr>
          <p:cNvPr id="2" name="TextBox 1"/>
          <p:cNvSpPr txBox="1"/>
          <p:nvPr/>
        </p:nvSpPr>
        <p:spPr>
          <a:xfrm>
            <a:off x="827583" y="44624"/>
            <a:ext cx="819019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In ‘The Tempest’, there was a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juxtaposition</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between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Caliban</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and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Ariel</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a:r>
          </a:p>
        </p:txBody>
      </p:sp>
      <p:pic>
        <p:nvPicPr>
          <p:cNvPr id="6" name="Picture 2" descr="http://www.shadowandact.com/wp-content/uploads/2010/06/Picture-8.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04048" y="875621"/>
            <a:ext cx="1887620" cy="244899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004048" y="3324615"/>
            <a:ext cx="1887620" cy="40011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Caliban</a:t>
            </a:r>
          </a:p>
        </p:txBody>
      </p:sp>
      <p:pic>
        <p:nvPicPr>
          <p:cNvPr id="8"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107692" y="875620"/>
            <a:ext cx="1899603" cy="2448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7110572" y="3324615"/>
            <a:ext cx="1896723" cy="40011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Ariel</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4943" y="3789040"/>
            <a:ext cx="3474426" cy="3068960"/>
          </a:xfrm>
          <a:prstGeom prst="rect">
            <a:avLst/>
          </a:prstGeom>
        </p:spPr>
      </p:pic>
      <p:sp>
        <p:nvSpPr>
          <p:cNvPr id="11" name="TextBox 10"/>
          <p:cNvSpPr txBox="1"/>
          <p:nvPr/>
        </p:nvSpPr>
        <p:spPr>
          <a:xfrm>
            <a:off x="3707905" y="4077072"/>
            <a:ext cx="5299390" cy="1675924"/>
          </a:xfrm>
          <a:prstGeom prst="roundRect">
            <a:avLst>
              <a:gd name="adj" fmla="val 12351"/>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The </a:t>
            </a:r>
            <a:r>
              <a:rPr kumimoji="0" lang="en-GB" sz="2400" b="1" i="0" u="none" strike="noStrike" kern="1200" cap="none" spc="0" normalizeH="0" baseline="0" noProof="0">
                <a:ln>
                  <a:noFill/>
                </a:ln>
                <a:solidFill>
                  <a:prstClr val="black"/>
                </a:solidFill>
                <a:effectLst/>
                <a:uLnTx/>
                <a:uFillTx/>
                <a:latin typeface="Georgia" panose="02040502050405020303" pitchFamily="18" charset="0"/>
                <a:ea typeface="+mn-ea"/>
                <a:cs typeface="+mn-cs"/>
              </a:rPr>
              <a:t>juxtaposition</a:t>
            </a:r>
            <a:r>
              <a:rPr kumimoji="0" lang="en-GB" sz="24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 of Caliban and Ariel helps </a:t>
            </a:r>
            <a:r>
              <a:rPr kumimoji="0" lang="en-GB" sz="2400" b="1" i="0" u="none" strike="noStrike" kern="1200" cap="none" spc="0" normalizeH="0" baseline="0" noProof="0">
                <a:ln>
                  <a:noFill/>
                </a:ln>
                <a:solidFill>
                  <a:prstClr val="black"/>
                </a:solidFill>
                <a:effectLst/>
                <a:uLnTx/>
                <a:uFillTx/>
                <a:latin typeface="Georgia" panose="02040502050405020303" pitchFamily="18" charset="0"/>
                <a:ea typeface="+mn-ea"/>
                <a:cs typeface="+mn-cs"/>
              </a:rPr>
              <a:t>to</a:t>
            </a:r>
            <a:r>
              <a:rPr kumimoji="0" lang="en-GB" sz="24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 </a:t>
            </a:r>
            <a:r>
              <a:rPr kumimoji="0" lang="en-GB" sz="2400" b="1" i="0" u="none" strike="noStrike" kern="1200" cap="none" spc="0" normalizeH="0" baseline="0" noProof="0">
                <a:ln>
                  <a:noFill/>
                </a:ln>
                <a:solidFill>
                  <a:prstClr val="black"/>
                </a:solidFill>
                <a:effectLst/>
                <a:uLnTx/>
                <a:uFillTx/>
                <a:latin typeface="Georgia" panose="02040502050405020303" pitchFamily="18" charset="0"/>
                <a:ea typeface="+mn-ea"/>
                <a:cs typeface="+mn-cs"/>
              </a:rPr>
              <a:t>emphasise</a:t>
            </a:r>
            <a:r>
              <a:rPr kumimoji="0" lang="en-GB" sz="24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 how violent and grotesque Caliban is, and how cruelly Prospero treats him. </a:t>
            </a:r>
          </a:p>
        </p:txBody>
      </p:sp>
      <p:sp>
        <p:nvSpPr>
          <p:cNvPr id="4" name="Rectangle 3"/>
          <p:cNvSpPr/>
          <p:nvPr/>
        </p:nvSpPr>
        <p:spPr>
          <a:xfrm>
            <a:off x="827583" y="1388819"/>
            <a:ext cx="4056769" cy="160813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Both</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of the characters were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Prospero’s servants</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Both were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strange</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otherworldly</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creatures.</a:t>
            </a: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12">
            <a:extLst>
              <a:ext uri="{FF2B5EF4-FFF2-40B4-BE49-F238E27FC236}">
                <a16:creationId xmlns:a16="http://schemas.microsoft.com/office/drawing/2014/main" id="{727F748C-F813-41D1-BFA6-CF9CB48A6F6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548" y="32567"/>
            <a:ext cx="572790" cy="720000"/>
          </a:xfrm>
          <a:prstGeom prst="rect">
            <a:avLst/>
          </a:prstGeom>
        </p:spPr>
      </p:pic>
    </p:spTree>
    <p:extLst>
      <p:ext uri="{BB962C8B-B14F-4D97-AF65-F5344CB8AC3E}">
        <p14:creationId xmlns:p14="http://schemas.microsoft.com/office/powerpoint/2010/main" val="1258578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Juxtaposition</a:t>
            </a:r>
          </a:p>
        </p:txBody>
      </p:sp>
      <p:sp>
        <p:nvSpPr>
          <p:cNvPr id="2" name="TextBox 1"/>
          <p:cNvSpPr txBox="1"/>
          <p:nvPr/>
        </p:nvSpPr>
        <p:spPr>
          <a:xfrm>
            <a:off x="827583" y="44624"/>
            <a:ext cx="819019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In ‘Oliver Twist’, there was a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juxtaposition</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between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Oliver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and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Dodger</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a:r>
          </a:p>
        </p:txBody>
      </p:sp>
      <p:sp>
        <p:nvSpPr>
          <p:cNvPr id="7" name="Rectangle 6"/>
          <p:cNvSpPr/>
          <p:nvPr/>
        </p:nvSpPr>
        <p:spPr>
          <a:xfrm>
            <a:off x="5460948" y="3324615"/>
            <a:ext cx="1559323" cy="40011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Oliver</a:t>
            </a:r>
          </a:p>
        </p:txBody>
      </p:sp>
      <p:sp>
        <p:nvSpPr>
          <p:cNvPr id="10" name="Rectangle 9"/>
          <p:cNvSpPr/>
          <p:nvPr/>
        </p:nvSpPr>
        <p:spPr>
          <a:xfrm>
            <a:off x="7212743" y="3324615"/>
            <a:ext cx="1794552" cy="40011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Dodger</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4943" y="3789040"/>
            <a:ext cx="3474426" cy="3068960"/>
          </a:xfrm>
          <a:prstGeom prst="rect">
            <a:avLst/>
          </a:prstGeom>
        </p:spPr>
      </p:pic>
      <p:sp>
        <p:nvSpPr>
          <p:cNvPr id="11" name="TextBox 10"/>
          <p:cNvSpPr txBox="1"/>
          <p:nvPr/>
        </p:nvSpPr>
        <p:spPr>
          <a:xfrm>
            <a:off x="2987824" y="3861048"/>
            <a:ext cx="6019471" cy="2464594"/>
          </a:xfrm>
          <a:prstGeom prst="roundRect">
            <a:avLst>
              <a:gd name="adj" fmla="val 12351"/>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The </a:t>
            </a:r>
            <a:r>
              <a:rPr kumimoji="0" lang="en-GB" sz="2400" b="1" i="0" u="none" strike="noStrike" kern="1200" cap="none" spc="0" normalizeH="0" baseline="0" noProof="0">
                <a:ln>
                  <a:noFill/>
                </a:ln>
                <a:solidFill>
                  <a:prstClr val="black"/>
                </a:solidFill>
                <a:effectLst/>
                <a:uLnTx/>
                <a:uFillTx/>
                <a:latin typeface="Georgia" panose="02040502050405020303" pitchFamily="18" charset="0"/>
                <a:ea typeface="+mn-ea"/>
                <a:cs typeface="+mn-cs"/>
              </a:rPr>
              <a:t>juxtaposition</a:t>
            </a:r>
            <a:r>
              <a:rPr kumimoji="0" lang="en-GB" sz="24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 of Oliver and Dodger </a:t>
            </a:r>
            <a:r>
              <a:rPr kumimoji="0" lang="en-GB" sz="2400" b="1" i="0" u="none" strike="noStrike" kern="1200" cap="none" spc="0" normalizeH="0" baseline="0" noProof="0">
                <a:ln>
                  <a:noFill/>
                </a:ln>
                <a:solidFill>
                  <a:prstClr val="black"/>
                </a:solidFill>
                <a:effectLst/>
                <a:uLnTx/>
                <a:uFillTx/>
                <a:latin typeface="Georgia" panose="02040502050405020303" pitchFamily="18" charset="0"/>
                <a:ea typeface="+mn-ea"/>
                <a:cs typeface="+mn-cs"/>
              </a:rPr>
              <a:t>draws attention </a:t>
            </a:r>
            <a:r>
              <a:rPr kumimoji="0" lang="en-GB" sz="24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to how </a:t>
            </a:r>
            <a:r>
              <a:rPr kumimoji="0" lang="en-GB" sz="2400" b="1" i="0" u="none" strike="noStrike" kern="1200" cap="none" spc="0" normalizeH="0" baseline="0" noProof="0">
                <a:ln>
                  <a:noFill/>
                </a:ln>
                <a:solidFill>
                  <a:prstClr val="black"/>
                </a:solidFill>
                <a:effectLst/>
                <a:uLnTx/>
                <a:uFillTx/>
                <a:latin typeface="Georgia" panose="02040502050405020303" pitchFamily="18" charset="0"/>
                <a:ea typeface="+mn-ea"/>
                <a:cs typeface="+mn-cs"/>
              </a:rPr>
              <a:t>naïve</a:t>
            </a:r>
            <a:r>
              <a:rPr kumimoji="0" lang="en-GB" sz="24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 and </a:t>
            </a:r>
            <a:r>
              <a:rPr kumimoji="0" lang="en-GB" sz="2400" b="1" i="0" u="none" strike="noStrike" kern="1200" cap="none" spc="0" normalizeH="0" baseline="0" noProof="0">
                <a:ln>
                  <a:noFill/>
                </a:ln>
                <a:solidFill>
                  <a:prstClr val="black"/>
                </a:solidFill>
                <a:effectLst/>
                <a:uLnTx/>
                <a:uFillTx/>
                <a:latin typeface="Georgia" panose="02040502050405020303" pitchFamily="18" charset="0"/>
                <a:ea typeface="+mn-ea"/>
                <a:cs typeface="+mn-cs"/>
              </a:rPr>
              <a:t>innocent</a:t>
            </a:r>
            <a:r>
              <a:rPr kumimoji="0" lang="en-GB" sz="24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 Oliver is. The comparison between the characters shows how good Oliver is. He always wants to do the right thing and refuses to steal, unlike Dodger. </a:t>
            </a:r>
          </a:p>
        </p:txBody>
      </p:sp>
      <p:sp>
        <p:nvSpPr>
          <p:cNvPr id="4" name="Rectangle 3"/>
          <p:cNvSpPr/>
          <p:nvPr/>
        </p:nvSpPr>
        <p:spPr>
          <a:xfrm>
            <a:off x="827583" y="1604843"/>
            <a:ext cx="4440895" cy="160813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Both</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of the characters were orphans. </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They both lived in London with Fagin.</a:t>
            </a: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 name="Picture 2" descr="https://s-media-cache-ak0.pinimg.com/564x/7c/17/71/7c1771c08a7943c4b9a8da666803a28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12743" y="1205939"/>
            <a:ext cx="1805035" cy="21186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vignette4.wikia.nocookie.net/oliver-twistcharles-dickens/images/a/a2/18.jpg/revision/latest?cb=20140731144224"/>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460949" y="1205939"/>
            <a:ext cx="1559323" cy="21186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936D834B-DF9E-4118-AEE1-B579A83AD2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548" y="32567"/>
            <a:ext cx="572790" cy="720000"/>
          </a:xfrm>
          <a:prstGeom prst="rect">
            <a:avLst/>
          </a:prstGeom>
        </p:spPr>
      </p:pic>
    </p:spTree>
    <p:extLst>
      <p:ext uri="{BB962C8B-B14F-4D97-AF65-F5344CB8AC3E}">
        <p14:creationId xmlns:p14="http://schemas.microsoft.com/office/powerpoint/2010/main" val="4170218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Juxtaposition</a:t>
            </a:r>
          </a:p>
        </p:txBody>
      </p:sp>
      <p:sp>
        <p:nvSpPr>
          <p:cNvPr id="2" name="TextBox 1"/>
          <p:cNvSpPr txBox="1"/>
          <p:nvPr/>
        </p:nvSpPr>
        <p:spPr>
          <a:xfrm>
            <a:off x="827583" y="44624"/>
            <a:ext cx="819019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the end of ‘Animal Farm’, there was a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juxtaposition</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between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Napoleon and the pigs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and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humans</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4943" y="3789040"/>
            <a:ext cx="3474426" cy="3068960"/>
          </a:xfrm>
          <a:prstGeom prst="rect">
            <a:avLst/>
          </a:prstGeom>
        </p:spPr>
      </p:pic>
      <p:sp>
        <p:nvSpPr>
          <p:cNvPr id="11" name="TextBox 10"/>
          <p:cNvSpPr txBox="1"/>
          <p:nvPr/>
        </p:nvSpPr>
        <p:spPr>
          <a:xfrm>
            <a:off x="2987824" y="3861048"/>
            <a:ext cx="6019471" cy="2858929"/>
          </a:xfrm>
          <a:prstGeom prst="roundRect">
            <a:avLst>
              <a:gd name="adj" fmla="val 12351"/>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The </a:t>
            </a:r>
            <a:r>
              <a:rPr kumimoji="0" lang="en-GB" sz="2400" b="1" i="0" u="none" strike="noStrike" kern="1200" cap="none" spc="0" normalizeH="0" baseline="0" noProof="0">
                <a:ln>
                  <a:noFill/>
                </a:ln>
                <a:solidFill>
                  <a:prstClr val="black"/>
                </a:solidFill>
                <a:effectLst/>
                <a:uLnTx/>
                <a:uFillTx/>
                <a:latin typeface="Georgia" panose="02040502050405020303" pitchFamily="18" charset="0"/>
                <a:ea typeface="+mn-ea"/>
                <a:cs typeface="+mn-cs"/>
              </a:rPr>
              <a:t>juxtaposition</a:t>
            </a:r>
            <a:r>
              <a:rPr kumimoji="0" lang="en-GB" sz="24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 of the pigs and the humans </a:t>
            </a:r>
            <a:r>
              <a:rPr kumimoji="0" lang="en-GB" sz="2400" b="1" i="0" u="none" strike="noStrike" kern="1200" cap="none" spc="0" normalizeH="0" baseline="0" noProof="0">
                <a:ln>
                  <a:noFill/>
                </a:ln>
                <a:solidFill>
                  <a:prstClr val="black"/>
                </a:solidFill>
                <a:effectLst/>
                <a:uLnTx/>
                <a:uFillTx/>
                <a:latin typeface="Georgia" panose="02040502050405020303" pitchFamily="18" charset="0"/>
                <a:ea typeface="+mn-ea"/>
                <a:cs typeface="+mn-cs"/>
              </a:rPr>
              <a:t>confirms </a:t>
            </a:r>
            <a:r>
              <a:rPr kumimoji="0" lang="en-GB" sz="24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how corrupt the pigs have finally become. Next to the neighbouring farmers, the pigs look exactly the same. Napoleon and the other pigs have become the disgusting tyrants they were meant to overthrow. </a:t>
            </a:r>
          </a:p>
        </p:txBody>
      </p:sp>
      <p:sp>
        <p:nvSpPr>
          <p:cNvPr id="4" name="Rectangle 3"/>
          <p:cNvSpPr/>
          <p:nvPr/>
        </p:nvSpPr>
        <p:spPr>
          <a:xfrm>
            <a:off x="827583" y="1184799"/>
            <a:ext cx="4536505"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‘No question, now, what had happened to the faces of the pigs. The creatures outside looked from pig to man, and from man to pig, and from pig to man again; but already it was impossible to say which was which.’</a:t>
            </a:r>
            <a:endParaRPr kumimoji="0" lang="en-GB" sz="20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4088" y="875622"/>
            <a:ext cx="3653690" cy="2865124"/>
          </a:xfrm>
          <a:prstGeom prst="rect">
            <a:avLst/>
          </a:prstGeom>
        </p:spPr>
      </p:pic>
      <p:pic>
        <p:nvPicPr>
          <p:cNvPr id="10" name="Picture 9">
            <a:extLst>
              <a:ext uri="{FF2B5EF4-FFF2-40B4-BE49-F238E27FC236}">
                <a16:creationId xmlns:a16="http://schemas.microsoft.com/office/drawing/2014/main" id="{40E3E876-E7A0-41AC-B4BA-B86BFF55F4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548" y="32567"/>
            <a:ext cx="572790" cy="720000"/>
          </a:xfrm>
          <a:prstGeom prst="rect">
            <a:avLst/>
          </a:prstGeom>
        </p:spPr>
      </p:pic>
    </p:spTree>
    <p:extLst>
      <p:ext uri="{BB962C8B-B14F-4D97-AF65-F5344CB8AC3E}">
        <p14:creationId xmlns:p14="http://schemas.microsoft.com/office/powerpoint/2010/main" val="3125948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Juxtaposition</a:t>
            </a:r>
          </a:p>
        </p:txBody>
      </p:sp>
      <p:sp>
        <p:nvSpPr>
          <p:cNvPr id="2" name="TextBox 1"/>
          <p:cNvSpPr txBox="1"/>
          <p:nvPr/>
        </p:nvSpPr>
        <p:spPr>
          <a:xfrm>
            <a:off x="827584" y="116632"/>
            <a:ext cx="8208912" cy="34932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Juxtaposition</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is a literary technique where a writer places very different things or people close to each other. This helps to show how the things are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similar</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or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different</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Charlotte Brontë uses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juxtaposition</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throughout ‘Jane Eyre’. For example, Brontë juxtaposes good and kind characters, such as Mr Lloyd, with cruel characters, like Mrs Reed. </a:t>
            </a:r>
          </a:p>
        </p:txBody>
      </p:sp>
      <p:pic>
        <p:nvPicPr>
          <p:cNvPr id="6" name="Picture 5"/>
          <p:cNvPicPr>
            <a:picLocks noChangeAspect="1"/>
          </p:cNvPicPr>
          <p:nvPr/>
        </p:nvPicPr>
        <p:blipFill>
          <a:blip r:embed="rId2"/>
          <a:stretch>
            <a:fillRect/>
          </a:stretch>
        </p:blipFill>
        <p:spPr>
          <a:xfrm>
            <a:off x="6927619" y="3645024"/>
            <a:ext cx="2016224" cy="2888629"/>
          </a:xfrm>
          <a:prstGeom prst="rect">
            <a:avLst/>
          </a:prstGeom>
        </p:spPr>
      </p:pic>
      <p:sp>
        <p:nvSpPr>
          <p:cNvPr id="7" name="TextBox 6"/>
          <p:cNvSpPr txBox="1"/>
          <p:nvPr/>
        </p:nvSpPr>
        <p:spPr>
          <a:xfrm>
            <a:off x="6819607" y="6333598"/>
            <a:ext cx="2232248"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Charlotte</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Brontë</a:t>
            </a:r>
            <a:endPar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3" name="Rectangle 2"/>
          <p:cNvSpPr/>
          <p:nvPr/>
        </p:nvSpPr>
        <p:spPr>
          <a:xfrm>
            <a:off x="827584" y="4100879"/>
            <a:ext cx="6007382"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This technique makes the reader pick sides! We usually side with Jane and the characters that are nice to her.</a:t>
            </a:r>
          </a:p>
        </p:txBody>
      </p:sp>
      <p:pic>
        <p:nvPicPr>
          <p:cNvPr id="8" name="Picture 7">
            <a:extLst>
              <a:ext uri="{FF2B5EF4-FFF2-40B4-BE49-F238E27FC236}">
                <a16:creationId xmlns:a16="http://schemas.microsoft.com/office/drawing/2014/main" id="{1424845C-1F5A-40E9-A1E7-521A15673B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548" y="32567"/>
            <a:ext cx="572790" cy="720000"/>
          </a:xfrm>
          <a:prstGeom prst="rect">
            <a:avLst/>
          </a:prstGeom>
        </p:spPr>
      </p:pic>
    </p:spTree>
    <p:extLst>
      <p:ext uri="{BB962C8B-B14F-4D97-AF65-F5344CB8AC3E}">
        <p14:creationId xmlns:p14="http://schemas.microsoft.com/office/powerpoint/2010/main" val="181362540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spcAft>
            <a:spcPts val="300"/>
          </a:spcAft>
          <a:defRPr sz="2400" dirty="0" smtClean="0">
            <a:solidFill>
              <a:schemeClr val="bg1"/>
            </a:solidFill>
            <a:latin typeface="Century Gothic" panose="020B0502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8D4F186D698314795AF02BA8E404829" ma:contentTypeVersion="19" ma:contentTypeDescription="Create a new document." ma:contentTypeScope="" ma:versionID="2ac49cd43e7d3cbb574e390169105f02">
  <xsd:schema xmlns:xsd="http://www.w3.org/2001/XMLSchema" xmlns:xs="http://www.w3.org/2001/XMLSchema" xmlns:p="http://schemas.microsoft.com/office/2006/metadata/properties" xmlns:ns1="http://schemas.microsoft.com/sharepoint/v3" xmlns:ns2="9c6500c0-19b7-4dc1-a957-fb6bf8f5f217" xmlns:ns3="b64db6f3-d8b6-4520-ae13-60ac2c110106" xmlns:ns4="66eb2665-5259-4d07-aae6-d909f8d4f955" targetNamespace="http://schemas.microsoft.com/office/2006/metadata/properties" ma:root="true" ma:fieldsID="eebb7405bcd78acff2b4b4eba8e16250" ns1:_="" ns2:_="" ns3:_="" ns4:_="">
    <xsd:import namespace="http://schemas.microsoft.com/sharepoint/v3"/>
    <xsd:import namespace="9c6500c0-19b7-4dc1-a957-fb6bf8f5f217"/>
    <xsd:import namespace="b64db6f3-d8b6-4520-ae13-60ac2c110106"/>
    <xsd:import namespace="66eb2665-5259-4d07-aae6-d909f8d4f955"/>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Spring"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1:_ip_UnifiedCompliancePolicyProperties" minOccurs="0"/>
                <xsd:element ref="ns1:_ip_UnifiedCompliancePolicyUIAction" minOccurs="0"/>
                <xsd:element ref="ns2:Ark_x0020_Department"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6500c0-19b7-4dc1-a957-fb6bf8f5f21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Ark_x0020_Department" ma:index="23" nillable="true" ma:displayName="Ark Department" ma:format="Dropdown" ma:internalName="Ark_x0020_Department">
      <xsd:simpleType>
        <xsd:restriction base="dms:Choice">
          <xsd:enumeration value="Admin"/>
          <xsd:enumeration value="ACP"/>
          <xsd:enumeration value="Assessment, System &amp; Data"/>
          <xsd:enumeration value="ATT"/>
          <xsd:enumeration value="Communication"/>
          <xsd:enumeration value="Development"/>
          <xsd:enumeration value="Ed City"/>
          <xsd:enumeration value="Education"/>
          <xsd:enumeration value="English Mastery"/>
          <xsd:enumeration value="Estates"/>
          <xsd:enumeration value="Finance"/>
          <xsd:enumeration value="Governance"/>
          <xsd:enumeration value="HR"/>
          <xsd:enumeration value="Insight"/>
          <xsd:enumeration value="IT"/>
          <xsd:enumeration value="Management Team"/>
          <xsd:enumeration value="Maths Mastery"/>
          <xsd:enumeration value="Music"/>
          <xsd:enumeration value="Now Teach"/>
          <xsd:enumeration value="Office Management"/>
          <xsd:enumeration value="Operations"/>
          <xsd:enumeration value="Pathways &amp; Enrichment"/>
          <xsd:enumeration value="People Team"/>
          <xsd:enumeration value="Professional Learning"/>
          <xsd:enumeration value="Projects"/>
          <xsd:enumeration value="Procurement"/>
          <xsd:enumeration value="Safeguarding"/>
          <xsd:enumeration value="Ventures"/>
        </xsd:restriction>
      </xsd:simpleType>
    </xsd:element>
  </xsd:schema>
  <xsd:schema xmlns:xsd="http://www.w3.org/2001/XMLSchema" xmlns:xs="http://www.w3.org/2001/XMLSchema" xmlns:dms="http://schemas.microsoft.com/office/2006/documentManagement/types" xmlns:pc="http://schemas.microsoft.com/office/infopath/2007/PartnerControls" targetNamespace="b64db6f3-d8b6-4520-ae13-60ac2c110106"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6eb2665-5259-4d07-aae6-d909f8d4f95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Spring" ma:index="14" nillable="true" ma:displayName="Term" ma:internalName="Spring">
      <xsd:simpleType>
        <xsd:restriction base="dms:Text"/>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rk_x0020_Department xmlns="9c6500c0-19b7-4dc1-a957-fb6bf8f5f217">English Mastery</Ark_x0020_Department>
    <_ip_UnifiedCompliancePolicyUIAction xmlns="http://schemas.microsoft.com/sharepoint/v3" xsi:nil="true"/>
    <Spring xmlns="66eb2665-5259-4d07-aae6-d909f8d4f955"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F729144E-B4C6-4E2A-861D-4C31E4F67505}">
  <ds:schemaRefs>
    <ds:schemaRef ds:uri="http://schemas.microsoft.com/sharepoint/v3/contenttype/forms"/>
  </ds:schemaRefs>
</ds:datastoreItem>
</file>

<file path=customXml/itemProps2.xml><?xml version="1.0" encoding="utf-8"?>
<ds:datastoreItem xmlns:ds="http://schemas.openxmlformats.org/officeDocument/2006/customXml" ds:itemID="{BF680FA2-DFC5-4600-96CE-1B37B1A97B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c6500c0-19b7-4dc1-a957-fb6bf8f5f217"/>
    <ds:schemaRef ds:uri="b64db6f3-d8b6-4520-ae13-60ac2c110106"/>
    <ds:schemaRef ds:uri="66eb2665-5259-4d07-aae6-d909f8d4f9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F46E2C-F212-4646-A5CD-4B8C08443F04}">
  <ds:schemaRefs>
    <ds:schemaRef ds:uri="http://purl.org/dc/dcmitype/"/>
    <ds:schemaRef ds:uri="http://schemas.microsoft.com/office/2006/documentManagement/types"/>
    <ds:schemaRef ds:uri="http://purl.org/dc/terms/"/>
    <ds:schemaRef ds:uri="http://www.w3.org/XML/1998/namespace"/>
    <ds:schemaRef ds:uri="http://purl.org/dc/elements/1.1/"/>
    <ds:schemaRef ds:uri="http://schemas.microsoft.com/office/infopath/2007/PartnerControls"/>
    <ds:schemaRef ds:uri="http://schemas.microsoft.com/office/2006/metadata/properties"/>
    <ds:schemaRef ds:uri="66eb2665-5259-4d07-aae6-d909f8d4f955"/>
    <ds:schemaRef ds:uri="http://schemas.microsoft.com/sharepoint/v3"/>
    <ds:schemaRef ds:uri="http://schemas.openxmlformats.org/package/2006/metadata/core-properties"/>
    <ds:schemaRef ds:uri="b64db6f3-d8b6-4520-ae13-60ac2c110106"/>
    <ds:schemaRef ds:uri="9c6500c0-19b7-4dc1-a957-fb6bf8f5f217"/>
  </ds:schemaRefs>
</ds:datastoreItem>
</file>

<file path=docProps/app.xml><?xml version="1.0" encoding="utf-8"?>
<Properties xmlns="http://schemas.openxmlformats.org/officeDocument/2006/extended-properties" xmlns:vt="http://schemas.openxmlformats.org/officeDocument/2006/docPropsVTypes">
  <Template>Office Theme</Template>
  <TotalTime>28</TotalTime>
  <Words>2638</Words>
  <Application>Microsoft Office PowerPoint</Application>
  <PresentationFormat>On-screen Show (4:3)</PresentationFormat>
  <Paragraphs>229</Paragraphs>
  <Slides>22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Century Gothic</vt:lpstr>
      <vt:lpstr>Georgia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Michlyn Caffrey</dc:creator>
  <cp:lastModifiedBy>Amelia Gann</cp:lastModifiedBy>
  <cp:revision>3</cp:revision>
  <dcterms:created xsi:type="dcterms:W3CDTF">2021-05-24T13:14:50Z</dcterms:created>
  <dcterms:modified xsi:type="dcterms:W3CDTF">2022-06-14T08:36:56Z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0x01010038D4F186D698314795AF02BA8E404829</vt:lpwstr>
  </property>
</Properties>
</file>