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0" r:id="rId7"/>
    <p:sldId id="258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06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5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26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8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11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66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76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62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58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3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8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10FA1-C05C-4669-8EA0-639FEDCA325D}" type="datetimeFigureOut">
              <a:rPr lang="en-GB" smtClean="0"/>
              <a:t>22/11/2016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9C63B-6C87-4414-B222-EB1315196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3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Volume II, </a:t>
            </a:r>
            <a:r>
              <a:rPr lang="en-GB" smtClean="0"/>
              <a:t>chapters 3-4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6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Closely analyse and explore the creature’s interaction with the world</a:t>
            </a:r>
          </a:p>
          <a:p>
            <a:r>
              <a:rPr lang="en-GB" dirty="0" smtClean="0"/>
              <a:t>Explore ‘innocence’ as a key Gothic concern</a:t>
            </a:r>
          </a:p>
          <a:p>
            <a:r>
              <a:rPr lang="en-GB" dirty="0" smtClean="0"/>
              <a:t>Make connections with characters in ‘The Bloody Chamber’ who could be defined as innocent, particularly exploring corruption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021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Telling tales…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‘he thus began his tale…’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Birth narrative </a:t>
            </a:r>
            <a:r>
              <a:rPr lang="en-GB" u="sng" dirty="0" smtClean="0"/>
              <a:t>and</a:t>
            </a:r>
            <a:r>
              <a:rPr lang="en-GB" dirty="0" smtClean="0"/>
              <a:t> bildungsroman?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More of a formation narrative here as we witness the formation of the monster and see what happens when he encounters society/ civilisation. </a:t>
            </a:r>
          </a:p>
        </p:txBody>
      </p:sp>
    </p:spTree>
    <p:extLst>
      <p:ext uri="{BB962C8B-B14F-4D97-AF65-F5344CB8AC3E}">
        <p14:creationId xmlns:p14="http://schemas.microsoft.com/office/powerpoint/2010/main" val="76013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tale within a tale?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Is the creature’s narrative: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At the heart of the novel and therefore the most important/truthful?</a:t>
            </a:r>
          </a:p>
          <a:p>
            <a:r>
              <a:rPr lang="en-GB" dirty="0" smtClean="0"/>
              <a:t>Structurally contained by the narratives of others?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02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vocabulary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Sentient</a:t>
            </a:r>
            <a:r>
              <a:rPr lang="en-GB" dirty="0" smtClean="0"/>
              <a:t> – able to perceive or feel things</a:t>
            </a:r>
          </a:p>
          <a:p>
            <a:r>
              <a:rPr lang="en-GB" b="1" dirty="0" smtClean="0"/>
              <a:t>Tabula rasa </a:t>
            </a:r>
            <a:r>
              <a:rPr lang="en-GB" dirty="0" smtClean="0"/>
              <a:t>– a blank slate – with reference to the mind, where experiences are recorded onto it</a:t>
            </a:r>
          </a:p>
          <a:p>
            <a:r>
              <a:rPr lang="en-GB" b="1" dirty="0" smtClean="0"/>
              <a:t>Sensory</a:t>
            </a:r>
            <a:r>
              <a:rPr lang="en-GB" dirty="0" smtClean="0"/>
              <a:t>- concerned with the senses</a:t>
            </a:r>
          </a:p>
          <a:p>
            <a:r>
              <a:rPr lang="en-GB" b="1" dirty="0" smtClean="0"/>
              <a:t>Empiricism</a:t>
            </a:r>
            <a:r>
              <a:rPr lang="en-GB" dirty="0" smtClean="0"/>
              <a:t> – theory of knowledge that suggests knowledge only comes via sensory experience. There are no innate ideas; everything is derived via experience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35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Group tasks on chapters 3 and 4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 creature shows a prodigious capacity to learn. Complete the table across these two chapters showing the key stages of the creature’s development from baby-like, helpless mute to the end of chapter 4, when he is sentient and has started to develop speech. Choose a key quote for each stage. You can present this as a comic strip if you would prefer.</a:t>
            </a:r>
          </a:p>
          <a:p>
            <a:pPr lvl="0"/>
            <a:r>
              <a:rPr lang="en-GB" dirty="0"/>
              <a:t>What is the creature’s attitude towards nature in these chapters? How does it compare to Victor’s?</a:t>
            </a:r>
          </a:p>
          <a:p>
            <a:pPr lvl="0"/>
            <a:r>
              <a:rPr lang="en-GB" dirty="0"/>
              <a:t>What might be symbolised by the fire in chapter 3?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00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exam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/>
              <a:t>Innocence is often an important element in Gothic writing</a:t>
            </a:r>
            <a:r>
              <a:rPr lang="en-GB" dirty="0" smtClean="0"/>
              <a:t>.’ By </a:t>
            </a:r>
            <a:r>
              <a:rPr lang="en-GB" dirty="0"/>
              <a:t>comparing ‘The Bloody Chamber’ with at least one other text prescribed for this topic (Frankenstein), discuss how far you agree with this view.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971" y="18596"/>
            <a:ext cx="1807029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0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57" y="379192"/>
            <a:ext cx="10515600" cy="1325563"/>
          </a:xfrm>
        </p:spPr>
        <p:txBody>
          <a:bodyPr/>
          <a:lstStyle/>
          <a:p>
            <a:r>
              <a:rPr lang="en-GB" dirty="0" smtClean="0"/>
              <a:t>Corruption of innocence as Gothic concern?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Stereotypically, innocent female corrupted/ tempted by evil, oppressive man…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Central conflict between innocence and corruption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Dramatization of conflicting desires?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Gothic texts, notion that society/ human institutions are actually a corrupting force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971" y="18596"/>
            <a:ext cx="1807029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task…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Which characters from ‘The Bloody Chamber…’ could be described as innocent and how might you connect them with the creature and the female characters in ‘Frankenstein’?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Extra – make reference to other Gothic texts.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971" y="18596"/>
            <a:ext cx="1807029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99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410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Volume II, chapters 3-4</vt:lpstr>
      <vt:lpstr>Aims</vt:lpstr>
      <vt:lpstr>Telling tales…</vt:lpstr>
      <vt:lpstr>A tale within a tale?</vt:lpstr>
      <vt:lpstr>Key vocabulary</vt:lpstr>
      <vt:lpstr>Group tasks on chapters 3 and 4</vt:lpstr>
      <vt:lpstr>Sample exam question</vt:lpstr>
      <vt:lpstr>Corruption of innocence as Gothic concern?</vt:lpstr>
      <vt:lpstr>Quick task…</vt:lpstr>
    </vt:vector>
  </TitlesOfParts>
  <Company>Harington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Sofie Khachik</cp:lastModifiedBy>
  <cp:revision>7</cp:revision>
  <dcterms:created xsi:type="dcterms:W3CDTF">2016-11-22T12:55:39Z</dcterms:created>
  <dcterms:modified xsi:type="dcterms:W3CDTF">2016-11-22T14:27:02Z</dcterms:modified>
</cp:coreProperties>
</file>