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76" r:id="rId5"/>
  </p:sldMasterIdLst>
  <p:notesMasterIdLst>
    <p:notesMasterId r:id="rId33"/>
  </p:notesMasterIdLst>
  <p:sldIdLst>
    <p:sldId id="273" r:id="rId6"/>
    <p:sldId id="274" r:id="rId7"/>
    <p:sldId id="625" r:id="rId8"/>
    <p:sldId id="415" r:id="rId9"/>
    <p:sldId id="416" r:id="rId10"/>
    <p:sldId id="417" r:id="rId11"/>
    <p:sldId id="434" r:id="rId12"/>
    <p:sldId id="418" r:id="rId13"/>
    <p:sldId id="419" r:id="rId14"/>
    <p:sldId id="420" r:id="rId15"/>
    <p:sldId id="426" r:id="rId16"/>
    <p:sldId id="428" r:id="rId17"/>
    <p:sldId id="435" r:id="rId18"/>
    <p:sldId id="436" r:id="rId19"/>
    <p:sldId id="427" r:id="rId20"/>
    <p:sldId id="429" r:id="rId21"/>
    <p:sldId id="430" r:id="rId22"/>
    <p:sldId id="431" r:id="rId23"/>
    <p:sldId id="421" r:id="rId24"/>
    <p:sldId id="422" r:id="rId25"/>
    <p:sldId id="425" r:id="rId26"/>
    <p:sldId id="423" r:id="rId27"/>
    <p:sldId id="424" r:id="rId28"/>
    <p:sldId id="437" r:id="rId29"/>
    <p:sldId id="476" r:id="rId30"/>
    <p:sldId id="477" r:id="rId31"/>
    <p:sldId id="326"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473CA3-42A4-452E-BC3B-3F6555DBCCD1}" v="1" dt="2022-06-14T08:37:30.1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5687"/>
  </p:normalViewPr>
  <p:slideViewPr>
    <p:cSldViewPr snapToGrid="0" snapToObjects="1">
      <p:cViewPr varScale="1">
        <p:scale>
          <a:sx n="68" d="100"/>
          <a:sy n="68" d="100"/>
        </p:scale>
        <p:origin x="144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Wallace" userId="4013747d-563c-42aa-bf01-70dd3c96ac1a" providerId="ADAL" clId="{A1731316-FBCB-44A7-9152-4BC15FC6BBA1}"/>
    <pc:docChg chg="delSld delMainMaster">
      <pc:chgData name="Nick Wallace" userId="4013747d-563c-42aa-bf01-70dd3c96ac1a" providerId="ADAL" clId="{A1731316-FBCB-44A7-9152-4BC15FC6BBA1}" dt="2021-08-27T11:50:56.531" v="0" actId="47"/>
      <pc:docMkLst>
        <pc:docMk/>
      </pc:docMkLst>
      <pc:sldChg chg="del">
        <pc:chgData name="Nick Wallace" userId="4013747d-563c-42aa-bf01-70dd3c96ac1a" providerId="ADAL" clId="{A1731316-FBCB-44A7-9152-4BC15FC6BBA1}" dt="2021-08-27T11:50:56.531" v="0" actId="47"/>
        <pc:sldMkLst>
          <pc:docMk/>
          <pc:sldMk cId="2962779521" sldId="328"/>
        </pc:sldMkLst>
      </pc:sldChg>
      <pc:sldMasterChg chg="del delSldLayout">
        <pc:chgData name="Nick Wallace" userId="4013747d-563c-42aa-bf01-70dd3c96ac1a" providerId="ADAL" clId="{A1731316-FBCB-44A7-9152-4BC15FC6BBA1}" dt="2021-08-27T11:50:56.531" v="0" actId="47"/>
        <pc:sldMasterMkLst>
          <pc:docMk/>
          <pc:sldMasterMk cId="568116842" sldId="2147483674"/>
        </pc:sldMasterMkLst>
        <pc:sldLayoutChg chg="del">
          <pc:chgData name="Nick Wallace" userId="4013747d-563c-42aa-bf01-70dd3c96ac1a" providerId="ADAL" clId="{A1731316-FBCB-44A7-9152-4BC15FC6BBA1}" dt="2021-08-27T11:50:56.531" v="0" actId="47"/>
          <pc:sldLayoutMkLst>
            <pc:docMk/>
            <pc:sldMasterMk cId="568116842" sldId="2147483674"/>
            <pc:sldLayoutMk cId="1180580420" sldId="2147483675"/>
          </pc:sldLayoutMkLst>
        </pc:sldLayoutChg>
      </pc:sldMasterChg>
    </pc:docChg>
  </pc:docChgLst>
  <pc:docChgLst>
    <pc:chgData name="Amelia Gann" userId="a95102bd-f64e-4ce2-9edd-ab4cfddf1826" providerId="ADAL" clId="{69473CA3-42A4-452E-BC3B-3F6555DBCCD1}"/>
    <pc:docChg chg="addSld modSld">
      <pc:chgData name="Amelia Gann" userId="a95102bd-f64e-4ce2-9edd-ab4cfddf1826" providerId="ADAL" clId="{69473CA3-42A4-452E-BC3B-3F6555DBCCD1}" dt="2022-06-14T08:37:30.192" v="0"/>
      <pc:docMkLst>
        <pc:docMk/>
      </pc:docMkLst>
      <pc:sldChg chg="add">
        <pc:chgData name="Amelia Gann" userId="a95102bd-f64e-4ce2-9edd-ab4cfddf1826" providerId="ADAL" clId="{69473CA3-42A4-452E-BC3B-3F6555DBCCD1}" dt="2022-06-14T08:37:30.192" v="0"/>
        <pc:sldMkLst>
          <pc:docMk/>
          <pc:sldMk cId="4248340963" sldId="326"/>
        </pc:sldMkLst>
      </pc:sldChg>
    </pc:docChg>
  </pc:docChgLst>
  <pc:docChgLst>
    <pc:chgData name="Michlyn Caffrey" userId="762c582e-cfa0-4eba-9e72-f878cb725417" providerId="ADAL" clId="{BD28A184-D89C-E346-97C5-91BA21AD3D7D}"/>
    <pc:docChg chg="undo custSel addSld delSld modSld">
      <pc:chgData name="Michlyn Caffrey" userId="762c582e-cfa0-4eba-9e72-f878cb725417" providerId="ADAL" clId="{BD28A184-D89C-E346-97C5-91BA21AD3D7D}" dt="2021-06-21T13:03:10.952" v="62" actId="20577"/>
      <pc:docMkLst>
        <pc:docMk/>
      </pc:docMkLst>
      <pc:sldChg chg="addSp modSp">
        <pc:chgData name="Michlyn Caffrey" userId="762c582e-cfa0-4eba-9e72-f878cb725417" providerId="ADAL" clId="{BD28A184-D89C-E346-97C5-91BA21AD3D7D}" dt="2021-06-21T12:59:33.331" v="3"/>
        <pc:sldMkLst>
          <pc:docMk/>
          <pc:sldMk cId="404193484" sldId="273"/>
        </pc:sldMkLst>
        <pc:picChg chg="add mod">
          <ac:chgData name="Michlyn Caffrey" userId="762c582e-cfa0-4eba-9e72-f878cb725417" providerId="ADAL" clId="{BD28A184-D89C-E346-97C5-91BA21AD3D7D}" dt="2021-06-21T12:59:33.331" v="3"/>
          <ac:picMkLst>
            <pc:docMk/>
            <pc:sldMk cId="404193484" sldId="273"/>
            <ac:picMk id="5" creationId="{988E2253-BDEB-B14B-9CC5-143B2C3339B2}"/>
          </ac:picMkLst>
        </pc:picChg>
      </pc:sldChg>
      <pc:sldChg chg="modSp mod">
        <pc:chgData name="Michlyn Caffrey" userId="762c582e-cfa0-4eba-9e72-f878cb725417" providerId="ADAL" clId="{BD28A184-D89C-E346-97C5-91BA21AD3D7D}" dt="2021-06-21T13:00:03.476" v="4"/>
        <pc:sldMkLst>
          <pc:docMk/>
          <pc:sldMk cId="4267983176" sldId="274"/>
        </pc:sldMkLst>
        <pc:graphicFrameChg chg="mod modGraphic">
          <ac:chgData name="Michlyn Caffrey" userId="762c582e-cfa0-4eba-9e72-f878cb725417" providerId="ADAL" clId="{BD28A184-D89C-E346-97C5-91BA21AD3D7D}" dt="2021-06-21T13:00:03.476" v="4"/>
          <ac:graphicFrameMkLst>
            <pc:docMk/>
            <pc:sldMk cId="4267983176" sldId="274"/>
            <ac:graphicFrameMk id="4" creationId="{00000000-0000-0000-0000-000000000000}"/>
          </ac:graphicFrameMkLst>
        </pc:graphicFrameChg>
      </pc:sldChg>
      <pc:sldChg chg="del">
        <pc:chgData name="Michlyn Caffrey" userId="762c582e-cfa0-4eba-9e72-f878cb725417" providerId="ADAL" clId="{BD28A184-D89C-E346-97C5-91BA21AD3D7D}" dt="2021-06-21T13:00:31.197" v="6" actId="2696"/>
        <pc:sldMkLst>
          <pc:docMk/>
          <pc:sldMk cId="3499938834" sldId="432"/>
        </pc:sldMkLst>
      </pc:sldChg>
      <pc:sldChg chg="del">
        <pc:chgData name="Michlyn Caffrey" userId="762c582e-cfa0-4eba-9e72-f878cb725417" providerId="ADAL" clId="{BD28A184-D89C-E346-97C5-91BA21AD3D7D}" dt="2021-06-21T13:00:31.890" v="7" actId="2696"/>
        <pc:sldMkLst>
          <pc:docMk/>
          <pc:sldMk cId="1868343586" sldId="433"/>
        </pc:sldMkLst>
      </pc:sldChg>
      <pc:sldChg chg="modSp mod">
        <pc:chgData name="Michlyn Caffrey" userId="762c582e-cfa0-4eba-9e72-f878cb725417" providerId="ADAL" clId="{BD28A184-D89C-E346-97C5-91BA21AD3D7D}" dt="2021-06-11T15:27:13.620" v="1" actId="1076"/>
        <pc:sldMkLst>
          <pc:docMk/>
          <pc:sldMk cId="2894548502" sldId="437"/>
        </pc:sldMkLst>
        <pc:picChg chg="mod">
          <ac:chgData name="Michlyn Caffrey" userId="762c582e-cfa0-4eba-9e72-f878cb725417" providerId="ADAL" clId="{BD28A184-D89C-E346-97C5-91BA21AD3D7D}" dt="2021-06-11T15:27:13.620" v="1" actId="1076"/>
          <ac:picMkLst>
            <pc:docMk/>
            <pc:sldMk cId="2894548502" sldId="437"/>
            <ac:picMk id="12" creationId="{3D4EB69D-9ADE-4245-858E-A85A6DEACD4F}"/>
          </ac:picMkLst>
        </pc:picChg>
      </pc:sldChg>
      <pc:sldChg chg="add">
        <pc:chgData name="Michlyn Caffrey" userId="762c582e-cfa0-4eba-9e72-f878cb725417" providerId="ADAL" clId="{BD28A184-D89C-E346-97C5-91BA21AD3D7D}" dt="2021-06-21T13:00:27.746" v="5"/>
        <pc:sldMkLst>
          <pc:docMk/>
          <pc:sldMk cId="1086401928" sldId="476"/>
        </pc:sldMkLst>
      </pc:sldChg>
      <pc:sldChg chg="modSp add mod">
        <pc:chgData name="Michlyn Caffrey" userId="762c582e-cfa0-4eba-9e72-f878cb725417" providerId="ADAL" clId="{BD28A184-D89C-E346-97C5-91BA21AD3D7D}" dt="2021-06-21T13:03:10.952" v="62" actId="20577"/>
        <pc:sldMkLst>
          <pc:docMk/>
          <pc:sldMk cId="2965571175" sldId="477"/>
        </pc:sldMkLst>
        <pc:spChg chg="mod">
          <ac:chgData name="Michlyn Caffrey" userId="762c582e-cfa0-4eba-9e72-f878cb725417" providerId="ADAL" clId="{BD28A184-D89C-E346-97C5-91BA21AD3D7D}" dt="2021-06-21T13:02:00.180" v="16" actId="20577"/>
          <ac:spMkLst>
            <pc:docMk/>
            <pc:sldMk cId="2965571175" sldId="477"/>
            <ac:spMk id="17411" creationId="{00000000-0000-0000-0000-000000000000}"/>
          </ac:spMkLst>
        </pc:spChg>
        <pc:spChg chg="mod">
          <ac:chgData name="Michlyn Caffrey" userId="762c582e-cfa0-4eba-9e72-f878cb725417" providerId="ADAL" clId="{BD28A184-D89C-E346-97C5-91BA21AD3D7D}" dt="2021-06-21T13:03:10.952" v="62" actId="20577"/>
          <ac:spMkLst>
            <pc:docMk/>
            <pc:sldMk cId="2965571175" sldId="477"/>
            <ac:spMk id="1741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EE247D-0971-444B-9382-240C4EFC10A4}" type="datetimeFigureOut">
              <a:rPr lang="en-US" smtClean="0"/>
              <a:t>6/14/2022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4FE8E8-4B11-0546-B317-38F53447F265}" type="slidenum">
              <a:rPr lang="en-US" smtClean="0"/>
              <a:t>‹#›</a:t>
            </a:fld>
            <a:endParaRPr lang="en-US"/>
          </a:p>
        </p:txBody>
      </p:sp>
    </p:spTree>
    <p:extLst>
      <p:ext uri="{BB962C8B-B14F-4D97-AF65-F5344CB8AC3E}">
        <p14:creationId xmlns:p14="http://schemas.microsoft.com/office/powerpoint/2010/main" val="55632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96D01-B61C-4A4D-AD74-E4A6453345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9762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0DA85F-09D0-4248-B807-484CC974D749}" type="slidenum">
              <a:rPr lang="en-GB" smtClean="0"/>
              <a:t>27</a:t>
            </a:fld>
            <a:endParaRPr lang="en-GB"/>
          </a:p>
        </p:txBody>
      </p:sp>
    </p:spTree>
    <p:extLst>
      <p:ext uri="{BB962C8B-B14F-4D97-AF65-F5344CB8AC3E}">
        <p14:creationId xmlns:p14="http://schemas.microsoft.com/office/powerpoint/2010/main" val="3600744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p:cNvSpPr txBox="1"/>
          <p:nvPr userDrawn="1"/>
        </p:nvSpPr>
        <p:spPr>
          <a:xfrm rot="16200000">
            <a:off x="-3075057" y="3075057"/>
            <a:ext cx="6858000" cy="707886"/>
          </a:xfrm>
          <a:prstGeom prst="rect">
            <a:avLst/>
          </a:prstGeom>
          <a:solidFill>
            <a:srgbClr val="FFC000"/>
          </a:solidFill>
        </p:spPr>
        <p:txBody>
          <a:bodyPr wrap="square" rtlCol="0">
            <a:spAutoFit/>
          </a:bodyPr>
          <a:lstStyle/>
          <a:p>
            <a:pPr algn="ctr"/>
            <a:endParaRPr lang="en-GB" sz="4000" b="1">
              <a:solidFill>
                <a:prstClr val="white"/>
              </a:solidFill>
              <a:latin typeface="Century Gothic" panose="020B0502020202020204" pitchFamily="34" charset="0"/>
            </a:endParaRPr>
          </a:p>
        </p:txBody>
      </p:sp>
    </p:spTree>
    <p:extLst>
      <p:ext uri="{BB962C8B-B14F-4D97-AF65-F5344CB8AC3E}">
        <p14:creationId xmlns:p14="http://schemas.microsoft.com/office/powerpoint/2010/main" val="1620990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p:cNvSpPr txBox="1"/>
          <p:nvPr userDrawn="1"/>
        </p:nvSpPr>
        <p:spPr>
          <a:xfrm rot="16200000">
            <a:off x="-3075057" y="3075057"/>
            <a:ext cx="6858000" cy="707886"/>
          </a:xfrm>
          <a:prstGeom prst="rect">
            <a:avLst/>
          </a:prstGeom>
          <a:solidFill>
            <a:srgbClr val="FFC000"/>
          </a:solidFill>
        </p:spPr>
        <p:txBody>
          <a:bodyPr wrap="square" rtlCol="0">
            <a:spAutoFit/>
          </a:bodyPr>
          <a:lstStyle/>
          <a:p>
            <a:pPr algn="ctr"/>
            <a:endParaRPr lang="en-GB" sz="4000" b="1"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1894256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6BBD88B-46BC-4FAE-8CE6-F8D311DC530C}" type="datetimeFigureOut">
              <a:rPr lang="en-GB" altLang="en-US"/>
              <a:pPr>
                <a:defRPr/>
              </a:pPr>
              <a:t>14/06/2022</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BFF0EF6-39B1-4440-8876-9CB993967845}" type="slidenum">
              <a:rPr lang="en-GB" altLang="en-US"/>
              <a:pPr>
                <a:defRPr/>
              </a:pPr>
              <a:t>‹#›</a:t>
            </a:fld>
            <a:endParaRPr lang="en-GB" altLang="en-US"/>
          </a:p>
        </p:txBody>
      </p:sp>
    </p:spTree>
    <p:extLst>
      <p:ext uri="{BB962C8B-B14F-4D97-AF65-F5344CB8AC3E}">
        <p14:creationId xmlns:p14="http://schemas.microsoft.com/office/powerpoint/2010/main" val="3930686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A87FADC6-C4DC-4B88-AB55-601AA728DF12}" type="datetimeFigureOut">
              <a:rPr lang="en-GB" altLang="en-US"/>
              <a:pPr>
                <a:defRPr/>
              </a:pPr>
              <a:t>14/06/2022</a:t>
            </a:fld>
            <a:endParaRPr lang="en-GB" alt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80D283F-2DDF-4AB2-BD0B-7F4101A90A3D}" type="slidenum">
              <a:rPr lang="en-GB" altLang="en-US"/>
              <a:pPr>
                <a:defRPr/>
              </a:pPr>
              <a:t>‹#›</a:t>
            </a:fld>
            <a:endParaRPr lang="en-GB" altLang="en-US"/>
          </a:p>
        </p:txBody>
      </p:sp>
    </p:spTree>
    <p:extLst>
      <p:ext uri="{BB962C8B-B14F-4D97-AF65-F5344CB8AC3E}">
        <p14:creationId xmlns:p14="http://schemas.microsoft.com/office/powerpoint/2010/main" val="115222741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extBox 6"/>
          <p:cNvSpPr txBox="1"/>
          <p:nvPr/>
        </p:nvSpPr>
        <p:spPr>
          <a:xfrm rot="16200000">
            <a:off x="-3075057" y="3075057"/>
            <a:ext cx="6858000" cy="707886"/>
          </a:xfrm>
          <a:prstGeom prst="rect">
            <a:avLst/>
          </a:prstGeom>
          <a:solidFill>
            <a:srgbClr val="FFC000"/>
          </a:solidFill>
        </p:spPr>
        <p:txBody>
          <a:bodyPr wrap="square" rtlCol="0">
            <a:spAutoFit/>
          </a:bodyPr>
          <a:lstStyle/>
          <a:p>
            <a:pPr algn="ctr"/>
            <a:endParaRPr lang="en-GB" sz="4000" b="1">
              <a:solidFill>
                <a:prstClr val="white"/>
              </a:solidFill>
              <a:latin typeface="Century Gothic" panose="020B0502020202020204" pitchFamily="34" charset="0"/>
            </a:endParaRPr>
          </a:p>
        </p:txBody>
      </p:sp>
    </p:spTree>
    <p:extLst>
      <p:ext uri="{BB962C8B-B14F-4D97-AF65-F5344CB8AC3E}">
        <p14:creationId xmlns:p14="http://schemas.microsoft.com/office/powerpoint/2010/main" val="24437254"/>
      </p:ext>
    </p:extLst>
  </p:cSld>
  <p:clrMap bg1="dk1" tx1="lt1" bg2="dk2" tx2="lt2" accent1="accent1" accent2="accent2" accent3="accent3" accent4="accent4" accent5="accent5" accent6="accent6" hlink="hlink" folHlink="folHlink"/>
  <p:sldLayoutIdLst>
    <p:sldLayoutId id="214748367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extBox 6"/>
          <p:cNvSpPr txBox="1"/>
          <p:nvPr/>
        </p:nvSpPr>
        <p:spPr>
          <a:xfrm rot="16200000">
            <a:off x="-3075057" y="3075057"/>
            <a:ext cx="6858000" cy="707886"/>
          </a:xfrm>
          <a:prstGeom prst="rect">
            <a:avLst/>
          </a:prstGeom>
          <a:solidFill>
            <a:srgbClr val="FFC000"/>
          </a:solidFill>
        </p:spPr>
        <p:txBody>
          <a:bodyPr wrap="square" rtlCol="0">
            <a:spAutoFit/>
          </a:bodyPr>
          <a:lstStyle/>
          <a:p>
            <a:pPr algn="ctr"/>
            <a:endParaRPr lang="en-GB" sz="4000" b="1"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3193499682"/>
      </p:ext>
    </p:extLst>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forms.office.com/Pages/ResponsePage.aspx?id=dBTLADSljUaCn2NuzjLCTHJLiI302r5AmDJRSl_MTiNUQjJaNFAyMkVXOE1UM0xXNEEwMkxJWDk4MC4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55576" y="2413338"/>
            <a:ext cx="8303337"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 this lesson, students will be mastering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Mastery Content: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Mr Brocklehurst is an intimidating character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Mr Brocklehurst believes that children are born evil, and need to have sin driven from them with strict Christian teaching and discipline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Life at Lowood sounds harsh</a:t>
            </a:r>
          </a:p>
          <a:p>
            <a:pPr marR="0" lvl="0" algn="l" defTabSz="914400" rtl="0" eaLnBrk="1" fontAlgn="auto" latinLnBrk="0" hangingPunct="1">
              <a:lnSpc>
                <a:spcPct val="100000"/>
              </a:lnSpc>
              <a:spcBef>
                <a:spcPts val="0"/>
              </a:spcBef>
              <a:spcAft>
                <a:spcPts val="0"/>
              </a:spcAft>
              <a:buClrTx/>
              <a:buSzTx/>
              <a:tabLst/>
              <a:defRPr/>
            </a:pPr>
            <a:r>
              <a:rPr lang="en-GB" b="1" dirty="0">
                <a:solidFill>
                  <a:prstClr val="black"/>
                </a:solidFill>
                <a:latin typeface="Century Gothic" panose="020B0502020202020204" pitchFamily="34" charset="0"/>
              </a:rPr>
              <a:t>Learning Objective</a:t>
            </a:r>
          </a:p>
          <a:p>
            <a:pPr lvl="0" defTabSz="914400"/>
            <a:r>
              <a:rPr lang="en-GB" dirty="0">
                <a:solidFill>
                  <a:prstClr val="black"/>
                </a:solidFill>
                <a:latin typeface="Century Gothic" panose="020B0502020202020204" pitchFamily="34" charset="0"/>
              </a:rPr>
              <a:t>To learn about Mr Brocklehurst’s attitude towards children</a:t>
            </a:r>
            <a:endParaRPr kumimoji="0" lang="en-GB" sz="18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 name="TextBox 3"/>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Mastery Content</a:t>
            </a:r>
          </a:p>
        </p:txBody>
      </p:sp>
      <p:pic>
        <p:nvPicPr>
          <p:cNvPr id="5" name="Picture 4">
            <a:extLst>
              <a:ext uri="{FF2B5EF4-FFF2-40B4-BE49-F238E27FC236}">
                <a16:creationId xmlns:a16="http://schemas.microsoft.com/office/drawing/2014/main" id="{988E2253-BDEB-B14B-9CC5-143B2C3339B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659" t="2665" r="9492" b="16814"/>
          <a:stretch/>
        </p:blipFill>
        <p:spPr>
          <a:xfrm>
            <a:off x="6804248" y="5157191"/>
            <a:ext cx="1083884" cy="1079495"/>
          </a:xfrm>
          <a:prstGeom prst="rect">
            <a:avLst/>
          </a:prstGeom>
        </p:spPr>
      </p:pic>
    </p:spTree>
    <p:extLst>
      <p:ext uri="{BB962C8B-B14F-4D97-AF65-F5344CB8AC3E}">
        <p14:creationId xmlns:p14="http://schemas.microsoft.com/office/powerpoint/2010/main" val="404193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89138" y="2882"/>
            <a:ext cx="2178495" cy="6463308"/>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Psalms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a book in the Bible made up of poems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recompense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reward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piety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faith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propound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ask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manner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way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p.40-41</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31520" y="-27711"/>
            <a:ext cx="6233985" cy="67403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 like Revelations, and the book of Daniel, and Genesis and Samuel, and a little bit of Exodus, and some parts of Kings and Chronicles, and Job and Jonah.”</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“And the Psalms?  I hope you like them?”</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“No, sir.”</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“No? oh, shocking!  I have a little boy, younger than you, who knows six Psalms by heart: and when</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you ask him which he would rather have, a gingerbread-nut to eat or a verse of a Psalm to learn, he says: ‘Oh! the verse of a Psalm! angels sing Psalms;’ says he, ‘I wish to be a little angel here below;’ he then gets two nuts in recompense for his infant piety.”</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“Psalms are not interesting,” I remarked.</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“That proves you have a wicked heart; and you must pray to God to change it: to give you a new and clean one: to take away your heart of stone and give you a heart of flesh.”</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 was about to propound a question, touching the manner in which that operation of changing my heart was to be performed, when Mrs. Reed interposed, telling me to sit down; she then proceeded to carry on the conversation herself.</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731088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81142" y="87015"/>
            <a:ext cx="8286657" cy="86946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Quick Check </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Discuss the answers to these questions in pairs.</a:t>
            </a:r>
          </a:p>
        </p:txBody>
      </p:sp>
      <p:sp>
        <p:nvSpPr>
          <p:cNvPr id="6" name="TextBox 5"/>
          <p:cNvSpPr txBox="1"/>
          <p:nvPr/>
        </p:nvSpPr>
        <p:spPr>
          <a:xfrm>
            <a:off x="781142" y="1124744"/>
            <a:ext cx="8286657" cy="172354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What does Mr Brocklehurst look like?</a:t>
            </a:r>
          </a:p>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Mr Brocklehurst asks Jane how she could avoid going to hell. How does Jane respond?</a:t>
            </a:r>
          </a:p>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What ‘proves’ that Jane has a ‘wicked heart’?</a:t>
            </a:r>
          </a:p>
        </p:txBody>
      </p:sp>
      <p:sp>
        <p:nvSpPr>
          <p:cNvPr id="7" name="TextBox 6"/>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Quick Check</a:t>
            </a:r>
          </a:p>
        </p:txBody>
      </p:sp>
      <p:pic>
        <p:nvPicPr>
          <p:cNvPr id="8" name="Picture 7">
            <a:extLst>
              <a:ext uri="{FF2B5EF4-FFF2-40B4-BE49-F238E27FC236}">
                <a16:creationId xmlns:a16="http://schemas.microsoft.com/office/drawing/2014/main" id="{EBB6A540-F487-4CCA-AC53-6ADE435608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48" y="32567"/>
            <a:ext cx="572790" cy="720000"/>
          </a:xfrm>
          <a:prstGeom prst="rect">
            <a:avLst/>
          </a:prstGeom>
        </p:spPr>
      </p:pic>
    </p:spTree>
    <p:extLst>
      <p:ext uri="{BB962C8B-B14F-4D97-AF65-F5344CB8AC3E}">
        <p14:creationId xmlns:p14="http://schemas.microsoft.com/office/powerpoint/2010/main" val="2753452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81142" y="87015"/>
            <a:ext cx="8286657"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Quick Check </a:t>
            </a:r>
          </a:p>
        </p:txBody>
      </p:sp>
      <p:sp>
        <p:nvSpPr>
          <p:cNvPr id="6" name="TextBox 5"/>
          <p:cNvSpPr txBox="1"/>
          <p:nvPr/>
        </p:nvSpPr>
        <p:spPr>
          <a:xfrm>
            <a:off x="781142" y="1245751"/>
            <a:ext cx="8286657"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2400" b="1" i="0" u="none" strike="noStrike" kern="1200" cap="none" spc="0" normalizeH="0" baseline="0" noProof="0">
                <a:ln>
                  <a:noFill/>
                </a:ln>
                <a:solidFill>
                  <a:srgbClr val="00B050"/>
                </a:solidFill>
                <a:effectLst/>
                <a:uLnTx/>
                <a:uFillTx/>
                <a:latin typeface="Century Gothic" panose="020B0502020202020204" pitchFamily="34" charset="0"/>
                <a:ea typeface="+mn-ea"/>
                <a:cs typeface="+mn-cs"/>
              </a:rPr>
              <a:t>Mr Brocklehurst is tall, with bushy eyebrows and a large nose and teeth. </a:t>
            </a:r>
          </a:p>
        </p:txBody>
      </p:sp>
      <p:pic>
        <p:nvPicPr>
          <p:cNvPr id="2050" name="Picture 2" descr="http://www.bl.uk/britishlibrary/~/media/bl/global/english-online/collection-item-images/b/r/o/bront%20charlotte%20edmund%20b20084%201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869" t="14215" r="22300" b="18570"/>
          <a:stretch/>
        </p:blipFill>
        <p:spPr bwMode="auto">
          <a:xfrm>
            <a:off x="6228184" y="2076748"/>
            <a:ext cx="2832497" cy="423257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81142" y="2077301"/>
            <a:ext cx="5373787" cy="3862596"/>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600"/>
              </a:spcAft>
              <a:buClrTx/>
              <a:buSzTx/>
              <a:buFont typeface="+mj-lt"/>
              <a:buAutoNum type="arabicPeriod" startAt="2"/>
              <a:tabLst/>
              <a:defRPr/>
            </a:pPr>
            <a:r>
              <a:rPr kumimoji="0" lang="en-GB" sz="2400" b="1" i="0" u="none" strike="noStrike" kern="1200" cap="none" spc="0" normalizeH="0" baseline="0" noProof="0">
                <a:ln>
                  <a:noFill/>
                </a:ln>
                <a:solidFill>
                  <a:srgbClr val="00B050"/>
                </a:solidFill>
                <a:effectLst/>
                <a:uLnTx/>
                <a:uFillTx/>
                <a:latin typeface="Century Gothic" panose="020B0502020202020204" pitchFamily="34" charset="0"/>
                <a:ea typeface="+mn-ea"/>
                <a:cs typeface="+mn-cs"/>
              </a:rPr>
              <a:t>Jane says she can avoid going to hell by living for a long time and not dying!</a:t>
            </a:r>
          </a:p>
          <a:p>
            <a:pPr marL="457200" marR="0" lvl="0" indent="-457200" algn="l" defTabSz="914400" rtl="0" eaLnBrk="1" fontAlgn="auto" latinLnBrk="0" hangingPunct="1">
              <a:lnSpc>
                <a:spcPct val="100000"/>
              </a:lnSpc>
              <a:spcBef>
                <a:spcPts val="0"/>
              </a:spcBef>
              <a:spcAft>
                <a:spcPts val="600"/>
              </a:spcAft>
              <a:buClrTx/>
              <a:buSzTx/>
              <a:buFont typeface="+mj-lt"/>
              <a:buAutoNum type="arabicPeriod" startAt="2"/>
              <a:tabLst/>
              <a:defRPr/>
            </a:pPr>
            <a:r>
              <a:rPr kumimoji="0" lang="en-GB" sz="2400" b="1" i="0" u="none" strike="noStrike" kern="1200" cap="none" spc="0" normalizeH="0" baseline="0" noProof="0">
                <a:ln>
                  <a:noFill/>
                </a:ln>
                <a:solidFill>
                  <a:srgbClr val="00B050"/>
                </a:solidFill>
                <a:effectLst/>
                <a:uLnTx/>
                <a:uFillTx/>
                <a:latin typeface="Century Gothic" panose="020B0502020202020204" pitchFamily="34" charset="0"/>
                <a:ea typeface="+mn-ea"/>
                <a:cs typeface="+mn-cs"/>
              </a:rPr>
              <a:t>Jane says that she doesn’t really like the Psalms, a book in the Bible. Even though she likes many of the books in the Bible, the fact that she doesn’t like the Psalms is meant to prove that she has a wicked heart. </a:t>
            </a:r>
          </a:p>
        </p:txBody>
      </p:sp>
      <p:sp>
        <p:nvSpPr>
          <p:cNvPr id="8" name="TextBox 7"/>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Quick Check</a:t>
            </a:r>
          </a:p>
        </p:txBody>
      </p:sp>
      <p:pic>
        <p:nvPicPr>
          <p:cNvPr id="9" name="Picture 8">
            <a:extLst>
              <a:ext uri="{FF2B5EF4-FFF2-40B4-BE49-F238E27FC236}">
                <a16:creationId xmlns:a16="http://schemas.microsoft.com/office/drawing/2014/main" id="{6B4D7070-CF8C-442C-8121-B30011206E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48" y="32567"/>
            <a:ext cx="572790" cy="720000"/>
          </a:xfrm>
          <a:prstGeom prst="rect">
            <a:avLst/>
          </a:prstGeom>
        </p:spPr>
      </p:pic>
    </p:spTree>
    <p:extLst>
      <p:ext uri="{BB962C8B-B14F-4D97-AF65-F5344CB8AC3E}">
        <p14:creationId xmlns:p14="http://schemas.microsoft.com/office/powerpoint/2010/main" val="3368858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81142" y="87015"/>
            <a:ext cx="8286657" cy="434734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Book of Psalms </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is a book of the Bible from the Old Testament.</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It contains:</a:t>
            </a:r>
          </a:p>
          <a:p>
            <a:pPr marL="342900" marR="0" lvl="0" indent="-3429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songs of praise for God's work in creation or in history,</a:t>
            </a:r>
          </a:p>
          <a:p>
            <a:pPr marL="342900" marR="0" lvl="0" indent="-3429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Royal Psalms, dealing with such matters as the king's coronation, marriage and battles,</a:t>
            </a:r>
          </a:p>
          <a:p>
            <a:pPr marL="342900" marR="0" lvl="0" indent="-3429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Laments, in which the nation laments (mourns) some shared disaster, and </a:t>
            </a:r>
          </a:p>
          <a:p>
            <a:pPr marL="342900" marR="0" lvl="0" indent="-3429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Individual thanksgiving psalms, in which the psalmist thanks God for deliverance from personal distress.</a:t>
            </a:r>
          </a:p>
        </p:txBody>
      </p:sp>
      <p:sp>
        <p:nvSpPr>
          <p:cNvPr id="8" name="TextBox 7"/>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Psalms</a:t>
            </a:r>
          </a:p>
        </p:txBody>
      </p:sp>
      <p:pic>
        <p:nvPicPr>
          <p:cNvPr id="1026" name="Picture 2" descr="https://cardiphonia.files.wordpress.com/2013/12/psalm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46" t="2579" r="1837" b="3244"/>
          <a:stretch/>
        </p:blipFill>
        <p:spPr bwMode="auto">
          <a:xfrm>
            <a:off x="5620527" y="4512245"/>
            <a:ext cx="3447272" cy="223500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81142" y="4437112"/>
            <a:ext cx="4798969" cy="2385268"/>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Think about the answers to these questions:</a:t>
            </a:r>
          </a:p>
          <a:p>
            <a:pPr marL="457200" marR="0" lvl="0" indent="-457200" algn="l" defTabSz="914400" rtl="0" eaLnBrk="1" fontAlgn="auto" latinLnBrk="0" hangingPunct="1">
              <a:lnSpc>
                <a:spcPct val="100000"/>
              </a:lnSpc>
              <a:spcBef>
                <a:spcPts val="0"/>
              </a:spcBef>
              <a:spcAft>
                <a:spcPts val="300"/>
              </a:spcAft>
              <a:buClrTx/>
              <a:buSzTx/>
              <a:buFont typeface="+mj-lt"/>
              <a:buAutoNum type="arabicPeriod"/>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What kinds of story do we know Jane enjoys reading?</a:t>
            </a:r>
          </a:p>
          <a:p>
            <a:pPr marL="457200" marR="0" lvl="0" indent="-457200" algn="l" defTabSz="914400" rtl="0" eaLnBrk="1" fontAlgn="auto" latinLnBrk="0" hangingPunct="1">
              <a:lnSpc>
                <a:spcPct val="100000"/>
              </a:lnSpc>
              <a:spcBef>
                <a:spcPts val="0"/>
              </a:spcBef>
              <a:spcAft>
                <a:spcPts val="300"/>
              </a:spcAft>
              <a:buClrTx/>
              <a:buSzTx/>
              <a:buFont typeface="+mj-lt"/>
              <a:buAutoNum type="arabicPeriod"/>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Why might Jane not enjoy reading the Psalms?</a:t>
            </a:r>
          </a:p>
        </p:txBody>
      </p:sp>
      <p:pic>
        <p:nvPicPr>
          <p:cNvPr id="7" name="Picture 6">
            <a:extLst>
              <a:ext uri="{FF2B5EF4-FFF2-40B4-BE49-F238E27FC236}">
                <a16:creationId xmlns:a16="http://schemas.microsoft.com/office/drawing/2014/main" id="{492B530A-0CCB-4730-A9F0-EE8E9575FF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66" y="44624"/>
            <a:ext cx="561951" cy="720000"/>
          </a:xfrm>
          <a:prstGeom prst="rect">
            <a:avLst/>
          </a:prstGeom>
        </p:spPr>
      </p:pic>
    </p:spTree>
    <p:extLst>
      <p:ext uri="{BB962C8B-B14F-4D97-AF65-F5344CB8AC3E}">
        <p14:creationId xmlns:p14="http://schemas.microsoft.com/office/powerpoint/2010/main" val="1647068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81142" y="87015"/>
            <a:ext cx="8286657" cy="430887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We know that Jane likes reading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exciting adventure stories.</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This might be why she doesn’t like reading the Psalms: they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do not have any stories </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in them. Many other books of the Bible </a:t>
            </a:r>
            <a:r>
              <a:rPr kumimoji="0" lang="en-GB" sz="2400" b="0" i="1"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do</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contain stories, which is why Jane prefers reading them.</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Psalms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tell people how to feel </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in certain situations. We know that Jane is a very passionate child, and would probably dislike being told how to feel!</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These could all be reasons why Jane does not like reading the Psalms. </a:t>
            </a:r>
          </a:p>
        </p:txBody>
      </p:sp>
      <p:sp>
        <p:nvSpPr>
          <p:cNvPr id="8" name="TextBox 7"/>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Psalms</a:t>
            </a:r>
          </a:p>
        </p:txBody>
      </p:sp>
      <p:grpSp>
        <p:nvGrpSpPr>
          <p:cNvPr id="2" name="Group 1"/>
          <p:cNvGrpSpPr/>
          <p:nvPr/>
        </p:nvGrpSpPr>
        <p:grpSpPr>
          <a:xfrm>
            <a:off x="2197218" y="4395887"/>
            <a:ext cx="5454504" cy="2345481"/>
            <a:chOff x="1925808" y="4395887"/>
            <a:chExt cx="5454504" cy="2345481"/>
          </a:xfrm>
        </p:grpSpPr>
        <p:pic>
          <p:nvPicPr>
            <p:cNvPr id="1026" name="Picture 2" descr="https://cardiphonia.files.wordpress.com/2013/12/psalms.jpg"/>
            <p:cNvPicPr>
              <a:picLocks noChangeAspect="1" noChangeArrowheads="1"/>
            </p:cNvPicPr>
            <p:nvPr/>
          </p:nvPicPr>
          <p:blipFill rotWithShape="1">
            <a:blip r:embed="rId2">
              <a:extLst>
                <a:ext uri="{28A0092B-C50C-407E-A947-70E740481C1C}">
                  <a14:useLocalDpi xmlns:a14="http://schemas.microsoft.com/office/drawing/2010/main" val="0"/>
                </a:ext>
              </a:extLst>
            </a:blip>
            <a:srcRect l="1646" t="2579" r="1837" b="3244"/>
            <a:stretch/>
          </p:blipFill>
          <p:spPr bwMode="auto">
            <a:xfrm>
              <a:off x="3762635" y="4395887"/>
              <a:ext cx="3617677" cy="23454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3"/>
            <a:srcRect l="24899" t="2750" r="37367" b="2750"/>
            <a:stretch/>
          </p:blipFill>
          <p:spPr>
            <a:xfrm>
              <a:off x="1925808" y="4395887"/>
              <a:ext cx="1665003" cy="2345481"/>
            </a:xfrm>
            <a:prstGeom prst="rect">
              <a:avLst/>
            </a:prstGeom>
          </p:spPr>
        </p:pic>
      </p:grpSp>
    </p:spTree>
    <p:extLst>
      <p:ext uri="{BB962C8B-B14F-4D97-AF65-F5344CB8AC3E}">
        <p14:creationId xmlns:p14="http://schemas.microsoft.com/office/powerpoint/2010/main" val="3267575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81142" y="87015"/>
            <a:ext cx="8286657" cy="160813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Attitudes towards raising children were very different in the Victorian era. </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There were three main perspectives on raising a child the right way:</a:t>
            </a:r>
          </a:p>
        </p:txBody>
      </p:sp>
      <p:sp>
        <p:nvSpPr>
          <p:cNvPr id="8" name="Rectangle 7"/>
          <p:cNvSpPr/>
          <p:nvPr/>
        </p:nvSpPr>
        <p:spPr>
          <a:xfrm flipH="1">
            <a:off x="781142" y="1772992"/>
            <a:ext cx="8209998" cy="1584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Rectangle 1"/>
          <p:cNvSpPr/>
          <p:nvPr/>
        </p:nvSpPr>
        <p:spPr>
          <a:xfrm>
            <a:off x="781143" y="1964828"/>
            <a:ext cx="5700655" cy="120032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538163" marR="0" lvl="0" indent="-538163"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 child is a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blank slate </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and can be trained to develop into a rational being.</a:t>
            </a:r>
          </a:p>
        </p:txBody>
      </p:sp>
      <p:pic>
        <p:nvPicPr>
          <p:cNvPr id="1026" name="Picture 2" descr="https://careerpivot.com/wp-content/uploads/2015/07/blank_sl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8413" y="1844992"/>
            <a:ext cx="2018693" cy="1440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flipH="1">
            <a:off x="781142" y="3458792"/>
            <a:ext cx="8209998" cy="1584000"/>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Rectangle 2"/>
          <p:cNvSpPr/>
          <p:nvPr/>
        </p:nvSpPr>
        <p:spPr>
          <a:xfrm>
            <a:off x="781142" y="3465962"/>
            <a:ext cx="5700656" cy="1569660"/>
          </a:xfrm>
          <a:prstGeom prst="rect">
            <a:avLst/>
          </a:prstGeom>
        </p:spPr>
        <p:txBody>
          <a:bodyPr wrap="square">
            <a:spAutoFit/>
          </a:bodyPr>
          <a:lstStyle/>
          <a:p>
            <a:pPr marL="538163" marR="0" lvl="0" indent="-538163" algn="l" defTabSz="914400" rtl="0" eaLnBrk="1" fontAlgn="auto" latinLnBrk="0" hangingPunct="1">
              <a:lnSpc>
                <a:spcPct val="100000"/>
              </a:lnSpc>
              <a:spcBef>
                <a:spcPts val="0"/>
              </a:spcBef>
              <a:spcAft>
                <a:spcPts val="0"/>
              </a:spcAft>
              <a:buClrTx/>
              <a:buSzTx/>
              <a:buFont typeface="+mj-lt"/>
              <a:buAutoNum type="arabicPeriod" startAt="2"/>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 child is born completely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innocent</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and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pure</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They are only contaminated by contact with corrupt forces.</a:t>
            </a:r>
          </a:p>
        </p:txBody>
      </p:sp>
      <p:pic>
        <p:nvPicPr>
          <p:cNvPr id="1028" name="Picture 4" descr="Infant dressed as ang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5053" y="3530792"/>
            <a:ext cx="2165413" cy="14400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flipH="1">
            <a:off x="782767" y="5144592"/>
            <a:ext cx="8209998" cy="1584000"/>
          </a:xfrm>
          <a:prstGeom prst="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Rectangle 3"/>
          <p:cNvSpPr/>
          <p:nvPr/>
        </p:nvSpPr>
        <p:spPr>
          <a:xfrm>
            <a:off x="782134" y="5151762"/>
            <a:ext cx="5699664" cy="1569660"/>
          </a:xfrm>
          <a:prstGeom prst="rect">
            <a:avLst/>
          </a:prstGeom>
        </p:spPr>
        <p:txBody>
          <a:bodyPr wrap="square">
            <a:spAutoFit/>
          </a:bodyPr>
          <a:lstStyle/>
          <a:p>
            <a:pPr marL="538163" marR="0" lvl="0" indent="-538163" algn="l" defTabSz="914400" rtl="0" eaLnBrk="1" fontAlgn="auto" latinLnBrk="0" hangingPunct="1">
              <a:lnSpc>
                <a:spcPct val="100000"/>
              </a:lnSpc>
              <a:spcBef>
                <a:spcPts val="0"/>
              </a:spcBef>
              <a:spcAft>
                <a:spcPts val="0"/>
              </a:spcAft>
              <a:buClrTx/>
              <a:buSzTx/>
              <a:buFont typeface="+mj-lt"/>
              <a:buAutoNum type="arabicPeriod" startAt="3"/>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child is born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evil</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and must therefore be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controlled</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and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punished</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in order to submit to the rules of God and society.</a:t>
            </a:r>
          </a:p>
        </p:txBody>
      </p:sp>
      <p:pic>
        <p:nvPicPr>
          <p:cNvPr id="7" name="Picture 6"/>
          <p:cNvPicPr>
            <a:picLocks noChangeAspect="1"/>
          </p:cNvPicPr>
          <p:nvPr/>
        </p:nvPicPr>
        <p:blipFill rotWithShape="1">
          <a:blip r:embed="rId4"/>
          <a:srcRect t="28405" b="11845"/>
          <a:stretch/>
        </p:blipFill>
        <p:spPr>
          <a:xfrm>
            <a:off x="6807234" y="5216592"/>
            <a:ext cx="1661051" cy="1440000"/>
          </a:xfrm>
          <a:prstGeom prst="rect">
            <a:avLst/>
          </a:prstGeom>
        </p:spPr>
      </p:pic>
      <p:sp>
        <p:nvSpPr>
          <p:cNvPr id="15" name="TextBox 14"/>
          <p:cNvSpPr txBox="1"/>
          <p:nvPr/>
        </p:nvSpPr>
        <p:spPr>
          <a:xfrm rot="16200000">
            <a:off x="-3075058" y="3105833"/>
            <a:ext cx="685800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Victorian childhood</a:t>
            </a:r>
          </a:p>
        </p:txBody>
      </p:sp>
      <p:pic>
        <p:nvPicPr>
          <p:cNvPr id="17" name="Picture 16">
            <a:extLst>
              <a:ext uri="{FF2B5EF4-FFF2-40B4-BE49-F238E27FC236}">
                <a16:creationId xmlns:a16="http://schemas.microsoft.com/office/drawing/2014/main" id="{BB45AE83-C148-43C6-8DEA-6424BA3959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43" y="43200"/>
            <a:ext cx="648000" cy="650427"/>
          </a:xfrm>
          <a:prstGeom prst="rect">
            <a:avLst/>
          </a:prstGeom>
        </p:spPr>
      </p:pic>
    </p:spTree>
    <p:extLst>
      <p:ext uri="{BB962C8B-B14F-4D97-AF65-F5344CB8AC3E}">
        <p14:creationId xmlns:p14="http://schemas.microsoft.com/office/powerpoint/2010/main" val="2984707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81142" y="87015"/>
            <a:ext cx="8286657" cy="1608133"/>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Which approach to raising a child does Mr Brocklehurst believe in?</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With a partner, decide on your answer and find evidence from the passage we have just read. </a:t>
            </a:r>
          </a:p>
        </p:txBody>
      </p:sp>
      <p:sp>
        <p:nvSpPr>
          <p:cNvPr id="8" name="Rectangle 7"/>
          <p:cNvSpPr/>
          <p:nvPr/>
        </p:nvSpPr>
        <p:spPr>
          <a:xfrm flipH="1">
            <a:off x="781142" y="1772992"/>
            <a:ext cx="8209998" cy="1584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Rectangle 1"/>
          <p:cNvSpPr/>
          <p:nvPr/>
        </p:nvSpPr>
        <p:spPr>
          <a:xfrm>
            <a:off x="781143" y="1964828"/>
            <a:ext cx="5700655" cy="120032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538163" marR="0" lvl="0" indent="-538163"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 child is a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blank slate </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and can be trained to develop into a rational being.</a:t>
            </a:r>
          </a:p>
        </p:txBody>
      </p:sp>
      <p:pic>
        <p:nvPicPr>
          <p:cNvPr id="1026" name="Picture 2" descr="https://careerpivot.com/wp-content/uploads/2015/07/blank_sl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8413" y="1844992"/>
            <a:ext cx="2018693" cy="1440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flipH="1">
            <a:off x="781142" y="3458792"/>
            <a:ext cx="8209998" cy="1584000"/>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Rectangle 2"/>
          <p:cNvSpPr/>
          <p:nvPr/>
        </p:nvSpPr>
        <p:spPr>
          <a:xfrm>
            <a:off x="781142" y="3465962"/>
            <a:ext cx="5700656" cy="1569660"/>
          </a:xfrm>
          <a:prstGeom prst="rect">
            <a:avLst/>
          </a:prstGeom>
        </p:spPr>
        <p:txBody>
          <a:bodyPr wrap="square">
            <a:spAutoFit/>
          </a:bodyPr>
          <a:lstStyle/>
          <a:p>
            <a:pPr marL="538163" marR="0" lvl="0" indent="-538163" algn="l" defTabSz="914400" rtl="0" eaLnBrk="1" fontAlgn="auto" latinLnBrk="0" hangingPunct="1">
              <a:lnSpc>
                <a:spcPct val="100000"/>
              </a:lnSpc>
              <a:spcBef>
                <a:spcPts val="0"/>
              </a:spcBef>
              <a:spcAft>
                <a:spcPts val="0"/>
              </a:spcAft>
              <a:buClrTx/>
              <a:buSzTx/>
              <a:buFont typeface="+mj-lt"/>
              <a:buAutoNum type="arabicPeriod" startAt="2"/>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 child is born completely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innocent</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and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pure</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They are only contaminated by contact with corrupt forces.</a:t>
            </a:r>
          </a:p>
        </p:txBody>
      </p:sp>
      <p:pic>
        <p:nvPicPr>
          <p:cNvPr id="1028" name="Picture 4" descr="Infant dressed as ang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5053" y="3530792"/>
            <a:ext cx="2165413" cy="14400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flipH="1">
            <a:off x="782767" y="5144592"/>
            <a:ext cx="8209998" cy="1584000"/>
          </a:xfrm>
          <a:prstGeom prst="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Rectangle 3"/>
          <p:cNvSpPr/>
          <p:nvPr/>
        </p:nvSpPr>
        <p:spPr>
          <a:xfrm>
            <a:off x="782134" y="5151762"/>
            <a:ext cx="5699664" cy="1569660"/>
          </a:xfrm>
          <a:prstGeom prst="rect">
            <a:avLst/>
          </a:prstGeom>
        </p:spPr>
        <p:txBody>
          <a:bodyPr wrap="square">
            <a:spAutoFit/>
          </a:bodyPr>
          <a:lstStyle/>
          <a:p>
            <a:pPr marL="538163" marR="0" lvl="0" indent="-538163" algn="l" defTabSz="914400" rtl="0" eaLnBrk="1" fontAlgn="auto" latinLnBrk="0" hangingPunct="1">
              <a:lnSpc>
                <a:spcPct val="100000"/>
              </a:lnSpc>
              <a:spcBef>
                <a:spcPts val="0"/>
              </a:spcBef>
              <a:spcAft>
                <a:spcPts val="0"/>
              </a:spcAft>
              <a:buClrTx/>
              <a:buSzTx/>
              <a:buFont typeface="+mj-lt"/>
              <a:buAutoNum type="arabicPeriod" startAt="3"/>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child is born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evil</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and must therefore be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controlled</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and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punished</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in order to submit to the rules of God and society.</a:t>
            </a:r>
          </a:p>
        </p:txBody>
      </p:sp>
      <p:pic>
        <p:nvPicPr>
          <p:cNvPr id="7" name="Picture 6"/>
          <p:cNvPicPr>
            <a:picLocks noChangeAspect="1"/>
          </p:cNvPicPr>
          <p:nvPr/>
        </p:nvPicPr>
        <p:blipFill rotWithShape="1">
          <a:blip r:embed="rId4"/>
          <a:srcRect t="28405" b="11845"/>
          <a:stretch/>
        </p:blipFill>
        <p:spPr>
          <a:xfrm>
            <a:off x="6807234" y="5216592"/>
            <a:ext cx="1661051" cy="1440000"/>
          </a:xfrm>
          <a:prstGeom prst="rect">
            <a:avLst/>
          </a:prstGeom>
        </p:spPr>
      </p:pic>
      <p:sp>
        <p:nvSpPr>
          <p:cNvPr id="15" name="TextBox 14"/>
          <p:cNvSpPr txBox="1"/>
          <p:nvPr/>
        </p:nvSpPr>
        <p:spPr>
          <a:xfrm rot="16200000">
            <a:off x="-3075058" y="3105833"/>
            <a:ext cx="685800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Victorian childhood</a:t>
            </a:r>
          </a:p>
        </p:txBody>
      </p:sp>
      <p:pic>
        <p:nvPicPr>
          <p:cNvPr id="16" name="Picture 15">
            <a:extLst>
              <a:ext uri="{FF2B5EF4-FFF2-40B4-BE49-F238E27FC236}">
                <a16:creationId xmlns:a16="http://schemas.microsoft.com/office/drawing/2014/main" id="{D8D5C4E5-DE18-434D-86D8-B6B9E9FFFC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548" y="32567"/>
            <a:ext cx="572790" cy="720000"/>
          </a:xfrm>
          <a:prstGeom prst="rect">
            <a:avLst/>
          </a:prstGeom>
        </p:spPr>
      </p:pic>
    </p:spTree>
    <p:extLst>
      <p:ext uri="{BB962C8B-B14F-4D97-AF65-F5344CB8AC3E}">
        <p14:creationId xmlns:p14="http://schemas.microsoft.com/office/powerpoint/2010/main" val="1604207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81142" y="87015"/>
            <a:ext cx="8286657" cy="1608133"/>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Mr Brocklehurst believes that: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child is born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evil</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and must therefore be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controlled</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and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punished</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in order to submit to the rules of God and society.</a:t>
            </a:r>
          </a:p>
        </p:txBody>
      </p:sp>
      <p:pic>
        <p:nvPicPr>
          <p:cNvPr id="7" name="Picture 6"/>
          <p:cNvPicPr>
            <a:picLocks noChangeAspect="1"/>
          </p:cNvPicPr>
          <p:nvPr/>
        </p:nvPicPr>
        <p:blipFill rotWithShape="1">
          <a:blip r:embed="rId2"/>
          <a:srcRect t="28405" b="11845"/>
          <a:stretch/>
        </p:blipFill>
        <p:spPr>
          <a:xfrm>
            <a:off x="4141199" y="2165053"/>
            <a:ext cx="4926600" cy="4270973"/>
          </a:xfrm>
          <a:prstGeom prst="rect">
            <a:avLst/>
          </a:prstGeom>
        </p:spPr>
      </p:pic>
      <p:pic>
        <p:nvPicPr>
          <p:cNvPr id="15" name="Picture 2" descr="http://www.bl.uk/britishlibrary/~/media/bl/global/english-online/collection-item-images/b/r/o/bront%20charlotte%20edmund%20b20084%201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69" t="14215" r="22300" b="18570"/>
          <a:stretch/>
        </p:blipFill>
        <p:spPr bwMode="auto">
          <a:xfrm>
            <a:off x="781142" y="1844823"/>
            <a:ext cx="3286802" cy="491143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rot="16200000">
            <a:off x="-3075058" y="3105833"/>
            <a:ext cx="685800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Victorian childhood</a:t>
            </a:r>
          </a:p>
        </p:txBody>
      </p:sp>
    </p:spTree>
    <p:extLst>
      <p:ext uri="{BB962C8B-B14F-4D97-AF65-F5344CB8AC3E}">
        <p14:creationId xmlns:p14="http://schemas.microsoft.com/office/powerpoint/2010/main" val="2597565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5" name="TextBox 4"/>
          <p:cNvSpPr txBox="1"/>
          <p:nvPr/>
        </p:nvSpPr>
        <p:spPr>
          <a:xfrm>
            <a:off x="781142" y="87015"/>
            <a:ext cx="8286657" cy="164660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Mrs Reed is glad to send Jane away to Mr Brocklehurst’s school.</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Let’s finish reading the discussion between Mr Brocklehurst, Jane and Mrs Reed.</a:t>
            </a:r>
          </a:p>
        </p:txBody>
      </p:sp>
      <p:pic>
        <p:nvPicPr>
          <p:cNvPr id="15" name="Picture 2" descr="http://www.bl.uk/britishlibrary/~/media/bl/global/english-online/collection-item-images/b/r/o/bront%20charlotte%20edmund%20b20084%201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869" t="14215" r="22300" b="18570"/>
          <a:stretch/>
        </p:blipFill>
        <p:spPr bwMode="auto">
          <a:xfrm>
            <a:off x="5780997" y="1844824"/>
            <a:ext cx="3286802" cy="491143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81142" y="3212976"/>
            <a:ext cx="4999855" cy="230832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Read from, </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“Mr. Brocklehurst, I believe I intimated in the letter…’”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(page 41)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Read to, </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Times New Roman" panose="02020603050405020304" pitchFamily="18" charset="0"/>
              </a:rPr>
              <a:t>‘…</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he departed.’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(page 43)</a:t>
            </a:r>
            <a:endPar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473199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89138" y="2882"/>
            <a:ext cx="2178495" cy="6740307"/>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intimated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suggested </a:t>
            </a: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tendency to deceit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habit of lying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strove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tried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perceived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saw</a:t>
            </a: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obliterating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destroying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aversion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hate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noxious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poisonous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remedy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heal </a:t>
            </a: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p.41</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31520" y="-27711"/>
            <a:ext cx="6233985" cy="67403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“Mr. Brocklehurst, I believe I intimated in the letter which I wrote to you three weeks ago, that this little girl has not quite the character and disposition I could wish: should you admit her into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Lowood</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school, I should be glad if the superintendent and teachers were requested to keep a strict eye on her, and, above all, to guard against her worst fault, a tendency to deceit.  I mention this in your hearing, Jane, that you may not attempt to impose on Mr. Brocklehurst.” </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Well might I dread, well might I dislike Mrs. Reed; for it was her nature to wound me cruelly; never was I happy in her presence; however carefully I obeyed, however strenuously I strove to please her, my efforts were still repulsed and repaid by such sentences as the above.  Now, uttered before a stranger, the accusation cut me to the heart; I dimly perceived that she was already obliterating hope from the new phase of existence which she destined me to enter; I felt, though I could not have expressed the feeling, that she was sowing aversion and unkindness along my future path; I saw myself transformed under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Mr.</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Brocklehurst’s eye into an artful, noxious child, and what could I do to remedy the injury?</a:t>
            </a:r>
          </a:p>
        </p:txBody>
      </p:sp>
    </p:spTree>
    <p:extLst>
      <p:ext uri="{BB962C8B-B14F-4D97-AF65-F5344CB8AC3E}">
        <p14:creationId xmlns:p14="http://schemas.microsoft.com/office/powerpoint/2010/main" val="1487991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Lesson Guide</a:t>
            </a:r>
          </a:p>
        </p:txBody>
      </p:sp>
      <p:graphicFrame>
        <p:nvGraphicFramePr>
          <p:cNvPr id="4" name="Table 3"/>
          <p:cNvGraphicFramePr>
            <a:graphicFrameLocks noGrp="1"/>
          </p:cNvGraphicFramePr>
          <p:nvPr>
            <p:extLst>
              <p:ext uri="{D42A27DB-BD31-4B8C-83A1-F6EECF244321}">
                <p14:modId xmlns:p14="http://schemas.microsoft.com/office/powerpoint/2010/main" val="2423971566"/>
              </p:ext>
            </p:extLst>
          </p:nvPr>
        </p:nvGraphicFramePr>
        <p:xfrm>
          <a:off x="707887" y="0"/>
          <a:ext cx="8436113" cy="5638800"/>
        </p:xfrm>
        <a:graphic>
          <a:graphicData uri="http://schemas.openxmlformats.org/drawingml/2006/table">
            <a:tbl>
              <a:tblPr firstRow="1" bandRow="1">
                <a:tableStyleId>{69CF1AB2-1976-4502-BF36-3FF5EA218861}</a:tableStyleId>
              </a:tblPr>
              <a:tblGrid>
                <a:gridCol w="5664313">
                  <a:extLst>
                    <a:ext uri="{9D8B030D-6E8A-4147-A177-3AD203B41FA5}">
                      <a16:colId xmlns:a16="http://schemas.microsoft.com/office/drawing/2014/main" val="20000"/>
                    </a:ext>
                  </a:extLst>
                </a:gridCol>
                <a:gridCol w="2771800">
                  <a:extLst>
                    <a:ext uri="{9D8B030D-6E8A-4147-A177-3AD203B41FA5}">
                      <a16:colId xmlns:a16="http://schemas.microsoft.com/office/drawing/2014/main" val="20001"/>
                    </a:ext>
                  </a:extLst>
                </a:gridCol>
              </a:tblGrid>
              <a:tr h="1166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baseline="0" dirty="0">
                          <a:solidFill>
                            <a:schemeClr val="bg1"/>
                          </a:solidFill>
                          <a:effectLst/>
                          <a:latin typeface="Century Gothic" panose="020B0502020202020204" pitchFamily="34" charset="0"/>
                          <a:ea typeface="Calibri"/>
                          <a:cs typeface="Times New Roman"/>
                        </a:rPr>
                        <a:t>Do Now: </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What is Juxtaposition?</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Give an example of juxtaposition</a:t>
                      </a:r>
                      <a:r>
                        <a:rPr kumimoji="0" lang="en-US" sz="1200" b="0" i="0" u="none" strike="noStrike" kern="1200" cap="none" spc="0" normalizeH="0" noProof="0" dirty="0">
                          <a:ln>
                            <a:noFill/>
                          </a:ln>
                          <a:solidFill>
                            <a:prstClr val="black"/>
                          </a:solidFill>
                          <a:effectLst/>
                          <a:uLnTx/>
                          <a:uFillTx/>
                          <a:latin typeface="Century Gothic" panose="020B0502020202020204" pitchFamily="34" charset="0"/>
                          <a:ea typeface="+mn-ea"/>
                          <a:cs typeface="+mn-cs"/>
                        </a:rPr>
                        <a:t> in ‘The Tempest’</a:t>
                      </a: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457200" lvl="0" indent="-457200" defTabSz="914400">
                        <a:spcBef>
                          <a:spcPts val="0"/>
                        </a:spcBef>
                        <a:spcAft>
                          <a:spcPts val="0"/>
                        </a:spcAft>
                        <a:buFont typeface="+mj-lt"/>
                        <a:buAutoNum type="arabicPeriod"/>
                        <a:defRPr/>
                      </a:pPr>
                      <a:r>
                        <a:rPr lang="en-US" sz="1200" dirty="0">
                          <a:solidFill>
                            <a:prstClr val="black"/>
                          </a:solidFill>
                          <a:latin typeface="Century Gothic" panose="020B0502020202020204" pitchFamily="34" charset="0"/>
                        </a:rPr>
                        <a:t>Give an example of juxtaposition in ‘Oliver Twist.</a:t>
                      </a:r>
                    </a:p>
                    <a:p>
                      <a:pPr marL="457200" lvl="0" indent="-457200" defTabSz="914400">
                        <a:spcBef>
                          <a:spcPts val="0"/>
                        </a:spcBef>
                        <a:spcAft>
                          <a:spcPts val="0"/>
                        </a:spcAft>
                        <a:buFont typeface="+mj-lt"/>
                        <a:buAutoNum type="arabicPeriod"/>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Give an example of juxtaposition in ‘Jane Eyre’.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baseline="0" dirty="0">
                        <a:solidFill>
                          <a:schemeClr val="bg1"/>
                        </a:solidFill>
                        <a:effectLst/>
                        <a:latin typeface="Century Gothic" panose="020B0502020202020204" pitchFamily="34" charset="0"/>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baseline="0" dirty="0">
                          <a:solidFill>
                            <a:schemeClr val="bg1"/>
                          </a:solidFill>
                          <a:effectLst/>
                          <a:latin typeface="Century Gothic" panose="020B0502020202020204" pitchFamily="34" charset="0"/>
                          <a:ea typeface="Calibri"/>
                          <a:cs typeface="Times New Roman"/>
                        </a:rPr>
                        <a:t>Extension: </a:t>
                      </a:r>
                      <a:r>
                        <a:rPr lang="en-GB" sz="1200" b="0" dirty="0">
                          <a:solidFill>
                            <a:prstClr val="black"/>
                          </a:solidFill>
                          <a:latin typeface="Century Gothic" panose="020B0502020202020204" pitchFamily="34" charset="0"/>
                        </a:rPr>
                        <a:t>How were Victorians influenced by the bible in their approach to disciplining children?</a:t>
                      </a:r>
                      <a:endParaRPr lang="en-GB" sz="1200" b="0" baseline="0" dirty="0">
                        <a:solidFill>
                          <a:schemeClr val="bg1"/>
                        </a:solidFill>
                        <a:effectLst/>
                        <a:latin typeface="Century Gothic" panose="020B0502020202020204" pitchFamily="34" charset="0"/>
                        <a:ea typeface="Calibri"/>
                        <a:cs typeface="Times New Roman"/>
                      </a:endParaRPr>
                    </a:p>
                  </a:txBody>
                  <a:tcPr marL="68400" marR="68400" marT="0" marB="0"/>
                </a:tc>
                <a:tc>
                  <a:txBody>
                    <a:bodyPr/>
                    <a:lstStyle/>
                    <a:p>
                      <a:pPr>
                        <a:lnSpc>
                          <a:spcPct val="100000"/>
                        </a:lnSpc>
                        <a:spcBef>
                          <a:spcPts val="0"/>
                        </a:spcBef>
                        <a:spcAft>
                          <a:spcPts val="0"/>
                        </a:spcAft>
                      </a:pPr>
                      <a:endParaRPr lang="en-GB" sz="1200" b="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0"/>
                  </a:ext>
                </a:extLst>
              </a:tr>
              <a:tr h="116632">
                <a:tc>
                  <a:txBody>
                    <a:bodyPr/>
                    <a:lstStyle/>
                    <a:p>
                      <a:pPr>
                        <a:lnSpc>
                          <a:spcPct val="100000"/>
                        </a:lnSpc>
                        <a:spcBef>
                          <a:spcPts val="0"/>
                        </a:spcBef>
                        <a:spcAft>
                          <a:spcPts val="0"/>
                        </a:spcAft>
                      </a:pPr>
                      <a:r>
                        <a:rPr lang="en-GB" sz="1200" b="1" dirty="0">
                          <a:solidFill>
                            <a:schemeClr val="bg1"/>
                          </a:solidFill>
                          <a:latin typeface="Century Gothic" panose="020B0502020202020204" pitchFamily="34" charset="0"/>
                        </a:rPr>
                        <a:t>Recap</a:t>
                      </a:r>
                    </a:p>
                    <a:p>
                      <a:pPr>
                        <a:lnSpc>
                          <a:spcPct val="100000"/>
                        </a:lnSpc>
                        <a:spcBef>
                          <a:spcPts val="0"/>
                        </a:spcBef>
                        <a:spcAft>
                          <a:spcPts val="0"/>
                        </a:spcAft>
                      </a:pPr>
                      <a:r>
                        <a:rPr lang="en-GB" sz="1200" dirty="0">
                          <a:solidFill>
                            <a:schemeClr val="bg1"/>
                          </a:solidFill>
                          <a:latin typeface="Century Gothic" panose="020B0502020202020204" pitchFamily="34" charset="0"/>
                        </a:rPr>
                        <a:t>Recap that Mrs Reed is</a:t>
                      </a:r>
                      <a:r>
                        <a:rPr lang="en-GB" sz="1200" baseline="0" dirty="0">
                          <a:solidFill>
                            <a:schemeClr val="bg1"/>
                          </a:solidFill>
                          <a:latin typeface="Century Gothic" panose="020B0502020202020204" pitchFamily="34" charset="0"/>
                        </a:rPr>
                        <a:t> going to send Jane away to school. We are going to meet the headteacher in the following passage.</a:t>
                      </a:r>
                      <a:endParaRPr lang="en-GB" sz="1200" dirty="0">
                        <a:solidFill>
                          <a:schemeClr val="bg1"/>
                        </a:solidFill>
                        <a:latin typeface="Century Gothic" panose="020B0502020202020204" pitchFamily="34" charset="0"/>
                      </a:endParaRPr>
                    </a:p>
                  </a:txBody>
                  <a:tcPr marL="68400" marR="68400" marT="0" marB="0"/>
                </a:tc>
                <a:tc>
                  <a:txBody>
                    <a:bodyPr/>
                    <a:lstStyle/>
                    <a:p>
                      <a:pPr>
                        <a:lnSpc>
                          <a:spcPct val="100000"/>
                        </a:lnSpc>
                        <a:spcBef>
                          <a:spcPts val="0"/>
                        </a:spcBef>
                        <a:spcAft>
                          <a:spcPts val="0"/>
                        </a:spcAft>
                      </a:pPr>
                      <a:endParaRPr lang="en-GB" sz="1200" b="0" baseline="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1"/>
                  </a:ext>
                </a:extLst>
              </a:tr>
              <a:tr h="0">
                <a:tc>
                  <a:txBody>
                    <a:bodyPr/>
                    <a:lstStyle/>
                    <a:p>
                      <a:pPr>
                        <a:lnSpc>
                          <a:spcPct val="100000"/>
                        </a:lnSpc>
                        <a:spcBef>
                          <a:spcPts val="0"/>
                        </a:spcBef>
                        <a:spcAft>
                          <a:spcPts val="0"/>
                        </a:spcAft>
                      </a:pPr>
                      <a:r>
                        <a:rPr lang="en-GB" sz="1200" b="1" baseline="0" dirty="0">
                          <a:solidFill>
                            <a:schemeClr val="bg1"/>
                          </a:solidFill>
                          <a:effectLst/>
                          <a:latin typeface="Century Gothic" panose="020B0502020202020204" pitchFamily="34" charset="0"/>
                          <a:ea typeface="Calibri"/>
                          <a:cs typeface="Times New Roman"/>
                        </a:rPr>
                        <a:t>Reading: Mr Brocklehurst</a:t>
                      </a:r>
                    </a:p>
                    <a:p>
                      <a:pPr>
                        <a:lnSpc>
                          <a:spcPct val="100000"/>
                        </a:lnSpc>
                        <a:spcBef>
                          <a:spcPts val="0"/>
                        </a:spcBef>
                        <a:spcAft>
                          <a:spcPts val="0"/>
                        </a:spcAft>
                      </a:pPr>
                      <a:r>
                        <a:rPr lang="en-GB" sz="1200" b="0" baseline="0" dirty="0">
                          <a:solidFill>
                            <a:schemeClr val="bg1"/>
                          </a:solidFill>
                          <a:effectLst/>
                          <a:latin typeface="Century Gothic" panose="020B0502020202020204" pitchFamily="34" charset="0"/>
                          <a:ea typeface="Calibri"/>
                          <a:cs typeface="Times New Roman"/>
                        </a:rPr>
                        <a:t>Read the passage containing Mr Brocklehurst’s introduction. There are some check for understanding questions to help assess students’ comprehension of the passage.</a:t>
                      </a:r>
                    </a:p>
                  </a:txBody>
                  <a:tcPr marL="68400" marR="68400" marT="0" marB="0"/>
                </a:tc>
                <a:tc>
                  <a:txBody>
                    <a:bodyPr/>
                    <a:lstStyle/>
                    <a:p>
                      <a:pPr>
                        <a:lnSpc>
                          <a:spcPct val="100000"/>
                        </a:lnSpc>
                        <a:spcBef>
                          <a:spcPts val="0"/>
                        </a:spcBef>
                        <a:spcAft>
                          <a:spcPts val="0"/>
                        </a:spcAft>
                      </a:pPr>
                      <a:endParaRPr lang="en-GB" sz="1200" b="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2"/>
                  </a:ext>
                </a:extLst>
              </a:tr>
              <a:tr h="33184">
                <a:tc>
                  <a:txBody>
                    <a:bodyPr/>
                    <a:lstStyle/>
                    <a:p>
                      <a:pPr>
                        <a:lnSpc>
                          <a:spcPct val="100000"/>
                        </a:lnSpc>
                        <a:spcBef>
                          <a:spcPts val="0"/>
                        </a:spcBef>
                        <a:spcAft>
                          <a:spcPts val="0"/>
                        </a:spcAft>
                      </a:pPr>
                      <a:r>
                        <a:rPr lang="en-GB" sz="1200" b="1" baseline="0" dirty="0">
                          <a:solidFill>
                            <a:schemeClr val="bg1"/>
                          </a:solidFill>
                          <a:effectLst/>
                          <a:latin typeface="Century Gothic" panose="020B0502020202020204" pitchFamily="34" charset="0"/>
                          <a:ea typeface="Calibri"/>
                          <a:cs typeface="Times New Roman"/>
                        </a:rPr>
                        <a:t>Victorian childhood</a:t>
                      </a:r>
                    </a:p>
                    <a:p>
                      <a:pPr>
                        <a:lnSpc>
                          <a:spcPct val="100000"/>
                        </a:lnSpc>
                        <a:spcBef>
                          <a:spcPts val="0"/>
                        </a:spcBef>
                        <a:spcAft>
                          <a:spcPts val="0"/>
                        </a:spcAft>
                      </a:pPr>
                      <a:r>
                        <a:rPr lang="en-GB" sz="1200" b="0" baseline="0" dirty="0">
                          <a:solidFill>
                            <a:schemeClr val="bg1"/>
                          </a:solidFill>
                          <a:effectLst/>
                          <a:latin typeface="Century Gothic" panose="020B0502020202020204" pitchFamily="34" charset="0"/>
                          <a:ea typeface="Calibri"/>
                          <a:cs typeface="Times New Roman"/>
                        </a:rPr>
                        <a:t>Explain that there were three main approaches to raising children in the Victorian era. Outline these to students. They need to look at what they have found out about Mr Brocklehurst to judge which approach to raising a child he believes in. </a:t>
                      </a:r>
                    </a:p>
                  </a:txBody>
                  <a:tcPr marL="68400" marR="6840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3"/>
                  </a:ext>
                </a:extLst>
              </a:tr>
              <a:tr h="0">
                <a:tc>
                  <a:txBody>
                    <a:bodyPr/>
                    <a:lstStyle/>
                    <a:p>
                      <a:pPr>
                        <a:spcBef>
                          <a:spcPts val="0"/>
                        </a:spcBef>
                        <a:spcAft>
                          <a:spcPts val="0"/>
                        </a:spcAft>
                      </a:pPr>
                      <a:r>
                        <a:rPr lang="en-GB" sz="1200" b="1">
                          <a:solidFill>
                            <a:schemeClr val="bg1"/>
                          </a:solidFill>
                          <a:latin typeface="Century Gothic" panose="020B0502020202020204" pitchFamily="34" charset="0"/>
                        </a:rPr>
                        <a:t>Reading</a:t>
                      </a:r>
                    </a:p>
                    <a:p>
                      <a:pPr>
                        <a:spcBef>
                          <a:spcPts val="0"/>
                        </a:spcBef>
                        <a:spcAft>
                          <a:spcPts val="0"/>
                        </a:spcAft>
                      </a:pPr>
                      <a:r>
                        <a:rPr lang="en-GB" sz="1200" b="0" baseline="0">
                          <a:solidFill>
                            <a:schemeClr val="bg1"/>
                          </a:solidFill>
                          <a:latin typeface="Century Gothic" panose="020B0502020202020204" pitchFamily="34" charset="0"/>
                        </a:rPr>
                        <a:t>Continue reading to the moment Brocklehurst leaves. </a:t>
                      </a:r>
                    </a:p>
                  </a:txBody>
                  <a:tcPr marL="68400" marR="6840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4"/>
                  </a:ext>
                </a:extLst>
              </a:tr>
              <a:tr h="27464">
                <a:tc>
                  <a:txBody>
                    <a:bodyPr/>
                    <a:lstStyle/>
                    <a:p>
                      <a:pPr>
                        <a:spcBef>
                          <a:spcPts val="0"/>
                        </a:spcBef>
                        <a:spcAft>
                          <a:spcPts val="0"/>
                        </a:spcAft>
                      </a:pPr>
                      <a:r>
                        <a:rPr kumimoji="0" lang="en-GB" sz="1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Times New Roman" panose="02020603050405020304" pitchFamily="18" charset="0"/>
                        </a:rPr>
                        <a:t>Mr Brocklehurst</a:t>
                      </a:r>
                    </a:p>
                    <a:p>
                      <a:pPr>
                        <a:spcBef>
                          <a:spcPts val="0"/>
                        </a:spcBef>
                        <a:spcAft>
                          <a:spcPts val="0"/>
                        </a:spcAft>
                      </a:pPr>
                      <a:r>
                        <a:rPr kumimoji="0" lang="en-GB"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Times New Roman" panose="02020603050405020304" pitchFamily="18" charset="0"/>
                        </a:rPr>
                        <a:t>Students write a response to the following question:</a:t>
                      </a:r>
                    </a:p>
                    <a:p>
                      <a:pPr>
                        <a:spcBef>
                          <a:spcPts val="0"/>
                        </a:spcBef>
                        <a:spcAft>
                          <a:spcPts val="0"/>
                        </a:spcAft>
                      </a:pPr>
                      <a:r>
                        <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rPr>
                        <a:t>What is Mr Brocklehurst’s attitude toward children? </a:t>
                      </a:r>
                    </a:p>
                    <a:p>
                      <a:pPr marR="0" lvl="0" defTabSz="914400" rtl="0" eaLnBrk="1" fontAlgn="auto" latinLnBrk="0" hangingPunct="1">
                        <a:lnSpc>
                          <a:spcPct val="100000"/>
                        </a:lnSpc>
                        <a:spcBef>
                          <a:spcPts val="0"/>
                        </a:spcBef>
                        <a:spcAft>
                          <a:spcPts val="600"/>
                        </a:spcAft>
                        <a:buClrTx/>
                        <a:buSzTx/>
                        <a:tabLst/>
                        <a:defRPr/>
                      </a:pPr>
                      <a:r>
                        <a:rPr lang="en-GB" sz="1200" dirty="0">
                          <a:solidFill>
                            <a:prstClr val="black"/>
                          </a:solidFill>
                          <a:latin typeface="Century Gothic" panose="020B0502020202020204" pitchFamily="34" charset="0"/>
                          <a:cs typeface="Times New Roman" panose="02020603050405020304" pitchFamily="18" charset="0"/>
                        </a:rPr>
                        <a:t>Think about:</a:t>
                      </a:r>
                    </a:p>
                    <a:p>
                      <a:pPr marL="342900" marR="0" lvl="0" indent="-342900"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200" dirty="0">
                          <a:solidFill>
                            <a:prstClr val="black"/>
                          </a:solidFill>
                          <a:latin typeface="Century Gothic" panose="020B0502020202020204" pitchFamily="34" charset="0"/>
                          <a:cs typeface="Times New Roman" panose="02020603050405020304" pitchFamily="18" charset="0"/>
                        </a:rPr>
                        <a:t>his Christian beliefs</a:t>
                      </a:r>
                    </a:p>
                    <a:p>
                      <a:pPr marL="342900" marR="0" lvl="0" indent="-342900"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200" dirty="0">
                          <a:solidFill>
                            <a:prstClr val="black"/>
                          </a:solidFill>
                          <a:latin typeface="Century Gothic" panose="020B0502020202020204" pitchFamily="34" charset="0"/>
                          <a:cs typeface="Times New Roman" panose="02020603050405020304" pitchFamily="18" charset="0"/>
                        </a:rPr>
                        <a:t>his approach to discipline</a:t>
                      </a:r>
                      <a:endParaRPr kumimoji="0" lang="en-GB" sz="1200"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endParaRPr>
                    </a:p>
                  </a:txBody>
                  <a:tcPr marL="68400" marR="6840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bg1"/>
                          </a:solidFill>
                          <a:effectLst/>
                          <a:latin typeface="Century Gothic" panose="020B0502020202020204" pitchFamily="34" charset="0"/>
                          <a:ea typeface="Calibri"/>
                          <a:cs typeface="Times New Roman"/>
                        </a:rPr>
                        <a:t>The question is divided into two bullet points. You may wish to complete one</a:t>
                      </a:r>
                      <a:r>
                        <a:rPr lang="en-GB" sz="1200" b="0" baseline="0" dirty="0">
                          <a:solidFill>
                            <a:schemeClr val="bg1"/>
                          </a:solidFill>
                          <a:effectLst/>
                          <a:latin typeface="Century Gothic" panose="020B0502020202020204" pitchFamily="34" charset="0"/>
                          <a:ea typeface="Calibri"/>
                          <a:cs typeface="Times New Roman"/>
                        </a:rPr>
                        <a:t> of the bullet points as a class model before allowing students to continue to work on the other independently. </a:t>
                      </a:r>
                      <a:endParaRPr lang="en-GB" sz="1200" b="0" dirty="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210819673"/>
                  </a:ext>
                </a:extLst>
              </a:tr>
              <a:tr h="0">
                <a:tc>
                  <a:txBody>
                    <a:bodyPr/>
                    <a:lstStyle/>
                    <a:p>
                      <a:pPr algn="l">
                        <a:lnSpc>
                          <a:spcPct val="100000"/>
                        </a:lnSpc>
                        <a:spcAft>
                          <a:spcPts val="0"/>
                        </a:spcAft>
                      </a:pPr>
                      <a:r>
                        <a:rPr lang="en-GB" sz="1200" b="1" dirty="0">
                          <a:effectLst/>
                          <a:latin typeface="Century Gothic" panose="020B0502020202020204" pitchFamily="34" charset="0"/>
                          <a:ea typeface="Calibri"/>
                          <a:cs typeface="Times New Roman"/>
                        </a:rPr>
                        <a:t>Fortnightly Quiz</a:t>
                      </a:r>
                    </a:p>
                    <a:p>
                      <a:pPr algn="l">
                        <a:lnSpc>
                          <a:spcPct val="100000"/>
                        </a:lnSpc>
                        <a:spcAft>
                          <a:spcPts val="0"/>
                        </a:spcAft>
                      </a:pPr>
                      <a:r>
                        <a:rPr lang="en-GB" sz="1200" dirty="0">
                          <a:effectLst/>
                          <a:latin typeface="Century Gothic" pitchFamily="34" charset="0"/>
                          <a:ea typeface="Calibri"/>
                          <a:cs typeface="Times New Roman"/>
                        </a:rPr>
                        <a:t>Ask students to complete fortnightly quiz</a:t>
                      </a:r>
                    </a:p>
                  </a:txBody>
                  <a:tcPr marL="68400" marR="68400" marT="0" marB="0"/>
                </a:tc>
                <a:tc>
                  <a:txBody>
                    <a:bodyPr/>
                    <a:lstStyle/>
                    <a:p>
                      <a:pPr>
                        <a:lnSpc>
                          <a:spcPct val="100000"/>
                        </a:lnSpc>
                        <a:spcBef>
                          <a:spcPts val="0"/>
                        </a:spcBef>
                        <a:spcAft>
                          <a:spcPts val="0"/>
                        </a:spcAft>
                      </a:pPr>
                      <a:endParaRPr lang="en-GB" sz="1200" b="0" dirty="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67983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89138" y="2882"/>
            <a:ext cx="2178495" cy="3693319"/>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anguish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sadness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the lake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i.e. hell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vacations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school holidays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p.41-42</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31520" y="-27711"/>
            <a:ext cx="6233985" cy="39703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“Nothing, indeed,” thought I, as I struggled to repress a sob, and hastily wiped away some tears, the impotent evidences of my anguish.</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“Deceit is, indeed, a sad fault in a child,” said Mr. Brocklehurst; “it is akin to falsehood, and all liars will have their portion in the lake burning with fire and brimstone; she shall, however, be watched, Mrs. Reed.  I will speak to Miss Temple and the teachers.”</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 should wish her to be brought up in a manner suiting her prospects,” continued my benefactress; “to be made useful, to be kept humble: as for the</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vacations, she will, with your permission, spend them always at Lowood.”</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446782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p.41-42</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31520" y="-27711"/>
            <a:ext cx="8412480" cy="34163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“Your decisions are perfectly judicious, madam,” returned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Mr.</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Brocklehurst</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“Humility is a Christian grace, and one peculiarly appropriate to the pupils of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Lowood</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 therefore, direct that especial care shall be bestowed on its cultivation amongst them.  I have studied how best to mortify in them the worldly sentiment of pride; and, only the other day, I had a pleasing proof of my success.  My second daughter, Augusta, went with her mama to visit the school, and on her return she exclaimed: ‘Oh, dear papa, how quiet and plain all the girls at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Lowood</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look, with their hair combed behind their ears, and their long pinafores, and those little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holland</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pockets outside their frocks—they are almost like poor people’s children! and,’ said she, ‘they looked at my dress and mama’s, as if they had never seen a silk gown before.’”</a:t>
            </a:r>
          </a:p>
        </p:txBody>
      </p:sp>
      <p:sp>
        <p:nvSpPr>
          <p:cNvPr id="8" name="Rectangle 7"/>
          <p:cNvSpPr/>
          <p:nvPr/>
        </p:nvSpPr>
        <p:spPr>
          <a:xfrm>
            <a:off x="822079" y="4217020"/>
            <a:ext cx="8225056"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‘Your decisions...-…before.’ </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Mr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mn-ea"/>
                <a:cs typeface="+mn-cs"/>
              </a:rPr>
              <a:t>Brocklehurst</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agrees with Mrs Reed’s decision to ask that Jane stay at the school even during the holidays. He goes on to explain that he believes that being a true Christian means being humble and not wanted to have things that are enjoyable, pretty or fun. He feels that he has been successful in creating this belief in the pupils of his school because his daughter comments that the pupils look like poor people.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mn-ea"/>
                <a:cs typeface="+mn-cs"/>
              </a:rPr>
              <a:t>Brocklehurst’s</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daughter also says that the pupils stared in amazement at her silk dress.</a:t>
            </a:r>
          </a:p>
        </p:txBody>
      </p:sp>
    </p:spTree>
    <p:extLst>
      <p:ext uri="{BB962C8B-B14F-4D97-AF65-F5344CB8AC3E}">
        <p14:creationId xmlns:p14="http://schemas.microsoft.com/office/powerpoint/2010/main" val="4185969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89138" y="2882"/>
            <a:ext cx="2178495" cy="6186309"/>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approve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agree with</a:t>
            </a: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consistency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things being the same</a:t>
            </a: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advocate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fare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food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attire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clothing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inestimable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immeasurable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election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chosen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irksome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annoying </a:t>
            </a: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p.42</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31520" y="-27711"/>
            <a:ext cx="6233985" cy="618630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“This is the state of things I quite approve,” returned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Mrs.</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Reed; “had I sought all England over, I could scarcely have found a system more exactly fitting a child like Jane Eyre.  Consistency, my dear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Mr.</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Brocklehurst</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 advocate consistency in all things.”</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“Consistency, madam, is the first of Christian duties; and it has been observed in every arrangement connected with the establishment of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Lowood</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plain fare, simple attire, unsophisticated accommodations, hardy and active habits; such is the order of the day in the house and its inhabitants.”</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“Quite right, sir.  I may then depend upon this child being received as a pupil at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Lowood</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and there being trained in conformity to her position and prospects?”</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“Madam, you may: she shall be placed in that nursery of chosen plants, and I trust she will show herself grateful for the inestimable privilege of her election.”</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 will send her, then, as soon as possible,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Mr.</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Brocklehurst</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for, I assure you, I feel anxious to be relieved of a responsibility that was becoming too irksome.”</a:t>
            </a:r>
          </a:p>
        </p:txBody>
      </p:sp>
    </p:spTree>
    <p:extLst>
      <p:ext uri="{BB962C8B-B14F-4D97-AF65-F5344CB8AC3E}">
        <p14:creationId xmlns:p14="http://schemas.microsoft.com/office/powerpoint/2010/main" val="2492559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89138" y="2882"/>
            <a:ext cx="2178495" cy="5078313"/>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pamphlet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booklet </a:t>
            </a: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p.42-43</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31520" y="-27711"/>
            <a:ext cx="6233985" cy="535531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“No doubt, no doubt, madam; and now I wish you good morning.  I shall return to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Brocklehurst</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Hall in the course of a week or two: my good friend, the Archdeacon, will not permit me to leave him sooner.  I shall send Miss Temple notice that she is to expect a new girl, so that there will be no difficulty about receiving her.  Good-bye.”</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“Good-bye,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Mr.</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Brocklehurst</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remember me to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Mrs.</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and Miss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Brocklehurst</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and to Augusta and Theodore, and Master Broughton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Brocklehurst</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 will, madam.  Little girl, here is a book entitled the ‘Child’s Guide,’ read it with prayer, especially that part containing ‘An account of the awfully sudden death of Martha G---, a naughty child addicted to falsehood and deceit.’”</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With these words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Mr.</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Brocklehurst</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put into my hand a thin pamphlet sewn in a cover, and having rung for his carriage, he departed.</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15333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b="1" dirty="0">
                <a:solidFill>
                  <a:prstClr val="white"/>
                </a:solidFill>
                <a:latin typeface="Century Gothic" panose="020B0502020202020204" pitchFamily="34" charset="0"/>
              </a:rPr>
              <a:t>Mr Brocklehurst</a:t>
            </a:r>
            <a:endPar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2" name="Picture 11">
            <a:extLst>
              <a:ext uri="{FF2B5EF4-FFF2-40B4-BE49-F238E27FC236}">
                <a16:creationId xmlns:a16="http://schemas.microsoft.com/office/drawing/2014/main" id="{3D4EB69D-9ADE-4245-858E-A85A6DEACD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98" y="0"/>
            <a:ext cx="561951" cy="720000"/>
          </a:xfrm>
          <a:prstGeom prst="rect">
            <a:avLst/>
          </a:prstGeom>
        </p:spPr>
      </p:pic>
      <p:pic>
        <p:nvPicPr>
          <p:cNvPr id="14" name="Picture 13">
            <a:extLst>
              <a:ext uri="{FF2B5EF4-FFF2-40B4-BE49-F238E27FC236}">
                <a16:creationId xmlns:a16="http://schemas.microsoft.com/office/drawing/2014/main" id="{0E81980C-7A1B-4CA9-957D-B4BA5F0CD1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42" y="867728"/>
            <a:ext cx="648000" cy="648000"/>
          </a:xfrm>
          <a:prstGeom prst="rect">
            <a:avLst/>
          </a:prstGeom>
        </p:spPr>
      </p:pic>
      <p:pic>
        <p:nvPicPr>
          <p:cNvPr id="13" name="Picture 2" descr="http://www.bl.uk/britishlibrary/~/media/bl/global/english-online/collection-item-images/b/r/o/bront%20charlotte%20edmund%20b20084%2018.jpg">
            <a:extLst>
              <a:ext uri="{FF2B5EF4-FFF2-40B4-BE49-F238E27FC236}">
                <a16:creationId xmlns:a16="http://schemas.microsoft.com/office/drawing/2014/main" id="{4256575B-0EE6-B242-8499-884AFC9F0AA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869" t="14215" r="22300" b="18570"/>
          <a:stretch/>
        </p:blipFill>
        <p:spPr bwMode="auto">
          <a:xfrm>
            <a:off x="6205152" y="0"/>
            <a:ext cx="2938848" cy="4391491"/>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ular Callout 14">
            <a:extLst>
              <a:ext uri="{FF2B5EF4-FFF2-40B4-BE49-F238E27FC236}">
                <a16:creationId xmlns:a16="http://schemas.microsoft.com/office/drawing/2014/main" id="{469E4489-0994-A54A-9451-082A7DD3BBD0}"/>
              </a:ext>
            </a:extLst>
          </p:cNvPr>
          <p:cNvSpPr/>
          <p:nvPr/>
        </p:nvSpPr>
        <p:spPr>
          <a:xfrm>
            <a:off x="846280" y="12357"/>
            <a:ext cx="4392488" cy="1328023"/>
          </a:xfrm>
          <a:prstGeom prst="wedgeRoundRectCallout">
            <a:avLst>
              <a:gd name="adj1" fmla="val 109419"/>
              <a:gd name="adj2" fmla="val 38309"/>
              <a:gd name="adj3" fmla="val 16667"/>
            </a:avLst>
          </a:prstGeom>
        </p:spPr>
        <p:style>
          <a:lnRef idx="2">
            <a:schemeClr val="dk1"/>
          </a:lnRef>
          <a:fillRef idx="1">
            <a:schemeClr val="lt1"/>
          </a:fillRef>
          <a:effectRef idx="0">
            <a:schemeClr val="dk1"/>
          </a:effectRef>
          <a:fontRef idx="minor">
            <a:schemeClr val="dk1"/>
          </a:fontRef>
        </p:style>
        <p:txBody>
          <a:bodyPr wrap="square">
            <a:spAutoFit/>
          </a:bodyPr>
          <a:lstStyle/>
          <a:p>
            <a:pPr lvl="0" defTabSz="914400"/>
            <a:r>
              <a:rPr lang="en-GB" dirty="0">
                <a:solidFill>
                  <a:prstClr val="black"/>
                </a:solidFill>
                <a:latin typeface="Century Gothic" panose="020B0502020202020204" pitchFamily="34" charset="0"/>
              </a:rPr>
              <a:t>“Deceit is, indeed, a sad fault in a child. all liars will have their portion in the lake burning with fire and brimstone” </a:t>
            </a:r>
            <a:endParaRPr kumimoji="0" lang="en-GB"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6" name="Rounded Rectangular Callout 15">
            <a:extLst>
              <a:ext uri="{FF2B5EF4-FFF2-40B4-BE49-F238E27FC236}">
                <a16:creationId xmlns:a16="http://schemas.microsoft.com/office/drawing/2014/main" id="{34B2BE25-8871-AD47-9E87-42C65684D3EB}"/>
              </a:ext>
            </a:extLst>
          </p:cNvPr>
          <p:cNvSpPr/>
          <p:nvPr/>
        </p:nvSpPr>
        <p:spPr>
          <a:xfrm>
            <a:off x="875112" y="1460785"/>
            <a:ext cx="4392488" cy="1021556"/>
          </a:xfrm>
          <a:prstGeom prst="wedgeRoundRectCallout">
            <a:avLst>
              <a:gd name="adj1" fmla="val 110544"/>
              <a:gd name="adj2" fmla="val -65031"/>
              <a:gd name="adj3" fmla="val 16667"/>
            </a:avLst>
          </a:prstGeom>
        </p:spPr>
        <p:style>
          <a:lnRef idx="2">
            <a:schemeClr val="dk1"/>
          </a:lnRef>
          <a:fillRef idx="1">
            <a:schemeClr val="lt1"/>
          </a:fillRef>
          <a:effectRef idx="0">
            <a:schemeClr val="dk1"/>
          </a:effectRef>
          <a:fontRef idx="minor">
            <a:schemeClr val="dk1"/>
          </a:fontRef>
        </p:style>
        <p:txBody>
          <a:bodyPr wrap="square">
            <a:spAutoFit/>
          </a:bodyPr>
          <a:lstStyle/>
          <a:p>
            <a:pPr lvl="0" defTabSz="914400"/>
            <a:r>
              <a:rPr lang="en-GB" dirty="0">
                <a:solidFill>
                  <a:prstClr val="black"/>
                </a:solidFill>
                <a:latin typeface="Century Gothic" panose="020B0502020202020204" pitchFamily="34" charset="0"/>
              </a:rPr>
              <a:t>“No sight so sad as that of a naughty child,” he began, “especially a naughty little girl.” </a:t>
            </a:r>
            <a:endParaRPr kumimoji="0" lang="en-GB"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7" name="Rounded Rectangular Callout 16">
            <a:extLst>
              <a:ext uri="{FF2B5EF4-FFF2-40B4-BE49-F238E27FC236}">
                <a16:creationId xmlns:a16="http://schemas.microsoft.com/office/drawing/2014/main" id="{00D15591-8EAF-5B4A-A6E1-A9C474A6BA4E}"/>
              </a:ext>
            </a:extLst>
          </p:cNvPr>
          <p:cNvSpPr/>
          <p:nvPr/>
        </p:nvSpPr>
        <p:spPr>
          <a:xfrm>
            <a:off x="928657" y="2601725"/>
            <a:ext cx="4392488" cy="1021556"/>
          </a:xfrm>
          <a:prstGeom prst="wedgeRoundRectCallout">
            <a:avLst>
              <a:gd name="adj1" fmla="val 112513"/>
              <a:gd name="adj2" fmla="val -155417"/>
              <a:gd name="adj3" fmla="val 16667"/>
            </a:avLst>
          </a:prstGeom>
        </p:spPr>
        <p:style>
          <a:lnRef idx="2">
            <a:schemeClr val="dk1"/>
          </a:lnRef>
          <a:fillRef idx="1">
            <a:schemeClr val="lt1"/>
          </a:fillRef>
          <a:effectRef idx="0">
            <a:schemeClr val="dk1"/>
          </a:effectRef>
          <a:fontRef idx="minor">
            <a:schemeClr val="dk1"/>
          </a:fontRef>
        </p:style>
        <p:txBody>
          <a:bodyPr wrap="square">
            <a:spAutoFit/>
          </a:bodyPr>
          <a:lstStyle/>
          <a:p>
            <a:pPr lvl="0" defTabSz="914400"/>
            <a:r>
              <a:rPr lang="en-GB" dirty="0">
                <a:solidFill>
                  <a:prstClr val="black"/>
                </a:solidFill>
                <a:latin typeface="Century Gothic" panose="020B0502020202020204" pitchFamily="34" charset="0"/>
              </a:rPr>
              <a:t>“You have a wicked heart; and you must pray to God to change it: to give you a new and clean one.” </a:t>
            </a:r>
            <a:endParaRPr kumimoji="0" lang="en-GB"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8" name="TextBox 17">
            <a:extLst>
              <a:ext uri="{FF2B5EF4-FFF2-40B4-BE49-F238E27FC236}">
                <a16:creationId xmlns:a16="http://schemas.microsoft.com/office/drawing/2014/main" id="{C318DE0E-6457-4947-B398-7237F2A8AFA6}"/>
              </a:ext>
            </a:extLst>
          </p:cNvPr>
          <p:cNvSpPr txBox="1"/>
          <p:nvPr/>
        </p:nvSpPr>
        <p:spPr>
          <a:xfrm>
            <a:off x="946970" y="4512170"/>
            <a:ext cx="8073462" cy="2000548"/>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rPr>
              <a:t>On your own, write an answer to this question:</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rPr>
              <a:t>What is Mr Brocklehurst’s attitude toward children? </a:t>
            </a:r>
          </a:p>
          <a:p>
            <a:pPr marR="0" lvl="0" defTabSz="914400" rtl="0" eaLnBrk="1" fontAlgn="auto" latinLnBrk="0" hangingPunct="1">
              <a:lnSpc>
                <a:spcPct val="100000"/>
              </a:lnSpc>
              <a:spcBef>
                <a:spcPts val="0"/>
              </a:spcBef>
              <a:spcAft>
                <a:spcPts val="600"/>
              </a:spcAft>
              <a:buClrTx/>
              <a:buSzTx/>
              <a:tabLst/>
              <a:defRPr/>
            </a:pPr>
            <a:r>
              <a:rPr lang="en-GB" sz="2000" dirty="0">
                <a:solidFill>
                  <a:prstClr val="black"/>
                </a:solidFill>
                <a:latin typeface="Century Gothic" panose="020B0502020202020204" pitchFamily="34" charset="0"/>
                <a:cs typeface="Times New Roman" panose="02020603050405020304" pitchFamily="18" charset="0"/>
              </a:rPr>
              <a:t>Think about:</a:t>
            </a:r>
          </a:p>
          <a:p>
            <a:pPr marL="342900" marR="0" lvl="0" indent="-342900"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2000" dirty="0">
                <a:solidFill>
                  <a:prstClr val="black"/>
                </a:solidFill>
                <a:latin typeface="Century Gothic" panose="020B0502020202020204" pitchFamily="34" charset="0"/>
                <a:cs typeface="Times New Roman" panose="02020603050405020304" pitchFamily="18" charset="0"/>
              </a:rPr>
              <a:t>his Christian beliefs</a:t>
            </a:r>
          </a:p>
          <a:p>
            <a:pPr marL="342900" marR="0" lvl="0" indent="-342900"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2000" dirty="0">
                <a:solidFill>
                  <a:prstClr val="black"/>
                </a:solidFill>
                <a:latin typeface="Century Gothic" panose="020B0502020202020204" pitchFamily="34" charset="0"/>
                <a:cs typeface="Times New Roman" panose="02020603050405020304" pitchFamily="18" charset="0"/>
              </a:rPr>
              <a:t>his approach to discipline</a:t>
            </a:r>
            <a:endParaRPr kumimoji="0" lang="en-GB" sz="2000"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2894548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707887" y="274638"/>
            <a:ext cx="8436113" cy="1143000"/>
          </a:xfrm>
        </p:spPr>
        <p:txBody>
          <a:bodyPr/>
          <a:lstStyle/>
          <a:p>
            <a:r>
              <a:rPr lang="en-GB" altLang="en-US" dirty="0">
                <a:solidFill>
                  <a:schemeClr val="bg1"/>
                </a:solidFill>
                <a:latin typeface="Century Gothic" panose="020B0502020202020204" pitchFamily="34" charset="0"/>
              </a:rPr>
              <a:t>Quiz time!</a:t>
            </a:r>
          </a:p>
        </p:txBody>
      </p:sp>
      <p:sp>
        <p:nvSpPr>
          <p:cNvPr id="16387" name="Content Placeholder 2"/>
          <p:cNvSpPr>
            <a:spLocks noGrp="1"/>
          </p:cNvSpPr>
          <p:nvPr>
            <p:ph idx="1"/>
          </p:nvPr>
        </p:nvSpPr>
        <p:spPr>
          <a:xfrm>
            <a:off x="971550" y="1600200"/>
            <a:ext cx="7715250" cy="4525963"/>
          </a:xfrm>
        </p:spPr>
        <p:txBody>
          <a:bodyPr/>
          <a:lstStyle/>
          <a:p>
            <a:pPr marL="0" indent="0" algn="ctr">
              <a:buNone/>
            </a:pPr>
            <a:r>
              <a:rPr lang="en-GB" altLang="en-US" dirty="0">
                <a:solidFill>
                  <a:schemeClr val="bg1"/>
                </a:solidFill>
                <a:latin typeface="Century Gothic" panose="020B0502020202020204" pitchFamily="34" charset="0"/>
              </a:rPr>
              <a:t>Circle the correct answers for quiz 2.</a:t>
            </a:r>
          </a:p>
        </p:txBody>
      </p:sp>
      <p:sp>
        <p:nvSpPr>
          <p:cNvPr id="4" name="TextBox 3"/>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Fortnightly quiz</a:t>
            </a:r>
          </a:p>
        </p:txBody>
      </p:sp>
    </p:spTree>
    <p:extLst>
      <p:ext uri="{BB962C8B-B14F-4D97-AF65-F5344CB8AC3E}">
        <p14:creationId xmlns:p14="http://schemas.microsoft.com/office/powerpoint/2010/main" val="1086401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707886" y="274638"/>
            <a:ext cx="8436113" cy="1143000"/>
          </a:xfrm>
        </p:spPr>
        <p:txBody>
          <a:bodyPr/>
          <a:lstStyle/>
          <a:p>
            <a:r>
              <a:rPr lang="en-GB" altLang="en-US" dirty="0">
                <a:solidFill>
                  <a:schemeClr val="bg1"/>
                </a:solidFill>
                <a:latin typeface="Century Gothic" panose="020B0502020202020204" pitchFamily="34" charset="0"/>
              </a:rPr>
              <a:t>Quiz answers</a:t>
            </a:r>
          </a:p>
        </p:txBody>
      </p:sp>
      <p:sp>
        <p:nvSpPr>
          <p:cNvPr id="17411" name="Content Placeholder 2"/>
          <p:cNvSpPr>
            <a:spLocks noGrp="1"/>
          </p:cNvSpPr>
          <p:nvPr>
            <p:ph sz="half" idx="1"/>
          </p:nvPr>
        </p:nvSpPr>
        <p:spPr>
          <a:xfrm>
            <a:off x="1042988" y="1600200"/>
            <a:ext cx="3745036" cy="4525963"/>
          </a:xfrm>
        </p:spPr>
        <p:txBody>
          <a:bodyPr/>
          <a:lstStyle/>
          <a:p>
            <a:pPr marL="900113" indent="-900113">
              <a:buFont typeface="+mj-lt"/>
              <a:buAutoNum type="arabicPeriod"/>
            </a:pPr>
            <a:r>
              <a:rPr lang="en-US" altLang="en-US" sz="3600" dirty="0">
                <a:solidFill>
                  <a:schemeClr val="bg1"/>
                </a:solidFill>
                <a:latin typeface="Century Gothic" panose="020B0502020202020204" pitchFamily="34" charset="0"/>
              </a:rPr>
              <a:t>b c  </a:t>
            </a:r>
          </a:p>
          <a:p>
            <a:pPr marL="900113" indent="-900113">
              <a:buFont typeface="+mj-lt"/>
              <a:buAutoNum type="arabicPeriod"/>
            </a:pPr>
            <a:r>
              <a:rPr lang="en-US" altLang="en-US" sz="3600" dirty="0">
                <a:solidFill>
                  <a:schemeClr val="bg1"/>
                </a:solidFill>
                <a:latin typeface="Century Gothic" panose="020B0502020202020204" pitchFamily="34" charset="0"/>
              </a:rPr>
              <a:t>b c d</a:t>
            </a:r>
          </a:p>
          <a:p>
            <a:pPr marL="900113" indent="-900113">
              <a:buFont typeface="+mj-lt"/>
              <a:buAutoNum type="arabicPeriod"/>
            </a:pPr>
            <a:r>
              <a:rPr lang="en-US" altLang="en-US" sz="3600" dirty="0">
                <a:solidFill>
                  <a:schemeClr val="bg1"/>
                </a:solidFill>
                <a:latin typeface="Century Gothic" panose="020B0502020202020204" pitchFamily="34" charset="0"/>
              </a:rPr>
              <a:t>b e</a:t>
            </a:r>
          </a:p>
          <a:p>
            <a:pPr marL="900113" indent="-900113">
              <a:buFont typeface="+mj-lt"/>
              <a:buAutoNum type="arabicPeriod"/>
            </a:pPr>
            <a:r>
              <a:rPr lang="en-US" altLang="en-US" sz="3600" dirty="0">
                <a:solidFill>
                  <a:schemeClr val="bg1"/>
                </a:solidFill>
                <a:latin typeface="Century Gothic" panose="020B0502020202020204" pitchFamily="34" charset="0"/>
              </a:rPr>
              <a:t>d</a:t>
            </a:r>
          </a:p>
          <a:p>
            <a:pPr marL="900113" indent="-900113">
              <a:buFont typeface="+mj-lt"/>
              <a:buAutoNum type="arabicPeriod"/>
            </a:pPr>
            <a:r>
              <a:rPr lang="en-US" altLang="en-US" sz="3600" dirty="0">
                <a:solidFill>
                  <a:schemeClr val="bg1"/>
                </a:solidFill>
                <a:latin typeface="Century Gothic" panose="020B0502020202020204" pitchFamily="34" charset="0"/>
              </a:rPr>
              <a:t>a c d</a:t>
            </a:r>
          </a:p>
        </p:txBody>
      </p:sp>
      <p:sp>
        <p:nvSpPr>
          <p:cNvPr id="17412" name="Content Placeholder 1"/>
          <p:cNvSpPr>
            <a:spLocks noGrp="1"/>
          </p:cNvSpPr>
          <p:nvPr>
            <p:ph sz="half" idx="2"/>
          </p:nvPr>
        </p:nvSpPr>
        <p:spPr>
          <a:xfrm>
            <a:off x="4644008" y="1600200"/>
            <a:ext cx="4392488" cy="4525963"/>
          </a:xfrm>
        </p:spPr>
        <p:txBody>
          <a:bodyPr/>
          <a:lstStyle/>
          <a:p>
            <a:pPr marL="900113" indent="-900113">
              <a:buFont typeface="+mj-lt"/>
              <a:buAutoNum type="arabicPeriod" startAt="6"/>
            </a:pPr>
            <a:r>
              <a:rPr lang="en-US" altLang="en-US" sz="3600" dirty="0">
                <a:solidFill>
                  <a:schemeClr val="bg1"/>
                </a:solidFill>
                <a:latin typeface="Century Gothic" panose="020B0502020202020204" pitchFamily="34" charset="0"/>
              </a:rPr>
              <a:t>a d e</a:t>
            </a:r>
          </a:p>
          <a:p>
            <a:pPr marL="900113" indent="-900113">
              <a:buFont typeface="+mj-lt"/>
              <a:buAutoNum type="arabicPeriod" startAt="6"/>
            </a:pPr>
            <a:r>
              <a:rPr lang="en-US" altLang="en-US" sz="3600" dirty="0">
                <a:solidFill>
                  <a:schemeClr val="bg1"/>
                </a:solidFill>
                <a:latin typeface="Century Gothic" panose="020B0502020202020204" pitchFamily="34" charset="0"/>
              </a:rPr>
              <a:t>d</a:t>
            </a:r>
          </a:p>
          <a:p>
            <a:pPr marL="900113" indent="-900113">
              <a:buFont typeface="+mj-lt"/>
              <a:buAutoNum type="arabicPeriod" startAt="6"/>
            </a:pPr>
            <a:r>
              <a:rPr lang="en-US" altLang="en-US" sz="3600" dirty="0">
                <a:solidFill>
                  <a:schemeClr val="bg1"/>
                </a:solidFill>
                <a:latin typeface="Century Gothic" panose="020B0502020202020204" pitchFamily="34" charset="0"/>
              </a:rPr>
              <a:t>a c</a:t>
            </a:r>
          </a:p>
          <a:p>
            <a:pPr marL="900113" indent="-900113">
              <a:buFont typeface="+mj-lt"/>
              <a:buAutoNum type="arabicPeriod" startAt="6"/>
            </a:pPr>
            <a:r>
              <a:rPr lang="en-US" altLang="en-US" sz="3600" dirty="0">
                <a:solidFill>
                  <a:schemeClr val="bg1"/>
                </a:solidFill>
                <a:latin typeface="Century Gothic" panose="020B0502020202020204" pitchFamily="34" charset="0"/>
              </a:rPr>
              <a:t>e</a:t>
            </a:r>
          </a:p>
          <a:p>
            <a:pPr marL="900113" indent="-900113">
              <a:buFont typeface="+mj-lt"/>
              <a:buAutoNum type="arabicPeriod" startAt="6"/>
            </a:pPr>
            <a:r>
              <a:rPr lang="en-US" altLang="en-US" sz="3600" dirty="0">
                <a:solidFill>
                  <a:schemeClr val="bg1"/>
                </a:solidFill>
                <a:latin typeface="Century Gothic" panose="020B0502020202020204" pitchFamily="34" charset="0"/>
              </a:rPr>
              <a:t>a c e</a:t>
            </a:r>
            <a:endParaRPr lang="en-GB" altLang="en-US" sz="2000" dirty="0">
              <a:solidFill>
                <a:schemeClr val="bg1"/>
              </a:solidFill>
              <a:latin typeface="Century Gothic" panose="020B0502020202020204" pitchFamily="34" charset="0"/>
            </a:endParaRPr>
          </a:p>
        </p:txBody>
      </p:sp>
      <p:sp>
        <p:nvSpPr>
          <p:cNvPr id="5" name="TextBox 4"/>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Answers</a:t>
            </a:r>
          </a:p>
        </p:txBody>
      </p:sp>
    </p:spTree>
    <p:extLst>
      <p:ext uri="{BB962C8B-B14F-4D97-AF65-F5344CB8AC3E}">
        <p14:creationId xmlns:p14="http://schemas.microsoft.com/office/powerpoint/2010/main" val="2965571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16200000">
            <a:off x="-3075058" y="3075056"/>
            <a:ext cx="6858002" cy="707886"/>
          </a:xfrm>
          <a:prstGeom prst="rect">
            <a:avLst/>
          </a:prstGeom>
          <a:noFill/>
        </p:spPr>
        <p:txBody>
          <a:bodyPr wrap="square" rtlCol="0">
            <a:spAutoFit/>
          </a:bodyPr>
          <a:lstStyle/>
          <a:p>
            <a:pPr algn="ctr"/>
            <a:r>
              <a:rPr lang="en-GB" sz="4000" b="1" dirty="0">
                <a:latin typeface="Century Gothic" panose="020B0502020202020204" pitchFamily="34" charset="0"/>
              </a:rPr>
              <a:t>Feedback</a:t>
            </a:r>
          </a:p>
        </p:txBody>
      </p:sp>
      <p:sp>
        <p:nvSpPr>
          <p:cNvPr id="7" name="TextBox 6"/>
          <p:cNvSpPr txBox="1"/>
          <p:nvPr/>
        </p:nvSpPr>
        <p:spPr>
          <a:xfrm>
            <a:off x="818638" y="188346"/>
            <a:ext cx="8208912" cy="1877437"/>
          </a:xfrm>
          <a:prstGeom prst="rect">
            <a:avLst/>
          </a:prstGeom>
          <a:noFill/>
        </p:spPr>
        <p:txBody>
          <a:bodyPr wrap="square" rtlCol="0">
            <a:spAutoFit/>
          </a:bodyPr>
          <a:lstStyle/>
          <a:p>
            <a:pPr algn="ctr">
              <a:spcBef>
                <a:spcPts val="600"/>
              </a:spcBef>
              <a:spcAft>
                <a:spcPts val="600"/>
              </a:spcAft>
            </a:pPr>
            <a:r>
              <a:rPr lang="en-GB" sz="3200" dirty="0">
                <a:solidFill>
                  <a:schemeClr val="bg1"/>
                </a:solidFill>
                <a:latin typeface="Century Gothic" panose="020B0502020202020204" pitchFamily="34" charset="0"/>
              </a:rPr>
              <a:t>Love this lesson?</a:t>
            </a:r>
          </a:p>
          <a:p>
            <a:pPr algn="ctr">
              <a:spcBef>
                <a:spcPts val="600"/>
              </a:spcBef>
              <a:spcAft>
                <a:spcPts val="600"/>
              </a:spcAft>
            </a:pPr>
            <a:r>
              <a:rPr lang="en-GB" sz="3200" dirty="0">
                <a:solidFill>
                  <a:schemeClr val="bg1"/>
                </a:solidFill>
                <a:latin typeface="Century Gothic" panose="020B0502020202020204" pitchFamily="34" charset="0"/>
              </a:rPr>
              <a:t>Have suggestions for improvements?</a:t>
            </a:r>
          </a:p>
          <a:p>
            <a:pPr algn="ctr">
              <a:spcBef>
                <a:spcPts val="600"/>
              </a:spcBef>
              <a:spcAft>
                <a:spcPts val="600"/>
              </a:spcAft>
            </a:pPr>
            <a:r>
              <a:rPr lang="en-GB" sz="3200" dirty="0">
                <a:solidFill>
                  <a:schemeClr val="bg1"/>
                </a:solidFill>
                <a:latin typeface="Century Gothic" panose="020B0502020202020204" pitchFamily="34" charset="0"/>
              </a:rPr>
              <a:t>Does something need fixing?</a:t>
            </a:r>
          </a:p>
        </p:txBody>
      </p:sp>
      <p:sp>
        <p:nvSpPr>
          <p:cNvPr id="8" name="TextBox 7"/>
          <p:cNvSpPr txBox="1"/>
          <p:nvPr/>
        </p:nvSpPr>
        <p:spPr>
          <a:xfrm>
            <a:off x="1322694" y="4365104"/>
            <a:ext cx="7200800" cy="2215991"/>
          </a:xfrm>
          <a:prstGeom prst="rect">
            <a:avLst/>
          </a:prstGeom>
          <a:noFill/>
        </p:spPr>
        <p:txBody>
          <a:bodyPr wrap="square" rtlCol="0" anchor="t">
            <a:spAutoFit/>
          </a:bodyPr>
          <a:lstStyle/>
          <a:p>
            <a:pPr algn="ctr">
              <a:spcAft>
                <a:spcPts val="600"/>
              </a:spcAft>
            </a:pPr>
            <a:r>
              <a:rPr lang="en-GB" sz="3200" b="1" dirty="0">
                <a:solidFill>
                  <a:schemeClr val="bg1"/>
                </a:solidFill>
                <a:latin typeface="Century Gothic" panose="020B0502020202020204" pitchFamily="34" charset="0"/>
              </a:rPr>
              <a:t>Please let us know! </a:t>
            </a:r>
          </a:p>
          <a:p>
            <a:pPr>
              <a:spcAft>
                <a:spcPts val="600"/>
              </a:spcAft>
            </a:pPr>
            <a:endParaRPr lang="en-GB" sz="3200" dirty="0">
              <a:solidFill>
                <a:schemeClr val="bg1"/>
              </a:solidFill>
              <a:latin typeface="Century Gothic" panose="020B0502020202020204" pitchFamily="34" charset="0"/>
            </a:endParaRPr>
          </a:p>
          <a:p>
            <a:pPr>
              <a:spcAft>
                <a:spcPts val="600"/>
              </a:spcAft>
            </a:pPr>
            <a:r>
              <a:rPr lang="en-GB" sz="3200" dirty="0">
                <a:solidFill>
                  <a:schemeClr val="bg1"/>
                </a:solidFill>
                <a:latin typeface="Century Gothic" panose="020B0502020202020204" pitchFamily="34" charset="0"/>
              </a:rPr>
              <a:t>Fill in </a:t>
            </a:r>
            <a:r>
              <a:rPr lang="en-GB" sz="3200" dirty="0">
                <a:solidFill>
                  <a:schemeClr val="bg1"/>
                </a:solidFill>
                <a:latin typeface="Century Gothic" panose="020B0502020202020204" pitchFamily="34" charset="0"/>
                <a:hlinkClick r:id="rId3"/>
              </a:rPr>
              <a:t>this feedback form</a:t>
            </a:r>
            <a:r>
              <a:rPr lang="en-GB" sz="3200" dirty="0">
                <a:solidFill>
                  <a:schemeClr val="bg1"/>
                </a:solidFill>
                <a:latin typeface="Century Gothic" panose="020B0502020202020204" pitchFamily="34" charset="0"/>
              </a:rPr>
              <a:t> so that we can keep improving. </a:t>
            </a:r>
          </a:p>
        </p:txBody>
      </p:sp>
      <p:pic>
        <p:nvPicPr>
          <p:cNvPr id="6" name="Picture 5" descr="A picture containing text, sign&#10;&#10;Description automatically generated">
            <a:hlinkClick r:id="rId3"/>
            <a:extLst>
              <a:ext uri="{FF2B5EF4-FFF2-40B4-BE49-F238E27FC236}">
                <a16:creationId xmlns:a16="http://schemas.microsoft.com/office/drawing/2014/main" id="{DAFE7A88-C863-6B52-C942-C458EB714E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6994" y="2389300"/>
            <a:ext cx="6372200" cy="1568955"/>
          </a:xfrm>
          <a:prstGeom prst="rect">
            <a:avLst/>
          </a:prstGeom>
        </p:spPr>
      </p:pic>
    </p:spTree>
    <p:extLst>
      <p:ext uri="{BB962C8B-B14F-4D97-AF65-F5344CB8AC3E}">
        <p14:creationId xmlns:p14="http://schemas.microsoft.com/office/powerpoint/2010/main" val="4248340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514CF9CB-D79C-2B4E-AAFC-5A66FB305461}"/>
              </a:ext>
            </a:extLst>
          </p:cNvPr>
          <p:cNvSpPr txBox="1"/>
          <p:nvPr/>
        </p:nvSpPr>
        <p:spPr>
          <a:xfrm>
            <a:off x="951469" y="5053561"/>
            <a:ext cx="7710614" cy="1569660"/>
          </a:xfrm>
          <a:prstGeom prst="rect">
            <a:avLst/>
          </a:prstGeom>
          <a:solidFill>
            <a:schemeClr val="tx1"/>
          </a:solidFill>
          <a:ln w="25400">
            <a:solidFill>
              <a:schemeClr val="dk1"/>
            </a:solidFill>
          </a:ln>
        </p:spPr>
        <p:txBody>
          <a:bodyPr wrap="square" rtlCol="0" anchor="t">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Extension: </a:t>
            </a:r>
            <a:r>
              <a:rPr lang="en-GB" sz="2400" b="1" dirty="0">
                <a:solidFill>
                  <a:srgbClr val="00B050"/>
                </a:solidFill>
                <a:latin typeface="Century Gothic" panose="020B0502020202020204" pitchFamily="34" charset="0"/>
              </a:rPr>
              <a:t>Victorians believed that children should be obedient. If they weren’t obedient, they were punished very harshly like God punished sinners in the Old Testament.</a:t>
            </a:r>
            <a:endParaRPr kumimoji="0" lang="en-US" sz="2400" b="1" i="0" u="none" strike="noStrike" kern="1200" cap="none" spc="0" normalizeH="0" baseline="0" noProof="0" dirty="0">
              <a:ln>
                <a:noFill/>
              </a:ln>
              <a:solidFill>
                <a:srgbClr val="00B050"/>
              </a:solidFill>
              <a:effectLst/>
              <a:uLnTx/>
              <a:uFillTx/>
              <a:latin typeface="Century Gothic" panose="020B0502020202020204" pitchFamily="34" charset="0"/>
            </a:endParaRPr>
          </a:p>
        </p:txBody>
      </p:sp>
      <p:sp>
        <p:nvSpPr>
          <p:cNvPr id="9" name="Rectangle 8">
            <a:extLst>
              <a:ext uri="{FF2B5EF4-FFF2-40B4-BE49-F238E27FC236}">
                <a16:creationId xmlns:a16="http://schemas.microsoft.com/office/drawing/2014/main" id="{6FFB86B6-DA0A-9A4F-A6E4-8C044E71616A}"/>
              </a:ext>
            </a:extLst>
          </p:cNvPr>
          <p:cNvSpPr/>
          <p:nvPr/>
        </p:nvSpPr>
        <p:spPr>
          <a:xfrm>
            <a:off x="969344" y="911418"/>
            <a:ext cx="7692742" cy="4016484"/>
          </a:xfrm>
          <a:prstGeom prst="rect">
            <a:avLst/>
          </a:prstGeom>
        </p:spPr>
        <p:style>
          <a:lnRef idx="2">
            <a:schemeClr val="dk1"/>
          </a:lnRef>
          <a:fillRef idx="1">
            <a:schemeClr val="lt1"/>
          </a:fillRef>
          <a:effectRef idx="0">
            <a:schemeClr val="dk1"/>
          </a:effectRef>
          <a:fontRef idx="minor">
            <a:schemeClr val="dk1"/>
          </a:fontRef>
        </p:style>
        <p:txBody>
          <a:bodyPr wrap="square">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Do Now:</a:t>
            </a:r>
          </a:p>
          <a:p>
            <a:pPr marL="457200" lvl="0" indent="-457200" defTabSz="914400">
              <a:spcAft>
                <a:spcPts val="300"/>
              </a:spcAft>
              <a:buFont typeface="+mj-lt"/>
              <a:buAutoNum type="arabicPeriod"/>
              <a:defRPr/>
            </a:pPr>
            <a:r>
              <a:rPr lang="en-US" sz="2200" b="1" dirty="0">
                <a:solidFill>
                  <a:srgbClr val="00B050"/>
                </a:solidFill>
                <a:latin typeface="Century Gothic" panose="020B0502020202020204" pitchFamily="34" charset="0"/>
              </a:rPr>
              <a:t>Juxtaposition is a literary technique where a writer places very different things or people close to each other.</a:t>
            </a:r>
          </a:p>
          <a:p>
            <a:pPr marL="457200" lvl="0" indent="-457200" defTabSz="914400">
              <a:spcAft>
                <a:spcPts val="300"/>
              </a:spcAft>
              <a:buFont typeface="+mj-lt"/>
              <a:buAutoNum type="arabicPeriod"/>
              <a:defRPr/>
            </a:pPr>
            <a:r>
              <a:rPr lang="en-US" sz="2200" b="1" dirty="0">
                <a:solidFill>
                  <a:srgbClr val="00B050"/>
                </a:solidFill>
                <a:latin typeface="Century Gothic" panose="020B0502020202020204" pitchFamily="34" charset="0"/>
              </a:rPr>
              <a:t>Caliban and Ariel are juxtaposed to show how cruel Prospero is to Caliban.</a:t>
            </a:r>
            <a:endParaRPr kumimoji="0" lang="en-US" sz="2200" b="1" i="0" u="none" strike="noStrike" kern="1200" cap="none" spc="0" normalizeH="0" baseline="0" noProof="0" dirty="0">
              <a:ln>
                <a:noFill/>
              </a:ln>
              <a:solidFill>
                <a:srgbClr val="00B050"/>
              </a:solidFill>
              <a:effectLst/>
              <a:uLnTx/>
              <a:uFillTx/>
              <a:latin typeface="Century Gothic" panose="020B0502020202020204" pitchFamily="34" charset="0"/>
            </a:endParaRPr>
          </a:p>
          <a:p>
            <a:pPr marL="457200" lvl="0" indent="-457200" defTabSz="914400">
              <a:spcAft>
                <a:spcPts val="300"/>
              </a:spcAft>
              <a:buFont typeface="+mj-lt"/>
              <a:buAutoNum type="arabicPeriod"/>
              <a:defRPr/>
            </a:pPr>
            <a:r>
              <a:rPr lang="en-US" sz="2200" b="1" dirty="0">
                <a:solidFill>
                  <a:srgbClr val="00B050"/>
                </a:solidFill>
                <a:latin typeface="Century Gothic" panose="020B0502020202020204" pitchFamily="34" charset="0"/>
              </a:rPr>
              <a:t>Oliver and Dodger are juxtaposed to show how innocent Oliver is.</a:t>
            </a:r>
          </a:p>
          <a:p>
            <a:pPr marL="457200" lvl="0" indent="-457200" defTabSz="914400">
              <a:spcAft>
                <a:spcPts val="300"/>
              </a:spcAft>
              <a:buFont typeface="+mj-lt"/>
              <a:buAutoNum type="arabicPeriod"/>
              <a:defRPr/>
            </a:pPr>
            <a:r>
              <a:rPr lang="en-US" sz="2200" b="1" dirty="0">
                <a:solidFill>
                  <a:srgbClr val="00B050"/>
                </a:solidFill>
                <a:latin typeface="Century Gothic" panose="020B0502020202020204" pitchFamily="34" charset="0"/>
              </a:rPr>
              <a:t>Jane is juxtaposed with John Reed to show how John Reed gets favourable treatment from Mrs Reed.</a:t>
            </a:r>
          </a:p>
          <a:p>
            <a:pPr marL="457200" lvl="0" indent="-457200" defTabSz="914400">
              <a:spcAft>
                <a:spcPts val="300"/>
              </a:spcAft>
              <a:buFont typeface="+mj-lt"/>
              <a:buAutoNum type="arabicPeriod"/>
              <a:defRPr/>
            </a:pPr>
            <a:endParaRPr lang="en-US" sz="2400" dirty="0">
              <a:solidFill>
                <a:prstClr val="black"/>
              </a:solidFill>
              <a:latin typeface="Century Gothic" panose="020B0502020202020204" pitchFamily="34" charset="0"/>
            </a:endParaRPr>
          </a:p>
          <a:p>
            <a:pPr marL="457200" marR="0" lvl="0" indent="-457200" algn="l" defTabSz="914400" rtl="0" eaLnBrk="1" fontAlgn="auto" latinLnBrk="0" hangingPunct="1">
              <a:lnSpc>
                <a:spcPct val="100000"/>
              </a:lnSpc>
              <a:spcBef>
                <a:spcPts val="0"/>
              </a:spcBef>
              <a:spcAft>
                <a:spcPts val="30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 name="Rectangle 3"/>
          <p:cNvSpPr/>
          <p:nvPr/>
        </p:nvSpPr>
        <p:spPr>
          <a:xfrm>
            <a:off x="969344" y="911418"/>
            <a:ext cx="7692742" cy="4016484"/>
          </a:xfrm>
          <a:prstGeom prst="rect">
            <a:avLst/>
          </a:prstGeom>
        </p:spPr>
        <p:style>
          <a:lnRef idx="2">
            <a:schemeClr val="dk1"/>
          </a:lnRef>
          <a:fillRef idx="1">
            <a:schemeClr val="lt1"/>
          </a:fillRef>
          <a:effectRef idx="0">
            <a:schemeClr val="dk1"/>
          </a:effectRef>
          <a:fontRef idx="minor">
            <a:schemeClr val="dk1"/>
          </a:fontRef>
        </p:style>
        <p:txBody>
          <a:bodyPr wrap="square">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Do Now:</a:t>
            </a:r>
          </a:p>
          <a:p>
            <a:pPr marL="457200" marR="0" lvl="0" indent="-457200"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What is Juxtaposition?</a:t>
            </a:r>
          </a:p>
          <a:p>
            <a:pPr marL="457200" marR="0" lvl="0" indent="-457200" algn="l" defTabSz="914400" rtl="0" eaLnBrk="1" fontAlgn="auto" latinLnBrk="0" hangingPunct="1">
              <a:lnSpc>
                <a:spcPct val="100000"/>
              </a:lnSpc>
              <a:spcBef>
                <a:spcPts val="0"/>
              </a:spcBef>
              <a:spcAft>
                <a:spcPts val="30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Give an example of juxtaposition</a:t>
            </a:r>
            <a:r>
              <a:rPr kumimoji="0" lang="en-US" sz="2400" b="0" i="0" u="none" strike="noStrike" kern="1200" cap="none" spc="0" normalizeH="0" noProof="0" dirty="0">
                <a:ln>
                  <a:noFill/>
                </a:ln>
                <a:solidFill>
                  <a:prstClr val="black"/>
                </a:solidFill>
                <a:effectLst/>
                <a:uLnTx/>
                <a:uFillTx/>
                <a:latin typeface="Century Gothic" panose="020B0502020202020204" pitchFamily="34" charset="0"/>
                <a:ea typeface="+mn-ea"/>
                <a:cs typeface="+mn-cs"/>
              </a:rPr>
              <a:t> in ‘The Tempest’</a:t>
            </a:r>
            <a:endPar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457200" lvl="0" indent="-457200" defTabSz="914400">
              <a:spcAft>
                <a:spcPts val="300"/>
              </a:spcAft>
              <a:buFont typeface="+mj-lt"/>
              <a:buAutoNum type="arabicPeriod"/>
              <a:defRPr/>
            </a:pPr>
            <a:r>
              <a:rPr lang="en-US" sz="2400" dirty="0">
                <a:solidFill>
                  <a:prstClr val="black"/>
                </a:solidFill>
                <a:latin typeface="Century Gothic" panose="020B0502020202020204" pitchFamily="34" charset="0"/>
              </a:rPr>
              <a:t>Give an example of juxtaposition in ‘Oliver Twist.</a:t>
            </a:r>
          </a:p>
          <a:p>
            <a:pPr marL="457200" lvl="0" indent="-457200" defTabSz="914400">
              <a:spcAft>
                <a:spcPts val="300"/>
              </a:spcAft>
              <a:buFont typeface="+mj-lt"/>
              <a:buAutoNum type="arabicPeriod"/>
              <a:defRPr/>
            </a:pPr>
            <a:r>
              <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Give an example of juxtaposition in ‘Jane Eyre’.</a:t>
            </a:r>
          </a:p>
          <a:p>
            <a:pPr marL="457200" marR="0" lvl="0" indent="-457200" algn="l" defTabSz="914400" rtl="0" eaLnBrk="1" fontAlgn="auto" latinLnBrk="0" hangingPunct="1">
              <a:lnSpc>
                <a:spcPct val="100000"/>
              </a:lnSpc>
              <a:spcBef>
                <a:spcPts val="0"/>
              </a:spcBef>
              <a:spcAft>
                <a:spcPts val="30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Do Now</a:t>
            </a:r>
          </a:p>
        </p:txBody>
      </p:sp>
      <p:sp>
        <p:nvSpPr>
          <p:cNvPr id="3" name="TextBox 2"/>
          <p:cNvSpPr txBox="1"/>
          <p:nvPr/>
        </p:nvSpPr>
        <p:spPr>
          <a:xfrm>
            <a:off x="2411760" y="0"/>
            <a:ext cx="6732240"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86CBAB-F592-48CA-9DBC-3822CA5BD95A}" type="datetime2">
              <a:rPr kumimoji="0" lang="en-GB" sz="24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Tuesday, 14 June 2022</a:t>
            </a:fld>
            <a:endPar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8" name="TextBox 7"/>
          <p:cNvSpPr txBox="1"/>
          <p:nvPr/>
        </p:nvSpPr>
        <p:spPr>
          <a:xfrm>
            <a:off x="975614" y="303058"/>
            <a:ext cx="8168386" cy="584775"/>
          </a:xfrm>
          <a:prstGeom prst="rect">
            <a:avLst/>
          </a:prstGeom>
          <a:ln w="28575">
            <a:noFill/>
          </a:ln>
        </p:spPr>
        <p:txBody>
          <a:bodyPr wrap="square" rtlCol="0" anchor="t">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3200" b="1" i="0" u="sng" strike="noStrike" kern="1200" cap="none" spc="0" normalizeH="0" baseline="0" noProof="0" dirty="0" err="1">
                <a:ln>
                  <a:noFill/>
                </a:ln>
                <a:solidFill>
                  <a:srgbClr val="000000"/>
                </a:solidFill>
                <a:effectLst/>
                <a:uLnTx/>
                <a:uFillTx/>
                <a:latin typeface="Century Gothic" panose="020B0502020202020204" pitchFamily="34" charset="0"/>
                <a:ea typeface="+mn-ea"/>
                <a:cs typeface="+mn-cs"/>
              </a:rPr>
              <a:t>Mr</a:t>
            </a:r>
            <a:r>
              <a:rPr kumimoji="0" lang="en-US" sz="3200" b="1" i="0" u="sng"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Brocklehurst</a:t>
            </a:r>
            <a:endParaRPr kumimoji="0" lang="en-US" sz="32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1" name="TextBox 10">
            <a:extLst>
              <a:ext uri="{FF2B5EF4-FFF2-40B4-BE49-F238E27FC236}">
                <a16:creationId xmlns:a16="http://schemas.microsoft.com/office/drawing/2014/main" id="{EA2ABA98-78E5-2B40-B28B-52D499B591A0}"/>
              </a:ext>
            </a:extLst>
          </p:cNvPr>
          <p:cNvSpPr txBox="1"/>
          <p:nvPr/>
        </p:nvSpPr>
        <p:spPr>
          <a:xfrm>
            <a:off x="951469" y="5053561"/>
            <a:ext cx="7710614" cy="1569660"/>
          </a:xfrm>
          <a:prstGeom prst="rect">
            <a:avLst/>
          </a:prstGeom>
          <a:solidFill>
            <a:schemeClr val="tx1"/>
          </a:solidFill>
          <a:ln w="25400">
            <a:solidFill>
              <a:schemeClr val="dk1"/>
            </a:solidFill>
          </a:ln>
        </p:spPr>
        <p:txBody>
          <a:bodyPr wrap="square" rtlCol="0" anchor="t">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Extension: </a:t>
            </a:r>
            <a:r>
              <a:rPr lang="en-GB" sz="2400" dirty="0">
                <a:solidFill>
                  <a:prstClr val="black"/>
                </a:solidFill>
                <a:latin typeface="Century Gothic" panose="020B0502020202020204" pitchFamily="34" charset="0"/>
              </a:rPr>
              <a:t>How were Victorians influenced by the bible in their approach to disciplining children?</a:t>
            </a:r>
            <a:endPar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87895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692" y="116632"/>
            <a:ext cx="8307507" cy="29084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Mrs Reed has had enough of Jane. She is going to send Jane to school.</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We are going to meet the headteacher of the school Jane will be sent to.</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We will begin to discover how he will discipline Jane and make her a meek and submissive child.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Let’s read.</a:t>
            </a:r>
          </a:p>
        </p:txBody>
      </p:sp>
      <p:pic>
        <p:nvPicPr>
          <p:cNvPr id="7" name="Picture 2" descr="http://pictures.abebooks.com/isbn/9780141441146-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3927" y="3025121"/>
            <a:ext cx="2448272" cy="377819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64692" y="4090917"/>
            <a:ext cx="5751524" cy="164660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Read from, </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I now stood in the empty hall…’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(page 38)</a:t>
            </a:r>
            <a:endPar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Read to, ‘…</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to carry on the conversation herself.’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(page 41)</a:t>
            </a:r>
            <a:endPar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5" name="TextBox 4"/>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Recap</a:t>
            </a:r>
          </a:p>
        </p:txBody>
      </p:sp>
    </p:spTree>
    <p:extLst>
      <p:ext uri="{BB962C8B-B14F-4D97-AF65-F5344CB8AC3E}">
        <p14:creationId xmlns:p14="http://schemas.microsoft.com/office/powerpoint/2010/main" val="594495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102440"/>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89138" y="2882"/>
            <a:ext cx="2178495" cy="6463308"/>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poltroon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coward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engendered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caused by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vehement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angry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sable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fur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capital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strength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p.38</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31520" y="-27711"/>
            <a:ext cx="6233985" cy="646330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 now stood in the empty hall; before me was the breakfast-room door, and I stopped, intimidated and trembling.  What a miserable little poltroon had fear, engendered of unjust punishment, made of me in those days!  I feared to return to the nursery, and feared to go forward to the parlour; ten minutes I stood in agitated hesitation; the vehement ringing of the breakfast-room bell decided me; I must enter.</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“Who could want me?” I asked inwardly, as with both hands I turned the stiff door-handle, which, for a second or two, resisted my efforts.  “What should I see besides Aunt Reed in the apartment?—a man or a woman?”  The handle turned, the door unclosed, and passing through and curtseying low, I looked up at—a black pillar!—such, at least, appeared to me, at first sight, the straight, narrow, sable-clad shape standing erect on the rug: the grim face at the top was like a carved mask, placed above the shaft by way of capital.</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Mrs.</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Reed occupied her usual seat by the fireside; she made a signal to me to approach; I did so, and she introduced me to the stony stranger with the words:</a:t>
            </a:r>
          </a:p>
        </p:txBody>
      </p:sp>
    </p:spTree>
    <p:extLst>
      <p:ext uri="{BB962C8B-B14F-4D97-AF65-F5344CB8AC3E}">
        <p14:creationId xmlns:p14="http://schemas.microsoft.com/office/powerpoint/2010/main" val="1687926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89138" y="2882"/>
            <a:ext cx="2178495" cy="6186309"/>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bass –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low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prim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formal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affirmative</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saying yes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p.38-39</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31520" y="-27711"/>
            <a:ext cx="6233985" cy="618630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“This is the little girl respecting whom I applied to you.”</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He, for it was a man, turned his head slowly towards where I stood, and having examined me with the two inquisitive-looking grey eyes which twinkled under a pair of bushy brows, said solemnly, and in a bass voice, “Her size is small: what is her age?”</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“Ten years.”</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“So much?” was the doubtful answer; and he prolonged his scrutiny for some minutes.  Presently he addressed me—“Your name, little girl?”</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“Jane Eyre, sir.”</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In uttering these words I looked up: he seemed to me a tall gentleman; but then I was very little; his features were large, and they and all the lines of his frame were equally harsh and prim.</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“Well, Jane Eyre, and are you a good child?”</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Impossible to reply to this in the affirmative: my little world held a contrary opinion: I was silent.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Mrs.</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Reed answered for me by an expressive shake of the head, adding soon, “Perhaps the less said on that subject the better,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Mr.</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Brocklehurst.”</a:t>
            </a:r>
          </a:p>
        </p:txBody>
      </p:sp>
    </p:spTree>
    <p:extLst>
      <p:ext uri="{BB962C8B-B14F-4D97-AF65-F5344CB8AC3E}">
        <p14:creationId xmlns:p14="http://schemas.microsoft.com/office/powerpoint/2010/main" val="2510063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p.38-39</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827584" y="116632"/>
            <a:ext cx="8232968"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1" i="1" u="none" strike="noStrike" kern="1200" cap="none" spc="0" normalizeH="0" baseline="0" noProof="0">
                <a:ln>
                  <a:noFill/>
                </a:ln>
                <a:solidFill>
                  <a:prstClr val="black"/>
                </a:solidFill>
                <a:effectLst/>
                <a:uLnTx/>
                <a:uFillTx/>
                <a:latin typeface="Georgia" panose="02040502050405020303" pitchFamily="18" charset="0"/>
                <a:ea typeface="Calibri" panose="020F0502020204030204" pitchFamily="34" charset="0"/>
                <a:cs typeface="Times New Roman" panose="02020603050405020304" pitchFamily="18" charset="0"/>
              </a:rPr>
              <a:t>In uttering these words I looked up: he seemed to me a tall gentleman; but then I was very little; his features were large, and they and all the lines of his frame were equally harsh and prim.</a:t>
            </a:r>
          </a:p>
        </p:txBody>
      </p:sp>
      <p:pic>
        <p:nvPicPr>
          <p:cNvPr id="1026" name="Picture 2" descr="http://janeeyreillustrated.com/Booker-JE-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0352" y="1114986"/>
            <a:ext cx="3927431" cy="5698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181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89138" y="2882"/>
            <a:ext cx="2178495" cy="6463308"/>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installed his person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sat down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orthodox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approved, expected</a:t>
            </a: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deliberated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paused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objectionable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incorrect, wrong</a:t>
            </a: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p.39-40</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31520" y="-27711"/>
            <a:ext cx="6233985" cy="646330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“Sorry indeed to hear it! she and I must have some talk;” and bending from the perpendicular, he installed his person in the arm-chair opposite Mrs. Reed’s.  “Come here,” he said.</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 stepped across the rug; he placed me square and straight before him.  What a face he had, now that it was almost on a level with mine! what a great nose! and what a mouth! and what large prominent teeth!</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“No sight so sad as that of a naughty child,” he began, “especially a naughty little girl.  Do you know where the wicked go after death?”</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“They go to hell,” was my ready and orthodox answer.</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“And what is hell?  Can you tell me that?”</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 pit full of fire.”</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“And should you like to fall into that pit, and to be burning there for ever?”</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“No, sir.”</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“What must you do to avoid it?”</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 deliberated a moment; my answer, when it did come, was objectionable: “I must keep in good health, and not die.”</a:t>
            </a:r>
          </a:p>
        </p:txBody>
      </p:sp>
    </p:spTree>
    <p:extLst>
      <p:ext uri="{BB962C8B-B14F-4D97-AF65-F5344CB8AC3E}">
        <p14:creationId xmlns:p14="http://schemas.microsoft.com/office/powerpoint/2010/main" val="1415314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89138" y="2882"/>
            <a:ext cx="2178495" cy="6463308"/>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rPr>
              <a:t>called hence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Calibri" panose="020F0502020204030204" pitchFamily="34" charset="0"/>
                <a:cs typeface="Times New Roman" panose="02020603050405020304" pitchFamily="18" charset="0"/>
              </a:rPr>
              <a:t>– i.e. if Jane died, she would go to hell because she is wicked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repent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ask for forgiveness</a:t>
            </a: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benefactress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generous female financial supporter, i.e. Mrs Reed</a:t>
            </a: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p.40</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31520" y="-27711"/>
            <a:ext cx="6233985" cy="618630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“How can you keep in good health?  Children younger than you die daily.  I buried a little child of five years old only a day or two since,—a good little child, whose soul is now in heaven.  It is to be feared the same could not be said of you were you to be called hence.”</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Not being in a condition to remove his doubt, I only cast my eyes down on the two large feet planted on the rug, and sighed, wishing myself far enough away.</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 hope that sigh is from the heart, and that you repent of ever having been the occasion of discomfort to your excellent benefactress.”</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“Benefactress! benefactress!” said I inwardly: “they all call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Mrs.</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Reed my benefactress; if so, a benefactress is a disagreeable thing.”</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“Do you say your prayers night and morning?” continued my interrogator.</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“Yes, sir.”</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“Do you read your Bible?”</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“Sometimes.”</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“With pleasure?  Are you fond of it?”</a:t>
            </a:r>
          </a:p>
        </p:txBody>
      </p:sp>
    </p:spTree>
    <p:extLst>
      <p:ext uri="{BB962C8B-B14F-4D97-AF65-F5344CB8AC3E}">
        <p14:creationId xmlns:p14="http://schemas.microsoft.com/office/powerpoint/2010/main" val="39032330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spcAft>
            <a:spcPts val="300"/>
          </a:spcAft>
          <a:defRPr sz="2400" dirty="0" smtClean="0">
            <a:solidFill>
              <a:schemeClr val="bg1"/>
            </a:solidFill>
            <a:latin typeface="Century Gothic" panose="020B0502020202020204" pitchFamily="34" charset="0"/>
          </a:defRPr>
        </a:defPPr>
      </a:lstStyle>
    </a:txDef>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spcAft>
            <a:spcPts val="300"/>
          </a:spcAft>
          <a:defRPr sz="2400" dirty="0" smtClean="0">
            <a:solidFill>
              <a:schemeClr val="bg1"/>
            </a:solidFill>
            <a:latin typeface="Century Gothic" panose="020B050202020202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D4F186D698314795AF02BA8E404829" ma:contentTypeVersion="19" ma:contentTypeDescription="Create a new document." ma:contentTypeScope="" ma:versionID="2ac49cd43e7d3cbb574e390169105f02">
  <xsd:schema xmlns:xsd="http://www.w3.org/2001/XMLSchema" xmlns:xs="http://www.w3.org/2001/XMLSchema" xmlns:p="http://schemas.microsoft.com/office/2006/metadata/properties" xmlns:ns1="http://schemas.microsoft.com/sharepoint/v3" xmlns:ns2="9c6500c0-19b7-4dc1-a957-fb6bf8f5f217" xmlns:ns3="b64db6f3-d8b6-4520-ae13-60ac2c110106" xmlns:ns4="66eb2665-5259-4d07-aae6-d909f8d4f955" targetNamespace="http://schemas.microsoft.com/office/2006/metadata/properties" ma:root="true" ma:fieldsID="eebb7405bcd78acff2b4b4eba8e16250" ns1:_="" ns2:_="" ns3:_="" ns4:_="">
    <xsd:import namespace="http://schemas.microsoft.com/sharepoint/v3"/>
    <xsd:import namespace="9c6500c0-19b7-4dc1-a957-fb6bf8f5f217"/>
    <xsd:import namespace="b64db6f3-d8b6-4520-ae13-60ac2c110106"/>
    <xsd:import namespace="66eb2665-5259-4d07-aae6-d909f8d4f955"/>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Spring"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1:_ip_UnifiedCompliancePolicyProperties" minOccurs="0"/>
                <xsd:element ref="ns1:_ip_UnifiedCompliancePolicyUIAction" minOccurs="0"/>
                <xsd:element ref="ns2:Ark_x0020_Department"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6500c0-19b7-4dc1-a957-fb6bf8f5f21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Ark_x0020_Department" ma:index="23" nillable="true" ma:displayName="Ark Department" ma:format="Dropdown" ma:internalName="Ark_x0020_Department">
      <xsd:simpleType>
        <xsd:restriction base="dms:Choice">
          <xsd:enumeration value="Admin"/>
          <xsd:enumeration value="ACP"/>
          <xsd:enumeration value="Assessment, System &amp; Data"/>
          <xsd:enumeration value="ATT"/>
          <xsd:enumeration value="Communication"/>
          <xsd:enumeration value="Development"/>
          <xsd:enumeration value="Ed City"/>
          <xsd:enumeration value="Education"/>
          <xsd:enumeration value="English Mastery"/>
          <xsd:enumeration value="Estates"/>
          <xsd:enumeration value="Finance"/>
          <xsd:enumeration value="Governance"/>
          <xsd:enumeration value="HR"/>
          <xsd:enumeration value="Insight"/>
          <xsd:enumeration value="IT"/>
          <xsd:enumeration value="Management Team"/>
          <xsd:enumeration value="Maths Mastery"/>
          <xsd:enumeration value="Music"/>
          <xsd:enumeration value="Now Teach"/>
          <xsd:enumeration value="Office Management"/>
          <xsd:enumeration value="Operations"/>
          <xsd:enumeration value="Pathways &amp; Enrichment"/>
          <xsd:enumeration value="People Team"/>
          <xsd:enumeration value="Professional Learning"/>
          <xsd:enumeration value="Projects"/>
          <xsd:enumeration value="Procurement"/>
          <xsd:enumeration value="Safeguarding"/>
          <xsd:enumeration value="Ventures"/>
        </xsd:restriction>
      </xsd:simpleType>
    </xsd:element>
  </xsd:schema>
  <xsd:schema xmlns:xsd="http://www.w3.org/2001/XMLSchema" xmlns:xs="http://www.w3.org/2001/XMLSchema" xmlns:dms="http://schemas.microsoft.com/office/2006/documentManagement/types" xmlns:pc="http://schemas.microsoft.com/office/infopath/2007/PartnerControls" targetNamespace="b64db6f3-d8b6-4520-ae13-60ac2c110106" elementFormDefault="qualified">
    <xsd:import namespace="http://schemas.microsoft.com/office/2006/documentManagement/types"/>
    <xsd:import namespace="http://schemas.microsoft.com/office/infopath/2007/PartnerControls"/>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6eb2665-5259-4d07-aae6-d909f8d4f95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Spring" ma:index="14" nillable="true" ma:displayName="Term" ma:internalName="Spring">
      <xsd:simpleType>
        <xsd:restriction base="dms:Text"/>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Spring xmlns="66eb2665-5259-4d07-aae6-d909f8d4f955" xsi:nil="true"/>
    <_ip_UnifiedCompliancePolicyProperties xmlns="http://schemas.microsoft.com/sharepoint/v3" xsi:nil="true"/>
    <Ark_x0020_Department xmlns="9c6500c0-19b7-4dc1-a957-fb6bf8f5f217">English Mastery</Ark_x0020_Department>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FBD928-89DF-4D61-AC23-13546B9398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c6500c0-19b7-4dc1-a957-fb6bf8f5f217"/>
    <ds:schemaRef ds:uri="b64db6f3-d8b6-4520-ae13-60ac2c110106"/>
    <ds:schemaRef ds:uri="66eb2665-5259-4d07-aae6-d909f8d4f9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0E8D31-F863-4166-8F84-4EFB461FC379}">
  <ds:schemaRefs>
    <ds:schemaRef ds:uri="http://schemas.microsoft.com/office/2006/metadata/properties"/>
    <ds:schemaRef ds:uri="66eb2665-5259-4d07-aae6-d909f8d4f955"/>
    <ds:schemaRef ds:uri="http://schemas.openxmlformats.org/package/2006/metadata/core-properties"/>
    <ds:schemaRef ds:uri="b64db6f3-d8b6-4520-ae13-60ac2c110106"/>
    <ds:schemaRef ds:uri="http://purl.org/dc/terms/"/>
    <ds:schemaRef ds:uri="http://schemas.microsoft.com/office/infopath/2007/PartnerControls"/>
    <ds:schemaRef ds:uri="9c6500c0-19b7-4dc1-a957-fb6bf8f5f217"/>
    <ds:schemaRef ds:uri="http://schemas.microsoft.com/office/2006/documentManagement/types"/>
    <ds:schemaRef ds:uri="http://schemas.microsoft.com/sharepoint/v3"/>
    <ds:schemaRef ds:uri="http://www.w3.org/XML/1998/namespace"/>
    <ds:schemaRef ds:uri="http://purl.org/dc/dcmitype/"/>
    <ds:schemaRef ds:uri="http://purl.org/dc/elements/1.1/"/>
  </ds:schemaRefs>
</ds:datastoreItem>
</file>

<file path=customXml/itemProps3.xml><?xml version="1.0" encoding="utf-8"?>
<ds:datastoreItem xmlns:ds="http://schemas.openxmlformats.org/officeDocument/2006/customXml" ds:itemID="{CE55C0BD-3F1C-4E90-BE81-40A2FB307C8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57</TotalTime>
  <Words>3812</Words>
  <Application>Microsoft Office PowerPoint</Application>
  <PresentationFormat>On-screen Show (4:3)</PresentationFormat>
  <Paragraphs>364</Paragraphs>
  <Slides>27</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Calibri</vt:lpstr>
      <vt:lpstr>Century Gothic</vt:lpstr>
      <vt:lpstr>Georgia</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Quiz time!</vt:lpstr>
      <vt:lpstr>Quiz answers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Michlyn Caffrey</dc:creator>
  <cp:lastModifiedBy>Amelia Gann</cp:lastModifiedBy>
  <cp:revision>5</cp:revision>
  <dcterms:created xsi:type="dcterms:W3CDTF">2021-05-24T14:24:18Z</dcterms:created>
  <dcterms:modified xsi:type="dcterms:W3CDTF">2022-06-14T08:37:39Z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0x01010038D4F186D698314795AF02BA8E404829</vt:lpwstr>
  </property>
</Properties>
</file>