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802"/>
    <a:srgbClr val="290B01"/>
    <a:srgbClr val="A50B7D"/>
    <a:srgbClr val="280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An Inspector Calls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Character Essay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49264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779" y="282633"/>
            <a:ext cx="10864734" cy="63758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u="sng" dirty="0" smtClean="0"/>
              <a:t>1. Introduction</a:t>
            </a:r>
            <a:r>
              <a:rPr lang="en-GB" b="1" u="sng" dirty="0"/>
              <a:t>: </a:t>
            </a:r>
            <a:r>
              <a:rPr lang="en-GB" dirty="0" smtClean="0"/>
              <a:t>Briefly </a:t>
            </a:r>
            <a:r>
              <a:rPr lang="en-GB" dirty="0"/>
              <a:t>answer the question by </a:t>
            </a:r>
            <a:r>
              <a:rPr lang="en-GB" dirty="0" smtClean="0"/>
              <a:t>setting out, </a:t>
            </a:r>
            <a:r>
              <a:rPr lang="en-GB" dirty="0"/>
              <a:t>in </a:t>
            </a:r>
            <a:r>
              <a:rPr lang="en-GB" dirty="0" smtClean="0"/>
              <a:t>summary, </a:t>
            </a:r>
            <a:r>
              <a:rPr lang="en-GB" dirty="0"/>
              <a:t>what your essay will </a:t>
            </a:r>
            <a:r>
              <a:rPr lang="en-GB" dirty="0" smtClean="0"/>
              <a:t>include.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2. </a:t>
            </a:r>
            <a:r>
              <a:rPr lang="en-GB" b="1" u="sng" dirty="0"/>
              <a:t>Context/Plot/Form:</a:t>
            </a:r>
            <a:r>
              <a:rPr lang="en-GB" dirty="0"/>
              <a:t> </a:t>
            </a:r>
            <a:r>
              <a:rPr lang="en-GB" dirty="0" smtClean="0"/>
              <a:t>Put </a:t>
            </a:r>
            <a:r>
              <a:rPr lang="en-GB" dirty="0"/>
              <a:t>the play into context. Why did </a:t>
            </a:r>
            <a:r>
              <a:rPr lang="en-GB" dirty="0" smtClean="0"/>
              <a:t>Priestley </a:t>
            </a:r>
            <a:r>
              <a:rPr lang="en-GB" dirty="0"/>
              <a:t>write it and what was happening at that </a:t>
            </a:r>
            <a:r>
              <a:rPr lang="en-GB" dirty="0" smtClean="0"/>
              <a:t>time.  Given that it is a play, audience </a:t>
            </a:r>
            <a:r>
              <a:rPr lang="en-GB" dirty="0"/>
              <a:t>reaction is important. 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>
                <a:solidFill>
                  <a:srgbClr val="7030A0"/>
                </a:solidFill>
              </a:rPr>
              <a:t>Explain </a:t>
            </a:r>
            <a:r>
              <a:rPr lang="en-GB" b="1" u="sng" dirty="0">
                <a:solidFill>
                  <a:srgbClr val="7030A0"/>
                </a:solidFill>
              </a:rPr>
              <a:t>the role your character(s) have in </a:t>
            </a:r>
            <a:r>
              <a:rPr lang="en-GB" b="1" u="sng" dirty="0" smtClean="0">
                <a:solidFill>
                  <a:srgbClr val="7030A0"/>
                </a:solidFill>
              </a:rPr>
              <a:t>terms of the </a:t>
            </a:r>
            <a:r>
              <a:rPr lang="en-GB" b="1" u="sng" dirty="0">
                <a:solidFill>
                  <a:srgbClr val="7030A0"/>
                </a:solidFill>
              </a:rPr>
              <a:t>plot and context</a:t>
            </a:r>
            <a:r>
              <a:rPr lang="en-GB" b="1" u="sng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endParaRPr lang="en-GB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/>
              <a:t>3. </a:t>
            </a:r>
            <a:r>
              <a:rPr lang="en-GB" b="1" u="sng" dirty="0"/>
              <a:t>Beginning:</a:t>
            </a:r>
            <a:r>
              <a:rPr lang="en-GB" dirty="0"/>
              <a:t> </a:t>
            </a:r>
            <a:r>
              <a:rPr lang="en-GB" dirty="0" smtClean="0"/>
              <a:t>Give at least 2 or 3 </a:t>
            </a:r>
            <a:r>
              <a:rPr lang="en-GB" dirty="0"/>
              <a:t>x PEE showing what your character </a:t>
            </a:r>
            <a:r>
              <a:rPr lang="en-GB" dirty="0" smtClean="0"/>
              <a:t>is </a:t>
            </a:r>
            <a:r>
              <a:rPr lang="en-GB" dirty="0"/>
              <a:t>like at the beginning of the play.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FOCUS </a:t>
            </a:r>
            <a:r>
              <a:rPr lang="en-GB" dirty="0"/>
              <a:t>your points on ANSWERING THE QUESTION.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4. </a:t>
            </a:r>
            <a:r>
              <a:rPr lang="en-GB" b="1" u="sng" dirty="0"/>
              <a:t>Middle:</a:t>
            </a:r>
            <a:r>
              <a:rPr lang="en-GB" dirty="0"/>
              <a:t> </a:t>
            </a:r>
            <a:r>
              <a:rPr lang="en-GB" dirty="0" smtClean="0"/>
              <a:t>Give at least 2/3 </a:t>
            </a:r>
            <a:r>
              <a:rPr lang="en-GB" dirty="0"/>
              <a:t>x PEE showing what your character </a:t>
            </a:r>
            <a:r>
              <a:rPr lang="en-GB" dirty="0" smtClean="0"/>
              <a:t>is </a:t>
            </a:r>
            <a:r>
              <a:rPr lang="en-GB" dirty="0"/>
              <a:t>like in the middle of the play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/>
              <a:t>FOCUS </a:t>
            </a:r>
            <a:r>
              <a:rPr lang="en-GB" dirty="0"/>
              <a:t>your points on ANSWERING THE QUESTION.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5. </a:t>
            </a:r>
            <a:r>
              <a:rPr lang="en-GB" b="1" u="sng" dirty="0"/>
              <a:t>End:</a:t>
            </a:r>
            <a:r>
              <a:rPr lang="en-GB" dirty="0"/>
              <a:t> </a:t>
            </a:r>
            <a:r>
              <a:rPr lang="en-GB" dirty="0" smtClean="0"/>
              <a:t>Give at least 2/3 </a:t>
            </a:r>
            <a:r>
              <a:rPr lang="en-GB" dirty="0"/>
              <a:t>x PEE showing what your character i</a:t>
            </a:r>
            <a:r>
              <a:rPr lang="en-GB" dirty="0" smtClean="0"/>
              <a:t>s </a:t>
            </a:r>
            <a:r>
              <a:rPr lang="en-GB" dirty="0"/>
              <a:t>like at the end of the play.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FOCUS </a:t>
            </a:r>
            <a:r>
              <a:rPr lang="en-GB" dirty="0"/>
              <a:t>your points on ANSWERING THE QUESTION.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6</a:t>
            </a:r>
            <a:r>
              <a:rPr lang="en-GB" smtClean="0"/>
              <a:t>. </a:t>
            </a:r>
            <a:r>
              <a:rPr lang="en-GB" b="1" u="sng" dirty="0" smtClean="0"/>
              <a:t>Conclusion</a:t>
            </a:r>
            <a:r>
              <a:rPr lang="en-GB" b="1" u="sng" dirty="0"/>
              <a:t>: </a:t>
            </a:r>
            <a:r>
              <a:rPr lang="en-GB" dirty="0"/>
              <a:t>Sum up what you have said and include your </a:t>
            </a:r>
            <a:r>
              <a:rPr lang="en-GB" b="1" u="sng" dirty="0">
                <a:solidFill>
                  <a:srgbClr val="FF0000"/>
                </a:solidFill>
              </a:rPr>
              <a:t>personal response </a:t>
            </a:r>
            <a:r>
              <a:rPr lang="en-GB" dirty="0"/>
              <a:t>to the </a:t>
            </a:r>
            <a:r>
              <a:rPr lang="en-GB" dirty="0" smtClean="0"/>
              <a:t>character(s).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91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748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PEE: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218" y="1537855"/>
            <a:ext cx="9850582" cy="49625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</a:rPr>
              <a:t>Point (linked to the question</a:t>
            </a:r>
            <a:r>
              <a:rPr lang="en-GB" sz="2800" dirty="0" smtClean="0">
                <a:solidFill>
                  <a:schemeClr val="tx1"/>
                </a:solidFill>
              </a:rPr>
              <a:t>) </a:t>
            </a:r>
            <a:r>
              <a:rPr lang="en-GB" sz="2400" dirty="0" smtClean="0">
                <a:solidFill>
                  <a:srgbClr val="FF0000"/>
                </a:solidFill>
              </a:rPr>
              <a:t>As the voice of Priestley, the Inspector’s views reflect many of the playwright’s socialist beliefs.</a:t>
            </a: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Quotation </a:t>
            </a:r>
            <a:r>
              <a:rPr lang="en-GB" sz="2800" dirty="0">
                <a:solidFill>
                  <a:schemeClr val="tx1"/>
                </a:solidFill>
              </a:rPr>
              <a:t>(evidence</a:t>
            </a:r>
            <a:r>
              <a:rPr lang="en-GB" sz="2800" dirty="0" smtClean="0">
                <a:solidFill>
                  <a:schemeClr val="tx1"/>
                </a:solidFill>
              </a:rPr>
              <a:t>)  </a:t>
            </a:r>
            <a:r>
              <a:rPr lang="en-GB" sz="2400" i="1" dirty="0" smtClean="0">
                <a:solidFill>
                  <a:srgbClr val="FF0000"/>
                </a:solidFill>
              </a:rPr>
              <a:t>‘We don’t live alone.  We are members of one body.’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Explain how the quotation proves your point </a:t>
            </a:r>
            <a:r>
              <a:rPr lang="en-GB" sz="2400" dirty="0" smtClean="0">
                <a:solidFill>
                  <a:srgbClr val="FF0000"/>
                </a:solidFill>
              </a:rPr>
              <a:t>In these lines of his </a:t>
            </a:r>
            <a:r>
              <a:rPr lang="en-GB" sz="2400" dirty="0">
                <a:solidFill>
                  <a:srgbClr val="FF0000"/>
                </a:solidFill>
              </a:rPr>
              <a:t>i</a:t>
            </a:r>
            <a:r>
              <a:rPr lang="en-GB" sz="2400" dirty="0" smtClean="0">
                <a:solidFill>
                  <a:srgbClr val="FF0000"/>
                </a:solidFill>
              </a:rPr>
              <a:t>mpassioned speech, the Inspector makes clear his views on social responsibility.</a:t>
            </a:r>
            <a:endParaRPr lang="en-GB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Comment </a:t>
            </a:r>
            <a:r>
              <a:rPr lang="en-GB" sz="2800" dirty="0">
                <a:solidFill>
                  <a:schemeClr val="tx1"/>
                </a:solidFill>
              </a:rPr>
              <a:t>on devices used in the </a:t>
            </a:r>
            <a:r>
              <a:rPr lang="en-GB" sz="2800" dirty="0" smtClean="0">
                <a:solidFill>
                  <a:schemeClr val="tx1"/>
                </a:solidFill>
              </a:rPr>
              <a:t>quotation </a:t>
            </a:r>
            <a:r>
              <a:rPr lang="en-GB" sz="2800" dirty="0">
                <a:solidFill>
                  <a:schemeClr val="tx1"/>
                </a:solidFill>
              </a:rPr>
              <a:t>(Language or Structure) and </a:t>
            </a:r>
            <a:r>
              <a:rPr lang="en-GB" sz="2800" dirty="0" smtClean="0">
                <a:solidFill>
                  <a:schemeClr val="tx1"/>
                </a:solidFill>
              </a:rPr>
              <a:t>how </a:t>
            </a:r>
            <a:r>
              <a:rPr lang="en-GB" sz="2800" dirty="0">
                <a:solidFill>
                  <a:schemeClr val="tx1"/>
                </a:solidFill>
              </a:rPr>
              <a:t>they are effective. </a:t>
            </a:r>
            <a:r>
              <a:rPr lang="en-GB" sz="2400" dirty="0" smtClean="0">
                <a:solidFill>
                  <a:srgbClr val="FF0000"/>
                </a:solidFill>
              </a:rPr>
              <a:t>The use of short sentences for impact is typical of the Inspector’s directness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Comment </a:t>
            </a:r>
            <a:r>
              <a:rPr lang="en-GB" sz="2800" dirty="0">
                <a:solidFill>
                  <a:schemeClr val="tx1"/>
                </a:solidFill>
              </a:rPr>
              <a:t>on how the audience </a:t>
            </a:r>
            <a:r>
              <a:rPr lang="en-GB" sz="2800" dirty="0" smtClean="0">
                <a:solidFill>
                  <a:schemeClr val="tx1"/>
                </a:solidFill>
              </a:rPr>
              <a:t>might </a:t>
            </a:r>
            <a:r>
              <a:rPr lang="en-GB" sz="2800" dirty="0">
                <a:solidFill>
                  <a:schemeClr val="tx1"/>
                </a:solidFill>
              </a:rPr>
              <a:t>have reacted at that point in the play</a:t>
            </a:r>
            <a:r>
              <a:rPr lang="en-GB" sz="2800" dirty="0" smtClean="0">
                <a:solidFill>
                  <a:schemeClr val="tx1"/>
                </a:solidFill>
              </a:rPr>
              <a:t>.  </a:t>
            </a:r>
            <a:r>
              <a:rPr lang="en-GB" sz="2400" dirty="0" smtClean="0">
                <a:solidFill>
                  <a:srgbClr val="FF0000"/>
                </a:solidFill>
              </a:rPr>
              <a:t>At this point in the play, the audience can see clearly the implications for the human race as a result of those who choose not to accept responsibility for </a:t>
            </a:r>
            <a:r>
              <a:rPr lang="en-GB" sz="2400" smtClean="0">
                <a:solidFill>
                  <a:srgbClr val="FF0000"/>
                </a:solidFill>
              </a:rPr>
              <a:t>their actions.</a:t>
            </a: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94959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60</TotalTime>
  <Words>337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Franklin Gothic Book</vt:lpstr>
      <vt:lpstr>Crop</vt:lpstr>
      <vt:lpstr>An Inspector Calls</vt:lpstr>
      <vt:lpstr>PowerPoint Presentation</vt:lpstr>
      <vt:lpstr>PEE: 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MACBETH</dc:title>
  <dc:creator>Howard E K</dc:creator>
  <cp:lastModifiedBy>Smeaton L</cp:lastModifiedBy>
  <cp:revision>10</cp:revision>
  <cp:lastPrinted>2017-05-08T11:06:39Z</cp:lastPrinted>
  <dcterms:created xsi:type="dcterms:W3CDTF">2017-05-08T10:32:06Z</dcterms:created>
  <dcterms:modified xsi:type="dcterms:W3CDTF">2017-09-05T09:51:35Z</dcterms:modified>
</cp:coreProperties>
</file>