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64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77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02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83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7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6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29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64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19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9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1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4ABB-A776-4CBA-98AE-6923D9024A64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45FCE-9715-49E9-921A-F02538E3BB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9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57622"/>
              </p:ext>
            </p:extLst>
          </p:nvPr>
        </p:nvGraphicFramePr>
        <p:xfrm>
          <a:off x="432254" y="258132"/>
          <a:ext cx="4273550" cy="356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9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</a:rPr>
                        <a:t>Themes &amp; context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1. Priestley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asks his </a:t>
                      </a: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1945 </a:t>
                      </a:r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audience</a:t>
                      </a: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to examine their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individual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collective responsibility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to society. He wants a </a:t>
                      </a: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stronger</a:t>
                      </a:r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welfare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state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and a fairer society.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2. Priestley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uncovers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hypocrisy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of middle-class Edwardian society: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appearance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&amp;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reputation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 matter more than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 reality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&amp;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</a:rPr>
                        <a:t>morality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3.Priestley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criticises the selfishness of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capitalism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desires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a fairer,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socialist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future after the horrors of two world wars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4.Priestley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shows the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older generation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to be set in their ways, while the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young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 are open to </a:t>
                      </a: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change</a:t>
                      </a: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and </a:t>
                      </a: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compassion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5. Priestley reveals the </a:t>
                      </a: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oppression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of working-class women and how the </a:t>
                      </a: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future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lies in the hands of </a:t>
                      </a:r>
                      <a:r>
                        <a:rPr lang="en-GB" sz="1200" baseline="0" smtClean="0">
                          <a:solidFill>
                            <a:schemeClr val="tx1"/>
                          </a:solidFill>
                          <a:effectLst/>
                        </a:rPr>
                        <a:t>young </a:t>
                      </a:r>
                      <a:r>
                        <a:rPr lang="en-GB" sz="1200" b="1" baseline="0" smtClean="0">
                          <a:solidFill>
                            <a:schemeClr val="tx1"/>
                          </a:solidFill>
                          <a:effectLst/>
                        </a:rPr>
                        <a:t>women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(like Sheila)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Key themes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: responsibility, generation gap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, gender, class, socialism vs capitalism, hypocrisy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600719"/>
              </p:ext>
            </p:extLst>
          </p:nvPr>
        </p:nvGraphicFramePr>
        <p:xfrm>
          <a:off x="4920341" y="507468"/>
          <a:ext cx="7062391" cy="2788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2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</a:rPr>
                        <a:t>Pr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</a:rPr>
                        <a:t>iestley’s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</a:rPr>
                        <a:t>methods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5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1. Dramatic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irony: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Birling’s faith in progress and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lasting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peace; Mrs Birling’s realisation that Eric was the father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4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2. Irony: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Gerald jokes about ‘police scandal’ in Act 1; Mr and Mrs Birling accuse Sheila/Eric of childishness; ’charity worker’ Mrs Birling commits worst crime; socialist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message really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for post-war audience, not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</a:rPr>
                        <a:t>Birlings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3. Symbolism: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Titanic = Edwardian middle-class;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ring = traditional female role; one body = a society that works for each other; pink lighting = </a:t>
                      </a:r>
                      <a:r>
                        <a:rPr lang="en-GB" sz="12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Birlings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’ conceit; wall = class divide; slab = middle-class cruelty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4. Dramatic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moments: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Inspector breaks 4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 wall in final speech; Inspector arrives in Birling’s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‘look after himself’ speech; Mrs Birling realises Eric is father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Eric’s entrance end of Act 2; surprising/enigmatic denouement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5. Contrast: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Sheila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vs (</a:t>
                      </a:r>
                      <a:r>
                        <a:rPr lang="en-GB" sz="1200" b="0" i="1" dirty="0" smtClean="0">
                          <a:solidFill>
                            <a:schemeClr val="tx1"/>
                          </a:solidFill>
                          <a:effectLst/>
                        </a:rPr>
                        <a:t>is the antithesis of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Eva Smith; appearance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vs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r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eality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; the family’s immorality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vs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Eva’s morality; Inspector’s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blunt, direct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language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vs Birling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family’s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euphemistic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language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6. Tension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hints of unrest in opening stage directions; claustrophobic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effectLst/>
                        </a:rPr>
                        <a:t>single setting;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Arthur &amp; Sybil at table; Inspector secretive with photo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99108"/>
              </p:ext>
            </p:extLst>
          </p:nvPr>
        </p:nvGraphicFramePr>
        <p:xfrm>
          <a:off x="4528456" y="3296308"/>
          <a:ext cx="7454276" cy="3561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7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66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</a:rPr>
                        <a:t>Characters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Arthur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pompous, driven by reputation, stubborn, a social climber, archetypal capitalist, no moral/social epiphany, no remorse, ridiculed by Priestley, middle-class, caricature,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misogynist, patriarch, hypocrite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Sybil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‘cold’, upper-class, prejudiced, infantilises her children, no moral/social epiphany, no remorse, no transformation, antithesis of her daughter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4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Sheila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naïve (start), materialistic (start), stereotypical middle-class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young woman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(start), compassionate, perceptive, curious, wiser, a proto-feminist, has a social &amp; moral epiphany, transformation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4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Eric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juvenile (start), socially inept (start), irresponsible, reckless, frustrated, repentant, undergoes transformation, unloved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82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Gerald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aristocrat, misogynist,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manipulative, enjoys adoration of women,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unchanged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, ruthless &amp;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callous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82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Eva 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‘warm-hearted’, moralistic, represents working-class women, underpaid, desperate, victim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307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Inspector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‘massiveness’, systematic, didactic, unflappable, mysterious, prophet of doom (if no equality), God’s messenger, voice of each character’s conscience, blunt, Priestley’s mouthpiece, voice of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socialism, Arthur Birling’s ‘Titanic’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51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Edna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voiceless, the underdog, working-class, visual reminder of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silent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working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class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725211"/>
              </p:ext>
            </p:extLst>
          </p:nvPr>
        </p:nvGraphicFramePr>
        <p:xfrm>
          <a:off x="304664" y="3942737"/>
          <a:ext cx="4401140" cy="2915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1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7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</a:rPr>
                        <a:t>Plot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0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Act 1.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The family are celebrating the engagement of Sheila and Gerald. Inspector Goole arrives announcing the death of Eva Smith. Mr Birling &amp; Sheila are each responsible for Eva’s dismissals. Eva changed her name to Daisy Renton.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02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Act 2.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Gerald admits affair with Daisy. We discover that Mrs Birling refused to offer Eva charity. It is revealed that Eva was pregnant. Suspicion turns to Eric.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0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Act 3.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</a:rPr>
                        <a:t>Eric admits guilt &amp; having stolen money. The inspector leaves, lecturing the family on the consequences of social irresponsibility. Gerald discovers the inspector was a fake and there is no recorded death of Eva Smith. The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</a:rPr>
                        <a:t>phone </a:t>
                      </a:r>
                      <a:r>
                        <a:rPr lang="en-GB" sz="1200" b="0" smtClean="0">
                          <a:solidFill>
                            <a:schemeClr val="tx1"/>
                          </a:solidFill>
                          <a:effectLst/>
                        </a:rPr>
                        <a:t>rings.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4243" y="0"/>
            <a:ext cx="1119752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000" b="1" dirty="0" smtClean="0">
                <a:solidFill>
                  <a:schemeClr val="tx1"/>
                </a:solidFill>
                <a:effectLst/>
                <a:highlight>
                  <a:srgbClr val="D3D3D3"/>
                </a:highlight>
              </a:rPr>
              <a:t>AIC Knowledge Organiser</a:t>
            </a:r>
            <a:endParaRPr lang="en-GB" sz="1200" b="1" dirty="0"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678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Tharby</dc:creator>
  <cp:lastModifiedBy>Ballantyne H C</cp:lastModifiedBy>
  <cp:revision>23</cp:revision>
  <cp:lastPrinted>2017-09-29T06:25:12Z</cp:lastPrinted>
  <dcterms:created xsi:type="dcterms:W3CDTF">2017-09-28T18:25:18Z</dcterms:created>
  <dcterms:modified xsi:type="dcterms:W3CDTF">2018-03-28T10:40:36Z</dcterms:modified>
</cp:coreProperties>
</file>