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3908642-0102-479E-84E1-9803EE57F01B}"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58484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908642-0102-479E-84E1-9803EE57F01B}"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2603506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908642-0102-479E-84E1-9803EE57F01B}"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263027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3908642-0102-479E-84E1-9803EE57F01B}"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192575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3908642-0102-479E-84E1-9803EE57F01B}" type="datetimeFigureOut">
              <a:rPr lang="en-GB" smtClean="0"/>
              <a:t>11/03/2021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1246737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3908642-0102-479E-84E1-9803EE57F01B}"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69655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3908642-0102-479E-84E1-9803EE57F01B}" type="datetimeFigureOut">
              <a:rPr lang="en-GB" smtClean="0"/>
              <a:t>11/03/2021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249068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3908642-0102-479E-84E1-9803EE57F01B}" type="datetimeFigureOut">
              <a:rPr lang="en-GB" smtClean="0"/>
              <a:t>11/03/2021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382327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908642-0102-479E-84E1-9803EE57F01B}" type="datetimeFigureOut">
              <a:rPr lang="en-GB" smtClean="0"/>
              <a:t>11/03/2021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3898324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3908642-0102-479E-84E1-9803EE57F01B}"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173807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3908642-0102-479E-84E1-9803EE57F01B}" type="datetimeFigureOut">
              <a:rPr lang="en-GB" smtClean="0"/>
              <a:t>11/03/2021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F36C19-3B01-43F3-BFC5-7E6DF79751E8}" type="slidenum">
              <a:rPr lang="en-GB" smtClean="0"/>
              <a:t>‹#›</a:t>
            </a:fld>
            <a:endParaRPr lang="en-GB"/>
          </a:p>
        </p:txBody>
      </p:sp>
    </p:spTree>
    <p:extLst>
      <p:ext uri="{BB962C8B-B14F-4D97-AF65-F5344CB8AC3E}">
        <p14:creationId xmlns:p14="http://schemas.microsoft.com/office/powerpoint/2010/main" val="84288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08642-0102-479E-84E1-9803EE57F01B}" type="datetimeFigureOut">
              <a:rPr lang="en-GB" smtClean="0"/>
              <a:t>11/03/2021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36C19-3B01-43F3-BFC5-7E6DF79751E8}" type="slidenum">
              <a:rPr lang="en-GB" smtClean="0"/>
              <a:t>‹#›</a:t>
            </a:fld>
            <a:endParaRPr lang="en-GB"/>
          </a:p>
        </p:txBody>
      </p:sp>
    </p:spTree>
    <p:extLst>
      <p:ext uri="{BB962C8B-B14F-4D97-AF65-F5344CB8AC3E}">
        <p14:creationId xmlns:p14="http://schemas.microsoft.com/office/powerpoint/2010/main" val="1710574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100" b="1" dirty="0"/>
              <a:t>1 Timothy 6:10: </a:t>
            </a:r>
            <a:r>
              <a:rPr lang="en-GB" sz="3100" b="1" i="1" dirty="0"/>
              <a:t>‘For the love of money is a root of all kinds of evil. Some people, eager for money, have wandered from the faith and pierced themselves with many griefs</a:t>
            </a:r>
            <a:r>
              <a:rPr lang="en-GB" b="1" i="1" dirty="0"/>
              <a:t>.’</a:t>
            </a:r>
            <a:r>
              <a:rPr lang="en-GB" dirty="0"/>
              <a:t/>
            </a:r>
            <a:br>
              <a:rPr lang="en-GB" dirty="0"/>
            </a:br>
            <a:endParaRPr lang="en-GB" dirty="0"/>
          </a:p>
        </p:txBody>
      </p:sp>
      <p:sp>
        <p:nvSpPr>
          <p:cNvPr id="3" name="Subtitle 2"/>
          <p:cNvSpPr>
            <a:spLocks noGrp="1"/>
          </p:cNvSpPr>
          <p:nvPr>
            <p:ph type="subTitle" idx="1"/>
          </p:nvPr>
        </p:nvSpPr>
        <p:spPr/>
        <p:txBody>
          <a:bodyPr/>
          <a:lstStyle/>
          <a:p>
            <a:r>
              <a:rPr lang="en-GB" dirty="0"/>
              <a:t>‘In American Literature, money represents the ‘root of all evil’’ </a:t>
            </a:r>
            <a:r>
              <a:rPr lang="en-GB" dirty="0" smtClean="0"/>
              <a:t>To what extent do you agree with this statement when considering at least two texts from the study of American Literature 2880 - 1940</a:t>
            </a:r>
            <a:endParaRPr lang="en-GB" dirty="0"/>
          </a:p>
        </p:txBody>
      </p:sp>
    </p:spTree>
    <p:extLst>
      <p:ext uri="{BB962C8B-B14F-4D97-AF65-F5344CB8AC3E}">
        <p14:creationId xmlns:p14="http://schemas.microsoft.com/office/powerpoint/2010/main" val="2018299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Huckleberry Finn this can be linked to Social Class</a:t>
            </a:r>
            <a:endParaRPr lang="en-GB" dirty="0"/>
          </a:p>
        </p:txBody>
      </p:sp>
      <p:sp>
        <p:nvSpPr>
          <p:cNvPr id="3" name="Content Placeholder 2"/>
          <p:cNvSpPr>
            <a:spLocks noGrp="1"/>
          </p:cNvSpPr>
          <p:nvPr>
            <p:ph idx="1"/>
          </p:nvPr>
        </p:nvSpPr>
        <p:spPr/>
        <p:txBody>
          <a:bodyPr>
            <a:normAutofit fontScale="55000" lnSpcReduction="20000"/>
          </a:bodyPr>
          <a:lstStyle/>
          <a:p>
            <a:r>
              <a:rPr lang="en-GB" b="1" dirty="0"/>
              <a:t>Social Class</a:t>
            </a:r>
          </a:p>
          <a:p>
            <a:r>
              <a:rPr lang="en-GB" dirty="0"/>
              <a:t>The characters in the book span the social spectrum, from the feuding </a:t>
            </a:r>
            <a:r>
              <a:rPr lang="en-GB" dirty="0" err="1"/>
              <a:t>Grangerfords</a:t>
            </a:r>
            <a:r>
              <a:rPr lang="en-GB" dirty="0"/>
              <a:t> and </a:t>
            </a:r>
            <a:r>
              <a:rPr lang="en-GB" dirty="0" err="1"/>
              <a:t>Shepherdsons</a:t>
            </a:r>
            <a:r>
              <a:rPr lang="en-GB" dirty="0"/>
              <a:t>, who represent the wealthy landowning class, to several vagrants, drifters, and, of course, slaves. It is ironic that the grandest titles, Duke of Bridgewater and Dauphin of France, are claimed by characters close to the bottom of the social spectrum for white people, a couple of miscreant vagabonds who make money by cheating and stealing from the vulnerable.</a:t>
            </a:r>
          </a:p>
          <a:p>
            <a:r>
              <a:rPr lang="en-GB" dirty="0"/>
              <a:t>The book begins with a significant change in Huck’s own social status. In </a:t>
            </a:r>
            <a:r>
              <a:rPr lang="en-GB" i="1" dirty="0"/>
              <a:t>The Adventures of Tom Sawyer</a:t>
            </a:r>
            <a:r>
              <a:rPr lang="en-GB" dirty="0"/>
              <a:t>, he was outside the respectable society of St. Petersburg, the envy of the other children because he did not have to attend school but a pariah as far as the adults were concerned. However, having become rich, he has begun to live with the Widow Douglas, one of the town’s wealthiest and most socially elite citizens. Huck’s father, a ragged, illiterate alcoholic, is horrified to find his son learning to read and write, wearing smart, clean clothes, and sleeping in a soft bed in a fine house. This elevation in Huck’s social status seems to irk him just as much as his inability to claim Huck’s money, for which he has no plans except to spend it on whiskey.</a:t>
            </a:r>
          </a:p>
          <a:p>
            <a:r>
              <a:rPr lang="en-GB" dirty="0"/>
              <a:t>Although Twain often satirizes respectability, he also treats his upper-class characters with more respect than the poor and ignorant. Even the icily cruel Colonel </a:t>
            </a:r>
            <a:r>
              <a:rPr lang="en-GB" dirty="0" err="1"/>
              <a:t>Sherburn</a:t>
            </a:r>
            <a:r>
              <a:rPr lang="en-GB" dirty="0"/>
              <a:t> is clearly the superior of everyone else in the town where he lives, and his social superiority translates directly into his quality as a human being. He may be unsympathetic, but he is also courageous and cool-headed, conscious that he is a better, braver, more intelligent man than the rabble who want to lynch him. Both Twain and Huck seem to share his perspective, along with that of Widow Douglas, who says that good breeding is “worth as much in a man as it is in a horse.”</a:t>
            </a:r>
          </a:p>
          <a:p>
            <a:endParaRPr lang="en-GB" dirty="0"/>
          </a:p>
        </p:txBody>
      </p:sp>
    </p:spTree>
    <p:extLst>
      <p:ext uri="{BB962C8B-B14F-4D97-AF65-F5344CB8AC3E}">
        <p14:creationId xmlns:p14="http://schemas.microsoft.com/office/powerpoint/2010/main" val="1724846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Huck context</a:t>
            </a:r>
            <a:endParaRPr lang="en-GB" dirty="0"/>
          </a:p>
        </p:txBody>
      </p:sp>
      <p:sp>
        <p:nvSpPr>
          <p:cNvPr id="3" name="Content Placeholder 2"/>
          <p:cNvSpPr>
            <a:spLocks noGrp="1"/>
          </p:cNvSpPr>
          <p:nvPr>
            <p:ph idx="1"/>
          </p:nvPr>
        </p:nvSpPr>
        <p:spPr/>
        <p:txBody>
          <a:bodyPr/>
          <a:lstStyle/>
          <a:p>
            <a:r>
              <a:rPr lang="en-GB" dirty="0" smtClean="0"/>
              <a:t>Jim endearingly worth the money that would be paid for him</a:t>
            </a:r>
          </a:p>
          <a:p>
            <a:pPr marL="0" indent="0">
              <a:buNone/>
            </a:pPr>
            <a:r>
              <a:rPr lang="en-GB" dirty="0" smtClean="0"/>
              <a:t> </a:t>
            </a:r>
            <a:r>
              <a:rPr lang="en-GB" dirty="0"/>
              <a:t>‘I owns myself, </a:t>
            </a:r>
            <a:r>
              <a:rPr lang="en-GB" dirty="0" err="1"/>
              <a:t>en</a:t>
            </a:r>
            <a:r>
              <a:rPr lang="en-GB" dirty="0"/>
              <a:t> I’s with eight </a:t>
            </a:r>
            <a:r>
              <a:rPr lang="en-GB" dirty="0" err="1"/>
              <a:t>hund’d</a:t>
            </a:r>
            <a:r>
              <a:rPr lang="en-GB" dirty="0"/>
              <a:t> dollars’</a:t>
            </a:r>
            <a:endParaRPr lang="en-GB" dirty="0" smtClean="0"/>
          </a:p>
          <a:p>
            <a:r>
              <a:rPr lang="en-GB" dirty="0" smtClean="0"/>
              <a:t>Huck giving Jim £40</a:t>
            </a:r>
          </a:p>
          <a:p>
            <a:r>
              <a:rPr lang="en-GB" dirty="0" smtClean="0"/>
              <a:t>Civil War (</a:t>
            </a:r>
            <a:r>
              <a:rPr lang="en-GB" dirty="0" err="1" smtClean="0"/>
              <a:t>Grangerfords</a:t>
            </a:r>
            <a:r>
              <a:rPr lang="en-GB" dirty="0" smtClean="0"/>
              <a:t> and </a:t>
            </a:r>
            <a:r>
              <a:rPr lang="en-GB" dirty="0" err="1" smtClean="0"/>
              <a:t>Shepherdsons</a:t>
            </a:r>
            <a:r>
              <a:rPr lang="en-GB" dirty="0" smtClean="0"/>
              <a:t>)</a:t>
            </a:r>
          </a:p>
          <a:p>
            <a:endParaRPr lang="en-GB" dirty="0"/>
          </a:p>
        </p:txBody>
      </p:sp>
    </p:spTree>
    <p:extLst>
      <p:ext uri="{BB962C8B-B14F-4D97-AF65-F5344CB8AC3E}">
        <p14:creationId xmlns:p14="http://schemas.microsoft.com/office/powerpoint/2010/main" val="2287129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Huck Finn Quotes</a:t>
            </a:r>
            <a:endParaRPr lang="en-GB" dirty="0"/>
          </a:p>
        </p:txBody>
      </p:sp>
      <p:sp>
        <p:nvSpPr>
          <p:cNvPr id="3" name="Content Placeholder 2"/>
          <p:cNvSpPr>
            <a:spLocks noGrp="1"/>
          </p:cNvSpPr>
          <p:nvPr>
            <p:ph idx="1"/>
          </p:nvPr>
        </p:nvSpPr>
        <p:spPr/>
        <p:txBody>
          <a:bodyPr>
            <a:normAutofit fontScale="85000" lnSpcReduction="10000"/>
          </a:bodyPr>
          <a:lstStyle/>
          <a:p>
            <a:r>
              <a:rPr lang="en-GB" dirty="0"/>
              <a:t>‘Tom and me found the money that the robbers hid in the cave, and it made us rich.  We got six thousand dollars apiece—all gold.  It was an awful sight of money when it was piled up.  Well, Judge Thatcher he took it and put it out at interest, and it fetched us a dollar a day apiece all the year round—more than a body could tell what to do with</a:t>
            </a:r>
            <a:r>
              <a:rPr lang="en-GB" dirty="0" smtClean="0"/>
              <a:t>.’</a:t>
            </a:r>
            <a:r>
              <a:rPr lang="en-GB" dirty="0"/>
              <a:t> </a:t>
            </a:r>
            <a:endParaRPr lang="en-GB" dirty="0" smtClean="0"/>
          </a:p>
          <a:p>
            <a:r>
              <a:rPr lang="en-GB" dirty="0" smtClean="0"/>
              <a:t>I </a:t>
            </a:r>
            <a:r>
              <a:rPr lang="en-GB" dirty="0" err="1"/>
              <a:t>hain’t</a:t>
            </a:r>
            <a:r>
              <a:rPr lang="en-GB" dirty="0"/>
              <a:t> heard nothing but about you </a:t>
            </a:r>
            <a:r>
              <a:rPr lang="en-GB" dirty="0" err="1"/>
              <a:t>bein</a:t>
            </a:r>
            <a:r>
              <a:rPr lang="en-GB" dirty="0"/>
              <a:t>’ rich. I heard about it away down the river, too. That’s why I come. You git me that money to-morrow—I want it</a:t>
            </a:r>
            <a:r>
              <a:rPr lang="en-GB" dirty="0" smtClean="0"/>
              <a:t>.</a:t>
            </a:r>
          </a:p>
          <a:p>
            <a:r>
              <a:rPr lang="en-GB" dirty="0"/>
              <a:t>I got to steal that money, somehow; and I got to steal it some way that they won’t suspicion that I done it. They’ve got a good thing here, and they </a:t>
            </a:r>
            <a:r>
              <a:rPr lang="en-GB" dirty="0" err="1"/>
              <a:t>ain’t</a:t>
            </a:r>
            <a:r>
              <a:rPr lang="en-GB" dirty="0"/>
              <a:t> a-going to leave till they’ve played this family and this town for all they’re worth, so I’ll find a chance time enough</a:t>
            </a:r>
            <a:r>
              <a:rPr lang="en-GB" dirty="0" smtClean="0"/>
              <a:t>.</a:t>
            </a:r>
          </a:p>
          <a:p>
            <a:r>
              <a:rPr lang="en-GB" dirty="0"/>
              <a:t>I </a:t>
            </a:r>
            <a:r>
              <a:rPr lang="en-GB" dirty="0" err="1"/>
              <a:t>tole</a:t>
            </a:r>
            <a:r>
              <a:rPr lang="en-GB" dirty="0"/>
              <a:t> you I ben rich </a:t>
            </a:r>
            <a:r>
              <a:rPr lang="en-GB" dirty="0" err="1"/>
              <a:t>wunst</a:t>
            </a:r>
            <a:r>
              <a:rPr lang="en-GB" dirty="0"/>
              <a:t>, </a:t>
            </a:r>
            <a:r>
              <a:rPr lang="en-GB" dirty="0" err="1"/>
              <a:t>en</a:t>
            </a:r>
            <a:r>
              <a:rPr lang="en-GB" dirty="0"/>
              <a:t> </a:t>
            </a:r>
            <a:r>
              <a:rPr lang="en-GB" dirty="0" err="1"/>
              <a:t>gwineter</a:t>
            </a:r>
            <a:r>
              <a:rPr lang="en-GB" dirty="0"/>
              <a:t> to be rich </a:t>
            </a:r>
            <a:r>
              <a:rPr lang="en-GB" dirty="0" err="1"/>
              <a:t>agin</a:t>
            </a:r>
            <a:r>
              <a:rPr lang="en-GB" dirty="0"/>
              <a:t>; </a:t>
            </a:r>
            <a:r>
              <a:rPr lang="en-GB" dirty="0" err="1"/>
              <a:t>en</a:t>
            </a:r>
            <a:r>
              <a:rPr lang="en-GB" dirty="0"/>
              <a:t> it’s come true . . . </a:t>
            </a:r>
            <a:r>
              <a:rPr lang="en-GB" dirty="0" err="1"/>
              <a:t>en</a:t>
            </a:r>
            <a:r>
              <a:rPr lang="en-GB" dirty="0"/>
              <a:t> I </a:t>
            </a:r>
            <a:r>
              <a:rPr lang="en-GB" dirty="0" err="1"/>
              <a:t>knowed</a:t>
            </a:r>
            <a:r>
              <a:rPr lang="en-GB" dirty="0"/>
              <a:t> </a:t>
            </a:r>
            <a:r>
              <a:rPr lang="en-GB" dirty="0" err="1"/>
              <a:t>jis</a:t>
            </a:r>
            <a:r>
              <a:rPr lang="en-GB" dirty="0"/>
              <a:t>’ ’s well ’at I ’</a:t>
            </a:r>
            <a:r>
              <a:rPr lang="en-GB" dirty="0" err="1"/>
              <a:t>uz</a:t>
            </a:r>
            <a:r>
              <a:rPr lang="en-GB" dirty="0"/>
              <a:t> </a:t>
            </a:r>
            <a:r>
              <a:rPr lang="en-GB" dirty="0" err="1"/>
              <a:t>gwineter</a:t>
            </a:r>
            <a:r>
              <a:rPr lang="en-GB" dirty="0"/>
              <a:t> be rich </a:t>
            </a:r>
            <a:r>
              <a:rPr lang="en-GB" dirty="0" err="1"/>
              <a:t>agin</a:t>
            </a:r>
            <a:r>
              <a:rPr lang="en-GB" dirty="0"/>
              <a:t> as I’s a-</a:t>
            </a:r>
            <a:r>
              <a:rPr lang="en-GB" dirty="0" err="1"/>
              <a:t>stannin</a:t>
            </a:r>
            <a:r>
              <a:rPr lang="en-GB" dirty="0"/>
              <a:t>’ </a:t>
            </a:r>
            <a:r>
              <a:rPr lang="en-GB" dirty="0" err="1"/>
              <a:t>heah</a:t>
            </a:r>
            <a:r>
              <a:rPr lang="en-GB" dirty="0"/>
              <a:t> dis minute!</a:t>
            </a:r>
          </a:p>
        </p:txBody>
      </p:sp>
    </p:spTree>
    <p:extLst>
      <p:ext uri="{BB962C8B-B14F-4D97-AF65-F5344CB8AC3E}">
        <p14:creationId xmlns:p14="http://schemas.microsoft.com/office/powerpoint/2010/main" val="3092014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Both Gatsby and Huck</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Materialism = destruction</a:t>
            </a:r>
          </a:p>
          <a:p>
            <a:r>
              <a:rPr lang="en-GB" dirty="0" smtClean="0"/>
              <a:t>But money brings freedom!</a:t>
            </a:r>
          </a:p>
          <a:p>
            <a:r>
              <a:rPr lang="en-GB" dirty="0" smtClean="0"/>
              <a:t>Look at context too: a need for money vs an obsession with money</a:t>
            </a:r>
          </a:p>
          <a:p>
            <a:r>
              <a:rPr lang="en-GB" dirty="0" smtClean="0"/>
              <a:t>What about you? What do YOU think about money? A driving force or an evil to be avoided?</a:t>
            </a:r>
          </a:p>
          <a:p>
            <a:r>
              <a:rPr lang="en-GB" dirty="0" smtClean="0"/>
              <a:t>Look at how characters in both novels have to choose money over morality? Which characters would you pick out?</a:t>
            </a:r>
          </a:p>
          <a:p>
            <a:r>
              <a:rPr lang="en-GB" dirty="0" smtClean="0"/>
              <a:t>What about the American Dream and the ‘abolishment of the class system’. Is this ever achieved?</a:t>
            </a:r>
          </a:p>
          <a:p>
            <a:r>
              <a:rPr lang="en-GB" dirty="0" smtClean="0"/>
              <a:t>Is the fantasy of money better than the reality of it? Huck/Myrtle</a:t>
            </a:r>
          </a:p>
          <a:p>
            <a:r>
              <a:rPr lang="en-GB" dirty="0" smtClean="0"/>
              <a:t>How do both authors question capitalism?</a:t>
            </a:r>
          </a:p>
          <a:p>
            <a:r>
              <a:rPr lang="en-GB" dirty="0" smtClean="0"/>
              <a:t>Do Christianity and Christian values play a part in the texts? Again – different contexts.</a:t>
            </a:r>
            <a:endParaRPr lang="en-GB" dirty="0"/>
          </a:p>
        </p:txBody>
      </p:sp>
    </p:spTree>
    <p:extLst>
      <p:ext uri="{BB962C8B-B14F-4D97-AF65-F5344CB8AC3E}">
        <p14:creationId xmlns:p14="http://schemas.microsoft.com/office/powerpoint/2010/main" val="3009158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Draft your own response</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360577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852</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1 Timothy 6:10: ‘For the love of money is a root of all kinds of evil. Some people, eager for money, have wandered from the faith and pierced themselves with many griefs.’ </vt:lpstr>
      <vt:lpstr>In Huckleberry Finn this can be linked to Social Class</vt:lpstr>
      <vt:lpstr>Huck context</vt:lpstr>
      <vt:lpstr>Huck Finn Quotes</vt:lpstr>
      <vt:lpstr>Both Gatsby and Huck</vt:lpstr>
      <vt:lpstr>Draft your own response</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Pankhurst K</dc:creator>
  <cp:lastModifiedBy>Pankhurst K</cp:lastModifiedBy>
  <cp:revision>7</cp:revision>
  <dcterms:created xsi:type="dcterms:W3CDTF">2021-03-11T09:39:22Z</dcterms:created>
  <dcterms:modified xsi:type="dcterms:W3CDTF">2021-03-11T14:56:35Z</dcterms:modified>
</cp:coreProperties>
</file>