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64" r:id="rId3"/>
    <p:sldId id="259" r:id="rId4"/>
    <p:sldId id="260" r:id="rId5"/>
    <p:sldId id="261" r:id="rId6"/>
    <p:sldId id="262" r:id="rId7"/>
    <p:sldId id="265" r:id="rId8"/>
    <p:sldId id="257" r:id="rId9"/>
    <p:sldId id="267" r:id="rId10"/>
    <p:sldId id="268" r:id="rId11"/>
    <p:sldId id="263" r:id="rId12"/>
    <p:sldId id="266" r:id="rId13"/>
    <p:sldId id="258" r:id="rId14"/>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0" autoAdjust="0"/>
    <p:restoredTop sz="94660"/>
  </p:normalViewPr>
  <p:slideViewPr>
    <p:cSldViewPr snapToGrid="0">
      <p:cViewPr varScale="1">
        <p:scale>
          <a:sx n="74" d="100"/>
          <a:sy n="74"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1C5FBE27-7F8A-4847-A621-6EA2A0C74C42}" type="datetimeFigureOut">
              <a:rPr lang="en-GB" smtClean="0"/>
              <a:t>12/10/2015</a:t>
            </a:fld>
            <a:endParaRPr lang="en-GB"/>
          </a:p>
        </p:txBody>
      </p:sp>
      <p:sp>
        <p:nvSpPr>
          <p:cNvPr id="4" name="Footer Placeholder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7B615810-79F2-4947-BB03-D145EEAEDC5A}" type="slidenum">
              <a:rPr lang="en-GB" smtClean="0"/>
              <a:t>‹#›</a:t>
            </a:fld>
            <a:endParaRPr lang="en-GB"/>
          </a:p>
        </p:txBody>
      </p:sp>
    </p:spTree>
    <p:extLst>
      <p:ext uri="{BB962C8B-B14F-4D97-AF65-F5344CB8AC3E}">
        <p14:creationId xmlns:p14="http://schemas.microsoft.com/office/powerpoint/2010/main" val="17727536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500193-00B8-497B-B578-0B6F7C545452}"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24046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500193-00B8-497B-B578-0B6F7C545452}"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3127578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500193-00B8-497B-B578-0B6F7C545452}"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4072470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500193-00B8-497B-B578-0B6F7C545452}"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2035213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500193-00B8-497B-B578-0B6F7C545452}"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203277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500193-00B8-497B-B578-0B6F7C545452}" type="datetimeFigureOut">
              <a:rPr lang="en-GB" smtClean="0"/>
              <a:t>12/10/2015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191528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500193-00B8-497B-B578-0B6F7C545452}" type="datetimeFigureOut">
              <a:rPr lang="en-GB" smtClean="0"/>
              <a:t>12/10/2015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2634574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500193-00B8-497B-B578-0B6F7C545452}" type="datetimeFigureOut">
              <a:rPr lang="en-GB" smtClean="0"/>
              <a:t>12/10/2015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3249874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00193-00B8-497B-B578-0B6F7C545452}" type="datetimeFigureOut">
              <a:rPr lang="en-GB" smtClean="0"/>
              <a:t>12/10/2015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2637795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500193-00B8-497B-B578-0B6F7C545452}" type="datetimeFigureOut">
              <a:rPr lang="en-GB" smtClean="0"/>
              <a:t>12/10/2015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910207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500193-00B8-497B-B578-0B6F7C545452}" type="datetimeFigureOut">
              <a:rPr lang="en-GB" smtClean="0"/>
              <a:t>12/10/2015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B5ED26-70A0-485F-9CFE-D0A600112808}" type="slidenum">
              <a:rPr lang="en-GB" smtClean="0"/>
              <a:t>‹#›</a:t>
            </a:fld>
            <a:endParaRPr lang="en-GB"/>
          </a:p>
        </p:txBody>
      </p:sp>
    </p:spTree>
    <p:extLst>
      <p:ext uri="{BB962C8B-B14F-4D97-AF65-F5344CB8AC3E}">
        <p14:creationId xmlns:p14="http://schemas.microsoft.com/office/powerpoint/2010/main" val="3539546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500193-00B8-497B-B578-0B6F7C545452}" type="datetimeFigureOut">
              <a:rPr lang="en-GB" smtClean="0"/>
              <a:t>12/10/2015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B5ED26-70A0-485F-9CFE-D0A600112808}" type="slidenum">
              <a:rPr lang="en-GB" smtClean="0"/>
              <a:t>‹#›</a:t>
            </a:fld>
            <a:endParaRPr lang="en-GB"/>
          </a:p>
        </p:txBody>
      </p:sp>
    </p:spTree>
    <p:extLst>
      <p:ext uri="{BB962C8B-B14F-4D97-AF65-F5344CB8AC3E}">
        <p14:creationId xmlns:p14="http://schemas.microsoft.com/office/powerpoint/2010/main" val="1712698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Answering extract questions</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67530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6975"/>
            <a:ext cx="10515600" cy="5962918"/>
          </a:xfrm>
        </p:spPr>
        <p:txBody>
          <a:bodyPr>
            <a:normAutofit fontScale="92500" lnSpcReduction="10000"/>
          </a:bodyPr>
          <a:lstStyle/>
          <a:p>
            <a:pPr marL="0" indent="0">
              <a:buNone/>
            </a:pPr>
            <a:r>
              <a:rPr lang="en-GB" dirty="0" smtClean="0">
                <a:solidFill>
                  <a:srgbClr val="00B050"/>
                </a:solidFill>
              </a:rPr>
              <a:t>AO1: Topic/line of argument </a:t>
            </a:r>
            <a:r>
              <a:rPr lang="en-GB" dirty="0" smtClean="0"/>
              <a:t>Throughout the extract, Hamlet’s language is full of misogynistic hatred for women.</a:t>
            </a:r>
            <a:r>
              <a:rPr lang="en-GB" dirty="0"/>
              <a:t> </a:t>
            </a:r>
            <a:r>
              <a:rPr lang="en-GB" dirty="0" smtClean="0">
                <a:solidFill>
                  <a:srgbClr val="00B050"/>
                </a:solidFill>
              </a:rPr>
              <a:t>AO2: evidence/terminology </a:t>
            </a:r>
            <a:r>
              <a:rPr lang="en-GB" dirty="0" smtClean="0"/>
              <a:t>His exclamatory command, ‘Get thee to a nunnery!’ is repeated several times throughout. </a:t>
            </a:r>
            <a:r>
              <a:rPr lang="en-GB" dirty="0" smtClean="0">
                <a:solidFill>
                  <a:srgbClr val="00B050"/>
                </a:solidFill>
              </a:rPr>
              <a:t>AO2 exploring effects with good </a:t>
            </a:r>
            <a:r>
              <a:rPr lang="en-GB" dirty="0" err="1" smtClean="0">
                <a:solidFill>
                  <a:srgbClr val="00B050"/>
                </a:solidFill>
              </a:rPr>
              <a:t>detail</a:t>
            </a:r>
            <a:r>
              <a:rPr lang="en-GB" dirty="0" err="1" smtClean="0"/>
              <a:t>There</a:t>
            </a:r>
            <a:r>
              <a:rPr lang="en-GB" dirty="0" smtClean="0"/>
              <a:t> are two ways of interpreting this: either he is telling her to go to a nunnery so she doesn’t ‘breed’ or he is telling her to go to a brothel (‘nunnery’ was slang for this) so the purpose of sex is merely the act itself, rather than procreation. </a:t>
            </a:r>
            <a:r>
              <a:rPr lang="en-GB" dirty="0" smtClean="0">
                <a:solidFill>
                  <a:srgbClr val="00B050"/>
                </a:solidFill>
              </a:rPr>
              <a:t>AO1 terminology </a:t>
            </a:r>
            <a:r>
              <a:rPr lang="en-GB" dirty="0" smtClean="0"/>
              <a:t>His lack of respect for Ophelia is mirrored with his choice of casual register (in stark contrast to her respectful ‘My Lord’), addressing her in prose and with the </a:t>
            </a:r>
            <a:r>
              <a:rPr lang="en-GB" dirty="0" smtClean="0"/>
              <a:t>informal </a:t>
            </a:r>
            <a:r>
              <a:rPr lang="en-GB" dirty="0" smtClean="0"/>
              <a:t>pronouns ‘thee’ and ‘thou’. </a:t>
            </a:r>
            <a:r>
              <a:rPr lang="en-GB" dirty="0" smtClean="0">
                <a:solidFill>
                  <a:srgbClr val="00B050"/>
                </a:solidFill>
              </a:rPr>
              <a:t>AO2: developing this idea </a:t>
            </a:r>
            <a:r>
              <a:rPr lang="en-GB" dirty="0" smtClean="0"/>
              <a:t>This also suggests a direct attack on her, rather than women in general. His comment about ‘what monsters’ women make of men is hyperbolic and suggests women drive men to a point of madness, to something that is inhuman</a:t>
            </a:r>
            <a:r>
              <a:rPr lang="en-GB" dirty="0" smtClean="0">
                <a:solidFill>
                  <a:srgbClr val="00B050"/>
                </a:solidFill>
              </a:rPr>
              <a:t>. AO2: structure of play as a whole AO1: Line of argument </a:t>
            </a:r>
            <a:r>
              <a:rPr lang="en-GB" dirty="0" smtClean="0"/>
              <a:t>The audience may be reminded of Hamlet’s earlier descriptions of Claudius as a ‘satyr’; perhaps it is Gertrude who has made a ‘monster’ of him, tempting him to murder his brother for the acquisition of a queen. </a:t>
            </a:r>
          </a:p>
        </p:txBody>
      </p:sp>
    </p:spTree>
    <p:extLst>
      <p:ext uri="{BB962C8B-B14F-4D97-AF65-F5344CB8AC3E}">
        <p14:creationId xmlns:p14="http://schemas.microsoft.com/office/powerpoint/2010/main" val="1760445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Zoom out – why is this scene important?  </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This will form your conclusion –</a:t>
            </a:r>
            <a:r>
              <a:rPr lang="en-GB" dirty="0"/>
              <a:t> </a:t>
            </a:r>
            <a:r>
              <a:rPr lang="en-GB" dirty="0" smtClean="0"/>
              <a:t>think of your essay as equivalent to a scientific experiment.</a:t>
            </a:r>
          </a:p>
          <a:p>
            <a:pPr marL="0" indent="0">
              <a:buNone/>
            </a:pPr>
            <a:endParaRPr lang="en-GB" dirty="0"/>
          </a:p>
          <a:p>
            <a:pPr marL="0" indent="0">
              <a:buNone/>
            </a:pPr>
            <a:r>
              <a:rPr lang="en-GB" dirty="0" smtClean="0"/>
              <a:t>You should </a:t>
            </a:r>
            <a:r>
              <a:rPr lang="en-GB" b="1" dirty="0" smtClean="0"/>
              <a:t>weigh up </a:t>
            </a:r>
            <a:r>
              <a:rPr lang="en-GB" dirty="0" smtClean="0"/>
              <a:t>the key arguments you’ve put forward…</a:t>
            </a:r>
          </a:p>
          <a:p>
            <a:pPr marL="0" indent="0">
              <a:buNone/>
            </a:pPr>
            <a:endParaRPr lang="en-GB" dirty="0"/>
          </a:p>
          <a:p>
            <a:pPr marL="0" indent="0">
              <a:buNone/>
            </a:pPr>
            <a:r>
              <a:rPr lang="en-GB" dirty="0" smtClean="0"/>
              <a:t>You can then confidently either confirm the hypothesis, or put forward a refinement of it in light of the evidence you’ve analysed. In either case, make sure you </a:t>
            </a:r>
            <a:r>
              <a:rPr lang="en-GB" b="1" dirty="0" smtClean="0"/>
              <a:t>make your position clear </a:t>
            </a:r>
            <a:r>
              <a:rPr lang="en-GB" dirty="0" smtClean="0"/>
              <a:t>to the reader.</a:t>
            </a:r>
          </a:p>
          <a:p>
            <a:pPr marL="0" indent="0">
              <a:buNone/>
            </a:pPr>
            <a:endParaRPr lang="en-GB" dirty="0"/>
          </a:p>
          <a:p>
            <a:pPr marL="0" indent="0">
              <a:buNone/>
            </a:pPr>
            <a:r>
              <a:rPr lang="en-GB" dirty="0" smtClean="0"/>
              <a:t>Some people like to end their essay with a neat quotation – at the very least, you should </a:t>
            </a:r>
            <a:r>
              <a:rPr lang="en-GB" b="1" dirty="0" smtClean="0"/>
              <a:t>step back a little</a:t>
            </a:r>
            <a:r>
              <a:rPr lang="en-GB" dirty="0" smtClean="0"/>
              <a:t> from the question/issue at hand and look at it from a wider perspective.</a:t>
            </a:r>
            <a:endParaRPr lang="en-GB" dirty="0"/>
          </a:p>
        </p:txBody>
      </p:sp>
    </p:spTree>
    <p:extLst>
      <p:ext uri="{BB962C8B-B14F-4D97-AF65-F5344CB8AC3E}">
        <p14:creationId xmlns:p14="http://schemas.microsoft.com/office/powerpoint/2010/main" val="265374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this scene important?</a:t>
            </a:r>
            <a:endParaRPr lang="en-GB" dirty="0"/>
          </a:p>
        </p:txBody>
      </p:sp>
      <p:sp>
        <p:nvSpPr>
          <p:cNvPr id="3" name="Content Placeholder 2"/>
          <p:cNvSpPr>
            <a:spLocks noGrp="1"/>
          </p:cNvSpPr>
          <p:nvPr>
            <p:ph idx="1"/>
          </p:nvPr>
        </p:nvSpPr>
        <p:spPr/>
        <p:txBody>
          <a:bodyPr/>
          <a:lstStyle/>
          <a:p>
            <a:r>
              <a:rPr lang="en-GB" dirty="0" smtClean="0"/>
              <a:t>Marks a clear shift in the relationship with his mother?</a:t>
            </a:r>
          </a:p>
          <a:p>
            <a:r>
              <a:rPr lang="en-GB" dirty="0" smtClean="0"/>
              <a:t>Yet another performance?</a:t>
            </a:r>
          </a:p>
          <a:p>
            <a:r>
              <a:rPr lang="en-GB" dirty="0" smtClean="0"/>
              <a:t>Marks a shift in Ophelia and Hamlet’s relationship? Goodbye to the lover, hello to the revenger?</a:t>
            </a:r>
          </a:p>
          <a:p>
            <a:r>
              <a:rPr lang="en-GB" dirty="0" smtClean="0"/>
              <a:t>Something else?</a:t>
            </a:r>
            <a:endParaRPr lang="en-GB" dirty="0"/>
          </a:p>
        </p:txBody>
      </p:sp>
    </p:spTree>
    <p:extLst>
      <p:ext uri="{BB962C8B-B14F-4D97-AF65-F5344CB8AC3E}">
        <p14:creationId xmlns:p14="http://schemas.microsoft.com/office/powerpoint/2010/main" val="1731586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509827244"/>
              </p:ext>
            </p:extLst>
          </p:nvPr>
        </p:nvGraphicFramePr>
        <p:xfrm>
          <a:off x="463641" y="231821"/>
          <a:ext cx="11140224" cy="6349729"/>
        </p:xfrm>
        <a:graphic>
          <a:graphicData uri="http://schemas.openxmlformats.org/drawingml/2006/table">
            <a:tbl>
              <a:tblPr firstRow="1" firstCol="1" bandRow="1"/>
              <a:tblGrid>
                <a:gridCol w="1499015"/>
                <a:gridCol w="1914257"/>
                <a:gridCol w="1655267"/>
                <a:gridCol w="1509715"/>
                <a:gridCol w="1514711"/>
                <a:gridCol w="1521846"/>
                <a:gridCol w="1525413"/>
              </a:tblGrid>
              <a:tr h="549843">
                <a:tc>
                  <a:txBody>
                    <a:bodyPr/>
                    <a:lstStyle/>
                    <a:p>
                      <a:pPr algn="l">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Use a quote</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Use speech marks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Embed quotes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Use an adjective in your explanation</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Use a verb in your explanation</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Use an adverb in your explanation</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a single word in LOTS of detail</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843">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a verb</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an adverb</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metre/ rhythm/ verse</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imagery</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repetition </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punctuation</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aural imagery</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3124">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word play </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structure</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effect of antithesis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Make another suggestion on the same quote</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Make connections between the writer’s language choices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Makes connections between the writer’s language devices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Use a new word from a thesaurus in your analysis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562">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suggests’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highlights’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implies’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reinforces’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emphasises’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further emphasises’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Write ‘This intimates’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6407">
                <a:tc>
                  <a:txBody>
                    <a:bodyPr/>
                    <a:lstStyle/>
                    <a:p>
                      <a:pPr algn="l">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overall effect of the piece because of the writer’s language choices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a:t>
                      </a:r>
                      <a:r>
                        <a:rPr lang="en-GB" sz="1100">
                          <a:effectLst/>
                          <a:latin typeface="Calibri" panose="020F0502020204030204" pitchFamily="34" charset="0"/>
                          <a:ea typeface="Calibri" panose="020F0502020204030204" pitchFamily="34" charset="0"/>
                          <a:cs typeface="Times New Roman" panose="02020603050405020304" pitchFamily="18" charset="0"/>
                        </a:rPr>
                        <a:t>: One of the first powerful moments in the play/extract/poem/novel is ...</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While on the surface....underneath</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a:t>
                      </a:r>
                      <a:r>
                        <a:rPr lang="en-GB" sz="1100">
                          <a:effectLst/>
                          <a:latin typeface="Calibri" panose="020F0502020204030204" pitchFamily="34" charset="0"/>
                          <a:ea typeface="Calibri" panose="020F0502020204030204" pitchFamily="34" charset="0"/>
                          <a:cs typeface="Times New Roman" panose="02020603050405020304" pitchFamily="18" charset="0"/>
                        </a:rPr>
                        <a:t> Although...</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a:t>
                      </a:r>
                      <a:r>
                        <a:rPr lang="en-GB" sz="1100">
                          <a:effectLst/>
                          <a:latin typeface="Calibri" panose="020F0502020204030204" pitchFamily="34" charset="0"/>
                          <a:ea typeface="Calibri" panose="020F0502020204030204" pitchFamily="34" charset="0"/>
                          <a:cs typeface="Times New Roman" panose="02020603050405020304" pitchFamily="18" charset="0"/>
                        </a:rPr>
                        <a:t> Even though...</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a:t>
                      </a:r>
                      <a:r>
                        <a:rPr lang="en-GB" sz="1100">
                          <a:effectLst/>
                          <a:latin typeface="Calibri" panose="020F0502020204030204" pitchFamily="34" charset="0"/>
                          <a:ea typeface="Calibri" panose="020F0502020204030204" pitchFamily="34" charset="0"/>
                          <a:cs typeface="Times New Roman" panose="02020603050405020304" pitchFamily="18" charset="0"/>
                        </a:rPr>
                        <a:t> Despite... </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a:t>
                      </a:r>
                      <a:r>
                        <a:rPr lang="en-GB" sz="1100">
                          <a:effectLst/>
                          <a:latin typeface="Calibri" panose="020F0502020204030204" pitchFamily="34" charset="0"/>
                          <a:ea typeface="Calibri" panose="020F0502020204030204" pitchFamily="34" charset="0"/>
                          <a:cs typeface="Times New Roman" panose="02020603050405020304" pitchFamily="18" charset="0"/>
                        </a:rPr>
                        <a:t> Throughout the play, extract, poem, novel ...</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9688">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To emphasise a sense of... the writer...</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To reinforce a sense of...</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On the one hand... yet on the other...</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In some ways...</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Not only... but...</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a:t>
                      </a:r>
                      <a:r>
                        <a:rPr lang="en-GB" sz="1100">
                          <a:effectLst/>
                          <a:latin typeface="Calibri" panose="020F0502020204030204" pitchFamily="34" charset="0"/>
                          <a:ea typeface="Calibri" panose="020F0502020204030204" pitchFamily="34" charset="0"/>
                          <a:cs typeface="Times New Roman" panose="02020603050405020304" pitchFamily="18" charset="0"/>
                        </a:rPr>
                        <a:t> The play/extract/ poem/ novel questions the idea of...</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Starter sentence: </a:t>
                      </a:r>
                      <a:r>
                        <a:rPr lang="en-GB" sz="1100">
                          <a:effectLst/>
                          <a:latin typeface="Calibri" panose="020F0502020204030204" pitchFamily="34" charset="0"/>
                          <a:ea typeface="Calibri" panose="020F0502020204030204" pitchFamily="34" charset="0"/>
                          <a:cs typeface="Times New Roman" panose="02020603050405020304" pitchFamily="18" charset="0"/>
                        </a:rPr>
                        <a:t>The most interesting/ perplexing/ disconcerting thing about...</a:t>
                      </a: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63359">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a:effectLst/>
                          <a:latin typeface="Calibri" panose="020F0502020204030204" pitchFamily="34" charset="0"/>
                          <a:ea typeface="Calibri" panose="020F0502020204030204" pitchFamily="34" charset="0"/>
                          <a:cs typeface="Times New Roman" panose="02020603050405020304" pitchFamily="18" charset="0"/>
                        </a:rPr>
                        <a:t>Aural imagery and sibilance: ‘with them word of so sweet breath composed’ – softness of Ophelia/ whispering suggests submissiveness and love (even though she is returning his favours) How does it contrast Hamlet?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a:effectLst/>
                          <a:latin typeface="Calibri" panose="020F0502020204030204" pitchFamily="34" charset="0"/>
                          <a:ea typeface="Calibri" panose="020F0502020204030204" pitchFamily="34" charset="0"/>
                          <a:cs typeface="Times New Roman" panose="02020603050405020304" pitchFamily="18" charset="0"/>
                        </a:rPr>
                        <a:t>Metaphor of grafting plants – ‘virtue cannot inoculate old stock but we shall relish of it’, suggests Hamlet’s distaste with world and family; the is an ‘unweeded garden – the sins of his family and Denmark cannot be overcome by their ‘virtue’ – where else does Hamlet’s language suggest sin?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a:effectLst/>
                          <a:latin typeface="Calibri" panose="020F0502020204030204" pitchFamily="34" charset="0"/>
                          <a:ea typeface="Calibri" panose="020F0502020204030204" pitchFamily="34" charset="0"/>
                          <a:cs typeface="Times New Roman" panose="02020603050405020304" pitchFamily="18" charset="0"/>
                        </a:rPr>
                        <a:t>Violent outburst of ‘Get thee to a nunnery!’ half way through acts as turning point- Seems to take on the role of ‘revenger’ again, listing points – why do you think this happens here?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a:effectLst/>
                          <a:latin typeface="Calibri" panose="020F0502020204030204" pitchFamily="34" charset="0"/>
                          <a:ea typeface="Calibri" panose="020F0502020204030204" pitchFamily="34" charset="0"/>
                          <a:cs typeface="Times New Roman" panose="02020603050405020304" pitchFamily="18" charset="0"/>
                        </a:rPr>
                        <a:t>Disgust at women and their falseness explored in a number of ways: ‘your paintings’ ‘you amble’ ‘you lisp’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a:effectLst/>
                          <a:latin typeface="Calibri" panose="020F0502020204030204" pitchFamily="34" charset="0"/>
                          <a:ea typeface="Calibri" panose="020F0502020204030204" pitchFamily="34" charset="0"/>
                          <a:cs typeface="Times New Roman" panose="02020603050405020304" pitchFamily="18" charset="0"/>
                        </a:rPr>
                        <a:t>Where does this come from?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a:effectLst/>
                          <a:latin typeface="Calibri" panose="020F0502020204030204" pitchFamily="34" charset="0"/>
                          <a:ea typeface="Calibri" panose="020F0502020204030204" pitchFamily="34" charset="0"/>
                          <a:cs typeface="Times New Roman" panose="02020603050405020304" pitchFamily="18" charset="0"/>
                        </a:rPr>
                        <a:t>Ophelia’s asides – ‘O, help him you sweet heavens!’ forms a prayer or incantation – does it suggest innocence and a genuine desire to help… or is it merely a sign of her stupidity?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dirty="0">
                          <a:effectLst/>
                          <a:latin typeface="Calibri" panose="020F0502020204030204" pitchFamily="34" charset="0"/>
                          <a:ea typeface="Calibri" panose="020F0502020204030204" pitchFamily="34" charset="0"/>
                          <a:cs typeface="Times New Roman" panose="02020603050405020304" pitchFamily="18" charset="0"/>
                        </a:rPr>
                        <a:t>‘Get thee to a nunnery’ is a repeated throughout. But what does it mean?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Support: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en-GB" sz="1100" i="1" dirty="0">
                          <a:effectLst/>
                          <a:latin typeface="Calibri" panose="020F0502020204030204" pitchFamily="34" charset="0"/>
                          <a:ea typeface="Calibri" panose="020F0502020204030204" pitchFamily="34" charset="0"/>
                          <a:cs typeface="Times New Roman" panose="02020603050405020304" pitchFamily="18" charset="0"/>
                        </a:rPr>
                        <a:t>Should we be surprised by Hamlet’s monosyllabic rejection of Hamlet’s love?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781" marR="42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13089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ANY ESSAY STRUCTURE</a:t>
            </a:r>
            <a:endParaRPr lang="en-GB" dirty="0"/>
          </a:p>
        </p:txBody>
      </p:sp>
      <p:sp>
        <p:nvSpPr>
          <p:cNvPr id="3" name="Content Placeholder 2"/>
          <p:cNvSpPr>
            <a:spLocks noGrp="1"/>
          </p:cNvSpPr>
          <p:nvPr>
            <p:ph idx="1"/>
          </p:nvPr>
        </p:nvSpPr>
        <p:spPr/>
        <p:txBody>
          <a:bodyPr/>
          <a:lstStyle/>
          <a:p>
            <a:pPr marL="0" indent="0">
              <a:buNone/>
            </a:pPr>
            <a:r>
              <a:rPr lang="en-GB" b="1" dirty="0" smtClean="0"/>
              <a:t>Introduction – </a:t>
            </a:r>
            <a:r>
              <a:rPr lang="en-GB" dirty="0" smtClean="0"/>
              <a:t>outline of the argument/ thesis and overview of the issues</a:t>
            </a:r>
          </a:p>
          <a:p>
            <a:pPr marL="0" indent="0">
              <a:buNone/>
            </a:pPr>
            <a:endParaRPr lang="en-GB" dirty="0"/>
          </a:p>
          <a:p>
            <a:pPr marL="0" indent="0">
              <a:buNone/>
            </a:pPr>
            <a:r>
              <a:rPr lang="en-GB" b="1" dirty="0" smtClean="0"/>
              <a:t>Main body </a:t>
            </a:r>
            <a:r>
              <a:rPr lang="en-GB" dirty="0" smtClean="0"/>
              <a:t>– examination of the argument/ thesis through exploration of textual material </a:t>
            </a:r>
          </a:p>
          <a:p>
            <a:pPr marL="0" indent="0">
              <a:buNone/>
            </a:pPr>
            <a:endParaRPr lang="en-GB" dirty="0"/>
          </a:p>
          <a:p>
            <a:pPr marL="0" indent="0">
              <a:buNone/>
            </a:pPr>
            <a:r>
              <a:rPr lang="en-GB" b="1" dirty="0" smtClean="0"/>
              <a:t>Conclusion</a:t>
            </a:r>
            <a:r>
              <a:rPr lang="en-GB" dirty="0" smtClean="0"/>
              <a:t> – evaluation and potential modification of argument/thesis</a:t>
            </a:r>
            <a:endParaRPr lang="en-GB" dirty="0"/>
          </a:p>
        </p:txBody>
      </p:sp>
    </p:spTree>
    <p:extLst>
      <p:ext uri="{BB962C8B-B14F-4D97-AF65-F5344CB8AC3E}">
        <p14:creationId xmlns:p14="http://schemas.microsoft.com/office/powerpoint/2010/main" val="969534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804" y="743798"/>
            <a:ext cx="8164133" cy="5966093"/>
          </a:xfrm>
        </p:spPr>
        <p:txBody>
          <a:bodyPr>
            <a:normAutofit/>
          </a:bodyPr>
          <a:lstStyle/>
          <a:p>
            <a:pPr marL="0" indent="0">
              <a:buNone/>
            </a:pPr>
            <a:r>
              <a:rPr lang="en-GB" dirty="0" smtClean="0"/>
              <a:t>The ‘big picture’….forms your </a:t>
            </a:r>
            <a:r>
              <a:rPr lang="en-GB" b="1" dirty="0" smtClean="0"/>
              <a:t>introduction</a:t>
            </a:r>
          </a:p>
          <a:p>
            <a:pPr marL="0" indent="0">
              <a:buNone/>
            </a:pPr>
            <a:endParaRPr lang="en-GB" b="1" dirty="0" smtClean="0"/>
          </a:p>
          <a:p>
            <a:pPr marL="0" indent="0">
              <a:buNone/>
            </a:pPr>
            <a:r>
              <a:rPr lang="en-GB" dirty="0" smtClean="0"/>
              <a:t> It provides an </a:t>
            </a:r>
            <a:r>
              <a:rPr lang="en-GB" b="1" dirty="0" smtClean="0"/>
              <a:t>overview </a:t>
            </a:r>
            <a:r>
              <a:rPr lang="en-GB" dirty="0" smtClean="0"/>
              <a:t>of the scene and its relation to the play as a whole; </a:t>
            </a:r>
            <a:r>
              <a:rPr lang="en-GB" b="1" dirty="0" smtClean="0"/>
              <a:t>signposts </a:t>
            </a:r>
            <a:r>
              <a:rPr lang="en-GB" dirty="0" smtClean="0"/>
              <a:t>your argument and main ideas BUT does not include judgement, evaluation or analysis. </a:t>
            </a:r>
          </a:p>
          <a:p>
            <a:pPr marL="0" indent="0">
              <a:buNone/>
            </a:pPr>
            <a:endParaRPr lang="en-GB" dirty="0"/>
          </a:p>
          <a:p>
            <a:pPr marL="0" indent="0">
              <a:buNone/>
            </a:pPr>
            <a:r>
              <a:rPr lang="en-GB" dirty="0" smtClean="0"/>
              <a:t>The most important thing you need to </a:t>
            </a:r>
            <a:r>
              <a:rPr lang="en-GB" b="1" dirty="0" smtClean="0"/>
              <a:t>establish is your line of argument </a:t>
            </a:r>
            <a:r>
              <a:rPr lang="en-GB" dirty="0" smtClean="0"/>
              <a:t>or thesis</a:t>
            </a:r>
          </a:p>
          <a:p>
            <a:pPr marL="0" indent="0">
              <a:buNone/>
            </a:pPr>
            <a:endParaRPr lang="en-GB" dirty="0"/>
          </a:p>
          <a:p>
            <a:pPr marL="0" indent="0">
              <a:buNone/>
            </a:pPr>
            <a:r>
              <a:rPr lang="en-GB" dirty="0" smtClean="0"/>
              <a:t>A </a:t>
            </a:r>
            <a:r>
              <a:rPr lang="en-GB" b="1" dirty="0" smtClean="0"/>
              <a:t>clear, engaging </a:t>
            </a:r>
            <a:r>
              <a:rPr lang="en-GB" dirty="0" smtClean="0"/>
              <a:t>style and </a:t>
            </a:r>
            <a:r>
              <a:rPr lang="en-GB" u="sng" dirty="0" smtClean="0"/>
              <a:t>perhaps</a:t>
            </a:r>
            <a:r>
              <a:rPr lang="en-GB" dirty="0" smtClean="0"/>
              <a:t> an unusual slant on a question will help show your reader/the examiner that you </a:t>
            </a:r>
            <a:r>
              <a:rPr lang="en-GB" b="1" dirty="0" smtClean="0"/>
              <a:t>mean business</a:t>
            </a:r>
            <a:endParaRPr lang="en-GB" b="1" dirty="0"/>
          </a:p>
        </p:txBody>
      </p:sp>
      <p:pic>
        <p:nvPicPr>
          <p:cNvPr id="4" name="Picture 3"/>
          <p:cNvPicPr>
            <a:picLocks noChangeAspect="1"/>
          </p:cNvPicPr>
          <p:nvPr/>
        </p:nvPicPr>
        <p:blipFill>
          <a:blip r:embed="rId2"/>
          <a:stretch>
            <a:fillRect/>
          </a:stretch>
        </p:blipFill>
        <p:spPr>
          <a:xfrm>
            <a:off x="9265678" y="350949"/>
            <a:ext cx="2495550" cy="1828800"/>
          </a:xfrm>
          <a:prstGeom prst="rect">
            <a:avLst/>
          </a:prstGeom>
        </p:spPr>
      </p:pic>
    </p:spTree>
    <p:extLst>
      <p:ext uri="{BB962C8B-B14F-4D97-AF65-F5344CB8AC3E}">
        <p14:creationId xmlns:p14="http://schemas.microsoft.com/office/powerpoint/2010/main" val="989969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2290" y="499101"/>
            <a:ext cx="10515600" cy="5850184"/>
          </a:xfrm>
        </p:spPr>
        <p:txBody>
          <a:bodyPr>
            <a:normAutofit fontScale="92500" lnSpcReduction="20000"/>
          </a:bodyPr>
          <a:lstStyle/>
          <a:p>
            <a:pPr marL="0" indent="0" algn="ctr">
              <a:buNone/>
            </a:pPr>
            <a:r>
              <a:rPr lang="en-GB" b="1" dirty="0" smtClean="0"/>
              <a:t>Discuss the following passage from Act 3, scene 1, exploring Shakespeare’s use of language and dramatic effect.</a:t>
            </a:r>
          </a:p>
          <a:p>
            <a:pPr marL="0" indent="0">
              <a:buNone/>
            </a:pPr>
            <a:endParaRPr lang="en-GB" dirty="0"/>
          </a:p>
          <a:p>
            <a:pPr marL="0" indent="0">
              <a:buNone/>
            </a:pPr>
            <a:r>
              <a:rPr lang="en-GB" dirty="0" smtClean="0"/>
              <a:t>INTRO 1</a:t>
            </a:r>
          </a:p>
          <a:p>
            <a:pPr marL="0" indent="0">
              <a:buNone/>
            </a:pPr>
            <a:endParaRPr lang="en-GB" dirty="0" smtClean="0"/>
          </a:p>
          <a:p>
            <a:pPr marL="0" indent="0">
              <a:buNone/>
            </a:pPr>
            <a:r>
              <a:rPr lang="en-GB" dirty="0" smtClean="0"/>
              <a:t>Hamlet is a play about a prince whose mother marries his uncle after the death of his father. He was in love with Ophelia, who he’s talking to in this scene, but isn’t any more. We aren’t sure why this </a:t>
            </a:r>
            <a:r>
              <a:rPr lang="en-GB" dirty="0" err="1" smtClean="0"/>
              <a:t>is.It</a:t>
            </a:r>
            <a:r>
              <a:rPr lang="en-GB" dirty="0" smtClean="0"/>
              <a:t> may be that he is a typical Renaissance melancholic, something Elizabethans linked to excess sadness. Typically, Hamlet exhibits madness, a trait some critics call ‘mere performance’. We never really know which is the truth and neither does Hamlet. Claudius and Polonius are hidden behind the ‘arras’ in this scene. Hamlet knows they are so this is why he acts the ways he does with Ophelia. </a:t>
            </a:r>
          </a:p>
          <a:p>
            <a:pPr marL="0" indent="0">
              <a:buNone/>
            </a:pPr>
            <a:endParaRPr lang="en-GB" dirty="0"/>
          </a:p>
          <a:p>
            <a:pPr marL="0" indent="0">
              <a:buNone/>
            </a:pPr>
            <a:r>
              <a:rPr lang="en-GB" b="1" dirty="0" smtClean="0"/>
              <a:t>Too much narrative summary and too much context – insufficiently linked and not rewarded in the mark scheme – AO1/AO2</a:t>
            </a:r>
            <a:endParaRPr lang="en-GB" b="1" dirty="0"/>
          </a:p>
        </p:txBody>
      </p:sp>
    </p:spTree>
    <p:extLst>
      <p:ext uri="{BB962C8B-B14F-4D97-AF65-F5344CB8AC3E}">
        <p14:creationId xmlns:p14="http://schemas.microsoft.com/office/powerpoint/2010/main" val="3799223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259" y="511981"/>
            <a:ext cx="10515600" cy="5850184"/>
          </a:xfrm>
        </p:spPr>
        <p:txBody>
          <a:bodyPr>
            <a:normAutofit fontScale="85000" lnSpcReduction="20000"/>
          </a:bodyPr>
          <a:lstStyle/>
          <a:p>
            <a:pPr marL="0" indent="0" algn="ctr">
              <a:buNone/>
            </a:pPr>
            <a:r>
              <a:rPr lang="en-GB" b="1" dirty="0" smtClean="0"/>
              <a:t>Discuss the following passage from Act 3, scene 1, exploring Shakespeare’s use of language and dramatic effect.</a:t>
            </a:r>
          </a:p>
          <a:p>
            <a:pPr marL="0" indent="0">
              <a:buNone/>
            </a:pPr>
            <a:endParaRPr lang="en-GB" dirty="0"/>
          </a:p>
          <a:p>
            <a:pPr marL="0" indent="0">
              <a:buNone/>
            </a:pPr>
            <a:r>
              <a:rPr lang="en-GB" dirty="0" smtClean="0"/>
              <a:t>INTRO 2</a:t>
            </a:r>
          </a:p>
          <a:p>
            <a:pPr marL="0" indent="0">
              <a:buNone/>
            </a:pPr>
            <a:r>
              <a:rPr lang="en-GB" dirty="0" smtClean="0"/>
              <a:t>By the time we reach Act 3, scene 1, Shakespeare has shown Hamlet’s ‘antic disposition’ in many guises, yet we are never sure the extent to which Hamlet is performing and indeed, who is he performing for. In this extract, the audience are aware Polonius and Claudius are spying on the conversation between Ophelia and Hamlet; it may well be that Ophelia has become what Stanley Wells calls another ‘characterless agent’ in the ‘rotten’ state of Denmark. However, the intensity of the two lovers’ last private meeting, reported by Ophelia in Act 2, still feels very close. Shakespeare, perhaps deliberately, doesn’t make it clear whether Hamlet is aware their encounter is being watched and the dramatic effect of this continues to ask a question already raised in the play with scenes like that with Polonius; is this ‘madness or is there ‘method </a:t>
            </a:r>
            <a:r>
              <a:rPr lang="en-GB" dirty="0" err="1" smtClean="0"/>
              <a:t>in’t</a:t>
            </a:r>
            <a:r>
              <a:rPr lang="en-GB" dirty="0" smtClean="0"/>
              <a:t>’? </a:t>
            </a:r>
          </a:p>
          <a:p>
            <a:pPr marL="0" indent="0">
              <a:buNone/>
            </a:pPr>
            <a:endParaRPr lang="en-GB" dirty="0" smtClean="0"/>
          </a:p>
          <a:p>
            <a:pPr marL="0" indent="0">
              <a:buNone/>
            </a:pPr>
            <a:r>
              <a:rPr lang="en-GB" b="1" dirty="0" smtClean="0"/>
              <a:t>Clear placement of the scene within the play as a whole/ Uses quotes from the text neatly, displaying wider knowledge and understanding/ helpful critical quotation ‘characterless agent’/ arrives at the main ‘thesis’ or line of argument by end</a:t>
            </a:r>
            <a:endParaRPr lang="en-GB" b="1" dirty="0"/>
          </a:p>
          <a:p>
            <a:pPr marL="0" indent="0">
              <a:buNone/>
            </a:pPr>
            <a:endParaRPr lang="en-GB" b="1" dirty="0" smtClean="0"/>
          </a:p>
          <a:p>
            <a:pPr marL="0" indent="0">
              <a:buNone/>
            </a:pPr>
            <a:endParaRPr lang="en-GB" b="1" dirty="0" smtClean="0"/>
          </a:p>
        </p:txBody>
      </p:sp>
    </p:spTree>
    <p:extLst>
      <p:ext uri="{BB962C8B-B14F-4D97-AF65-F5344CB8AC3E}">
        <p14:creationId xmlns:p14="http://schemas.microsoft.com/office/powerpoint/2010/main" val="3206999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Line of argument/thesis– 3-5 IDEAS THAT STAND OUT</a:t>
            </a:r>
            <a:endParaRPr lang="en-GB" dirty="0"/>
          </a:p>
        </p:txBody>
      </p:sp>
      <p:sp>
        <p:nvSpPr>
          <p:cNvPr id="3" name="Content Placeholder 2"/>
          <p:cNvSpPr>
            <a:spLocks noGrp="1"/>
          </p:cNvSpPr>
          <p:nvPr>
            <p:ph idx="1"/>
          </p:nvPr>
        </p:nvSpPr>
        <p:spPr>
          <a:xfrm>
            <a:off x="476517" y="1825625"/>
            <a:ext cx="11372045" cy="4351338"/>
          </a:xfrm>
        </p:spPr>
        <p:txBody>
          <a:bodyPr>
            <a:normAutofit fontScale="62500" lnSpcReduction="20000"/>
          </a:bodyPr>
          <a:lstStyle/>
          <a:p>
            <a:pPr marL="0" indent="0">
              <a:buNone/>
            </a:pPr>
            <a:r>
              <a:rPr lang="en-GB" dirty="0" smtClean="0"/>
              <a:t>Scene as a performance – is it overheard? Is it madness? How do we know? </a:t>
            </a:r>
          </a:p>
          <a:p>
            <a:pPr marL="0" indent="0">
              <a:buNone/>
            </a:pPr>
            <a:endParaRPr lang="en-GB" dirty="0" smtClean="0"/>
          </a:p>
          <a:p>
            <a:pPr marL="0" indent="0">
              <a:buNone/>
            </a:pPr>
            <a:r>
              <a:rPr lang="en-GB" dirty="0" smtClean="0"/>
              <a:t>Disgust at women – who is it aimed it? Is he just a misogynist? </a:t>
            </a:r>
          </a:p>
          <a:p>
            <a:pPr marL="0" indent="0">
              <a:buNone/>
            </a:pPr>
            <a:endParaRPr lang="en-GB" dirty="0"/>
          </a:p>
          <a:p>
            <a:pPr marL="0" indent="0">
              <a:buNone/>
            </a:pPr>
            <a:r>
              <a:rPr lang="en-GB" dirty="0" smtClean="0"/>
              <a:t>Contrasting language between Ophelia and Hamlet – especially register, prose and verse, sentence types</a:t>
            </a:r>
          </a:p>
          <a:p>
            <a:pPr marL="0" indent="0">
              <a:buNone/>
            </a:pPr>
            <a:endParaRPr lang="en-GB" dirty="0"/>
          </a:p>
          <a:p>
            <a:pPr marL="0" indent="0">
              <a:buNone/>
            </a:pPr>
            <a:r>
              <a:rPr lang="en-GB" dirty="0" smtClean="0"/>
              <a:t>Ophelia seems to be presented as an innocent victim in this scene</a:t>
            </a:r>
          </a:p>
          <a:p>
            <a:pPr marL="0" indent="0">
              <a:buNone/>
            </a:pPr>
            <a:endParaRPr lang="en-GB" dirty="0"/>
          </a:p>
          <a:p>
            <a:pPr marL="0" indent="0">
              <a:buNone/>
            </a:pPr>
            <a:r>
              <a:rPr lang="en-GB" dirty="0" smtClean="0"/>
              <a:t>Negative language of Hamlet throughout – denial? Self-loathing? Loss of faith in a corrupt world?</a:t>
            </a:r>
          </a:p>
          <a:p>
            <a:pPr marL="0" indent="0">
              <a:buNone/>
            </a:pPr>
            <a:endParaRPr lang="en-GB" dirty="0"/>
          </a:p>
          <a:p>
            <a:pPr marL="0" indent="0">
              <a:buNone/>
            </a:pPr>
            <a:r>
              <a:rPr lang="en-GB" dirty="0" smtClean="0"/>
              <a:t>Lexical patterns of sin/corruption</a:t>
            </a:r>
          </a:p>
          <a:p>
            <a:pPr marL="0" indent="0">
              <a:buNone/>
            </a:pPr>
            <a:endParaRPr lang="en-GB" dirty="0" smtClean="0"/>
          </a:p>
          <a:p>
            <a:pPr marL="0" indent="0">
              <a:buNone/>
            </a:pPr>
            <a:r>
              <a:rPr lang="en-GB" dirty="0" smtClean="0"/>
              <a:t>Turning point in scene – why? Hamlet’s rage increases as scene progresses – structure – why? </a:t>
            </a:r>
            <a:endParaRPr lang="en-GB" dirty="0"/>
          </a:p>
          <a:p>
            <a:pPr marL="0" indent="0">
              <a:buNone/>
            </a:pPr>
            <a:endParaRPr lang="en-GB" dirty="0" smtClean="0"/>
          </a:p>
          <a:p>
            <a:pPr marL="0" indent="0">
              <a:buNone/>
            </a:pPr>
            <a:endParaRPr lang="en-GB" dirty="0"/>
          </a:p>
          <a:p>
            <a:pPr marL="0" indent="0">
              <a:buNone/>
            </a:pPr>
            <a:endParaRPr lang="en-GB" dirty="0" smtClean="0"/>
          </a:p>
        </p:txBody>
      </p:sp>
    </p:spTree>
    <p:extLst>
      <p:ext uri="{BB962C8B-B14F-4D97-AF65-F5344CB8AC3E}">
        <p14:creationId xmlns:p14="http://schemas.microsoft.com/office/powerpoint/2010/main" val="428038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SIGNPOSTING – know where you’re going</a:t>
            </a:r>
            <a:endParaRPr lang="en-GB" dirty="0"/>
          </a:p>
        </p:txBody>
      </p:sp>
      <p:sp>
        <p:nvSpPr>
          <p:cNvPr id="3" name="Content Placeholder 2"/>
          <p:cNvSpPr>
            <a:spLocks noGrp="1"/>
          </p:cNvSpPr>
          <p:nvPr>
            <p:ph idx="1"/>
          </p:nvPr>
        </p:nvSpPr>
        <p:spPr>
          <a:xfrm>
            <a:off x="838200" y="1825625"/>
            <a:ext cx="6155028" cy="4351338"/>
          </a:xfrm>
        </p:spPr>
        <p:txBody>
          <a:bodyPr>
            <a:normAutofit fontScale="77500" lnSpcReduction="20000"/>
          </a:bodyPr>
          <a:lstStyle/>
          <a:p>
            <a:r>
              <a:rPr lang="en-GB" dirty="0" smtClean="0"/>
              <a:t>If you do take the reader off to examine closely a particular feature, then make sure you signpost  your path clearly.</a:t>
            </a:r>
          </a:p>
          <a:p>
            <a:endParaRPr lang="en-GB" dirty="0"/>
          </a:p>
          <a:p>
            <a:r>
              <a:rPr lang="en-GB" dirty="0" smtClean="0"/>
              <a:t>Major switches in direction or moments of transition need to be signposted</a:t>
            </a:r>
          </a:p>
          <a:p>
            <a:endParaRPr lang="en-GB" dirty="0"/>
          </a:p>
          <a:p>
            <a:r>
              <a:rPr lang="en-GB" dirty="0" smtClean="0"/>
              <a:t>If you don’t, you are telling an examiner you don’t know where you’re going</a:t>
            </a:r>
          </a:p>
          <a:p>
            <a:endParaRPr lang="en-GB" dirty="0"/>
          </a:p>
          <a:p>
            <a:r>
              <a:rPr lang="en-GB" dirty="0" smtClean="0"/>
              <a:t>Do this with focused topic sentences that address the argument then go on to substantiate it through the exploration of textual detail</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2938" y="1932435"/>
            <a:ext cx="3953211" cy="3953211"/>
          </a:xfrm>
          <a:prstGeom prst="rect">
            <a:avLst/>
          </a:prstGeom>
        </p:spPr>
      </p:pic>
    </p:spTree>
    <p:extLst>
      <p:ext uri="{BB962C8B-B14F-4D97-AF65-F5344CB8AC3E}">
        <p14:creationId xmlns:p14="http://schemas.microsoft.com/office/powerpoint/2010/main" val="261962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7882"/>
            <a:ext cx="10515600" cy="5739081"/>
          </a:xfrm>
        </p:spPr>
        <p:txBody>
          <a:bodyPr>
            <a:normAutofit fontScale="85000" lnSpcReduction="20000"/>
          </a:bodyPr>
          <a:lstStyle/>
          <a:p>
            <a:pPr marL="0" indent="0">
              <a:buNone/>
            </a:pPr>
            <a:r>
              <a:rPr lang="en-GB" dirty="0" smtClean="0"/>
              <a:t>TOPIC SENTENCES – THE FIRST SENTENCE OF EACH PARAGRAPH – WHICH ARE GOOD SIGNPOSTERS AND WHY? WHICH AREN’T AND WHY? </a:t>
            </a:r>
          </a:p>
          <a:p>
            <a:pPr marL="0" indent="0">
              <a:buNone/>
            </a:pPr>
            <a:endParaRPr lang="en-GB" dirty="0" smtClean="0"/>
          </a:p>
          <a:p>
            <a:pPr marL="514350" indent="-514350">
              <a:buFont typeface="+mj-lt"/>
              <a:buAutoNum type="arabicPeriod"/>
            </a:pPr>
            <a:r>
              <a:rPr lang="en-GB" dirty="0" smtClean="0"/>
              <a:t>Ophelia’s asides seem like the prayers of a small child. </a:t>
            </a:r>
          </a:p>
          <a:p>
            <a:pPr marL="514350" indent="-514350">
              <a:buFont typeface="+mj-lt"/>
              <a:buAutoNum type="arabicPeriod"/>
            </a:pPr>
            <a:endParaRPr lang="en-GB" dirty="0" smtClean="0"/>
          </a:p>
          <a:p>
            <a:pPr marL="514350" indent="-514350">
              <a:buFont typeface="+mj-lt"/>
              <a:buAutoNum type="arabicPeriod"/>
            </a:pPr>
            <a:r>
              <a:rPr lang="en-GB" dirty="0" smtClean="0"/>
              <a:t>Throughout the extract, Hamlet’s language is full of misogynistic hatred for women.</a:t>
            </a:r>
          </a:p>
          <a:p>
            <a:pPr marL="514350" indent="-514350">
              <a:buFont typeface="+mj-lt"/>
              <a:buAutoNum type="arabicPeriod"/>
            </a:pPr>
            <a:endParaRPr lang="en-GB" dirty="0" smtClean="0"/>
          </a:p>
          <a:p>
            <a:pPr marL="514350" indent="-514350">
              <a:buFont typeface="+mj-lt"/>
              <a:buAutoNum type="arabicPeriod"/>
            </a:pPr>
            <a:r>
              <a:rPr lang="en-GB" dirty="0" smtClean="0"/>
              <a:t>The use of </a:t>
            </a:r>
            <a:r>
              <a:rPr lang="en-GB" dirty="0" err="1" smtClean="0"/>
              <a:t>polysyndeton</a:t>
            </a:r>
            <a:r>
              <a:rPr lang="en-GB" dirty="0" smtClean="0"/>
              <a:t> when Hamlet lists his traits suggests he is trying to be a revenge hero by just saying it aloud in a forceful manner: ‘I am very proud, revengeful, ambitious.’</a:t>
            </a:r>
          </a:p>
          <a:p>
            <a:pPr marL="514350" indent="-514350">
              <a:buFont typeface="+mj-lt"/>
              <a:buAutoNum type="arabicPeriod"/>
            </a:pPr>
            <a:endParaRPr lang="en-GB" dirty="0"/>
          </a:p>
          <a:p>
            <a:pPr marL="514350" indent="-514350">
              <a:buFont typeface="+mj-lt"/>
              <a:buAutoNum type="arabicPeriod"/>
            </a:pPr>
            <a:r>
              <a:rPr lang="en-GB" dirty="0" smtClean="0"/>
              <a:t>The entirety of this scene is coloured by the audience’s suspicion that this may well be another performance. </a:t>
            </a:r>
          </a:p>
          <a:p>
            <a:pPr marL="514350" indent="-514350">
              <a:buFont typeface="+mj-lt"/>
              <a:buAutoNum type="arabicPeriod"/>
            </a:pPr>
            <a:endParaRPr lang="en-GB" dirty="0"/>
          </a:p>
          <a:p>
            <a:pPr marL="514350" indent="-514350">
              <a:buFont typeface="+mj-lt"/>
              <a:buAutoNum type="arabicPeriod"/>
            </a:pPr>
            <a:r>
              <a:rPr lang="en-GB" dirty="0" smtClean="0"/>
              <a:t>Hamlet tries to leave Ophelia several times but keeps coming back.</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85778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6975"/>
            <a:ext cx="10515600" cy="5429988"/>
          </a:xfrm>
        </p:spPr>
        <p:txBody>
          <a:bodyPr>
            <a:normAutofit lnSpcReduction="10000"/>
          </a:bodyPr>
          <a:lstStyle/>
          <a:p>
            <a:pPr marL="0" indent="0">
              <a:buNone/>
            </a:pPr>
            <a:r>
              <a:rPr lang="en-GB" dirty="0" smtClean="0"/>
              <a:t>Throughout the extract, Hamlet’s language is full of misogynistic hatred for women.</a:t>
            </a:r>
            <a:r>
              <a:rPr lang="en-GB" dirty="0"/>
              <a:t> </a:t>
            </a:r>
            <a:r>
              <a:rPr lang="en-GB" dirty="0" smtClean="0"/>
              <a:t>His exclamatory command, ‘Get thee to a nunnery!’ is repeated several times throughout. There are two ways of interpreting this: either he is telling her to go to a nunnery so she doesn’t ‘breed’ or he is telling her to go to a brothel (‘nunnery’ was slang for this) so the purpose of sex is merely the act itself, rather than procreation. His lack of respect for Ophelia is mirrored with his choice of casual register (in stark contrast to her respectful ‘My Lord’), addressing her in prose and with the </a:t>
            </a:r>
            <a:r>
              <a:rPr lang="en-GB" dirty="0" smtClean="0"/>
              <a:t>in</a:t>
            </a:r>
            <a:r>
              <a:rPr lang="en-GB" dirty="0" smtClean="0"/>
              <a:t>formal </a:t>
            </a:r>
            <a:r>
              <a:rPr lang="en-GB" dirty="0" smtClean="0"/>
              <a:t>pronouns ‘thee’ and ‘thou’. This also suggests a direct attack on her, rather than </a:t>
            </a:r>
            <a:r>
              <a:rPr lang="en-GB" dirty="0" smtClean="0"/>
              <a:t>women </a:t>
            </a:r>
            <a:r>
              <a:rPr lang="en-GB" dirty="0" smtClean="0"/>
              <a:t>in general. His comment about ‘what monsters’ women make of men is hyperbolic and suggests women drive men to a point of madness, to something that is inhuman. The audience may be reminded of Hamlet’s earlier descriptions of Claudius as a ‘satyr’; perhaps it is Gertrude who has made a ‘monster’ of him, tempting him to murder his brother for the acquisition of a queen. </a:t>
            </a:r>
          </a:p>
        </p:txBody>
      </p:sp>
    </p:spTree>
    <p:extLst>
      <p:ext uri="{BB962C8B-B14F-4D97-AF65-F5344CB8AC3E}">
        <p14:creationId xmlns:p14="http://schemas.microsoft.com/office/powerpoint/2010/main" val="2883682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2001</Words>
  <Application>Microsoft Office PowerPoint</Application>
  <PresentationFormat>Widescreen</PresentationFormat>
  <Paragraphs>133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Answering extract questions</vt:lpstr>
      <vt:lpstr>ANY ESSAY STRUCTURE</vt:lpstr>
      <vt:lpstr>PowerPoint Presentation</vt:lpstr>
      <vt:lpstr>PowerPoint Presentation</vt:lpstr>
      <vt:lpstr>PowerPoint Presentation</vt:lpstr>
      <vt:lpstr>Line of argument/thesis– 3-5 IDEAS THAT STAND OUT</vt:lpstr>
      <vt:lpstr>SIGNPOSTING – know where you’re going</vt:lpstr>
      <vt:lpstr>PowerPoint Presentation</vt:lpstr>
      <vt:lpstr>PowerPoint Presentation</vt:lpstr>
      <vt:lpstr>PowerPoint Presentation</vt:lpstr>
      <vt:lpstr>Zoom out – why is this scene important?  </vt:lpstr>
      <vt:lpstr>Why is this scene important?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Sofie Khachik</dc:creator>
  <cp:lastModifiedBy>Sofie Khachik</cp:lastModifiedBy>
  <cp:revision>10</cp:revision>
  <cp:lastPrinted>2015-10-12T12:45:10Z</cp:lastPrinted>
  <dcterms:created xsi:type="dcterms:W3CDTF">2015-10-09T14:00:43Z</dcterms:created>
  <dcterms:modified xsi:type="dcterms:W3CDTF">2015-10-12T12:45:43Z</dcterms:modified>
</cp:coreProperties>
</file>