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60" r:id="rId5"/>
    <p:sldId id="259" r:id="rId6"/>
    <p:sldId id="261"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showGuides="1">
      <p:cViewPr>
        <p:scale>
          <a:sx n="80" d="100"/>
          <a:sy n="80" d="100"/>
        </p:scale>
        <p:origin x="-126" y="-3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6AD6EE87-EBD5-4F12-A48A-63ACA297AC8F}" type="datetimeFigureOut">
              <a:rPr lang="en-US" dirty="0"/>
              <a:t>4/15/2015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CD73815-2707-4475-8F1A-B873CB631BB4}" type="datetimeFigureOut">
              <a:rPr lang="en-US" dirty="0"/>
              <a:t>4/15/2015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A4AFB99-0EAB-4182-AFF8-E214C82A68F6}" type="datetimeFigureOut">
              <a:rPr lang="en-US" dirty="0"/>
              <a:t>4/15/2015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5D3794B-289A-4A80-97D7-111025398D45}" type="datetimeFigureOut">
              <a:rPr lang="en-US" dirty="0"/>
              <a:t>4/15/2015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smtClean="0"/>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A61015F-7CC6-4D0A-9D87-873EA4C304CC}" type="datetimeFigureOut">
              <a:rPr lang="en-US" dirty="0"/>
              <a:t>4/15/2015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3C6A301-0538-44EC-B09D-202E1042A48B}" type="datetimeFigureOut">
              <a:rPr lang="en-US" dirty="0"/>
              <a:t>4/15/2015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smtClean="0"/>
              <a:t>Click to 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789574A-8875-45EF-8EA2-3CAA0F7ABC4C}" type="datetimeFigureOut">
              <a:rPr lang="en-US" dirty="0"/>
              <a:t>4/15/2015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67EF4D4C-5367-4C26-9E2B-D8088D7FCA81}" type="datetimeFigureOut">
              <a:rPr lang="en-US" dirty="0"/>
              <a:t>4/15/2015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E91E96-98B0-4413-9547-46F3504108EF}" type="datetimeFigureOut">
              <a:rPr lang="en-US" dirty="0"/>
              <a:t>4/15/2015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smtClean="0"/>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C68B11-C5A8-448C-8CE9-B1A273C79CFC}" type="datetimeFigureOut">
              <a:rPr lang="en-US" dirty="0"/>
              <a:t>4/15/2015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7616CA0-919D-4A49-9C8A-62FDFB3A5183}" type="datetimeFigureOut">
              <a:rPr lang="en-US" dirty="0"/>
              <a:t>4/15/2015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67E5644-1E61-4311-A31E-84CB9C7AA8A9}" type="slidenum">
              <a:rPr lang="en-US" dirty="0"/>
              <a:t>‹#›</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90298CD5-6C1E-4009-B41F-6DF62E31D3BE}" type="datetimeFigureOut">
              <a:rPr lang="en-US" dirty="0"/>
              <a:pPr/>
              <a:t>4/15/2015</a:t>
            </a:fld>
            <a:endParaRPr lang="en-US" dirty="0"/>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dirty="0"/>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4FAB73BC-B049-4115-A692-8D63A059BFB8}" type="slidenum">
              <a:rPr lang="en-US" dirty="0"/>
              <a:pPr/>
              <a:t>‹#›</a:t>
            </a:fld>
            <a:endParaRPr lang="en-US" dirty="0"/>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8" r:id="rId10"/>
    <p:sldLayoutId id="2147483659"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Disabled</a:t>
            </a:r>
            <a:endParaRPr lang="en-GB" dirty="0"/>
          </a:p>
        </p:txBody>
      </p:sp>
      <p:sp>
        <p:nvSpPr>
          <p:cNvPr id="3" name="Subtitle 2"/>
          <p:cNvSpPr>
            <a:spLocks noGrp="1"/>
          </p:cNvSpPr>
          <p:nvPr>
            <p:ph type="subTitle" idx="1"/>
          </p:nvPr>
        </p:nvSpPr>
        <p:spPr/>
        <p:txBody>
          <a:bodyPr/>
          <a:lstStyle/>
          <a:p>
            <a:r>
              <a:rPr lang="en-GB" dirty="0" smtClean="0"/>
              <a:t>Wilfred Owen</a:t>
            </a:r>
            <a:endParaRPr lang="en-GB" dirty="0"/>
          </a:p>
        </p:txBody>
      </p:sp>
    </p:spTree>
    <p:extLst>
      <p:ext uri="{BB962C8B-B14F-4D97-AF65-F5344CB8AC3E}">
        <p14:creationId xmlns:p14="http://schemas.microsoft.com/office/powerpoint/2010/main" val="19960804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50700" y="568888"/>
            <a:ext cx="9720072" cy="1499616"/>
          </a:xfrm>
        </p:spPr>
        <p:txBody>
          <a:bodyPr/>
          <a:lstStyle/>
          <a:p>
            <a:pPr algn="ctr"/>
            <a:r>
              <a:rPr lang="en-GB" dirty="0" smtClean="0"/>
              <a:t>Examples</a:t>
            </a:r>
            <a:endParaRPr lang="en-GB" dirty="0"/>
          </a:p>
        </p:txBody>
      </p:sp>
      <p:sp>
        <p:nvSpPr>
          <p:cNvPr id="3" name="Content Placeholder 2"/>
          <p:cNvSpPr>
            <a:spLocks noGrp="1"/>
          </p:cNvSpPr>
          <p:nvPr>
            <p:ph idx="1"/>
          </p:nvPr>
        </p:nvSpPr>
        <p:spPr>
          <a:xfrm>
            <a:off x="3432157" y="3118757"/>
            <a:ext cx="5327686" cy="881743"/>
          </a:xfrm>
        </p:spPr>
        <p:txBody>
          <a:bodyPr/>
          <a:lstStyle/>
          <a:p>
            <a:r>
              <a:rPr lang="en-GB" dirty="0"/>
              <a:t>How cold and late it is! Why don't they come</a:t>
            </a:r>
            <a:br>
              <a:rPr lang="en-GB" dirty="0"/>
            </a:br>
            <a:r>
              <a:rPr lang="en-GB" dirty="0"/>
              <a:t>And put him into bed? Why don't they come?</a:t>
            </a:r>
          </a:p>
        </p:txBody>
      </p:sp>
      <p:sp>
        <p:nvSpPr>
          <p:cNvPr id="4" name="TextBox 3"/>
          <p:cNvSpPr txBox="1"/>
          <p:nvPr/>
        </p:nvSpPr>
        <p:spPr>
          <a:xfrm>
            <a:off x="1110343" y="4800600"/>
            <a:ext cx="4343400" cy="646331"/>
          </a:xfrm>
          <a:prstGeom prst="rect">
            <a:avLst/>
          </a:prstGeom>
          <a:noFill/>
          <a:ln>
            <a:solidFill>
              <a:srgbClr val="FF0000"/>
            </a:solidFill>
          </a:ln>
        </p:spPr>
        <p:txBody>
          <a:bodyPr wrap="square" rtlCol="0">
            <a:spAutoFit/>
          </a:bodyPr>
          <a:lstStyle/>
          <a:p>
            <a:r>
              <a:rPr lang="en-GB" dirty="0" smtClean="0"/>
              <a:t>The final stanza utilises a rhyming couplet – and it is the only one to do so.</a:t>
            </a:r>
          </a:p>
        </p:txBody>
      </p:sp>
      <p:sp>
        <p:nvSpPr>
          <p:cNvPr id="5" name="TextBox 4"/>
          <p:cNvSpPr txBox="1"/>
          <p:nvPr/>
        </p:nvSpPr>
        <p:spPr>
          <a:xfrm>
            <a:off x="7707086" y="1665514"/>
            <a:ext cx="3722914" cy="1200329"/>
          </a:xfrm>
          <a:prstGeom prst="rect">
            <a:avLst/>
          </a:prstGeom>
          <a:noFill/>
          <a:ln>
            <a:solidFill>
              <a:srgbClr val="00B050"/>
            </a:solidFill>
          </a:ln>
        </p:spPr>
        <p:txBody>
          <a:bodyPr wrap="square" rtlCol="0">
            <a:spAutoFit/>
          </a:bodyPr>
          <a:lstStyle/>
          <a:p>
            <a:r>
              <a:rPr lang="en-GB" dirty="0" smtClean="0"/>
              <a:t>The repetition of the rhetorical question depicts the soldier’s loneliness, isolation, vulnerability and lack of independence.  </a:t>
            </a:r>
            <a:endParaRPr lang="en-GB" dirty="0"/>
          </a:p>
        </p:txBody>
      </p:sp>
      <p:sp>
        <p:nvSpPr>
          <p:cNvPr id="6" name="TextBox 5"/>
          <p:cNvSpPr txBox="1"/>
          <p:nvPr/>
        </p:nvSpPr>
        <p:spPr>
          <a:xfrm>
            <a:off x="1110343" y="1665514"/>
            <a:ext cx="3722914" cy="923330"/>
          </a:xfrm>
          <a:prstGeom prst="rect">
            <a:avLst/>
          </a:prstGeom>
          <a:noFill/>
          <a:ln>
            <a:solidFill>
              <a:srgbClr val="FFC000"/>
            </a:solidFill>
          </a:ln>
        </p:spPr>
        <p:txBody>
          <a:bodyPr wrap="square" rtlCol="0">
            <a:spAutoFit/>
          </a:bodyPr>
          <a:lstStyle/>
          <a:p>
            <a:r>
              <a:rPr lang="en-GB" dirty="0" smtClean="0"/>
              <a:t>The caesura here could suggest that he has been left alone for a long time. He has been forgotten and neglected. </a:t>
            </a:r>
            <a:endParaRPr lang="en-GB" dirty="0"/>
          </a:p>
        </p:txBody>
      </p:sp>
      <p:cxnSp>
        <p:nvCxnSpPr>
          <p:cNvPr id="8" name="Straight Arrow Connector 7"/>
          <p:cNvCxnSpPr/>
          <p:nvPr/>
        </p:nvCxnSpPr>
        <p:spPr>
          <a:xfrm>
            <a:off x="4833257" y="2588844"/>
            <a:ext cx="1262743" cy="72585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8045923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44335" y="0"/>
            <a:ext cx="10303329" cy="6863836"/>
          </a:xfrm>
          <a:prstGeom prst="rect">
            <a:avLst/>
          </a:prstGeom>
        </p:spPr>
      </p:pic>
    </p:spTree>
    <p:extLst>
      <p:ext uri="{BB962C8B-B14F-4D97-AF65-F5344CB8AC3E}">
        <p14:creationId xmlns:p14="http://schemas.microsoft.com/office/powerpoint/2010/main" val="133100476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77771" y="481541"/>
            <a:ext cx="9720072" cy="1499616"/>
          </a:xfrm>
        </p:spPr>
        <p:txBody>
          <a:bodyPr/>
          <a:lstStyle/>
          <a:p>
            <a:r>
              <a:rPr lang="en-GB" dirty="0" smtClean="0"/>
              <a:t>Sapper Matthew Weston</a:t>
            </a:r>
            <a:endParaRPr lang="en-GB" dirty="0"/>
          </a:p>
        </p:txBody>
      </p:sp>
      <p:sp>
        <p:nvSpPr>
          <p:cNvPr id="3" name="Content Placeholder 2"/>
          <p:cNvSpPr>
            <a:spLocks noGrp="1"/>
          </p:cNvSpPr>
          <p:nvPr>
            <p:ph idx="1"/>
          </p:nvPr>
        </p:nvSpPr>
        <p:spPr>
          <a:xfrm>
            <a:off x="5791200" y="2197100"/>
            <a:ext cx="5245101" cy="4023360"/>
          </a:xfrm>
        </p:spPr>
        <p:txBody>
          <a:bodyPr/>
          <a:lstStyle/>
          <a:p>
            <a:pPr marL="0" indent="0">
              <a:buNone/>
            </a:pPr>
            <a:r>
              <a:rPr lang="en-GB" dirty="0" smtClean="0"/>
              <a:t>Sapper Matthew Weston lost his legs and his right arm as he tried to dispose of a Taliban bomb.</a:t>
            </a:r>
          </a:p>
          <a:p>
            <a:pPr marL="0" indent="0">
              <a:buNone/>
            </a:pPr>
            <a:endParaRPr lang="en-GB" dirty="0"/>
          </a:p>
          <a:p>
            <a:pPr marL="0" indent="0">
              <a:buNone/>
            </a:pPr>
            <a:r>
              <a:rPr lang="en-GB" dirty="0" smtClean="0"/>
              <a:t>He has received abuse from strangers in the street, who have mocked his appearance.</a:t>
            </a:r>
            <a:endParaRPr lang="en-GB" dirty="0"/>
          </a:p>
        </p:txBody>
      </p:sp>
      <p:pic>
        <p:nvPicPr>
          <p:cNvPr id="1026" name="Picture 2" descr="http://img.thesun.co.uk/multimedia/archive/00900/weston_280_900208a.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4928" y="176697"/>
            <a:ext cx="4669971" cy="65046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8998564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35964" y="0"/>
            <a:ext cx="9720072" cy="1499616"/>
          </a:xfrm>
        </p:spPr>
        <p:txBody>
          <a:bodyPr/>
          <a:lstStyle/>
          <a:p>
            <a:pPr algn="ctr"/>
            <a:r>
              <a:rPr lang="en-GB" dirty="0" smtClean="0"/>
              <a:t>What is the poem about?</a:t>
            </a:r>
            <a:endParaRPr lang="en-GB" dirty="0"/>
          </a:p>
        </p:txBody>
      </p:sp>
      <p:sp>
        <p:nvSpPr>
          <p:cNvPr id="3" name="Content Placeholder 2"/>
          <p:cNvSpPr>
            <a:spLocks noGrp="1"/>
          </p:cNvSpPr>
          <p:nvPr>
            <p:ph idx="1"/>
          </p:nvPr>
        </p:nvSpPr>
        <p:spPr>
          <a:xfrm>
            <a:off x="127001" y="1295400"/>
            <a:ext cx="12064999" cy="5080000"/>
          </a:xfrm>
        </p:spPr>
        <p:txBody>
          <a:bodyPr>
            <a:normAutofit fontScale="92500" lnSpcReduction="10000"/>
          </a:bodyPr>
          <a:lstStyle/>
          <a:p>
            <a:pPr marL="0" indent="0">
              <a:buNone/>
            </a:pPr>
            <a:r>
              <a:rPr lang="en-GB" dirty="0" smtClean="0"/>
              <a:t>A young man is sitting in a wheelchair in an institute for injured soldiers. It is early evening and he is waiting for the nurses to come and put him to bed. </a:t>
            </a:r>
            <a:endParaRPr lang="en-GB" dirty="0"/>
          </a:p>
          <a:p>
            <a:pPr marL="0" indent="0">
              <a:buNone/>
            </a:pPr>
            <a:r>
              <a:rPr lang="en-GB" dirty="0" smtClean="0"/>
              <a:t>He reflects on his life before the war and his life now that he is home, (the war is still ongoing). We learn that he was a popular young man and we guess that he must have been seventeen when he signed up. He recalls his sporting prowess and the reasons he signed up to the war.</a:t>
            </a:r>
          </a:p>
          <a:p>
            <a:pPr marL="0" indent="0">
              <a:buNone/>
            </a:pPr>
            <a:r>
              <a:rPr lang="en-GB" dirty="0" smtClean="0"/>
              <a:t>He believed it to be an act of courage and heroism: he was told he’d look great in the uniform and the girls (including mothers, sisters, strangers, as well as girlfriends ‘Meg’) all encouraged him to go. He thought this would be a great adventure and an easy victory – like a football game. He looked forward to the money, the leave (during which he would be able to come home and impress everyone – particularly the girls) and the sense of pride. </a:t>
            </a:r>
          </a:p>
          <a:p>
            <a:pPr marL="0" indent="0">
              <a:buNone/>
            </a:pPr>
            <a:r>
              <a:rPr lang="en-GB" dirty="0" smtClean="0"/>
              <a:t>We learn that he lost his limbs in a shell attack. </a:t>
            </a:r>
          </a:p>
          <a:p>
            <a:pPr marL="0" indent="0">
              <a:buNone/>
            </a:pPr>
            <a:r>
              <a:rPr lang="en-GB" dirty="0" smtClean="0"/>
              <a:t>Now, as he sits in his wheelchair, we see that he has lost his youth. He is not an old man, but his experiences have cut his life short. Owen reveals the soldier’s thoughts – though he doesn’t give him a voice of his own. He laments the futility of war and realises what he has lost. He had been a virile and sexual young man, but now the women look at him without sexual or romantic interest. </a:t>
            </a:r>
          </a:p>
          <a:p>
            <a:pPr marL="0" indent="0">
              <a:buNone/>
            </a:pPr>
            <a:r>
              <a:rPr lang="en-GB" dirty="0" smtClean="0"/>
              <a:t>As the children playing outside are called home by their mothers, he is left waiting for the nurses to arrive to put him to bed, but they do not come and he is left waiting, alone. </a:t>
            </a:r>
            <a:endParaRPr lang="en-GB" dirty="0"/>
          </a:p>
        </p:txBody>
      </p:sp>
    </p:spTree>
    <p:extLst>
      <p:ext uri="{BB962C8B-B14F-4D97-AF65-F5344CB8AC3E}">
        <p14:creationId xmlns:p14="http://schemas.microsoft.com/office/powerpoint/2010/main" val="12677440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89542" y="519902"/>
            <a:ext cx="9720072" cy="1499616"/>
          </a:xfrm>
        </p:spPr>
        <p:txBody>
          <a:bodyPr/>
          <a:lstStyle/>
          <a:p>
            <a:r>
              <a:rPr lang="en-GB" dirty="0" smtClean="0"/>
              <a:t>What is the meaning of the poem?</a:t>
            </a:r>
            <a:endParaRPr lang="en-GB" dirty="0"/>
          </a:p>
        </p:txBody>
      </p:sp>
      <p:sp>
        <p:nvSpPr>
          <p:cNvPr id="3" name="Content Placeholder 2"/>
          <p:cNvSpPr>
            <a:spLocks noGrp="1"/>
          </p:cNvSpPr>
          <p:nvPr>
            <p:ph idx="1"/>
          </p:nvPr>
        </p:nvSpPr>
        <p:spPr>
          <a:xfrm>
            <a:off x="261258" y="2286000"/>
            <a:ext cx="11930742" cy="4023360"/>
          </a:xfrm>
        </p:spPr>
        <p:txBody>
          <a:bodyPr>
            <a:normAutofit/>
          </a:bodyPr>
          <a:lstStyle/>
          <a:p>
            <a:pPr marL="0" indent="0">
              <a:buNone/>
            </a:pPr>
            <a:r>
              <a:rPr lang="en-GB" sz="2800" dirty="0" smtClean="0"/>
              <a:t>Through this poem Wilfred Owen conveys a bitter and stinging message to those people who encouraged young men to go and fight. The soldier’s loss is enormous and no one understands or appreciates his sacrifice; ‘Some cheered him home, but not as </a:t>
            </a:r>
            <a:r>
              <a:rPr lang="en-GB" sz="2800" smtClean="0"/>
              <a:t>crowds cheer </a:t>
            </a:r>
            <a:r>
              <a:rPr lang="en-GB" sz="2800" dirty="0" smtClean="0"/>
              <a:t>Goal’. He has not returned as a conventional ‘hero’ and he has become isolated; ‘Why don’t they come?’. He has lost his youth and his life; ‘Now, he is old’; he will never again live the life he once knew; ‘Now he will never feel again how slim Girls’ waists are’. The references to ‘dark’ and ‘bed’ could be a metaphor for death – he is waiting for this because his life is over, but he is even being deprived of that. </a:t>
            </a:r>
          </a:p>
        </p:txBody>
      </p:sp>
    </p:spTree>
    <p:extLst>
      <p:ext uri="{BB962C8B-B14F-4D97-AF65-F5344CB8AC3E}">
        <p14:creationId xmlns:p14="http://schemas.microsoft.com/office/powerpoint/2010/main" val="368150020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33935" y="585216"/>
            <a:ext cx="9720072" cy="1499616"/>
          </a:xfrm>
        </p:spPr>
        <p:txBody>
          <a:bodyPr/>
          <a:lstStyle/>
          <a:p>
            <a:pPr algn="ctr"/>
            <a:r>
              <a:rPr lang="en-GB" dirty="0" smtClean="0"/>
              <a:t>Structure</a:t>
            </a:r>
            <a:endParaRPr lang="en-GB" dirty="0"/>
          </a:p>
        </p:txBody>
      </p:sp>
      <p:sp>
        <p:nvSpPr>
          <p:cNvPr id="3" name="Content Placeholder 2"/>
          <p:cNvSpPr>
            <a:spLocks noGrp="1"/>
          </p:cNvSpPr>
          <p:nvPr>
            <p:ph idx="1"/>
          </p:nvPr>
        </p:nvSpPr>
        <p:spPr>
          <a:xfrm>
            <a:off x="195943" y="2286000"/>
            <a:ext cx="11996057" cy="4023360"/>
          </a:xfrm>
        </p:spPr>
        <p:txBody>
          <a:bodyPr/>
          <a:lstStyle/>
          <a:p>
            <a:r>
              <a:rPr lang="en-GB" dirty="0"/>
              <a:t>The structure of the poem is problematic. </a:t>
            </a:r>
            <a:r>
              <a:rPr lang="en-GB" dirty="0" smtClean="0"/>
              <a:t>This is what </a:t>
            </a:r>
            <a:r>
              <a:rPr lang="en-GB" dirty="0"/>
              <a:t>Owen’s friend and fellow poet, Robert Graves had to say about it:</a:t>
            </a:r>
          </a:p>
          <a:p>
            <a:r>
              <a:rPr lang="en-GB" i="1" dirty="0"/>
              <a:t>‘Owen, you have seen things; you are a poet; but you're a very careless one at present. One can't put in too many syllables into a line &amp; say 'Oh, it's all right. That's my way of writing poetry'. One has to follow the rules of the meter one adopts</a:t>
            </a:r>
            <a:r>
              <a:rPr lang="en-GB" i="1" dirty="0" smtClean="0"/>
              <a:t>.’</a:t>
            </a:r>
          </a:p>
          <a:p>
            <a:r>
              <a:rPr lang="en-GB" i="1" dirty="0" smtClean="0"/>
              <a:t>(letter from Robert Graves to Wilfred Owen, circa October 1917)</a:t>
            </a:r>
            <a:endParaRPr lang="en-GB" dirty="0"/>
          </a:p>
          <a:p>
            <a:r>
              <a:rPr lang="en-GB" dirty="0"/>
              <a:t>There is a fundamental sense of rhyme and rhythm, but it is inconsistent and flawed, as Graves observed. </a:t>
            </a:r>
            <a:r>
              <a:rPr lang="en-GB" dirty="0" smtClean="0"/>
              <a:t>However, what does Owen achieve through this lack of order and precision? </a:t>
            </a:r>
            <a:endParaRPr lang="en-GB" dirty="0"/>
          </a:p>
          <a:p>
            <a:endParaRPr lang="en-GB" dirty="0"/>
          </a:p>
        </p:txBody>
      </p:sp>
    </p:spTree>
    <p:extLst>
      <p:ext uri="{BB962C8B-B14F-4D97-AF65-F5344CB8AC3E}">
        <p14:creationId xmlns:p14="http://schemas.microsoft.com/office/powerpoint/2010/main" val="153207725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Examples</a:t>
            </a:r>
            <a:endParaRPr lang="en-GB" dirty="0"/>
          </a:p>
        </p:txBody>
      </p:sp>
      <p:sp>
        <p:nvSpPr>
          <p:cNvPr id="3" name="Content Placeholder 2"/>
          <p:cNvSpPr>
            <a:spLocks noGrp="1"/>
          </p:cNvSpPr>
          <p:nvPr>
            <p:ph idx="1"/>
          </p:nvPr>
        </p:nvSpPr>
        <p:spPr>
          <a:xfrm>
            <a:off x="3211721" y="3004458"/>
            <a:ext cx="5768558" cy="1910443"/>
          </a:xfrm>
        </p:spPr>
        <p:txBody>
          <a:bodyPr>
            <a:normAutofit lnSpcReduction="10000"/>
          </a:bodyPr>
          <a:lstStyle/>
          <a:p>
            <a:r>
              <a:rPr lang="en-GB" dirty="0"/>
              <a:t>He sat in a wheeled chair, waiting for dark,</a:t>
            </a:r>
            <a:br>
              <a:rPr lang="en-GB" dirty="0"/>
            </a:br>
            <a:r>
              <a:rPr lang="en-GB" dirty="0"/>
              <a:t>And shivered in his ghastly suit of grey,</a:t>
            </a:r>
            <a:br>
              <a:rPr lang="en-GB" dirty="0"/>
            </a:br>
            <a:r>
              <a:rPr lang="en-GB" dirty="0"/>
              <a:t>Legless, sewn short at elbow. Through the park</a:t>
            </a:r>
            <a:br>
              <a:rPr lang="en-GB" dirty="0"/>
            </a:br>
            <a:r>
              <a:rPr lang="en-GB" dirty="0"/>
              <a:t>Voices of boys rang saddening like a hymn,</a:t>
            </a:r>
            <a:br>
              <a:rPr lang="en-GB" dirty="0"/>
            </a:br>
            <a:r>
              <a:rPr lang="en-GB" dirty="0"/>
              <a:t>Voices of play and pleasure after day,</a:t>
            </a:r>
            <a:br>
              <a:rPr lang="en-GB" dirty="0"/>
            </a:br>
            <a:r>
              <a:rPr lang="en-GB" dirty="0"/>
              <a:t>Till gathering sleep had mothered them from him.</a:t>
            </a:r>
          </a:p>
          <a:p>
            <a:endParaRPr lang="en-GB" dirty="0"/>
          </a:p>
        </p:txBody>
      </p:sp>
      <p:sp>
        <p:nvSpPr>
          <p:cNvPr id="4" name="TextBox 3"/>
          <p:cNvSpPr txBox="1"/>
          <p:nvPr/>
        </p:nvSpPr>
        <p:spPr>
          <a:xfrm>
            <a:off x="8458200" y="1747157"/>
            <a:ext cx="3608614" cy="1477328"/>
          </a:xfrm>
          <a:prstGeom prst="rect">
            <a:avLst/>
          </a:prstGeom>
          <a:noFill/>
          <a:ln>
            <a:solidFill>
              <a:srgbClr val="00B0F0"/>
            </a:solidFill>
          </a:ln>
        </p:spPr>
        <p:txBody>
          <a:bodyPr wrap="square" rtlCol="0">
            <a:spAutoFit/>
          </a:bodyPr>
          <a:lstStyle/>
          <a:p>
            <a:r>
              <a:rPr lang="en-GB" dirty="0" smtClean="0"/>
              <a:t>This first stanza is rigidly structured. The rhyme scheme is established; however, the lighter tone created by the rhythmical sounds of the poem contrasts with the subject matter.</a:t>
            </a:r>
            <a:endParaRPr lang="en-GB" dirty="0"/>
          </a:p>
        </p:txBody>
      </p:sp>
      <p:sp>
        <p:nvSpPr>
          <p:cNvPr id="5" name="TextBox 4"/>
          <p:cNvSpPr txBox="1"/>
          <p:nvPr/>
        </p:nvSpPr>
        <p:spPr>
          <a:xfrm>
            <a:off x="260822" y="783771"/>
            <a:ext cx="3494749" cy="2031325"/>
          </a:xfrm>
          <a:prstGeom prst="rect">
            <a:avLst/>
          </a:prstGeom>
          <a:noFill/>
          <a:ln>
            <a:solidFill>
              <a:srgbClr val="92D050"/>
            </a:solidFill>
          </a:ln>
        </p:spPr>
        <p:txBody>
          <a:bodyPr wrap="square" rtlCol="0">
            <a:spAutoFit/>
          </a:bodyPr>
          <a:lstStyle/>
          <a:p>
            <a:r>
              <a:rPr lang="en-GB" dirty="0" smtClean="0"/>
              <a:t>Notice the caesura. This emphasises two things: that his arm is ‘sewn short’, but also that his life as a young man has also been cut short. There is a sense of finality; nothing can be done to change this. It is a blunt description of a tragic reality. </a:t>
            </a:r>
            <a:endParaRPr lang="en-GB" dirty="0"/>
          </a:p>
        </p:txBody>
      </p:sp>
      <p:cxnSp>
        <p:nvCxnSpPr>
          <p:cNvPr id="7" name="Straight Arrow Connector 6"/>
          <p:cNvCxnSpPr/>
          <p:nvPr/>
        </p:nvCxnSpPr>
        <p:spPr>
          <a:xfrm>
            <a:off x="3755571" y="2084832"/>
            <a:ext cx="2677886" cy="1589097"/>
          </a:xfrm>
          <a:prstGeom prst="straightConnector1">
            <a:avLst/>
          </a:prstGeom>
          <a:ln w="47625">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020010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35964" y="585216"/>
            <a:ext cx="9720072" cy="1499616"/>
          </a:xfrm>
        </p:spPr>
        <p:txBody>
          <a:bodyPr/>
          <a:lstStyle/>
          <a:p>
            <a:pPr algn="ctr"/>
            <a:r>
              <a:rPr lang="en-GB" dirty="0" smtClean="0"/>
              <a:t>Examples</a:t>
            </a:r>
            <a:endParaRPr lang="en-GB" dirty="0"/>
          </a:p>
        </p:txBody>
      </p:sp>
      <p:sp>
        <p:nvSpPr>
          <p:cNvPr id="3" name="Content Placeholder 2"/>
          <p:cNvSpPr>
            <a:spLocks noGrp="1"/>
          </p:cNvSpPr>
          <p:nvPr>
            <p:ph idx="1"/>
          </p:nvPr>
        </p:nvSpPr>
        <p:spPr>
          <a:xfrm>
            <a:off x="3187010" y="2084832"/>
            <a:ext cx="5589380" cy="4023360"/>
          </a:xfrm>
        </p:spPr>
        <p:txBody>
          <a:bodyPr>
            <a:normAutofit fontScale="85000" lnSpcReduction="20000"/>
          </a:bodyPr>
          <a:lstStyle/>
          <a:p>
            <a:r>
              <a:rPr lang="en-GB" dirty="0"/>
              <a:t>One time he liked a blood-smear down his leg,</a:t>
            </a:r>
            <a:br>
              <a:rPr lang="en-GB" dirty="0"/>
            </a:br>
            <a:r>
              <a:rPr lang="en-GB" dirty="0"/>
              <a:t>After the matches carried shoulder-high.</a:t>
            </a:r>
            <a:br>
              <a:rPr lang="en-GB" dirty="0"/>
            </a:br>
            <a:r>
              <a:rPr lang="en-GB" dirty="0"/>
              <a:t>It was after football, when he'd drunk a peg,</a:t>
            </a:r>
            <a:br>
              <a:rPr lang="en-GB" dirty="0"/>
            </a:br>
            <a:r>
              <a:rPr lang="en-GB" dirty="0"/>
              <a:t>He thought he'd better join. - He wonders why.</a:t>
            </a:r>
            <a:br>
              <a:rPr lang="en-GB" dirty="0"/>
            </a:br>
            <a:r>
              <a:rPr lang="en-GB" dirty="0"/>
              <a:t>Someone had said he'd look a god in </a:t>
            </a:r>
            <a:r>
              <a:rPr lang="en-GB" dirty="0" smtClean="0"/>
              <a:t>kilts.</a:t>
            </a:r>
          </a:p>
          <a:p>
            <a:pPr>
              <a:spcBef>
                <a:spcPts val="0"/>
              </a:spcBef>
              <a:spcAft>
                <a:spcPts val="0"/>
              </a:spcAft>
            </a:pPr>
            <a:r>
              <a:rPr lang="en-GB" dirty="0" smtClean="0"/>
              <a:t>That's </a:t>
            </a:r>
            <a:r>
              <a:rPr lang="en-GB" dirty="0"/>
              <a:t>why; and maybe, too, to please his Meg,</a:t>
            </a:r>
            <a:br>
              <a:rPr lang="en-GB" dirty="0"/>
            </a:br>
            <a:r>
              <a:rPr lang="en-GB" dirty="0"/>
              <a:t>Aye, that was it, to please the giddy jilts,</a:t>
            </a:r>
            <a:br>
              <a:rPr lang="en-GB" dirty="0"/>
            </a:br>
            <a:r>
              <a:rPr lang="en-GB" dirty="0"/>
              <a:t>He asked to join. He didn't have to beg;</a:t>
            </a:r>
          </a:p>
          <a:p>
            <a:pPr>
              <a:spcBef>
                <a:spcPts val="0"/>
              </a:spcBef>
              <a:spcAft>
                <a:spcPts val="0"/>
              </a:spcAft>
            </a:pPr>
            <a:r>
              <a:rPr lang="en-GB" dirty="0"/>
              <a:t/>
            </a:r>
            <a:br>
              <a:rPr lang="en-GB" dirty="0"/>
            </a:br>
            <a:r>
              <a:rPr lang="en-GB" dirty="0"/>
              <a:t>Smiling they wrote his lie; aged nineteen years.</a:t>
            </a:r>
            <a:br>
              <a:rPr lang="en-GB" dirty="0"/>
            </a:br>
            <a:r>
              <a:rPr lang="en-GB" dirty="0"/>
              <a:t>Germans he scarcely thought of; </a:t>
            </a:r>
            <a:r>
              <a:rPr lang="en-GB" dirty="0" smtClean="0"/>
              <a:t>all their guilt,</a:t>
            </a:r>
          </a:p>
          <a:p>
            <a:pPr>
              <a:spcBef>
                <a:spcPts val="0"/>
              </a:spcBef>
              <a:spcAft>
                <a:spcPts val="0"/>
              </a:spcAft>
            </a:pPr>
            <a:r>
              <a:rPr lang="en-GB" dirty="0" smtClean="0"/>
              <a:t>And Austria’s, did not move him. And </a:t>
            </a:r>
            <a:r>
              <a:rPr lang="en-GB" dirty="0"/>
              <a:t>no fears</a:t>
            </a:r>
            <a:br>
              <a:rPr lang="en-GB" dirty="0"/>
            </a:br>
            <a:r>
              <a:rPr lang="en-GB" dirty="0"/>
              <a:t>Of Fear came yet. He thought of jewelled hilts</a:t>
            </a:r>
            <a:br>
              <a:rPr lang="en-GB" dirty="0"/>
            </a:br>
            <a:r>
              <a:rPr lang="en-GB" dirty="0"/>
              <a:t>For daggers in plaid socks; of smart salutes;</a:t>
            </a:r>
            <a:br>
              <a:rPr lang="en-GB" dirty="0"/>
            </a:br>
            <a:r>
              <a:rPr lang="en-GB" dirty="0"/>
              <a:t>And care of arms; and leave; and pay arrears;</a:t>
            </a:r>
            <a:br>
              <a:rPr lang="en-GB" dirty="0"/>
            </a:br>
            <a:r>
              <a:rPr lang="en-GB" i="1" dirty="0"/>
              <a:t>Esprit de corps</a:t>
            </a:r>
            <a:r>
              <a:rPr lang="en-GB" dirty="0"/>
              <a:t>; and hints for young recruits.</a:t>
            </a:r>
            <a:br>
              <a:rPr lang="en-GB" dirty="0"/>
            </a:br>
            <a:r>
              <a:rPr lang="en-GB" dirty="0"/>
              <a:t>And soon, he was drafted out with drums and cheers.</a:t>
            </a:r>
          </a:p>
          <a:p>
            <a:endParaRPr lang="en-GB" dirty="0"/>
          </a:p>
        </p:txBody>
      </p:sp>
      <p:sp>
        <p:nvSpPr>
          <p:cNvPr id="5" name="TextBox 4"/>
          <p:cNvSpPr txBox="1"/>
          <p:nvPr/>
        </p:nvSpPr>
        <p:spPr>
          <a:xfrm>
            <a:off x="767442" y="832758"/>
            <a:ext cx="2188029" cy="1477328"/>
          </a:xfrm>
          <a:prstGeom prst="rect">
            <a:avLst/>
          </a:prstGeom>
          <a:noFill/>
          <a:ln>
            <a:solidFill>
              <a:srgbClr val="FF0000"/>
            </a:solidFill>
          </a:ln>
        </p:spPr>
        <p:txBody>
          <a:bodyPr wrap="square" rtlCol="0">
            <a:spAutoFit/>
          </a:bodyPr>
          <a:lstStyle/>
          <a:p>
            <a:r>
              <a:rPr lang="en-GB" dirty="0" smtClean="0"/>
              <a:t>These stanzas in the middle of the poem are the longest in length, each comprising 8 lines. </a:t>
            </a:r>
          </a:p>
        </p:txBody>
      </p:sp>
      <p:sp>
        <p:nvSpPr>
          <p:cNvPr id="6" name="TextBox 5"/>
          <p:cNvSpPr txBox="1"/>
          <p:nvPr/>
        </p:nvSpPr>
        <p:spPr>
          <a:xfrm>
            <a:off x="7881258" y="832758"/>
            <a:ext cx="3543300" cy="2031325"/>
          </a:xfrm>
          <a:prstGeom prst="rect">
            <a:avLst/>
          </a:prstGeom>
          <a:noFill/>
          <a:ln>
            <a:solidFill>
              <a:srgbClr val="00B050"/>
            </a:solidFill>
          </a:ln>
        </p:spPr>
        <p:txBody>
          <a:bodyPr wrap="square" rtlCol="0">
            <a:spAutoFit/>
          </a:bodyPr>
          <a:lstStyle/>
          <a:p>
            <a:r>
              <a:rPr lang="en-GB" dirty="0" smtClean="0"/>
              <a:t>The rhyme and rhythm – as well as length of the stanzas – convey the sense of enthusiasm, adrenaline and optimism the young soldier felt in his youth, and at the prospect of fighting in the war and returning home as a hero.</a:t>
            </a:r>
            <a:endParaRPr lang="en-GB" dirty="0"/>
          </a:p>
        </p:txBody>
      </p:sp>
      <p:sp>
        <p:nvSpPr>
          <p:cNvPr id="7" name="TextBox 6"/>
          <p:cNvSpPr txBox="1"/>
          <p:nvPr/>
        </p:nvSpPr>
        <p:spPr>
          <a:xfrm>
            <a:off x="337456" y="4343400"/>
            <a:ext cx="2792185" cy="1477328"/>
          </a:xfrm>
          <a:prstGeom prst="rect">
            <a:avLst/>
          </a:prstGeom>
          <a:noFill/>
          <a:ln>
            <a:solidFill>
              <a:srgbClr val="00B0F0"/>
            </a:solidFill>
          </a:ln>
        </p:spPr>
        <p:txBody>
          <a:bodyPr wrap="square" rtlCol="0">
            <a:spAutoFit/>
          </a:bodyPr>
          <a:lstStyle/>
          <a:p>
            <a:r>
              <a:rPr lang="en-GB" dirty="0" smtClean="0"/>
              <a:t>The regular rhyme scheme conveys just how easy it was for him to sign up. There is also a dull sense of inevitability. </a:t>
            </a:r>
            <a:endParaRPr lang="en-GB" dirty="0"/>
          </a:p>
        </p:txBody>
      </p:sp>
      <p:sp>
        <p:nvSpPr>
          <p:cNvPr id="8" name="TextBox 7"/>
          <p:cNvSpPr txBox="1"/>
          <p:nvPr/>
        </p:nvSpPr>
        <p:spPr>
          <a:xfrm>
            <a:off x="8541095" y="3336906"/>
            <a:ext cx="3118758" cy="3139321"/>
          </a:xfrm>
          <a:prstGeom prst="rect">
            <a:avLst/>
          </a:prstGeom>
          <a:noFill/>
          <a:ln>
            <a:solidFill>
              <a:srgbClr val="FFC000"/>
            </a:solidFill>
          </a:ln>
        </p:spPr>
        <p:txBody>
          <a:bodyPr wrap="square" rtlCol="0">
            <a:spAutoFit/>
          </a:bodyPr>
          <a:lstStyle/>
          <a:p>
            <a:r>
              <a:rPr lang="en-GB" dirty="0" smtClean="0"/>
              <a:t>Notice the caesura: it comes twice after the word ‘join’ – thus implying that what seemed like a beginning (of an adventure; his journey into manhood) turned out to be an end.</a:t>
            </a:r>
          </a:p>
          <a:p>
            <a:endParaRPr lang="en-GB" dirty="0"/>
          </a:p>
          <a:p>
            <a:r>
              <a:rPr lang="en-GB" dirty="0" smtClean="0"/>
              <a:t>The caesura in the second stanza creates a very ominous effect and conveys the young soldier’s naivety.</a:t>
            </a:r>
            <a:endParaRPr lang="en-GB" dirty="0"/>
          </a:p>
        </p:txBody>
      </p:sp>
      <p:cxnSp>
        <p:nvCxnSpPr>
          <p:cNvPr id="10" name="Straight Arrow Connector 9"/>
          <p:cNvCxnSpPr/>
          <p:nvPr/>
        </p:nvCxnSpPr>
        <p:spPr>
          <a:xfrm flipH="1" flipV="1">
            <a:off x="6096000" y="2864083"/>
            <a:ext cx="2445095" cy="76086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H="1" flipV="1">
            <a:off x="4931229" y="3673929"/>
            <a:ext cx="3609866" cy="35922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H="1">
            <a:off x="6417129" y="4343400"/>
            <a:ext cx="2123966" cy="14695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flipH="1" flipV="1">
            <a:off x="5159829" y="4669971"/>
            <a:ext cx="3381266" cy="1632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4563508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Examples</a:t>
            </a:r>
            <a:endParaRPr lang="en-GB" dirty="0"/>
          </a:p>
        </p:txBody>
      </p:sp>
      <p:sp>
        <p:nvSpPr>
          <p:cNvPr id="3" name="Content Placeholder 2"/>
          <p:cNvSpPr>
            <a:spLocks noGrp="1"/>
          </p:cNvSpPr>
          <p:nvPr>
            <p:ph idx="1"/>
          </p:nvPr>
        </p:nvSpPr>
        <p:spPr>
          <a:xfrm>
            <a:off x="2925971" y="2857500"/>
            <a:ext cx="6797258" cy="1143000"/>
          </a:xfrm>
        </p:spPr>
        <p:txBody>
          <a:bodyPr/>
          <a:lstStyle/>
          <a:p>
            <a:r>
              <a:rPr lang="en-GB" dirty="0"/>
              <a:t>Some cheered him home, but not as crowds cheer Goal.</a:t>
            </a:r>
            <a:br>
              <a:rPr lang="en-GB" dirty="0"/>
            </a:br>
            <a:r>
              <a:rPr lang="en-GB" dirty="0"/>
              <a:t>Only a solemn man who brought him fruits</a:t>
            </a:r>
            <a:br>
              <a:rPr lang="en-GB" dirty="0"/>
            </a:br>
            <a:r>
              <a:rPr lang="en-GB" i="1" dirty="0"/>
              <a:t>Thanked </a:t>
            </a:r>
            <a:r>
              <a:rPr lang="en-GB" dirty="0"/>
              <a:t>him; and then </a:t>
            </a:r>
            <a:r>
              <a:rPr lang="en-GB" dirty="0" smtClean="0"/>
              <a:t>enquired </a:t>
            </a:r>
            <a:r>
              <a:rPr lang="en-GB" dirty="0"/>
              <a:t>about his soul.</a:t>
            </a:r>
          </a:p>
          <a:p>
            <a:endParaRPr lang="en-GB" dirty="0"/>
          </a:p>
        </p:txBody>
      </p:sp>
      <p:sp>
        <p:nvSpPr>
          <p:cNvPr id="4" name="TextBox 3"/>
          <p:cNvSpPr txBox="1"/>
          <p:nvPr/>
        </p:nvSpPr>
        <p:spPr>
          <a:xfrm>
            <a:off x="767443" y="849086"/>
            <a:ext cx="3167743" cy="1200329"/>
          </a:xfrm>
          <a:prstGeom prst="rect">
            <a:avLst/>
          </a:prstGeom>
          <a:noFill/>
          <a:ln>
            <a:solidFill>
              <a:srgbClr val="00B0F0"/>
            </a:solidFill>
          </a:ln>
        </p:spPr>
        <p:txBody>
          <a:bodyPr wrap="square" rtlCol="0">
            <a:spAutoFit/>
          </a:bodyPr>
          <a:lstStyle/>
          <a:p>
            <a:r>
              <a:rPr lang="en-GB" dirty="0" smtClean="0"/>
              <a:t>This is the shortest stanza and it is perhaps the most bitter and resentful of all. We can almost hear Owen spitting these lines.</a:t>
            </a:r>
            <a:endParaRPr lang="en-GB" dirty="0"/>
          </a:p>
        </p:txBody>
      </p:sp>
      <p:sp>
        <p:nvSpPr>
          <p:cNvPr id="5" name="TextBox 4"/>
          <p:cNvSpPr txBox="1"/>
          <p:nvPr/>
        </p:nvSpPr>
        <p:spPr>
          <a:xfrm>
            <a:off x="7919357" y="4474029"/>
            <a:ext cx="4065814" cy="1200329"/>
          </a:xfrm>
          <a:prstGeom prst="rect">
            <a:avLst/>
          </a:prstGeom>
          <a:noFill/>
          <a:ln>
            <a:solidFill>
              <a:srgbClr val="FFC000"/>
            </a:solidFill>
          </a:ln>
        </p:spPr>
        <p:txBody>
          <a:bodyPr wrap="square" rtlCol="0">
            <a:spAutoFit/>
          </a:bodyPr>
          <a:lstStyle/>
          <a:p>
            <a:r>
              <a:rPr lang="en-GB" dirty="0" smtClean="0"/>
              <a:t>The brevity of the stanza reinforces the sense of loss and futility. The hope of glory that the young soldier anticipated in the last stanza has vanished.</a:t>
            </a:r>
            <a:endParaRPr lang="en-GB" dirty="0"/>
          </a:p>
        </p:txBody>
      </p:sp>
      <p:sp>
        <p:nvSpPr>
          <p:cNvPr id="6" name="TextBox 5"/>
          <p:cNvSpPr txBox="1"/>
          <p:nvPr/>
        </p:nvSpPr>
        <p:spPr>
          <a:xfrm>
            <a:off x="1024128" y="4359729"/>
            <a:ext cx="5050101" cy="1754326"/>
          </a:xfrm>
          <a:prstGeom prst="rect">
            <a:avLst/>
          </a:prstGeom>
          <a:noFill/>
          <a:ln>
            <a:solidFill>
              <a:srgbClr val="C00000"/>
            </a:solidFill>
          </a:ln>
        </p:spPr>
        <p:txBody>
          <a:bodyPr wrap="square" rtlCol="0">
            <a:spAutoFit/>
          </a:bodyPr>
          <a:lstStyle/>
          <a:p>
            <a:r>
              <a:rPr lang="en-GB" dirty="0" smtClean="0"/>
              <a:t>The ‘solemn man’ is particularly interesting. Fruit is often taken to patients by visitors. The italicised ‘Thanked’ implies Owen (and the young soldier) resent this gesture. The man clearly has no idea of what the young man has been through. </a:t>
            </a:r>
            <a:r>
              <a:rPr lang="en-GB" b="1" dirty="0" smtClean="0"/>
              <a:t>Why do you think he ‘enquired about his soul’? </a:t>
            </a:r>
            <a:endParaRPr lang="en-GB" b="1" dirty="0"/>
          </a:p>
        </p:txBody>
      </p:sp>
    </p:spTree>
    <p:extLst>
      <p:ext uri="{BB962C8B-B14F-4D97-AF65-F5344CB8AC3E}">
        <p14:creationId xmlns:p14="http://schemas.microsoft.com/office/powerpoint/2010/main" val="326555588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xmlns="" name="Integral" id="{3577F8C9-A904-41D8-97D2-FD898F53F20E}" vid="{682D6EBE-8D36-4FF2-9DB3-F3D8D7B6715D}"/>
    </a:ext>
  </a:extLst>
</a:theme>
</file>

<file path=docProps/app.xml><?xml version="1.0" encoding="utf-8"?>
<Properties xmlns="http://schemas.openxmlformats.org/officeDocument/2006/extended-properties" xmlns:vt="http://schemas.openxmlformats.org/officeDocument/2006/docPropsVTypes">
  <Template>Integral</Template>
  <TotalTime>319</TotalTime>
  <Words>1130</Words>
  <Application>Microsoft Office PowerPoint</Application>
  <PresentationFormat>Custom</PresentationFormat>
  <Paragraphs>45</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Integral</vt:lpstr>
      <vt:lpstr>Disabled</vt:lpstr>
      <vt:lpstr>PowerPoint Presentation</vt:lpstr>
      <vt:lpstr>Sapper Matthew Weston</vt:lpstr>
      <vt:lpstr>What is the poem about?</vt:lpstr>
      <vt:lpstr>What is the meaning of the poem?</vt:lpstr>
      <vt:lpstr>Structure</vt:lpstr>
      <vt:lpstr>Examples</vt:lpstr>
      <vt:lpstr>Examples</vt:lpstr>
      <vt:lpstr>Examples</vt:lpstr>
      <vt:lpstr>Examples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Disabled</dc:title>
  <dc:creator>Sarah Ramsdale</dc:creator>
  <cp:lastModifiedBy>Frauke Jung</cp:lastModifiedBy>
  <cp:revision>16</cp:revision>
  <dcterms:created xsi:type="dcterms:W3CDTF">2014-11-10T19:05:22Z</dcterms:created>
  <dcterms:modified xsi:type="dcterms:W3CDTF">2015-04-15T18:56:52Z</dcterms:modified>
</cp:coreProperties>
</file>