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1"/>
  </p:sldMasterIdLst>
  <p:notesMasterIdLst>
    <p:notesMasterId r:id="rId15"/>
  </p:notesMasterIdLst>
  <p:handoutMasterIdLst>
    <p:handoutMasterId r:id="rId16"/>
  </p:handoutMasterIdLst>
  <p:sldIdLst>
    <p:sldId id="256" r:id="rId2"/>
    <p:sldId id="275" r:id="rId3"/>
    <p:sldId id="276" r:id="rId4"/>
    <p:sldId id="271" r:id="rId5"/>
    <p:sldId id="260" r:id="rId6"/>
    <p:sldId id="258" r:id="rId7"/>
    <p:sldId id="273" r:id="rId8"/>
    <p:sldId id="261" r:id="rId9"/>
    <p:sldId id="270" r:id="rId10"/>
    <p:sldId id="268" r:id="rId11"/>
    <p:sldId id="274" r:id="rId12"/>
    <p:sldId id="259" r:id="rId13"/>
    <p:sldId id="269" r:id="rId1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097" autoAdjust="0"/>
  </p:normalViewPr>
  <p:slideViewPr>
    <p:cSldViewPr snapToGrid="0">
      <p:cViewPr varScale="1">
        <p:scale>
          <a:sx n="58" d="100"/>
          <a:sy n="58" d="100"/>
        </p:scale>
        <p:origin x="12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0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007"/>
          </a:xfrm>
          <a:prstGeom prst="rect">
            <a:avLst/>
          </a:prstGeom>
        </p:spPr>
        <p:txBody>
          <a:bodyPr vert="horz" lIns="91440" tIns="45720" rIns="91440" bIns="45720" rtlCol="0"/>
          <a:lstStyle>
            <a:lvl1pPr algn="r">
              <a:defRPr sz="1200"/>
            </a:lvl1pPr>
          </a:lstStyle>
          <a:p>
            <a:fld id="{F8CB08EF-FD13-4ED0-840C-DF1CA863E5E3}" type="datetimeFigureOut">
              <a:rPr lang="en-GB" smtClean="0"/>
              <a:t>28/09/2016</a:t>
            </a:fld>
            <a:endParaRPr lang="en-GB"/>
          </a:p>
        </p:txBody>
      </p:sp>
      <p:sp>
        <p:nvSpPr>
          <p:cNvPr id="4" name="Footer Placeholder 3"/>
          <p:cNvSpPr>
            <a:spLocks noGrp="1"/>
          </p:cNvSpPr>
          <p:nvPr>
            <p:ph type="ftr" sz="quarter" idx="2"/>
          </p:nvPr>
        </p:nvSpPr>
        <p:spPr>
          <a:xfrm>
            <a:off x="0" y="9430219"/>
            <a:ext cx="2946400" cy="49800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30219"/>
            <a:ext cx="2946400" cy="498007"/>
          </a:xfrm>
          <a:prstGeom prst="rect">
            <a:avLst/>
          </a:prstGeom>
        </p:spPr>
        <p:txBody>
          <a:bodyPr vert="horz" lIns="91440" tIns="45720" rIns="91440" bIns="45720" rtlCol="0" anchor="b"/>
          <a:lstStyle>
            <a:lvl1pPr algn="r">
              <a:defRPr sz="1200"/>
            </a:lvl1pPr>
          </a:lstStyle>
          <a:p>
            <a:fld id="{843B219F-AA23-4A3B-AA7D-55895A0434E1}" type="slidenum">
              <a:rPr lang="en-GB" smtClean="0"/>
              <a:t>‹#›</a:t>
            </a:fld>
            <a:endParaRPr lang="en-GB"/>
          </a:p>
        </p:txBody>
      </p:sp>
    </p:spTree>
    <p:extLst>
      <p:ext uri="{BB962C8B-B14F-4D97-AF65-F5344CB8AC3E}">
        <p14:creationId xmlns:p14="http://schemas.microsoft.com/office/powerpoint/2010/main" val="3461045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6" y="2"/>
            <a:ext cx="2945659" cy="498135"/>
          </a:xfrm>
          <a:prstGeom prst="rect">
            <a:avLst/>
          </a:prstGeom>
        </p:spPr>
        <p:txBody>
          <a:bodyPr vert="horz" lIns="91440" tIns="45720" rIns="91440" bIns="45720" rtlCol="0"/>
          <a:lstStyle>
            <a:lvl1pPr algn="r">
              <a:defRPr sz="1200"/>
            </a:lvl1pPr>
          </a:lstStyle>
          <a:p>
            <a:fld id="{3FC70815-BC19-4DE9-886C-31885A136B91}" type="datetimeFigureOut">
              <a:rPr lang="en-GB" smtClean="0"/>
              <a:t>28/09/2016</a:t>
            </a:fld>
            <a:endParaRPr lang="en-GB"/>
          </a:p>
        </p:txBody>
      </p:sp>
      <p:sp>
        <p:nvSpPr>
          <p:cNvPr id="4" name="Slide Image Placeholder 3"/>
          <p:cNvSpPr>
            <a:spLocks noGrp="1" noRot="1" noChangeAspect="1"/>
          </p:cNvSpPr>
          <p:nvPr>
            <p:ph type="sldImg" idx="2"/>
          </p:nvPr>
        </p:nvSpPr>
        <p:spPr>
          <a:xfrm>
            <a:off x="419100" y="1239838"/>
            <a:ext cx="5959475" cy="33528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3"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6" y="9430091"/>
            <a:ext cx="2945659" cy="498134"/>
          </a:xfrm>
          <a:prstGeom prst="rect">
            <a:avLst/>
          </a:prstGeom>
        </p:spPr>
        <p:txBody>
          <a:bodyPr vert="horz" lIns="91440" tIns="45720" rIns="91440" bIns="45720" rtlCol="0" anchor="b"/>
          <a:lstStyle>
            <a:lvl1pPr algn="r">
              <a:defRPr sz="1200"/>
            </a:lvl1pPr>
          </a:lstStyle>
          <a:p>
            <a:fld id="{03A2C94A-30CF-4CBE-BF44-56D16516E2DA}" type="slidenum">
              <a:rPr lang="en-GB" smtClean="0"/>
              <a:t>‹#›</a:t>
            </a:fld>
            <a:endParaRPr lang="en-GB"/>
          </a:p>
        </p:txBody>
      </p:sp>
    </p:spTree>
    <p:extLst>
      <p:ext uri="{BB962C8B-B14F-4D97-AF65-F5344CB8AC3E}">
        <p14:creationId xmlns:p14="http://schemas.microsoft.com/office/powerpoint/2010/main" val="315978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Y12</a:t>
            </a:r>
            <a:r>
              <a:rPr lang="en-GB" baseline="0" dirty="0" smtClean="0"/>
              <a:t> wed – watch interpreting the </a:t>
            </a:r>
            <a:r>
              <a:rPr lang="en-GB" baseline="0" smtClean="0"/>
              <a:t>ghost piece</a:t>
            </a:r>
            <a:endParaRPr lang="en-GB"/>
          </a:p>
        </p:txBody>
      </p:sp>
      <p:sp>
        <p:nvSpPr>
          <p:cNvPr id="4" name="Slide Number Placeholder 3"/>
          <p:cNvSpPr>
            <a:spLocks noGrp="1"/>
          </p:cNvSpPr>
          <p:nvPr>
            <p:ph type="sldNum" sz="quarter" idx="10"/>
          </p:nvPr>
        </p:nvSpPr>
        <p:spPr/>
        <p:txBody>
          <a:bodyPr/>
          <a:lstStyle/>
          <a:p>
            <a:fld id="{03A2C94A-30CF-4CBE-BF44-56D16516E2DA}" type="slidenum">
              <a:rPr lang="en-GB" smtClean="0"/>
              <a:t>11</a:t>
            </a:fld>
            <a:endParaRPr lang="en-GB"/>
          </a:p>
        </p:txBody>
      </p:sp>
    </p:spTree>
    <p:extLst>
      <p:ext uri="{BB962C8B-B14F-4D97-AF65-F5344CB8AC3E}">
        <p14:creationId xmlns:p14="http://schemas.microsoft.com/office/powerpoint/2010/main" val="374766303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777DA8-CC2C-4C33-A7AE-C16FD80F6314}"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73969DE3-B4A0-443D-8E4E-07BEDE896E8B}" type="slidenum">
              <a:rPr lang="en-GB" smtClean="0"/>
              <a:t>‹#›</a:t>
            </a:fld>
            <a:endParaRPr lang="en-GB"/>
          </a:p>
        </p:txBody>
      </p:sp>
    </p:spTree>
    <p:extLst>
      <p:ext uri="{BB962C8B-B14F-4D97-AF65-F5344CB8AC3E}">
        <p14:creationId xmlns:p14="http://schemas.microsoft.com/office/powerpoint/2010/main" val="81520212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777DA8-CC2C-4C33-A7AE-C16FD80F6314}"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969DE3-B4A0-443D-8E4E-07BEDE896E8B}" type="slidenum">
              <a:rPr lang="en-GB" smtClean="0"/>
              <a:t>‹#›</a:t>
            </a:fld>
            <a:endParaRPr lang="en-GB"/>
          </a:p>
        </p:txBody>
      </p:sp>
    </p:spTree>
    <p:extLst>
      <p:ext uri="{BB962C8B-B14F-4D97-AF65-F5344CB8AC3E}">
        <p14:creationId xmlns:p14="http://schemas.microsoft.com/office/powerpoint/2010/main" val="121921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777DA8-CC2C-4C33-A7AE-C16FD80F6314}"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969DE3-B4A0-443D-8E4E-07BEDE896E8B}" type="slidenum">
              <a:rPr lang="en-GB" smtClean="0"/>
              <a:t>‹#›</a:t>
            </a:fld>
            <a:endParaRPr lang="en-GB"/>
          </a:p>
        </p:txBody>
      </p:sp>
    </p:spTree>
    <p:extLst>
      <p:ext uri="{BB962C8B-B14F-4D97-AF65-F5344CB8AC3E}">
        <p14:creationId xmlns:p14="http://schemas.microsoft.com/office/powerpoint/2010/main" val="253182125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777DA8-CC2C-4C33-A7AE-C16FD80F6314}"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969DE3-B4A0-443D-8E4E-07BEDE896E8B}" type="slidenum">
              <a:rPr lang="en-GB" smtClean="0"/>
              <a:t>‹#›</a:t>
            </a:fld>
            <a:endParaRPr lang="en-GB"/>
          </a:p>
        </p:txBody>
      </p:sp>
    </p:spTree>
    <p:extLst>
      <p:ext uri="{BB962C8B-B14F-4D97-AF65-F5344CB8AC3E}">
        <p14:creationId xmlns:p14="http://schemas.microsoft.com/office/powerpoint/2010/main" val="854724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02777DA8-CC2C-4C33-A7AE-C16FD80F6314}" type="datetimeFigureOut">
              <a:rPr lang="en-GB" smtClean="0"/>
              <a:t>28/09/2016</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3969DE3-B4A0-443D-8E4E-07BEDE896E8B}" type="slidenum">
              <a:rPr lang="en-GB" smtClean="0"/>
              <a:t>‹#›</a:t>
            </a:fld>
            <a:endParaRPr lang="en-GB"/>
          </a:p>
        </p:txBody>
      </p:sp>
    </p:spTree>
    <p:extLst>
      <p:ext uri="{BB962C8B-B14F-4D97-AF65-F5344CB8AC3E}">
        <p14:creationId xmlns:p14="http://schemas.microsoft.com/office/powerpoint/2010/main" val="191348909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777DA8-CC2C-4C33-A7AE-C16FD80F6314}" type="datetimeFigureOut">
              <a:rPr lang="en-GB" smtClean="0"/>
              <a:t>28/09/2016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969DE3-B4A0-443D-8E4E-07BEDE896E8B}" type="slidenum">
              <a:rPr lang="en-GB" smtClean="0"/>
              <a:t>‹#›</a:t>
            </a:fld>
            <a:endParaRPr lang="en-GB"/>
          </a:p>
        </p:txBody>
      </p:sp>
    </p:spTree>
    <p:extLst>
      <p:ext uri="{BB962C8B-B14F-4D97-AF65-F5344CB8AC3E}">
        <p14:creationId xmlns:p14="http://schemas.microsoft.com/office/powerpoint/2010/main" val="421287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777DA8-CC2C-4C33-A7AE-C16FD80F6314}" type="datetimeFigureOut">
              <a:rPr lang="en-GB" smtClean="0"/>
              <a:t>28/09/2016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969DE3-B4A0-443D-8E4E-07BEDE896E8B}" type="slidenum">
              <a:rPr lang="en-GB" smtClean="0"/>
              <a:t>‹#›</a:t>
            </a:fld>
            <a:endParaRPr lang="en-GB"/>
          </a:p>
        </p:txBody>
      </p:sp>
    </p:spTree>
    <p:extLst>
      <p:ext uri="{BB962C8B-B14F-4D97-AF65-F5344CB8AC3E}">
        <p14:creationId xmlns:p14="http://schemas.microsoft.com/office/powerpoint/2010/main" val="59833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777DA8-CC2C-4C33-A7AE-C16FD80F6314}" type="datetimeFigureOut">
              <a:rPr lang="en-GB" smtClean="0"/>
              <a:t>28/09/2016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969DE3-B4A0-443D-8E4E-07BEDE896E8B}" type="slidenum">
              <a:rPr lang="en-GB" smtClean="0"/>
              <a:t>‹#›</a:t>
            </a:fld>
            <a:endParaRPr lang="en-GB"/>
          </a:p>
        </p:txBody>
      </p:sp>
    </p:spTree>
    <p:extLst>
      <p:ext uri="{BB962C8B-B14F-4D97-AF65-F5344CB8AC3E}">
        <p14:creationId xmlns:p14="http://schemas.microsoft.com/office/powerpoint/2010/main" val="38847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77DA8-CC2C-4C33-A7AE-C16FD80F6314}" type="datetimeFigureOut">
              <a:rPr lang="en-GB" smtClean="0"/>
              <a:t>28/09/2016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969DE3-B4A0-443D-8E4E-07BEDE896E8B}" type="slidenum">
              <a:rPr lang="en-GB" smtClean="0"/>
              <a:t>‹#›</a:t>
            </a:fld>
            <a:endParaRPr lang="en-GB"/>
          </a:p>
        </p:txBody>
      </p:sp>
    </p:spTree>
    <p:extLst>
      <p:ext uri="{BB962C8B-B14F-4D97-AF65-F5344CB8AC3E}">
        <p14:creationId xmlns:p14="http://schemas.microsoft.com/office/powerpoint/2010/main" val="373494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77DA8-CC2C-4C33-A7AE-C16FD80F6314}" type="datetimeFigureOut">
              <a:rPr lang="en-GB" smtClean="0"/>
              <a:t>28/09/2016</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3969DE3-B4A0-443D-8E4E-07BEDE896E8B}" type="slidenum">
              <a:rPr lang="en-GB" smtClean="0"/>
              <a:t>‹#›</a:t>
            </a:fld>
            <a:endParaRPr lang="en-GB"/>
          </a:p>
        </p:txBody>
      </p:sp>
    </p:spTree>
    <p:extLst>
      <p:ext uri="{BB962C8B-B14F-4D97-AF65-F5344CB8AC3E}">
        <p14:creationId xmlns:p14="http://schemas.microsoft.com/office/powerpoint/2010/main" val="356620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77DA8-CC2C-4C33-A7AE-C16FD80F6314}" type="datetimeFigureOut">
              <a:rPr lang="en-GB" smtClean="0"/>
              <a:t>28/09/2016</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3969DE3-B4A0-443D-8E4E-07BEDE896E8B}" type="slidenum">
              <a:rPr lang="en-GB" smtClean="0"/>
              <a:t>‹#›</a:t>
            </a:fld>
            <a:endParaRPr lang="en-GB"/>
          </a:p>
        </p:txBody>
      </p:sp>
    </p:spTree>
    <p:extLst>
      <p:ext uri="{BB962C8B-B14F-4D97-AF65-F5344CB8AC3E}">
        <p14:creationId xmlns:p14="http://schemas.microsoft.com/office/powerpoint/2010/main" val="291337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2777DA8-CC2C-4C33-A7AE-C16FD80F6314}" type="datetimeFigureOut">
              <a:rPr lang="en-GB" smtClean="0"/>
              <a:t>28/09/2016</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73969DE3-B4A0-443D-8E4E-07BEDE896E8B}" type="slidenum">
              <a:rPr lang="en-GB" smtClean="0"/>
              <a:t>‹#›</a:t>
            </a:fld>
            <a:endParaRPr lang="en-GB"/>
          </a:p>
        </p:txBody>
      </p:sp>
    </p:spTree>
    <p:extLst>
      <p:ext uri="{BB962C8B-B14F-4D97-AF65-F5344CB8AC3E}">
        <p14:creationId xmlns:p14="http://schemas.microsoft.com/office/powerpoint/2010/main" val="4047929702"/>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time_continue=1063&amp;v=l0ky_tQxwg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vZQ5ryS-YvM" TargetMode="External"/><Relationship Id="rId2" Type="http://schemas.openxmlformats.org/officeDocument/2006/relationships/hyperlink" Target="https://www.youtube.com/watch?v=Hjx_ihCkA38"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Act 1, scenes 4 and 5</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81017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1.5 Interpreting the ghost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859" y="1669289"/>
            <a:ext cx="5200650" cy="4781550"/>
          </a:xfrm>
          <a:prstGeom prst="rect">
            <a:avLst/>
          </a:prstGeom>
        </p:spPr>
      </p:pic>
      <p:sp>
        <p:nvSpPr>
          <p:cNvPr id="6" name="TextBox 5"/>
          <p:cNvSpPr txBox="1"/>
          <p:nvPr/>
        </p:nvSpPr>
        <p:spPr>
          <a:xfrm>
            <a:off x="1223493" y="2305318"/>
            <a:ext cx="2343955" cy="861774"/>
          </a:xfrm>
          <a:prstGeom prst="rect">
            <a:avLst/>
          </a:prstGeom>
          <a:noFill/>
        </p:spPr>
        <p:txBody>
          <a:bodyPr wrap="square" rtlCol="0">
            <a:spAutoFit/>
          </a:bodyPr>
          <a:lstStyle/>
          <a:p>
            <a:r>
              <a:rPr lang="en-GB" sz="3200" dirty="0" smtClean="0"/>
              <a:t>‘Heavens</a:t>
            </a:r>
            <a:r>
              <a:rPr lang="en-GB" dirty="0" smtClean="0"/>
              <a:t>’ – roof of the stage</a:t>
            </a:r>
            <a:endParaRPr lang="en-GB" dirty="0"/>
          </a:p>
        </p:txBody>
      </p:sp>
      <p:sp>
        <p:nvSpPr>
          <p:cNvPr id="7" name="TextBox 6"/>
          <p:cNvSpPr txBox="1"/>
          <p:nvPr/>
        </p:nvSpPr>
        <p:spPr>
          <a:xfrm>
            <a:off x="9322158" y="4801672"/>
            <a:ext cx="2343955" cy="861774"/>
          </a:xfrm>
          <a:prstGeom prst="rect">
            <a:avLst/>
          </a:prstGeom>
          <a:noFill/>
        </p:spPr>
        <p:txBody>
          <a:bodyPr wrap="square" rtlCol="0">
            <a:spAutoFit/>
          </a:bodyPr>
          <a:lstStyle/>
          <a:p>
            <a:r>
              <a:rPr lang="en-GB" sz="3200" dirty="0" smtClean="0"/>
              <a:t>‘Hell</a:t>
            </a:r>
            <a:r>
              <a:rPr lang="en-GB" dirty="0" smtClean="0"/>
              <a:t>’ – below the stage </a:t>
            </a:r>
            <a:endParaRPr lang="en-GB" dirty="0"/>
          </a:p>
        </p:txBody>
      </p:sp>
    </p:spTree>
    <p:extLst>
      <p:ext uri="{BB962C8B-B14F-4D97-AF65-F5344CB8AC3E}">
        <p14:creationId xmlns:p14="http://schemas.microsoft.com/office/powerpoint/2010/main" val="2212620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an interpretation to discuss the play </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sz="3600" dirty="0">
                <a:hlinkClick r:id="rId3"/>
              </a:rPr>
              <a:t>National Theatre production, directed by Lyndsey Turner, Benedict Cumberbatch playing </a:t>
            </a:r>
            <a:r>
              <a:rPr lang="en-GB" sz="3600" dirty="0" smtClean="0">
                <a:hlinkClick r:id="rId3"/>
              </a:rPr>
              <a:t>Hamlet – in discussion with Melvyn Bragg</a:t>
            </a:r>
            <a:endParaRPr lang="en-GB" sz="3600" dirty="0">
              <a:hlinkClick r:id="rId3"/>
            </a:endParaRPr>
          </a:p>
          <a:p>
            <a:pPr marL="0" indent="0">
              <a:buNone/>
            </a:pPr>
            <a:endParaRPr lang="en-GB" dirty="0" smtClean="0">
              <a:hlinkClick r:id="rId3"/>
            </a:endParaRPr>
          </a:p>
          <a:p>
            <a:pPr marL="457200" indent="-457200">
              <a:buAutoNum type="arabicPeriod"/>
            </a:pPr>
            <a:r>
              <a:rPr lang="en-GB" dirty="0" smtClean="0">
                <a:hlinkClick r:id="rId3"/>
              </a:rPr>
              <a:t>‘transgenerational trauma’ – notion of the older generation inflicting their views on the younger (3.00-8:05 </a:t>
            </a:r>
            <a:r>
              <a:rPr lang="en-GB" dirty="0" err="1" smtClean="0">
                <a:hlinkClick r:id="rId3"/>
              </a:rPr>
              <a:t>mins</a:t>
            </a:r>
            <a:r>
              <a:rPr lang="en-GB" dirty="0" smtClean="0">
                <a:hlinkClick r:id="rId3"/>
              </a:rPr>
              <a:t>)</a:t>
            </a:r>
          </a:p>
          <a:p>
            <a:pPr marL="457200" indent="-457200">
              <a:buAutoNum type="arabicPeriod"/>
            </a:pPr>
            <a:r>
              <a:rPr lang="en-GB" dirty="0" smtClean="0">
                <a:hlinkClick r:id="rId3"/>
              </a:rPr>
              <a:t> interpreting the ghost in light of this idea (12.00-18.00 </a:t>
            </a:r>
            <a:r>
              <a:rPr lang="en-GB" dirty="0" err="1" smtClean="0">
                <a:hlinkClick r:id="rId3"/>
              </a:rPr>
              <a:t>mins</a:t>
            </a:r>
            <a:r>
              <a:rPr lang="en-GB" dirty="0" smtClean="0">
                <a:hlinkClick r:id="rId3"/>
              </a:rPr>
              <a:t>)</a:t>
            </a:r>
          </a:p>
          <a:p>
            <a:pPr marL="457200" indent="-457200">
              <a:buAutoNum type="arabicPeriod"/>
            </a:pPr>
            <a:endParaRPr lang="en-GB" dirty="0">
              <a:hlinkClick r:id="rId3"/>
            </a:endParaRPr>
          </a:p>
          <a:p>
            <a:endParaRPr lang="en-GB" dirty="0" smtClean="0">
              <a:hlinkClick r:id="rId3"/>
            </a:endParaRPr>
          </a:p>
          <a:p>
            <a:endParaRPr lang="en-GB" dirty="0">
              <a:hlinkClick r:id="rId3"/>
            </a:endParaRPr>
          </a:p>
          <a:p>
            <a:pPr marL="0" indent="0">
              <a:buNone/>
            </a:pPr>
            <a:r>
              <a:rPr lang="en-GB" dirty="0" smtClean="0">
                <a:hlinkClick r:id="rId3"/>
              </a:rPr>
              <a:t>https</a:t>
            </a:r>
            <a:r>
              <a:rPr lang="en-GB" dirty="0">
                <a:hlinkClick r:id="rId3"/>
              </a:rPr>
              <a:t>://</a:t>
            </a:r>
            <a:r>
              <a:rPr lang="en-GB" dirty="0" smtClean="0">
                <a:hlinkClick r:id="rId3"/>
              </a:rPr>
              <a:t>www.youtube.com/watch?time_continue=1063&amp;v=l0ky_tQxwgo</a:t>
            </a:r>
            <a:r>
              <a:rPr lang="en-GB" dirty="0" smtClean="0"/>
              <a:t>  </a:t>
            </a:r>
            <a:endParaRPr lang="en-GB" dirty="0"/>
          </a:p>
        </p:txBody>
      </p:sp>
    </p:spTree>
    <p:extLst>
      <p:ext uri="{BB962C8B-B14F-4D97-AF65-F5344CB8AC3E}">
        <p14:creationId xmlns:p14="http://schemas.microsoft.com/office/powerpoint/2010/main" val="348810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AO5: </a:t>
            </a:r>
            <a:r>
              <a:rPr lang="en-GB" dirty="0" smtClean="0"/>
              <a:t>Interpretations of ghost</a:t>
            </a:r>
            <a:endParaRPr lang="en-GB" dirty="0"/>
          </a:p>
        </p:txBody>
      </p:sp>
      <p:sp>
        <p:nvSpPr>
          <p:cNvPr id="3" name="Content Placeholder 2"/>
          <p:cNvSpPr>
            <a:spLocks noGrp="1"/>
          </p:cNvSpPr>
          <p:nvPr>
            <p:ph idx="1"/>
          </p:nvPr>
        </p:nvSpPr>
        <p:spPr>
          <a:xfrm>
            <a:off x="219842" y="2093976"/>
            <a:ext cx="6322625" cy="4569681"/>
          </a:xfrm>
        </p:spPr>
        <p:txBody>
          <a:bodyPr>
            <a:normAutofit lnSpcReduction="10000"/>
          </a:bodyPr>
          <a:lstStyle/>
          <a:p>
            <a:endParaRPr lang="en-GB" dirty="0"/>
          </a:p>
          <a:p>
            <a:r>
              <a:rPr lang="en-GB" dirty="0">
                <a:hlinkClick r:id="rId2"/>
              </a:rPr>
              <a:t>https://www.youtube.com/watch?v=Hjx_ihCkA38</a:t>
            </a:r>
            <a:r>
              <a:rPr lang="en-GB" dirty="0"/>
              <a:t> (Olivier, 1948)</a:t>
            </a:r>
          </a:p>
          <a:p>
            <a:pPr marL="0" indent="0">
              <a:buNone/>
            </a:pPr>
            <a:endParaRPr lang="en-GB" dirty="0" smtClean="0">
              <a:hlinkClick r:id="rId3"/>
            </a:endParaRPr>
          </a:p>
          <a:p>
            <a:r>
              <a:rPr lang="en-GB" dirty="0" smtClean="0">
                <a:hlinkClick r:id="rId3"/>
              </a:rPr>
              <a:t>https</a:t>
            </a:r>
            <a:r>
              <a:rPr lang="en-GB" dirty="0">
                <a:hlinkClick r:id="rId3"/>
              </a:rPr>
              <a:t>://</a:t>
            </a:r>
            <a:r>
              <a:rPr lang="en-GB" dirty="0" smtClean="0">
                <a:hlinkClick r:id="rId3"/>
              </a:rPr>
              <a:t>www.youtube.com/watch?v=vZQ5ryS-YvM</a:t>
            </a:r>
            <a:r>
              <a:rPr lang="en-GB" dirty="0" smtClean="0"/>
              <a:t> (</a:t>
            </a:r>
            <a:r>
              <a:rPr lang="en-GB" dirty="0" err="1" smtClean="0"/>
              <a:t>Zefferelli</a:t>
            </a:r>
            <a:r>
              <a:rPr lang="en-GB" dirty="0" smtClean="0"/>
              <a:t>, 1990)</a:t>
            </a:r>
          </a:p>
          <a:p>
            <a:endParaRPr lang="en-GB" dirty="0"/>
          </a:p>
          <a:p>
            <a:r>
              <a:rPr lang="en-GB" dirty="0" smtClean="0"/>
              <a:t>As you watch… </a:t>
            </a:r>
          </a:p>
          <a:p>
            <a:pPr lvl="1"/>
            <a:r>
              <a:rPr lang="en-GB" dirty="0" smtClean="0"/>
              <a:t>How do these two directors/actors interpret the ghost? Differences/ similarities? </a:t>
            </a:r>
          </a:p>
          <a:p>
            <a:pPr lvl="1"/>
            <a:r>
              <a:rPr lang="en-GB" dirty="0" smtClean="0"/>
              <a:t>Which do you think is more true to the text/ how you interpreted it?</a:t>
            </a:r>
          </a:p>
          <a:p>
            <a:pPr lvl="1"/>
            <a:r>
              <a:rPr lang="en-GB" dirty="0" smtClean="0"/>
              <a:t>What other ways might you interpret the ghost</a:t>
            </a:r>
            <a:r>
              <a:rPr lang="en-GB" dirty="0"/>
              <a:t> </a:t>
            </a:r>
            <a:r>
              <a:rPr lang="en-GB" dirty="0" smtClean="0"/>
              <a:t>if you were directing your own Hamlet?</a:t>
            </a:r>
          </a:p>
        </p:txBody>
      </p:sp>
      <p:pic>
        <p:nvPicPr>
          <p:cNvPr id="4" name="Picture 3"/>
          <p:cNvPicPr>
            <a:picLocks noChangeAspect="1"/>
          </p:cNvPicPr>
          <p:nvPr/>
        </p:nvPicPr>
        <p:blipFill>
          <a:blip r:embed="rId4"/>
          <a:stretch>
            <a:fillRect/>
          </a:stretch>
        </p:blipFill>
        <p:spPr>
          <a:xfrm>
            <a:off x="7061657" y="1676571"/>
            <a:ext cx="4323181" cy="2431789"/>
          </a:xfrm>
          <a:prstGeom prst="rect">
            <a:avLst/>
          </a:prstGeom>
        </p:spPr>
      </p:pic>
      <p:pic>
        <p:nvPicPr>
          <p:cNvPr id="5" name="Picture 4"/>
          <p:cNvPicPr>
            <a:picLocks noChangeAspect="1"/>
          </p:cNvPicPr>
          <p:nvPr/>
        </p:nvPicPr>
        <p:blipFill>
          <a:blip r:embed="rId5"/>
          <a:stretch>
            <a:fillRect/>
          </a:stretch>
        </p:blipFill>
        <p:spPr>
          <a:xfrm>
            <a:off x="7856112" y="4288536"/>
            <a:ext cx="3272135" cy="2486823"/>
          </a:xfrm>
          <a:prstGeom prst="rect">
            <a:avLst/>
          </a:prstGeom>
        </p:spPr>
      </p:pic>
    </p:spTree>
    <p:extLst>
      <p:ext uri="{BB962C8B-B14F-4D97-AF65-F5344CB8AC3E}">
        <p14:creationId xmlns:p14="http://schemas.microsoft.com/office/powerpoint/2010/main" val="467223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1.5 Hamlet’s final words</a:t>
            </a:r>
            <a:endParaRPr lang="en-GB" dirty="0"/>
          </a:p>
        </p:txBody>
      </p:sp>
      <p:sp>
        <p:nvSpPr>
          <p:cNvPr id="3" name="Content Placeholder 2"/>
          <p:cNvSpPr>
            <a:spLocks noGrp="1"/>
          </p:cNvSpPr>
          <p:nvPr>
            <p:ph idx="1"/>
          </p:nvPr>
        </p:nvSpPr>
        <p:spPr>
          <a:xfrm>
            <a:off x="850907" y="2088696"/>
            <a:ext cx="10058400" cy="4050792"/>
          </a:xfrm>
        </p:spPr>
        <p:txBody>
          <a:bodyPr>
            <a:normAutofit/>
          </a:bodyPr>
          <a:lstStyle/>
          <a:p>
            <a:pPr marL="0" indent="0">
              <a:buNone/>
            </a:pPr>
            <a:r>
              <a:rPr lang="en-GB" dirty="0" smtClean="0"/>
              <a:t>‘And therefore as a stranger give it welcome:</a:t>
            </a:r>
          </a:p>
          <a:p>
            <a:pPr marL="0" indent="0">
              <a:buNone/>
            </a:pPr>
            <a:r>
              <a:rPr lang="en-GB" dirty="0" smtClean="0"/>
              <a:t>There are </a:t>
            </a:r>
            <a:r>
              <a:rPr lang="en-GB" b="1" dirty="0" smtClean="0"/>
              <a:t>more things dreamt of in heaven and earth</a:t>
            </a:r>
            <a:r>
              <a:rPr lang="en-GB" dirty="0" smtClean="0"/>
              <a:t>, Horatio,</a:t>
            </a:r>
          </a:p>
          <a:p>
            <a:pPr marL="0" indent="0">
              <a:buNone/>
            </a:pPr>
            <a:r>
              <a:rPr lang="en-GB" dirty="0" smtClean="0"/>
              <a:t>Than are dreamt of in your philosophy.’</a:t>
            </a:r>
          </a:p>
          <a:p>
            <a:pPr marL="0" indent="0">
              <a:buNone/>
            </a:pPr>
            <a:endParaRPr lang="en-GB" dirty="0"/>
          </a:p>
          <a:p>
            <a:pPr marL="0" indent="0">
              <a:buNone/>
            </a:pPr>
            <a:r>
              <a:rPr lang="en-GB" dirty="0" smtClean="0"/>
              <a:t>		‘As I perchance hereafter shall think meet </a:t>
            </a:r>
          </a:p>
          <a:p>
            <a:pPr marL="0" indent="0">
              <a:buNone/>
            </a:pPr>
            <a:r>
              <a:rPr lang="en-GB" dirty="0"/>
              <a:t>	</a:t>
            </a:r>
            <a:r>
              <a:rPr lang="en-GB" dirty="0" smtClean="0"/>
              <a:t>	To put an </a:t>
            </a:r>
            <a:r>
              <a:rPr lang="en-GB" b="1" dirty="0" smtClean="0"/>
              <a:t>antic disposition </a:t>
            </a:r>
            <a:r>
              <a:rPr lang="en-GB" dirty="0" smtClean="0"/>
              <a:t>on’</a:t>
            </a:r>
          </a:p>
          <a:p>
            <a:pPr marL="0" indent="0">
              <a:buNone/>
            </a:pPr>
            <a:endParaRPr lang="en-GB" dirty="0"/>
          </a:p>
          <a:p>
            <a:pPr marL="0" indent="0">
              <a:buNone/>
            </a:pPr>
            <a:r>
              <a:rPr lang="en-GB" dirty="0" smtClean="0"/>
              <a:t>					‘This </a:t>
            </a:r>
            <a:r>
              <a:rPr lang="en-GB" b="1" dirty="0" smtClean="0"/>
              <a:t>time is out of joint</a:t>
            </a:r>
            <a:r>
              <a:rPr lang="en-GB" dirty="0" smtClean="0"/>
              <a:t>; O cursed spite</a:t>
            </a:r>
          </a:p>
          <a:p>
            <a:pPr marL="0" indent="0">
              <a:buNone/>
            </a:pPr>
            <a:r>
              <a:rPr lang="en-GB" dirty="0"/>
              <a:t>	</a:t>
            </a:r>
            <a:r>
              <a:rPr lang="en-GB" dirty="0" smtClean="0"/>
              <a:t>					That I was ever born to set it right!’</a:t>
            </a:r>
            <a:endParaRPr lang="en-GB" dirty="0"/>
          </a:p>
        </p:txBody>
      </p:sp>
      <p:sp>
        <p:nvSpPr>
          <p:cNvPr id="4" name="TextBox 3"/>
          <p:cNvSpPr txBox="1"/>
          <p:nvPr/>
        </p:nvSpPr>
        <p:spPr>
          <a:xfrm>
            <a:off x="6099048" y="1924526"/>
            <a:ext cx="2356834" cy="646331"/>
          </a:xfrm>
          <a:prstGeom prst="rect">
            <a:avLst/>
          </a:prstGeom>
          <a:noFill/>
        </p:spPr>
        <p:txBody>
          <a:bodyPr wrap="square" rtlCol="0">
            <a:spAutoFit/>
          </a:bodyPr>
          <a:lstStyle/>
          <a:p>
            <a:r>
              <a:rPr lang="en-GB" dirty="0" smtClean="0">
                <a:solidFill>
                  <a:srgbClr val="00B0F0"/>
                </a:solidFill>
              </a:rPr>
              <a:t>What is Hamlet telling Horatio here?</a:t>
            </a:r>
            <a:endParaRPr lang="en-GB" dirty="0">
              <a:solidFill>
                <a:srgbClr val="00B0F0"/>
              </a:solidFill>
            </a:endParaRPr>
          </a:p>
        </p:txBody>
      </p:sp>
      <p:sp>
        <p:nvSpPr>
          <p:cNvPr id="5" name="TextBox 4"/>
          <p:cNvSpPr txBox="1"/>
          <p:nvPr/>
        </p:nvSpPr>
        <p:spPr>
          <a:xfrm>
            <a:off x="7455623" y="3133588"/>
            <a:ext cx="3066416" cy="1754326"/>
          </a:xfrm>
          <a:prstGeom prst="rect">
            <a:avLst/>
          </a:prstGeom>
          <a:noFill/>
        </p:spPr>
        <p:txBody>
          <a:bodyPr wrap="square" rtlCol="0">
            <a:spAutoFit/>
          </a:bodyPr>
          <a:lstStyle/>
          <a:p>
            <a:r>
              <a:rPr lang="en-GB" dirty="0" smtClean="0">
                <a:solidFill>
                  <a:srgbClr val="00B0F0"/>
                </a:solidFill>
              </a:rPr>
              <a:t>The ‘antic disposition’ is the reference to the madness. What will be the effect on the audience for the rest of the play now Hamlet has said this?</a:t>
            </a:r>
            <a:endParaRPr lang="en-GB" dirty="0">
              <a:solidFill>
                <a:srgbClr val="00B0F0"/>
              </a:solidFill>
            </a:endParaRPr>
          </a:p>
        </p:txBody>
      </p:sp>
      <p:sp>
        <p:nvSpPr>
          <p:cNvPr id="6" name="TextBox 5"/>
          <p:cNvSpPr txBox="1"/>
          <p:nvPr/>
        </p:nvSpPr>
        <p:spPr>
          <a:xfrm>
            <a:off x="1925048" y="4909170"/>
            <a:ext cx="3285357" cy="1754326"/>
          </a:xfrm>
          <a:prstGeom prst="rect">
            <a:avLst/>
          </a:prstGeom>
          <a:noFill/>
        </p:spPr>
        <p:txBody>
          <a:bodyPr wrap="square" rtlCol="0">
            <a:spAutoFit/>
          </a:bodyPr>
          <a:lstStyle/>
          <a:p>
            <a:r>
              <a:rPr lang="en-GB" dirty="0" smtClean="0">
                <a:solidFill>
                  <a:srgbClr val="00B0F0"/>
                </a:solidFill>
              </a:rPr>
              <a:t>Personal troubles become public: Hamlet as the revenger who will cure the ills of his family but also of Denmark… what’s the effect of the rhyming couplet?</a:t>
            </a:r>
            <a:endParaRPr lang="en-GB" dirty="0">
              <a:solidFill>
                <a:srgbClr val="00B0F0"/>
              </a:solidFill>
            </a:endParaRPr>
          </a:p>
        </p:txBody>
      </p:sp>
    </p:spTree>
    <p:extLst>
      <p:ext uri="{BB962C8B-B14F-4D97-AF65-F5344CB8AC3E}">
        <p14:creationId xmlns:p14="http://schemas.microsoft.com/office/powerpoint/2010/main" val="2241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additive="base">
                                        <p:cTn id="4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normAutofit/>
          </a:bodyPr>
          <a:lstStyle/>
          <a:p>
            <a:r>
              <a:rPr lang="en-GB" sz="4000" dirty="0" smtClean="0"/>
              <a:t>Analyse and explore the role of the ghost in ‘Hamlet’</a:t>
            </a:r>
          </a:p>
          <a:p>
            <a:r>
              <a:rPr lang="en-GB" sz="4000" dirty="0" smtClean="0"/>
              <a:t>Come to a judgement that is informed by </a:t>
            </a:r>
            <a:r>
              <a:rPr lang="en-GB" sz="4000" b="1" dirty="0" smtClean="0"/>
              <a:t>the interpretations of others</a:t>
            </a:r>
            <a:endParaRPr lang="en-GB" sz="4000" b="1" dirty="0"/>
          </a:p>
        </p:txBody>
      </p:sp>
    </p:spTree>
    <p:extLst>
      <p:ext uri="{BB962C8B-B14F-4D97-AF65-F5344CB8AC3E}">
        <p14:creationId xmlns:p14="http://schemas.microsoft.com/office/powerpoint/2010/main" val="1034023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‘my mind’s eye’ 1.2.183-185</a:t>
            </a: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r>
              <a:rPr lang="en-GB" sz="3200" dirty="0" smtClean="0"/>
              <a:t>HAMLET: My father, me thinks </a:t>
            </a:r>
            <a:r>
              <a:rPr lang="en-GB" sz="3200" b="1" dirty="0" smtClean="0">
                <a:solidFill>
                  <a:srgbClr val="00B0F0"/>
                </a:solidFill>
              </a:rPr>
              <a:t>I see my father</a:t>
            </a:r>
            <a:r>
              <a:rPr lang="en-GB" sz="3200" dirty="0" smtClean="0"/>
              <a:t>.</a:t>
            </a:r>
          </a:p>
          <a:p>
            <a:pPr marL="0" indent="0" algn="ctr">
              <a:buNone/>
            </a:pPr>
            <a:r>
              <a:rPr lang="en-GB" sz="3200" dirty="0" smtClean="0"/>
              <a:t>HORATIO: Where, my Lord?</a:t>
            </a:r>
          </a:p>
          <a:p>
            <a:pPr marL="0" indent="0" algn="ctr">
              <a:buNone/>
            </a:pPr>
            <a:r>
              <a:rPr lang="en-GB" sz="3200" dirty="0" smtClean="0"/>
              <a:t>HAMLET: </a:t>
            </a:r>
            <a:r>
              <a:rPr lang="en-GB" sz="3200" b="1" dirty="0" smtClean="0">
                <a:solidFill>
                  <a:srgbClr val="00B0F0"/>
                </a:solidFill>
              </a:rPr>
              <a:t>In my mind’s eye</a:t>
            </a:r>
            <a:r>
              <a:rPr lang="en-GB" sz="3200" dirty="0" smtClean="0"/>
              <a:t>, Horatio. </a:t>
            </a:r>
          </a:p>
          <a:p>
            <a:pPr marL="0" indent="0">
              <a:buNone/>
            </a:pPr>
            <a:endParaRPr lang="en-GB" dirty="0" smtClean="0"/>
          </a:p>
        </p:txBody>
      </p:sp>
    </p:spTree>
    <p:extLst>
      <p:ext uri="{BB962C8B-B14F-4D97-AF65-F5344CB8AC3E}">
        <p14:creationId xmlns:p14="http://schemas.microsoft.com/office/powerpoint/2010/main" val="2232882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these important quotes from 1.4?</a:t>
            </a:r>
            <a:endParaRPr lang="en-GB" dirty="0"/>
          </a:p>
        </p:txBody>
      </p:sp>
      <p:sp>
        <p:nvSpPr>
          <p:cNvPr id="3" name="Content Placeholder 2"/>
          <p:cNvSpPr>
            <a:spLocks noGrp="1"/>
          </p:cNvSpPr>
          <p:nvPr>
            <p:ph idx="1"/>
          </p:nvPr>
        </p:nvSpPr>
        <p:spPr>
          <a:xfrm>
            <a:off x="231820" y="2121408"/>
            <a:ext cx="11500834" cy="4511212"/>
          </a:xfrm>
        </p:spPr>
        <p:txBody>
          <a:bodyPr>
            <a:normAutofit/>
          </a:bodyPr>
          <a:lstStyle/>
          <a:p>
            <a:r>
              <a:rPr lang="en-GB" dirty="0" smtClean="0"/>
              <a:t>‘</a:t>
            </a:r>
            <a:r>
              <a:rPr lang="en-GB" b="1" dirty="0" smtClean="0"/>
              <a:t>some vicious mole of nature</a:t>
            </a:r>
            <a:r>
              <a:rPr lang="en-GB" dirty="0" smtClean="0"/>
              <a:t>’</a:t>
            </a:r>
          </a:p>
          <a:p>
            <a:r>
              <a:rPr lang="en-GB" dirty="0" smtClean="0"/>
              <a:t>‘</a:t>
            </a:r>
            <a:r>
              <a:rPr lang="en-GB" b="1" dirty="0" smtClean="0"/>
              <a:t>questionable shape’</a:t>
            </a:r>
          </a:p>
          <a:p>
            <a:r>
              <a:rPr lang="en-GB" b="1" dirty="0" smtClean="0"/>
              <a:t>‘Be thou a spirit of health, or goblin damned,</a:t>
            </a:r>
          </a:p>
          <a:p>
            <a:pPr marL="0" indent="0">
              <a:buNone/>
            </a:pPr>
            <a:r>
              <a:rPr lang="en-GB" b="1" dirty="0" smtClean="0"/>
              <a:t>	Bring with the airs from heaven or blasts from hell,</a:t>
            </a:r>
          </a:p>
          <a:p>
            <a:pPr marL="0" indent="0">
              <a:buNone/>
            </a:pPr>
            <a:r>
              <a:rPr lang="en-GB" b="1" dirty="0" smtClean="0"/>
              <a:t>	Be thy intent wicked or charitable?</a:t>
            </a:r>
          </a:p>
          <a:p>
            <a:r>
              <a:rPr lang="en-GB" b="1" dirty="0" smtClean="0"/>
              <a:t>‘Say, why is this? Wherefore? What should we do?’</a:t>
            </a:r>
          </a:p>
          <a:p>
            <a:r>
              <a:rPr lang="en-GB" b="1" dirty="0" smtClean="0"/>
              <a:t>‘What if it tempt you to the flood, my Lord/ Or to the dreadful summit of a cliff?’</a:t>
            </a:r>
          </a:p>
          <a:p>
            <a:r>
              <a:rPr lang="en-GB" b="1" dirty="0" smtClean="0"/>
              <a:t>‘My fate cries out.’</a:t>
            </a:r>
            <a:endParaRPr lang="en-GB" dirty="0" smtClean="0"/>
          </a:p>
        </p:txBody>
      </p:sp>
    </p:spTree>
    <p:extLst>
      <p:ext uri="{BB962C8B-B14F-4D97-AF65-F5344CB8AC3E}">
        <p14:creationId xmlns:p14="http://schemas.microsoft.com/office/powerpoint/2010/main" val="114807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Significant parts: 1.4</a:t>
            </a:r>
            <a:endParaRPr lang="en-GB" dirty="0"/>
          </a:p>
        </p:txBody>
      </p:sp>
      <p:sp>
        <p:nvSpPr>
          <p:cNvPr id="3" name="Content Placeholder 2"/>
          <p:cNvSpPr>
            <a:spLocks noGrp="1"/>
          </p:cNvSpPr>
          <p:nvPr>
            <p:ph idx="1"/>
          </p:nvPr>
        </p:nvSpPr>
        <p:spPr>
          <a:xfrm>
            <a:off x="231820" y="2121408"/>
            <a:ext cx="11500834" cy="4511212"/>
          </a:xfrm>
        </p:spPr>
        <p:txBody>
          <a:bodyPr>
            <a:normAutofit lnSpcReduction="10000"/>
          </a:bodyPr>
          <a:lstStyle/>
          <a:p>
            <a:r>
              <a:rPr lang="en-GB" dirty="0" smtClean="0"/>
              <a:t>Hamlet reflects that ‘</a:t>
            </a:r>
            <a:r>
              <a:rPr lang="en-GB" b="1" dirty="0" smtClean="0"/>
              <a:t>some vicious mole of nature</a:t>
            </a:r>
            <a:r>
              <a:rPr lang="en-GB" dirty="0" smtClean="0"/>
              <a:t>’ can overwhelm reason and dignity – links to the notion of tragedy – where the cause of a tragedy is a result of a flaw in a character. </a:t>
            </a:r>
          </a:p>
          <a:p>
            <a:r>
              <a:rPr lang="en-GB" dirty="0" smtClean="0"/>
              <a:t>Hamlet sees the ghost as a ‘</a:t>
            </a:r>
            <a:r>
              <a:rPr lang="en-GB" b="1" dirty="0" smtClean="0"/>
              <a:t>questionable shape’: </a:t>
            </a:r>
            <a:r>
              <a:rPr lang="en-GB" dirty="0" smtClean="0"/>
              <a:t>is it good or evil?</a:t>
            </a:r>
          </a:p>
          <a:p>
            <a:r>
              <a:rPr lang="en-GB" dirty="0" smtClean="0"/>
              <a:t>Uncertainty – is the ghost an agent of the God or the Devil?</a:t>
            </a:r>
            <a:r>
              <a:rPr lang="en-GB" dirty="0"/>
              <a:t> </a:t>
            </a:r>
            <a:endParaRPr lang="en-GB" dirty="0" smtClean="0"/>
          </a:p>
          <a:p>
            <a:pPr marL="0" indent="0">
              <a:buNone/>
            </a:pPr>
            <a:r>
              <a:rPr lang="en-GB" b="1" dirty="0" smtClean="0"/>
              <a:t>‘Be thou a spirit of health, or goblin damned,</a:t>
            </a:r>
          </a:p>
          <a:p>
            <a:pPr marL="0" indent="0">
              <a:buNone/>
            </a:pPr>
            <a:r>
              <a:rPr lang="en-GB" b="1" dirty="0" smtClean="0"/>
              <a:t>Bring with the airs from heaven or blasts from hell,</a:t>
            </a:r>
          </a:p>
          <a:p>
            <a:pPr marL="0" indent="0">
              <a:buNone/>
            </a:pPr>
            <a:r>
              <a:rPr lang="en-GB" b="1" dirty="0" smtClean="0"/>
              <a:t>Be thy intent wicked or charitable?</a:t>
            </a:r>
          </a:p>
          <a:p>
            <a:pPr marL="0" indent="0">
              <a:buNone/>
            </a:pPr>
            <a:r>
              <a:rPr lang="en-GB" b="1" dirty="0" smtClean="0"/>
              <a:t>‘Say, why is this? Wherefore? What should we do?’</a:t>
            </a:r>
          </a:p>
          <a:p>
            <a:r>
              <a:rPr lang="en-GB" dirty="0" smtClean="0"/>
              <a:t>Metaphorical warnings</a:t>
            </a:r>
            <a:r>
              <a:rPr lang="en-GB" b="1" dirty="0" smtClean="0"/>
              <a:t>: ‘What if it tempt you to the flood, my Lord/ Or to the dreadful summit of a cliff?’</a:t>
            </a:r>
          </a:p>
          <a:p>
            <a:r>
              <a:rPr lang="en-GB" dirty="0" smtClean="0"/>
              <a:t>In spite of warnings, Hamlet follows the ghost, claiming, </a:t>
            </a:r>
            <a:r>
              <a:rPr lang="en-GB" b="1" dirty="0" smtClean="0"/>
              <a:t>‘My </a:t>
            </a:r>
            <a:r>
              <a:rPr lang="en-GB" b="1" u="sng" dirty="0" smtClean="0"/>
              <a:t>fate</a:t>
            </a:r>
            <a:r>
              <a:rPr lang="en-GB" b="1" dirty="0" smtClean="0"/>
              <a:t> cries out.’ – </a:t>
            </a:r>
            <a:r>
              <a:rPr lang="en-GB" dirty="0" smtClean="0"/>
              <a:t>creates a sense of tragic inevitability – beyond his control</a:t>
            </a:r>
          </a:p>
        </p:txBody>
      </p:sp>
    </p:spTree>
    <p:extLst>
      <p:ext uri="{BB962C8B-B14F-4D97-AF65-F5344CB8AC3E}">
        <p14:creationId xmlns:p14="http://schemas.microsoft.com/office/powerpoint/2010/main" val="227414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A05: CRITICAL INTEPRETATION</a:t>
            </a:r>
            <a:endParaRPr lang="en-GB" dirty="0"/>
          </a:p>
        </p:txBody>
      </p:sp>
      <p:sp>
        <p:nvSpPr>
          <p:cNvPr id="3" name="Content Placeholder 2"/>
          <p:cNvSpPr>
            <a:spLocks noGrp="1"/>
          </p:cNvSpPr>
          <p:nvPr>
            <p:ph idx="1"/>
          </p:nvPr>
        </p:nvSpPr>
        <p:spPr>
          <a:xfrm>
            <a:off x="244699" y="2121407"/>
            <a:ext cx="6748529" cy="4472575"/>
          </a:xfrm>
        </p:spPr>
        <p:txBody>
          <a:bodyPr>
            <a:normAutofit/>
          </a:bodyPr>
          <a:lstStyle/>
          <a:p>
            <a:r>
              <a:rPr lang="en-GB" dirty="0" smtClean="0"/>
              <a:t>Throughout </a:t>
            </a:r>
            <a:r>
              <a:rPr lang="en-GB" i="1" dirty="0" smtClean="0"/>
              <a:t>Hamlet</a:t>
            </a:r>
            <a:r>
              <a:rPr lang="en-GB" dirty="0" smtClean="0"/>
              <a:t> the recurring images of disease and corruption help establish the fact that </a:t>
            </a:r>
            <a:r>
              <a:rPr lang="en-GB" dirty="0" smtClean="0">
                <a:solidFill>
                  <a:srgbClr val="FF0000"/>
                </a:solidFill>
              </a:rPr>
              <a:t>‘something is rotten in the state of Denmark.’ </a:t>
            </a:r>
          </a:p>
          <a:p>
            <a:r>
              <a:rPr lang="en-GB" dirty="0" smtClean="0"/>
              <a:t>A literary critic, Caroline Spurgeon, in her study of image clusters in Shakespeare said that the distinctive atmosphere of the play is:</a:t>
            </a:r>
            <a:endParaRPr lang="en-GB" dirty="0"/>
          </a:p>
          <a:p>
            <a:pPr marL="0" indent="0" algn="ctr">
              <a:buNone/>
            </a:pPr>
            <a:r>
              <a:rPr lang="en-GB" dirty="0" smtClean="0"/>
              <a:t>‘partly due to the number of images of sickness, disease or blemish of the body… the idea of an ulcer or tumour, as descriptive of the unwholesome condition of Denmark, morally, that is the dominating one.’</a:t>
            </a:r>
            <a:endParaRPr lang="en-GB" dirty="0"/>
          </a:p>
          <a:p>
            <a:pPr marL="0" indent="0" algn="ctr">
              <a:buNone/>
            </a:pPr>
            <a:endParaRPr lang="en-GB" b="1" dirty="0" smtClean="0"/>
          </a:p>
          <a:p>
            <a:pPr marL="0" indent="0" algn="ctr">
              <a:buNone/>
            </a:pPr>
            <a:r>
              <a:rPr lang="en-GB" b="1" dirty="0" smtClean="0"/>
              <a:t>QUESTION: What are the corrupt/ immoral aspects of Denmark so far? </a:t>
            </a:r>
          </a:p>
        </p:txBody>
      </p:sp>
      <p:pic>
        <p:nvPicPr>
          <p:cNvPr id="4" name="Picture 3"/>
          <p:cNvPicPr>
            <a:picLocks noChangeAspect="1"/>
          </p:cNvPicPr>
          <p:nvPr/>
        </p:nvPicPr>
        <p:blipFill>
          <a:blip r:embed="rId2"/>
          <a:stretch>
            <a:fillRect/>
          </a:stretch>
        </p:blipFill>
        <p:spPr>
          <a:xfrm>
            <a:off x="7359269" y="1944374"/>
            <a:ext cx="4505325" cy="3381375"/>
          </a:xfrm>
          <a:prstGeom prst="rect">
            <a:avLst/>
          </a:prstGeom>
        </p:spPr>
      </p:pic>
    </p:spTree>
    <p:extLst>
      <p:ext uri="{BB962C8B-B14F-4D97-AF65-F5344CB8AC3E}">
        <p14:creationId xmlns:p14="http://schemas.microsoft.com/office/powerpoint/2010/main" val="424077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1.5 Interpreting the ghost</a:t>
            </a:r>
            <a:endParaRPr lang="en-GB" dirty="0"/>
          </a:p>
        </p:txBody>
      </p:sp>
      <p:sp>
        <p:nvSpPr>
          <p:cNvPr id="4" name="Rectangle 3"/>
          <p:cNvSpPr/>
          <p:nvPr/>
        </p:nvSpPr>
        <p:spPr>
          <a:xfrm>
            <a:off x="13294745" y="4141272"/>
            <a:ext cx="248786" cy="369332"/>
          </a:xfrm>
          <a:prstGeom prst="rect">
            <a:avLst/>
          </a:prstGeom>
        </p:spPr>
        <p:txBody>
          <a:bodyPr wrap="none">
            <a:spAutoFit/>
          </a:bodyPr>
          <a:lstStyle/>
          <a:p>
            <a:r>
              <a:rPr lang="en-GB" dirty="0"/>
              <a:t>t</a:t>
            </a:r>
          </a:p>
        </p:txBody>
      </p:sp>
      <p:sp>
        <p:nvSpPr>
          <p:cNvPr id="6" name="TextBox 5"/>
          <p:cNvSpPr txBox="1"/>
          <p:nvPr/>
        </p:nvSpPr>
        <p:spPr>
          <a:xfrm>
            <a:off x="2576676" y="5897363"/>
            <a:ext cx="6130344" cy="369332"/>
          </a:xfrm>
          <a:prstGeom prst="rect">
            <a:avLst/>
          </a:prstGeom>
          <a:noFill/>
        </p:spPr>
        <p:txBody>
          <a:bodyPr wrap="square" rtlCol="0">
            <a:spAutoFit/>
          </a:bodyPr>
          <a:lstStyle/>
          <a:p>
            <a:endParaRPr lang="en-GB" dirty="0"/>
          </a:p>
        </p:txBody>
      </p:sp>
      <p:sp>
        <p:nvSpPr>
          <p:cNvPr id="7" name="Content Placeholder 6"/>
          <p:cNvSpPr>
            <a:spLocks noGrp="1"/>
          </p:cNvSpPr>
          <p:nvPr>
            <p:ph idx="1"/>
          </p:nvPr>
        </p:nvSpPr>
        <p:spPr/>
        <p:txBody>
          <a:bodyPr/>
          <a:lstStyle/>
          <a:p>
            <a:pPr marL="0" indent="0" algn="ctr">
              <a:buNone/>
            </a:pPr>
            <a:r>
              <a:rPr lang="en-GB" sz="4000" dirty="0"/>
              <a:t>‘Who’s there? </a:t>
            </a:r>
            <a:r>
              <a:rPr lang="en-GB" sz="4000" i="1" dirty="0"/>
              <a:t>Hamlet </a:t>
            </a:r>
            <a:r>
              <a:rPr lang="en-GB" sz="4000" dirty="0"/>
              <a:t>famously begins. The question, centred on the ambiguous figure of the Ghost, haunts the entire play.’ (Stephen Greenblatt)</a:t>
            </a:r>
          </a:p>
          <a:p>
            <a:endParaRPr lang="en-GB" dirty="0"/>
          </a:p>
        </p:txBody>
      </p:sp>
    </p:spTree>
    <p:extLst>
      <p:ext uri="{BB962C8B-B14F-4D97-AF65-F5344CB8AC3E}">
        <p14:creationId xmlns:p14="http://schemas.microsoft.com/office/powerpoint/2010/main" val="1345611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1.5 Interpreting the ghost</a:t>
            </a:r>
            <a:endParaRPr lang="en-GB" dirty="0"/>
          </a:p>
        </p:txBody>
      </p:sp>
      <p:sp>
        <p:nvSpPr>
          <p:cNvPr id="3" name="Content Placeholder 2"/>
          <p:cNvSpPr>
            <a:spLocks noGrp="1"/>
          </p:cNvSpPr>
          <p:nvPr>
            <p:ph idx="1"/>
          </p:nvPr>
        </p:nvSpPr>
        <p:spPr>
          <a:xfrm>
            <a:off x="167426" y="2121407"/>
            <a:ext cx="6156102" cy="4472575"/>
          </a:xfrm>
        </p:spPr>
        <p:txBody>
          <a:bodyPr>
            <a:normAutofit/>
          </a:bodyPr>
          <a:lstStyle/>
          <a:p>
            <a:r>
              <a:rPr lang="en-GB" dirty="0" smtClean="0"/>
              <a:t>Ghost </a:t>
            </a:r>
            <a:r>
              <a:rPr lang="en-GB" dirty="0" smtClean="0">
                <a:solidFill>
                  <a:srgbClr val="00B050"/>
                </a:solidFill>
              </a:rPr>
              <a:t>a typical feature of traditional revenge tragedies </a:t>
            </a:r>
            <a:r>
              <a:rPr lang="en-GB" dirty="0" smtClean="0"/>
              <a:t>from this period: called the hero to revenge. Shakespeare begins to subvert/explore this genre later </a:t>
            </a:r>
            <a:r>
              <a:rPr lang="en-GB" dirty="0" smtClean="0">
                <a:solidFill>
                  <a:srgbClr val="00B050"/>
                </a:solidFill>
              </a:rPr>
              <a:t>as Hamlet questions the morality/ ethics of what the ghost is asking him to do. </a:t>
            </a:r>
          </a:p>
          <a:p>
            <a:pPr marL="0" indent="0">
              <a:buNone/>
            </a:pPr>
            <a:endParaRPr lang="en-GB" dirty="0" smtClean="0">
              <a:solidFill>
                <a:srgbClr val="00B050"/>
              </a:solidFill>
            </a:endParaRPr>
          </a:p>
          <a:p>
            <a:r>
              <a:rPr lang="en-GB" dirty="0" smtClean="0"/>
              <a:t>Ghost’s language creates a sense </a:t>
            </a:r>
            <a:r>
              <a:rPr lang="en-GB" dirty="0" smtClean="0">
                <a:solidFill>
                  <a:srgbClr val="00B050"/>
                </a:solidFill>
              </a:rPr>
              <a:t>of torment and agony </a:t>
            </a:r>
            <a:r>
              <a:rPr lang="en-GB" dirty="0" smtClean="0"/>
              <a:t>– graphic phrases evoke fear and disgust and the corruption of bodily decay: ‘harrow up thy soul, freeze thy young blood’; ‘vile and loathsome crust’</a:t>
            </a:r>
          </a:p>
        </p:txBody>
      </p:sp>
      <p:sp>
        <p:nvSpPr>
          <p:cNvPr id="4" name="Rectangle 3"/>
          <p:cNvSpPr/>
          <p:nvPr/>
        </p:nvSpPr>
        <p:spPr>
          <a:xfrm>
            <a:off x="13294745" y="4141272"/>
            <a:ext cx="248786" cy="369332"/>
          </a:xfrm>
          <a:prstGeom prst="rect">
            <a:avLst/>
          </a:prstGeom>
        </p:spPr>
        <p:txBody>
          <a:bodyPr wrap="none">
            <a:spAutoFit/>
          </a:bodyPr>
          <a:lstStyle/>
          <a:p>
            <a:r>
              <a:rPr lang="en-GB" dirty="0"/>
              <a:t>t</a:t>
            </a:r>
          </a:p>
        </p:txBody>
      </p:sp>
      <p:pic>
        <p:nvPicPr>
          <p:cNvPr id="5" name="Picture 4"/>
          <p:cNvPicPr>
            <a:picLocks noChangeAspect="1"/>
          </p:cNvPicPr>
          <p:nvPr/>
        </p:nvPicPr>
        <p:blipFill>
          <a:blip r:embed="rId2"/>
          <a:stretch>
            <a:fillRect/>
          </a:stretch>
        </p:blipFill>
        <p:spPr>
          <a:xfrm>
            <a:off x="6470829" y="2238307"/>
            <a:ext cx="4762500" cy="3514725"/>
          </a:xfrm>
          <a:prstGeom prst="rect">
            <a:avLst/>
          </a:prstGeom>
        </p:spPr>
      </p:pic>
      <p:sp>
        <p:nvSpPr>
          <p:cNvPr id="6" name="TextBox 5"/>
          <p:cNvSpPr txBox="1"/>
          <p:nvPr/>
        </p:nvSpPr>
        <p:spPr>
          <a:xfrm>
            <a:off x="2576676" y="5897363"/>
            <a:ext cx="6130344" cy="923330"/>
          </a:xfrm>
          <a:prstGeom prst="rect">
            <a:avLst/>
          </a:prstGeom>
          <a:noFill/>
        </p:spPr>
        <p:txBody>
          <a:bodyPr wrap="square" rtlCol="0">
            <a:spAutoFit/>
          </a:bodyPr>
          <a:lstStyle/>
          <a:p>
            <a:r>
              <a:rPr lang="en-GB" b="1" dirty="0" smtClean="0">
                <a:solidFill>
                  <a:srgbClr val="00B0F0"/>
                </a:solidFill>
              </a:rPr>
              <a:t>PS. Subvert - undermine the </a:t>
            </a:r>
            <a:r>
              <a:rPr lang="en-GB" b="1" dirty="0">
                <a:solidFill>
                  <a:srgbClr val="00B0F0"/>
                </a:solidFill>
              </a:rPr>
              <a:t>power and authority of (an established system or institution).</a:t>
            </a:r>
          </a:p>
          <a:p>
            <a:endParaRPr lang="en-GB" dirty="0"/>
          </a:p>
        </p:txBody>
      </p:sp>
    </p:spTree>
    <p:extLst>
      <p:ext uri="{BB962C8B-B14F-4D97-AF65-F5344CB8AC3E}">
        <p14:creationId xmlns:p14="http://schemas.microsoft.com/office/powerpoint/2010/main" val="399745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727" y="512063"/>
            <a:ext cx="10058400" cy="1609344"/>
          </a:xfrm>
        </p:spPr>
        <p:txBody>
          <a:bodyPr/>
          <a:lstStyle/>
          <a:p>
            <a:r>
              <a:rPr lang="en-GB" dirty="0" smtClean="0"/>
              <a:t>1.5 Interpreting the ghost</a:t>
            </a:r>
            <a:endParaRPr lang="en-GB" dirty="0"/>
          </a:p>
        </p:txBody>
      </p:sp>
      <p:sp>
        <p:nvSpPr>
          <p:cNvPr id="3" name="Content Placeholder 2"/>
          <p:cNvSpPr>
            <a:spLocks noGrp="1"/>
          </p:cNvSpPr>
          <p:nvPr>
            <p:ph idx="1"/>
          </p:nvPr>
        </p:nvSpPr>
        <p:spPr>
          <a:xfrm>
            <a:off x="167425" y="2121407"/>
            <a:ext cx="6851561" cy="4472575"/>
          </a:xfrm>
        </p:spPr>
        <p:txBody>
          <a:bodyPr>
            <a:normAutofit/>
          </a:bodyPr>
          <a:lstStyle/>
          <a:p>
            <a:r>
              <a:rPr lang="en-GB" dirty="0" smtClean="0"/>
              <a:t>In Shakespeare’s time, audiences would realise that the Ghost suffers terrible agonies because he is in </a:t>
            </a:r>
            <a:r>
              <a:rPr lang="en-GB" dirty="0" smtClean="0">
                <a:solidFill>
                  <a:srgbClr val="00B050"/>
                </a:solidFill>
              </a:rPr>
              <a:t>Purgatory </a:t>
            </a:r>
            <a:r>
              <a:rPr lang="en-GB" dirty="0" smtClean="0"/>
              <a:t>(between Heaven and Hell):</a:t>
            </a:r>
          </a:p>
          <a:p>
            <a:pPr lvl="1"/>
            <a:r>
              <a:rPr lang="en-GB" sz="2000" dirty="0" smtClean="0"/>
              <a:t>Roman Catholics – where </a:t>
            </a:r>
            <a:r>
              <a:rPr lang="en-GB" sz="2000" dirty="0" smtClean="0">
                <a:solidFill>
                  <a:srgbClr val="00B050"/>
                </a:solidFill>
              </a:rPr>
              <a:t>sinners who died went before confession</a:t>
            </a:r>
            <a:r>
              <a:rPr lang="en-GB" sz="2000" dirty="0" smtClean="0"/>
              <a:t>; in purgatory their sins would be burnt and purged away</a:t>
            </a:r>
          </a:p>
          <a:p>
            <a:pPr lvl="1"/>
            <a:r>
              <a:rPr lang="en-GB" sz="2000" dirty="0" smtClean="0"/>
              <a:t>Protestants – didn’t believe in purgatory (Protestantism had abolished it), but would suspect the Ghost as being </a:t>
            </a:r>
            <a:r>
              <a:rPr lang="en-GB" sz="2000" dirty="0" smtClean="0">
                <a:solidFill>
                  <a:srgbClr val="00B050"/>
                </a:solidFill>
              </a:rPr>
              <a:t>an evil agent of the devil</a:t>
            </a:r>
          </a:p>
          <a:p>
            <a:r>
              <a:rPr lang="en-GB" dirty="0" smtClean="0"/>
              <a:t>Suspicion of the ghost further prompted by Ghost’s call for revenge </a:t>
            </a:r>
            <a:r>
              <a:rPr lang="en-GB" dirty="0" smtClean="0">
                <a:solidFill>
                  <a:srgbClr val="00B050"/>
                </a:solidFill>
              </a:rPr>
              <a:t>as revenge forbidden by State and the Church</a:t>
            </a:r>
            <a:r>
              <a:rPr lang="en-GB" dirty="0" smtClean="0"/>
              <a:t>: </a:t>
            </a:r>
            <a:r>
              <a:rPr lang="en-GB" dirty="0" smtClean="0">
                <a:solidFill>
                  <a:srgbClr val="00B050"/>
                </a:solidFill>
              </a:rPr>
              <a:t>ghost as a devilish spirit </a:t>
            </a:r>
            <a:r>
              <a:rPr lang="en-GB" dirty="0" smtClean="0"/>
              <a:t>sent to tempt Hamlet into an action that will result in his suffering for all eternity. </a:t>
            </a:r>
          </a:p>
        </p:txBody>
      </p:sp>
      <p:pic>
        <p:nvPicPr>
          <p:cNvPr id="4" name="Picture 3"/>
          <p:cNvPicPr>
            <a:picLocks noChangeAspect="1"/>
          </p:cNvPicPr>
          <p:nvPr/>
        </p:nvPicPr>
        <p:blipFill>
          <a:blip r:embed="rId2"/>
          <a:stretch>
            <a:fillRect/>
          </a:stretch>
        </p:blipFill>
        <p:spPr>
          <a:xfrm>
            <a:off x="7606449" y="1978581"/>
            <a:ext cx="3194832" cy="4229036"/>
          </a:xfrm>
          <a:prstGeom prst="rect">
            <a:avLst/>
          </a:prstGeom>
        </p:spPr>
      </p:pic>
    </p:spTree>
    <p:extLst>
      <p:ext uri="{BB962C8B-B14F-4D97-AF65-F5344CB8AC3E}">
        <p14:creationId xmlns:p14="http://schemas.microsoft.com/office/powerpoint/2010/main" val="325035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2316</TotalTime>
  <Words>897</Words>
  <Application>Microsoft Office PowerPoint</Application>
  <PresentationFormat>Widescreen</PresentationFormat>
  <Paragraphs>86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Wingdings</vt:lpstr>
      <vt:lpstr>Wood Type</vt:lpstr>
      <vt:lpstr>Act 1, scenes 4 and 5</vt:lpstr>
      <vt:lpstr>Aims</vt:lpstr>
      <vt:lpstr>In ‘my mind’s eye’ 1.2.183-185</vt:lpstr>
      <vt:lpstr>Why are these important quotes from 1.4?</vt:lpstr>
      <vt:lpstr>Significant parts: 1.4</vt:lpstr>
      <vt:lpstr>A05: CRITICAL INTEPRETATION</vt:lpstr>
      <vt:lpstr>1.5 Interpreting the ghost</vt:lpstr>
      <vt:lpstr>1.5 Interpreting the ghost</vt:lpstr>
      <vt:lpstr>1.5 Interpreting the ghost</vt:lpstr>
      <vt:lpstr>1.5 Interpreting the ghost</vt:lpstr>
      <vt:lpstr>Using an interpretation to discuss the play </vt:lpstr>
      <vt:lpstr>AO5: Interpretations of ghost</vt:lpstr>
      <vt:lpstr>1.5 Hamlet’s final words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Sofie Khachik</dc:creator>
  <cp:lastModifiedBy>Sofie Khachik</cp:lastModifiedBy>
  <cp:revision>31</cp:revision>
  <cp:lastPrinted>2016-09-21T09:50:14Z</cp:lastPrinted>
  <dcterms:created xsi:type="dcterms:W3CDTF">2015-09-18T15:17:10Z</dcterms:created>
  <dcterms:modified xsi:type="dcterms:W3CDTF">2016-09-28T13:00:25Z</dcterms:modified>
</cp:coreProperties>
</file>