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56" r:id="rId2"/>
    <p:sldId id="257" r:id="rId3"/>
    <p:sldId id="273" r:id="rId4"/>
    <p:sldId id="259" r:id="rId5"/>
    <p:sldId id="261" r:id="rId6"/>
    <p:sldId id="260" r:id="rId7"/>
    <p:sldId id="262" r:id="rId8"/>
    <p:sldId id="345" r:id="rId9"/>
    <p:sldId id="348" r:id="rId10"/>
    <p:sldId id="346" r:id="rId11"/>
    <p:sldId id="349" r:id="rId12"/>
    <p:sldId id="350" r:id="rId13"/>
    <p:sldId id="351" r:id="rId14"/>
    <p:sldId id="352" r:id="rId15"/>
    <p:sldId id="353" r:id="rId16"/>
    <p:sldId id="347" r:id="rId17"/>
    <p:sldId id="276" r:id="rId18"/>
    <p:sldId id="258" r:id="rId19"/>
    <p:sldId id="264" r:id="rId20"/>
    <p:sldId id="265" r:id="rId21"/>
    <p:sldId id="266" r:id="rId22"/>
    <p:sldId id="267" r:id="rId23"/>
    <p:sldId id="268" r:id="rId24"/>
    <p:sldId id="269" r:id="rId25"/>
    <p:sldId id="271" r:id="rId26"/>
    <p:sldId id="272" r:id="rId27"/>
    <p:sldId id="355" r:id="rId28"/>
    <p:sldId id="354" r:id="rId29"/>
    <p:sldId id="277" r:id="rId30"/>
    <p:sldId id="275" r:id="rId31"/>
    <p:sldId id="279" r:id="rId32"/>
    <p:sldId id="280" r:id="rId33"/>
    <p:sldId id="278" r:id="rId34"/>
    <p:sldId id="281" r:id="rId35"/>
    <p:sldId id="282" r:id="rId36"/>
    <p:sldId id="284" r:id="rId37"/>
    <p:sldId id="283" r:id="rId38"/>
    <p:sldId id="286" r:id="rId39"/>
    <p:sldId id="287" r:id="rId40"/>
    <p:sldId id="285" r:id="rId41"/>
    <p:sldId id="288" r:id="rId42"/>
    <p:sldId id="289" r:id="rId43"/>
    <p:sldId id="341" r:id="rId44"/>
    <p:sldId id="290" r:id="rId45"/>
    <p:sldId id="291" r:id="rId46"/>
    <p:sldId id="292" r:id="rId47"/>
    <p:sldId id="294" r:id="rId48"/>
    <p:sldId id="295" r:id="rId49"/>
    <p:sldId id="293" r:id="rId50"/>
    <p:sldId id="297" r:id="rId51"/>
    <p:sldId id="298" r:id="rId52"/>
    <p:sldId id="299" r:id="rId53"/>
    <p:sldId id="301" r:id="rId54"/>
    <p:sldId id="302" r:id="rId55"/>
    <p:sldId id="300" r:id="rId56"/>
    <p:sldId id="304" r:id="rId57"/>
    <p:sldId id="305" r:id="rId58"/>
    <p:sldId id="306" r:id="rId59"/>
    <p:sldId id="307" r:id="rId60"/>
    <p:sldId id="308" r:id="rId61"/>
    <p:sldId id="309" r:id="rId62"/>
    <p:sldId id="310" r:id="rId63"/>
    <p:sldId id="311" r:id="rId64"/>
    <p:sldId id="356" r:id="rId65"/>
    <p:sldId id="312" r:id="rId66"/>
    <p:sldId id="313" r:id="rId67"/>
    <p:sldId id="314" r:id="rId68"/>
    <p:sldId id="315" r:id="rId69"/>
    <p:sldId id="316" r:id="rId70"/>
    <p:sldId id="340" r:id="rId71"/>
    <p:sldId id="317" r:id="rId72"/>
    <p:sldId id="318" r:id="rId73"/>
    <p:sldId id="319" r:id="rId74"/>
    <p:sldId id="321" r:id="rId75"/>
    <p:sldId id="322" r:id="rId76"/>
    <p:sldId id="320" r:id="rId77"/>
    <p:sldId id="323" r:id="rId78"/>
    <p:sldId id="324" r:id="rId79"/>
    <p:sldId id="334" r:id="rId80"/>
    <p:sldId id="343" r:id="rId81"/>
    <p:sldId id="344" r:id="rId82"/>
    <p:sldId id="328" r:id="rId83"/>
    <p:sldId id="327" r:id="rId84"/>
    <p:sldId id="331" r:id="rId85"/>
    <p:sldId id="332" r:id="rId86"/>
    <p:sldId id="325" r:id="rId87"/>
    <p:sldId id="333" r:id="rId88"/>
    <p:sldId id="330" r:id="rId89"/>
    <p:sldId id="335" r:id="rId90"/>
    <p:sldId id="336" r:id="rId91"/>
    <p:sldId id="329" r:id="rId92"/>
    <p:sldId id="337" r:id="rId93"/>
    <p:sldId id="342" r:id="rId94"/>
    <p:sldId id="338" r:id="rId95"/>
    <p:sldId id="339"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9BD25B-68AD-7FA8-CC6F-769D86DB1FDF}" v="256" dt="2023-09-06T09:57:24.171"/>
    <p1510:client id="{10318347-A5F5-B90D-8E72-001D2875DADC}" v="312" dt="2023-09-01T20:14:39.556"/>
    <p1510:client id="{49B5395D-A731-C708-DA34-66C23716894D}" v="3" dt="2023-09-15T10:53:51.167"/>
    <p1510:client id="{6A087E5E-966A-3FC1-9AEB-03C74CE6D42A}" v="1" dt="2023-09-12T08:25:46.687"/>
    <p1510:client id="{8E280FE1-7D82-DE54-CA4D-FDE20CFC1FFD}" v="16" dt="2023-09-11T09:48:13.728"/>
    <p1510:client id="{B1DC1FFD-9A27-F933-6A9A-7BD6AAD1AAD9}" v="29" dt="2023-09-12T12:08:04.872"/>
    <p1510:client id="{B9198785-7F5F-EAD6-3991-546B47EEE667}" v="32" dt="2023-09-13T10:16:03.409"/>
    <p1510:client id="{E6965336-FA3B-53ED-009A-7DA9B0C1DD7D}" v="233" dt="2023-09-18T13:03:59.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p:scale>
          <a:sx n="65" d="100"/>
          <a:sy n="65" d="100"/>
        </p:scale>
        <p:origin x="724" y="40"/>
      </p:cViewPr>
      <p:guideLst/>
    </p:cSldViewPr>
  </p:slideViewPr>
  <p:outlineViewPr>
    <p:cViewPr>
      <p:scale>
        <a:sx n="33" d="100"/>
        <a:sy n="33" d="100"/>
      </p:scale>
      <p:origin x="0" y="-14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lantyne H C" userId="S::hcb@birkenheadschool.co.uk::10fb56d4-ed7b-4d13-b84a-0fa72fd61a5c" providerId="AD" clId="Web-{10318347-A5F5-B90D-8E72-001D2875DADC}"/>
    <pc:docChg chg="addSld delSld modSld">
      <pc:chgData name="Ballantyne H C" userId="S::hcb@birkenheadschool.co.uk::10fb56d4-ed7b-4d13-b84a-0fa72fd61a5c" providerId="AD" clId="Web-{10318347-A5F5-B90D-8E72-001D2875DADC}" dt="2023-09-01T20:14:39.556" v="219" actId="20577"/>
      <pc:docMkLst>
        <pc:docMk/>
      </pc:docMkLst>
      <pc:sldChg chg="addSp modSp">
        <pc:chgData name="Ballantyne H C" userId="S::hcb@birkenheadschool.co.uk::10fb56d4-ed7b-4d13-b84a-0fa72fd61a5c" providerId="AD" clId="Web-{10318347-A5F5-B90D-8E72-001D2875DADC}" dt="2023-09-01T19:45:43.755" v="23"/>
        <pc:sldMkLst>
          <pc:docMk/>
          <pc:sldMk cId="3951310045" sldId="285"/>
        </pc:sldMkLst>
        <pc:spChg chg="mod">
          <ac:chgData name="Ballantyne H C" userId="S::hcb@birkenheadschool.co.uk::10fb56d4-ed7b-4d13-b84a-0fa72fd61a5c" providerId="AD" clId="Web-{10318347-A5F5-B90D-8E72-001D2875DADC}" dt="2023-09-01T19:43:45.580" v="9" actId="1076"/>
          <ac:spMkLst>
            <pc:docMk/>
            <pc:sldMk cId="3951310045" sldId="285"/>
            <ac:spMk id="4" creationId="{00000000-0000-0000-0000-000000000000}"/>
          </ac:spMkLst>
        </pc:spChg>
        <pc:spChg chg="add mod">
          <ac:chgData name="Ballantyne H C" userId="S::hcb@birkenheadschool.co.uk::10fb56d4-ed7b-4d13-b84a-0fa72fd61a5c" providerId="AD" clId="Web-{10318347-A5F5-B90D-8E72-001D2875DADC}" dt="2023-09-01T19:45:43.755" v="23"/>
          <ac:spMkLst>
            <pc:docMk/>
            <pc:sldMk cId="3951310045" sldId="285"/>
            <ac:spMk id="7" creationId="{31EB3D98-A7E2-2769-FC0B-51F39556BDEE}"/>
          </ac:spMkLst>
        </pc:spChg>
        <pc:picChg chg="mod">
          <ac:chgData name="Ballantyne H C" userId="S::hcb@birkenheadschool.co.uk::10fb56d4-ed7b-4d13-b84a-0fa72fd61a5c" providerId="AD" clId="Web-{10318347-A5F5-B90D-8E72-001D2875DADC}" dt="2023-09-01T19:43:29.986" v="6" actId="1076"/>
          <ac:picMkLst>
            <pc:docMk/>
            <pc:sldMk cId="3951310045" sldId="285"/>
            <ac:picMk id="2" creationId="{00000000-0000-0000-0000-000000000000}"/>
          </ac:picMkLst>
        </pc:picChg>
        <pc:picChg chg="mod">
          <ac:chgData name="Ballantyne H C" userId="S::hcb@birkenheadschool.co.uk::10fb56d4-ed7b-4d13-b84a-0fa72fd61a5c" providerId="AD" clId="Web-{10318347-A5F5-B90D-8E72-001D2875DADC}" dt="2023-09-01T19:43:27.189" v="5" actId="1076"/>
          <ac:picMkLst>
            <pc:docMk/>
            <pc:sldMk cId="3951310045" sldId="285"/>
            <ac:picMk id="3" creationId="{00000000-0000-0000-0000-000000000000}"/>
          </ac:picMkLst>
        </pc:picChg>
        <pc:picChg chg="mod">
          <ac:chgData name="Ballantyne H C" userId="S::hcb@birkenheadschool.co.uk::10fb56d4-ed7b-4d13-b84a-0fa72fd61a5c" providerId="AD" clId="Web-{10318347-A5F5-B90D-8E72-001D2875DADC}" dt="2023-09-01T19:43:47.611" v="10" actId="1076"/>
          <ac:picMkLst>
            <pc:docMk/>
            <pc:sldMk cId="3951310045" sldId="285"/>
            <ac:picMk id="5" creationId="{00000000-0000-0000-0000-000000000000}"/>
          </ac:picMkLst>
        </pc:picChg>
        <pc:picChg chg="add mod">
          <ac:chgData name="Ballantyne H C" userId="S::hcb@birkenheadschool.co.uk::10fb56d4-ed7b-4d13-b84a-0fa72fd61a5c" providerId="AD" clId="Web-{10318347-A5F5-B90D-8E72-001D2875DADC}" dt="2023-09-01T19:43:53.909" v="12" actId="1076"/>
          <ac:picMkLst>
            <pc:docMk/>
            <pc:sldMk cId="3951310045" sldId="285"/>
            <ac:picMk id="6" creationId="{23D4C06E-C825-3E5C-B8CA-E2EA5F85567D}"/>
          </ac:picMkLst>
        </pc:picChg>
      </pc:sldChg>
      <pc:sldChg chg="modSp">
        <pc:chgData name="Ballantyne H C" userId="S::hcb@birkenheadschool.co.uk::10fb56d4-ed7b-4d13-b84a-0fa72fd61a5c" providerId="AD" clId="Web-{10318347-A5F5-B90D-8E72-001D2875DADC}" dt="2023-09-01T20:10:23.738" v="169" actId="14100"/>
        <pc:sldMkLst>
          <pc:docMk/>
          <pc:sldMk cId="1081363881" sldId="292"/>
        </pc:sldMkLst>
        <pc:spChg chg="mod">
          <ac:chgData name="Ballantyne H C" userId="S::hcb@birkenheadschool.co.uk::10fb56d4-ed7b-4d13-b84a-0fa72fd61a5c" providerId="AD" clId="Web-{10318347-A5F5-B90D-8E72-001D2875DADC}" dt="2023-09-01T20:10:23.738" v="169" actId="14100"/>
          <ac:spMkLst>
            <pc:docMk/>
            <pc:sldMk cId="1081363881" sldId="292"/>
            <ac:spMk id="3" creationId="{00000000-0000-0000-0000-000000000000}"/>
          </ac:spMkLst>
        </pc:spChg>
      </pc:sldChg>
      <pc:sldChg chg="del">
        <pc:chgData name="Ballantyne H C" userId="S::hcb@birkenheadschool.co.uk::10fb56d4-ed7b-4d13-b84a-0fa72fd61a5c" providerId="AD" clId="Web-{10318347-A5F5-B90D-8E72-001D2875DADC}" dt="2023-09-01T20:11:32.989" v="170"/>
        <pc:sldMkLst>
          <pc:docMk/>
          <pc:sldMk cId="1197465840" sldId="296"/>
        </pc:sldMkLst>
      </pc:sldChg>
      <pc:sldChg chg="addSp modSp">
        <pc:chgData name="Ballantyne H C" userId="S::hcb@birkenheadschool.co.uk::10fb56d4-ed7b-4d13-b84a-0fa72fd61a5c" providerId="AD" clId="Web-{10318347-A5F5-B90D-8E72-001D2875DADC}" dt="2023-09-01T20:14:39.556" v="219" actId="20577"/>
        <pc:sldMkLst>
          <pc:docMk/>
          <pc:sldMk cId="3385598369" sldId="340"/>
        </pc:sldMkLst>
        <pc:spChg chg="add mod">
          <ac:chgData name="Ballantyne H C" userId="S::hcb@birkenheadschool.co.uk::10fb56d4-ed7b-4d13-b84a-0fa72fd61a5c" providerId="AD" clId="Web-{10318347-A5F5-B90D-8E72-001D2875DADC}" dt="2023-09-01T20:14:39.556" v="219" actId="20577"/>
          <ac:spMkLst>
            <pc:docMk/>
            <pc:sldMk cId="3385598369" sldId="340"/>
            <ac:spMk id="7" creationId="{EAAF7856-7F5F-C864-3456-77E9BAC409A0}"/>
          </ac:spMkLst>
        </pc:spChg>
      </pc:sldChg>
      <pc:sldChg chg="addSp modSp">
        <pc:chgData name="Ballantyne H C" userId="S::hcb@birkenheadschool.co.uk::10fb56d4-ed7b-4d13-b84a-0fa72fd61a5c" providerId="AD" clId="Web-{10318347-A5F5-B90D-8E72-001D2875DADC}" dt="2023-09-01T20:08:57.220" v="166" actId="14100"/>
        <pc:sldMkLst>
          <pc:docMk/>
          <pc:sldMk cId="3939388913" sldId="341"/>
        </pc:sldMkLst>
        <pc:spChg chg="add mod">
          <ac:chgData name="Ballantyne H C" userId="S::hcb@birkenheadschool.co.uk::10fb56d4-ed7b-4d13-b84a-0fa72fd61a5c" providerId="AD" clId="Web-{10318347-A5F5-B90D-8E72-001D2875DADC}" dt="2023-09-01T20:08:51.954" v="165" actId="1076"/>
          <ac:spMkLst>
            <pc:docMk/>
            <pc:sldMk cId="3939388913" sldId="341"/>
            <ac:spMk id="5" creationId="{E4BBB0C5-98AC-1C65-BA73-83A9E5876E5B}"/>
          </ac:spMkLst>
        </pc:spChg>
        <pc:picChg chg="mod">
          <ac:chgData name="Ballantyne H C" userId="S::hcb@birkenheadschool.co.uk::10fb56d4-ed7b-4d13-b84a-0fa72fd61a5c" providerId="AD" clId="Web-{10318347-A5F5-B90D-8E72-001D2875DADC}" dt="2023-09-01T20:08:57.220" v="166" actId="14100"/>
          <ac:picMkLst>
            <pc:docMk/>
            <pc:sldMk cId="3939388913" sldId="341"/>
            <ac:picMk id="4" creationId="{00000000-0000-0000-0000-000000000000}"/>
          </ac:picMkLst>
        </pc:picChg>
      </pc:sldChg>
      <pc:sldChg chg="addSp modSp new mod setBg">
        <pc:chgData name="Ballantyne H C" userId="S::hcb@birkenheadschool.co.uk::10fb56d4-ed7b-4d13-b84a-0fa72fd61a5c" providerId="AD" clId="Web-{10318347-A5F5-B90D-8E72-001D2875DADC}" dt="2023-09-01T19:55:08.398" v="34"/>
        <pc:sldMkLst>
          <pc:docMk/>
          <pc:sldMk cId="977001849" sldId="345"/>
        </pc:sldMkLst>
        <pc:spChg chg="add mod">
          <ac:chgData name="Ballantyne H C" userId="S::hcb@birkenheadschool.co.uk::10fb56d4-ed7b-4d13-b84a-0fa72fd61a5c" providerId="AD" clId="Web-{10318347-A5F5-B90D-8E72-001D2875DADC}" dt="2023-09-01T19:54:56.132" v="33"/>
          <ac:spMkLst>
            <pc:docMk/>
            <pc:sldMk cId="977001849" sldId="345"/>
            <ac:spMk id="4" creationId="{4C8E4C6C-AFD9-6DD0-7B69-DD1AC747191C}"/>
          </ac:spMkLst>
        </pc:spChg>
        <pc:spChg chg="add">
          <ac:chgData name="Ballantyne H C" userId="S::hcb@birkenheadschool.co.uk::10fb56d4-ed7b-4d13-b84a-0fa72fd61a5c" providerId="AD" clId="Web-{10318347-A5F5-B90D-8E72-001D2875DADC}" dt="2023-09-01T19:55:08.398" v="34"/>
          <ac:spMkLst>
            <pc:docMk/>
            <pc:sldMk cId="977001849" sldId="345"/>
            <ac:spMk id="5" creationId="{4C2E77B0-F569-BA2F-0850-100F7EE1AED0}"/>
          </ac:spMkLst>
        </pc:spChg>
        <pc:spChg chg="add">
          <ac:chgData name="Ballantyne H C" userId="S::hcb@birkenheadschool.co.uk::10fb56d4-ed7b-4d13-b84a-0fa72fd61a5c" providerId="AD" clId="Web-{10318347-A5F5-B90D-8E72-001D2875DADC}" dt="2023-09-01T19:54:56.132" v="33"/>
          <ac:spMkLst>
            <pc:docMk/>
            <pc:sldMk cId="977001849" sldId="345"/>
            <ac:spMk id="9" creationId="{362D44EE-C852-4460-B8B5-C4F2BC20510C}"/>
          </ac:spMkLst>
        </pc:spChg>
        <pc:spChg chg="add">
          <ac:chgData name="Ballantyne H C" userId="S::hcb@birkenheadschool.co.uk::10fb56d4-ed7b-4d13-b84a-0fa72fd61a5c" providerId="AD" clId="Web-{10318347-A5F5-B90D-8E72-001D2875DADC}" dt="2023-09-01T19:54:56.132" v="33"/>
          <ac:spMkLst>
            <pc:docMk/>
            <pc:sldMk cId="977001849" sldId="345"/>
            <ac:spMk id="11" creationId="{658970D8-8D1D-4B5C-894B-E871CC86543D}"/>
          </ac:spMkLst>
        </pc:spChg>
        <pc:spChg chg="add">
          <ac:chgData name="Ballantyne H C" userId="S::hcb@birkenheadschool.co.uk::10fb56d4-ed7b-4d13-b84a-0fa72fd61a5c" providerId="AD" clId="Web-{10318347-A5F5-B90D-8E72-001D2875DADC}" dt="2023-09-01T19:54:56.132" v="33"/>
          <ac:spMkLst>
            <pc:docMk/>
            <pc:sldMk cId="977001849" sldId="345"/>
            <ac:spMk id="13" creationId="{F227E5B6-9132-43CA-B503-37A18562ADF2}"/>
          </ac:spMkLst>
        </pc:spChg>
        <pc:spChg chg="add">
          <ac:chgData name="Ballantyne H C" userId="S::hcb@birkenheadschool.co.uk::10fb56d4-ed7b-4d13-b84a-0fa72fd61a5c" providerId="AD" clId="Web-{10318347-A5F5-B90D-8E72-001D2875DADC}" dt="2023-09-01T19:54:56.132" v="33"/>
          <ac:spMkLst>
            <pc:docMk/>
            <pc:sldMk cId="977001849" sldId="345"/>
            <ac:spMk id="15" creationId="{03C2051E-A88D-48E5-BACF-AAED17892722}"/>
          </ac:spMkLst>
        </pc:spChg>
        <pc:spChg chg="add">
          <ac:chgData name="Ballantyne H C" userId="S::hcb@birkenheadschool.co.uk::10fb56d4-ed7b-4d13-b84a-0fa72fd61a5c" providerId="AD" clId="Web-{10318347-A5F5-B90D-8E72-001D2875DADC}" dt="2023-09-01T19:54:56.132" v="33"/>
          <ac:spMkLst>
            <pc:docMk/>
            <pc:sldMk cId="977001849" sldId="345"/>
            <ac:spMk id="17" creationId="{7821A508-2985-4905-874A-527429BAABFA}"/>
          </ac:spMkLst>
        </pc:spChg>
        <pc:spChg chg="add">
          <ac:chgData name="Ballantyne H C" userId="S::hcb@birkenheadschool.co.uk::10fb56d4-ed7b-4d13-b84a-0fa72fd61a5c" providerId="AD" clId="Web-{10318347-A5F5-B90D-8E72-001D2875DADC}" dt="2023-09-01T19:54:56.132" v="33"/>
          <ac:spMkLst>
            <pc:docMk/>
            <pc:sldMk cId="977001849" sldId="345"/>
            <ac:spMk id="19" creationId="{D2929CB1-0E3C-4B2D-ADC5-0154FB33BA44}"/>
          </ac:spMkLst>
        </pc:spChg>
        <pc:spChg chg="add">
          <ac:chgData name="Ballantyne H C" userId="S::hcb@birkenheadschool.co.uk::10fb56d4-ed7b-4d13-b84a-0fa72fd61a5c" providerId="AD" clId="Web-{10318347-A5F5-B90D-8E72-001D2875DADC}" dt="2023-09-01T19:54:56.132" v="33"/>
          <ac:spMkLst>
            <pc:docMk/>
            <pc:sldMk cId="977001849" sldId="345"/>
            <ac:spMk id="21" creationId="{5F2F0C84-BE8C-4DC2-A6D3-30349A801D5C}"/>
          </ac:spMkLst>
        </pc:spChg>
        <pc:picChg chg="add mod ord">
          <ac:chgData name="Ballantyne H C" userId="S::hcb@birkenheadschool.co.uk::10fb56d4-ed7b-4d13-b84a-0fa72fd61a5c" providerId="AD" clId="Web-{10318347-A5F5-B90D-8E72-001D2875DADC}" dt="2023-09-01T19:54:56.132" v="33"/>
          <ac:picMkLst>
            <pc:docMk/>
            <pc:sldMk cId="977001849" sldId="345"/>
            <ac:picMk id="3" creationId="{3D6E3D8C-1AB8-BF12-970A-94357428B209}"/>
          </ac:picMkLst>
        </pc:picChg>
      </pc:sldChg>
      <pc:sldChg chg="addSp modSp new">
        <pc:chgData name="Ballantyne H C" userId="S::hcb@birkenheadschool.co.uk::10fb56d4-ed7b-4d13-b84a-0fa72fd61a5c" providerId="AD" clId="Web-{10318347-A5F5-B90D-8E72-001D2875DADC}" dt="2023-09-01T20:06:40.373" v="160" actId="1076"/>
        <pc:sldMkLst>
          <pc:docMk/>
          <pc:sldMk cId="1677213220" sldId="346"/>
        </pc:sldMkLst>
        <pc:spChg chg="add mod">
          <ac:chgData name="Ballantyne H C" userId="S::hcb@birkenheadschool.co.uk::10fb56d4-ed7b-4d13-b84a-0fa72fd61a5c" providerId="AD" clId="Web-{10318347-A5F5-B90D-8E72-001D2875DADC}" dt="2023-09-01T20:05:52.965" v="150" actId="20577"/>
          <ac:spMkLst>
            <pc:docMk/>
            <pc:sldMk cId="1677213220" sldId="346"/>
            <ac:spMk id="2" creationId="{E4E19EEE-654A-D596-7CAB-F2FEEA1C77E5}"/>
          </ac:spMkLst>
        </pc:spChg>
        <pc:spChg chg="add mod">
          <ac:chgData name="Ballantyne H C" userId="S::hcb@birkenheadschool.co.uk::10fb56d4-ed7b-4d13-b84a-0fa72fd61a5c" providerId="AD" clId="Web-{10318347-A5F5-B90D-8E72-001D2875DADC}" dt="2023-09-01T20:06:40.373" v="160" actId="1076"/>
          <ac:spMkLst>
            <pc:docMk/>
            <pc:sldMk cId="1677213220" sldId="346"/>
            <ac:spMk id="3" creationId="{3E8B4BC2-E19E-67B8-E4F0-9B57FB2C3FDA}"/>
          </ac:spMkLst>
        </pc:spChg>
      </pc:sldChg>
      <pc:sldChg chg="addSp modSp new">
        <pc:chgData name="Ballantyne H C" userId="S::hcb@birkenheadschool.co.uk::10fb56d4-ed7b-4d13-b84a-0fa72fd61a5c" providerId="AD" clId="Web-{10318347-A5F5-B90D-8E72-001D2875DADC}" dt="2023-09-01T20:06:57.108" v="162" actId="1076"/>
        <pc:sldMkLst>
          <pc:docMk/>
          <pc:sldMk cId="1979448505" sldId="347"/>
        </pc:sldMkLst>
        <pc:spChg chg="add mod">
          <ac:chgData name="Ballantyne H C" userId="S::hcb@birkenheadschool.co.uk::10fb56d4-ed7b-4d13-b84a-0fa72fd61a5c" providerId="AD" clId="Web-{10318347-A5F5-B90D-8E72-001D2875DADC}" dt="2023-09-01T20:03:25.743" v="105"/>
          <ac:spMkLst>
            <pc:docMk/>
            <pc:sldMk cId="1979448505" sldId="347"/>
            <ac:spMk id="2" creationId="{83D59E1A-64B3-E10E-2CAE-87A9AA10E8E4}"/>
          </ac:spMkLst>
        </pc:spChg>
        <pc:spChg chg="add mod">
          <ac:chgData name="Ballantyne H C" userId="S::hcb@birkenheadschool.co.uk::10fb56d4-ed7b-4d13-b84a-0fa72fd61a5c" providerId="AD" clId="Web-{10318347-A5F5-B90D-8E72-001D2875DADC}" dt="2023-09-01T20:06:57.108" v="162" actId="1076"/>
          <ac:spMkLst>
            <pc:docMk/>
            <pc:sldMk cId="1979448505" sldId="347"/>
            <ac:spMk id="4" creationId="{24705C94-2E7A-3DC9-A81A-099CEF60EBE5}"/>
          </ac:spMkLst>
        </pc:spChg>
      </pc:sldChg>
      <pc:sldChg chg="add del replId">
        <pc:chgData name="Ballantyne H C" userId="S::hcb@birkenheadschool.co.uk::10fb56d4-ed7b-4d13-b84a-0fa72fd61a5c" providerId="AD" clId="Web-{10318347-A5F5-B90D-8E72-001D2875DADC}" dt="2023-09-01T20:09:03.548" v="167"/>
        <pc:sldMkLst>
          <pc:docMk/>
          <pc:sldMk cId="1910391667" sldId="348"/>
        </pc:sldMkLst>
      </pc:sldChg>
    </pc:docChg>
  </pc:docChgLst>
  <pc:docChgLst>
    <pc:chgData name="Ballantyne H C" userId="S::hcb@birkenheadschool.co.uk::10fb56d4-ed7b-4d13-b84a-0fa72fd61a5c" providerId="AD" clId="Web-{E6965336-FA3B-53ED-009A-7DA9B0C1DD7D}"/>
    <pc:docChg chg="addSld modSld">
      <pc:chgData name="Ballantyne H C" userId="S::hcb@birkenheadschool.co.uk::10fb56d4-ed7b-4d13-b84a-0fa72fd61a5c" providerId="AD" clId="Web-{E6965336-FA3B-53ED-009A-7DA9B0C1DD7D}" dt="2023-09-18T13:03:57.736" v="135" actId="20577"/>
      <pc:docMkLst>
        <pc:docMk/>
      </pc:docMkLst>
      <pc:sldChg chg="addSp modSp">
        <pc:chgData name="Ballantyne H C" userId="S::hcb@birkenheadschool.co.uk::10fb56d4-ed7b-4d13-b84a-0fa72fd61a5c" providerId="AD" clId="Web-{E6965336-FA3B-53ED-009A-7DA9B0C1DD7D}" dt="2023-09-18T13:03:57.736" v="135" actId="20577"/>
        <pc:sldMkLst>
          <pc:docMk/>
          <pc:sldMk cId="3320955544" sldId="272"/>
        </pc:sldMkLst>
        <pc:spChg chg="add mod">
          <ac:chgData name="Ballantyne H C" userId="S::hcb@birkenheadschool.co.uk::10fb56d4-ed7b-4d13-b84a-0fa72fd61a5c" providerId="AD" clId="Web-{E6965336-FA3B-53ED-009A-7DA9B0C1DD7D}" dt="2023-09-18T13:03:57.736" v="135" actId="20577"/>
          <ac:spMkLst>
            <pc:docMk/>
            <pc:sldMk cId="3320955544" sldId="272"/>
            <ac:spMk id="4" creationId="{626AF56F-6AF1-6755-265D-243B79EB646C}"/>
          </ac:spMkLst>
        </pc:spChg>
      </pc:sldChg>
      <pc:sldChg chg="addSp modSp new">
        <pc:chgData name="Ballantyne H C" userId="S::hcb@birkenheadschool.co.uk::10fb56d4-ed7b-4d13-b84a-0fa72fd61a5c" providerId="AD" clId="Web-{E6965336-FA3B-53ED-009A-7DA9B0C1DD7D}" dt="2023-09-18T13:02:42.044" v="96" actId="20577"/>
        <pc:sldMkLst>
          <pc:docMk/>
          <pc:sldMk cId="4056264239" sldId="354"/>
        </pc:sldMkLst>
        <pc:spChg chg="add mod">
          <ac:chgData name="Ballantyne H C" userId="S::hcb@birkenheadschool.co.uk::10fb56d4-ed7b-4d13-b84a-0fa72fd61a5c" providerId="AD" clId="Web-{E6965336-FA3B-53ED-009A-7DA9B0C1DD7D}" dt="2023-09-18T13:02:42.044" v="96" actId="20577"/>
          <ac:spMkLst>
            <pc:docMk/>
            <pc:sldMk cId="4056264239" sldId="354"/>
            <ac:spMk id="2" creationId="{F787AF5B-4E1B-3FDF-7AA6-BCB1799AE67C}"/>
          </ac:spMkLst>
        </pc:spChg>
      </pc:sldChg>
      <pc:sldChg chg="addSp modSp new">
        <pc:chgData name="Ballantyne H C" userId="S::hcb@birkenheadschool.co.uk::10fb56d4-ed7b-4d13-b84a-0fa72fd61a5c" providerId="AD" clId="Web-{E6965336-FA3B-53ED-009A-7DA9B0C1DD7D}" dt="2023-09-18T13:02:55.232" v="97" actId="20577"/>
        <pc:sldMkLst>
          <pc:docMk/>
          <pc:sldMk cId="2478117656" sldId="355"/>
        </pc:sldMkLst>
        <pc:spChg chg="add mod">
          <ac:chgData name="Ballantyne H C" userId="S::hcb@birkenheadschool.co.uk::10fb56d4-ed7b-4d13-b84a-0fa72fd61a5c" providerId="AD" clId="Web-{E6965336-FA3B-53ED-009A-7DA9B0C1DD7D}" dt="2023-09-18T13:02:55.232" v="97" actId="20577"/>
          <ac:spMkLst>
            <pc:docMk/>
            <pc:sldMk cId="2478117656" sldId="355"/>
            <ac:spMk id="2" creationId="{3ABC0BDC-DB98-02D1-8305-5672BF89EF6F}"/>
          </ac:spMkLst>
        </pc:spChg>
      </pc:sldChg>
    </pc:docChg>
  </pc:docChgLst>
  <pc:docChgLst>
    <pc:chgData name="Ballantyne H C" userId="S::hcb@birkenheadschool.co.uk::10fb56d4-ed7b-4d13-b84a-0fa72fd61a5c" providerId="AD" clId="Web-{B9198785-7F5F-EAD6-3991-546B47EEE667}"/>
    <pc:docChg chg="modSld">
      <pc:chgData name="Ballantyne H C" userId="S::hcb@birkenheadschool.co.uk::10fb56d4-ed7b-4d13-b84a-0fa72fd61a5c" providerId="AD" clId="Web-{B9198785-7F5F-EAD6-3991-546B47EEE667}" dt="2023-09-13T10:16:03.409" v="22" actId="1076"/>
      <pc:docMkLst>
        <pc:docMk/>
      </pc:docMkLst>
      <pc:sldChg chg="modSp">
        <pc:chgData name="Ballantyne H C" userId="S::hcb@birkenheadschool.co.uk::10fb56d4-ed7b-4d13-b84a-0fa72fd61a5c" providerId="AD" clId="Web-{B9198785-7F5F-EAD6-3991-546B47EEE667}" dt="2023-09-13T10:15:02.125" v="17" actId="1076"/>
        <pc:sldMkLst>
          <pc:docMk/>
          <pc:sldMk cId="603584673" sldId="268"/>
        </pc:sldMkLst>
        <pc:spChg chg="mod">
          <ac:chgData name="Ballantyne H C" userId="S::hcb@birkenheadschool.co.uk::10fb56d4-ed7b-4d13-b84a-0fa72fd61a5c" providerId="AD" clId="Web-{B9198785-7F5F-EAD6-3991-546B47EEE667}" dt="2023-09-13T10:14:58.797" v="16" actId="1076"/>
          <ac:spMkLst>
            <pc:docMk/>
            <pc:sldMk cId="603584673" sldId="268"/>
            <ac:spMk id="2" creationId="{00000000-0000-0000-0000-000000000000}"/>
          </ac:spMkLst>
        </pc:spChg>
        <pc:picChg chg="mod">
          <ac:chgData name="Ballantyne H C" userId="S::hcb@birkenheadschool.co.uk::10fb56d4-ed7b-4d13-b84a-0fa72fd61a5c" providerId="AD" clId="Web-{B9198785-7F5F-EAD6-3991-546B47EEE667}" dt="2023-09-13T10:15:02.125" v="17" actId="1076"/>
          <ac:picMkLst>
            <pc:docMk/>
            <pc:sldMk cId="603584673" sldId="268"/>
            <ac:picMk id="6" creationId="{00000000-0000-0000-0000-000000000000}"/>
          </ac:picMkLst>
        </pc:picChg>
      </pc:sldChg>
      <pc:sldChg chg="modSp">
        <pc:chgData name="Ballantyne H C" userId="S::hcb@birkenheadschool.co.uk::10fb56d4-ed7b-4d13-b84a-0fa72fd61a5c" providerId="AD" clId="Web-{B9198785-7F5F-EAD6-3991-546B47EEE667}" dt="2023-09-13T10:16:03.409" v="22" actId="1076"/>
        <pc:sldMkLst>
          <pc:docMk/>
          <pc:sldMk cId="3320955544" sldId="272"/>
        </pc:sldMkLst>
        <pc:spChg chg="mod">
          <ac:chgData name="Ballantyne H C" userId="S::hcb@birkenheadschool.co.uk::10fb56d4-ed7b-4d13-b84a-0fa72fd61a5c" providerId="AD" clId="Web-{B9198785-7F5F-EAD6-3991-546B47EEE667}" dt="2023-09-13T10:16:03.409" v="22" actId="1076"/>
          <ac:spMkLst>
            <pc:docMk/>
            <pc:sldMk cId="3320955544" sldId="272"/>
            <ac:spMk id="2" creationId="{00000000-0000-0000-0000-000000000000}"/>
          </ac:spMkLst>
        </pc:spChg>
      </pc:sldChg>
    </pc:docChg>
  </pc:docChgLst>
  <pc:docChgLst>
    <pc:chgData name="Ballantyne H C" userId="S::hcb@birkenheadschool.co.uk::10fb56d4-ed7b-4d13-b84a-0fa72fd61a5c" providerId="AD" clId="Web-{49B5395D-A731-C708-DA34-66C23716894D}"/>
    <pc:docChg chg="modSld">
      <pc:chgData name="Ballantyne H C" userId="S::hcb@birkenheadschool.co.uk::10fb56d4-ed7b-4d13-b84a-0fa72fd61a5c" providerId="AD" clId="Web-{49B5395D-A731-C708-DA34-66C23716894D}" dt="2023-09-15T10:53:49.089" v="1" actId="20577"/>
      <pc:docMkLst>
        <pc:docMk/>
      </pc:docMkLst>
      <pc:sldChg chg="modSp">
        <pc:chgData name="Ballantyne H C" userId="S::hcb@birkenheadschool.co.uk::10fb56d4-ed7b-4d13-b84a-0fa72fd61a5c" providerId="AD" clId="Web-{49B5395D-A731-C708-DA34-66C23716894D}" dt="2023-09-15T10:53:49.089" v="1" actId="20577"/>
        <pc:sldMkLst>
          <pc:docMk/>
          <pc:sldMk cId="3320955544" sldId="272"/>
        </pc:sldMkLst>
        <pc:spChg chg="mod">
          <ac:chgData name="Ballantyne H C" userId="S::hcb@birkenheadschool.co.uk::10fb56d4-ed7b-4d13-b84a-0fa72fd61a5c" providerId="AD" clId="Web-{49B5395D-A731-C708-DA34-66C23716894D}" dt="2023-09-15T10:53:49.089" v="1" actId="20577"/>
          <ac:spMkLst>
            <pc:docMk/>
            <pc:sldMk cId="3320955544" sldId="272"/>
            <ac:spMk id="2" creationId="{00000000-0000-0000-0000-000000000000}"/>
          </ac:spMkLst>
        </pc:spChg>
      </pc:sldChg>
    </pc:docChg>
  </pc:docChgLst>
  <pc:docChgLst>
    <pc:chgData name="Ballantyne H C" userId="S::hcb@birkenheadschool.co.uk::10fb56d4-ed7b-4d13-b84a-0fa72fd61a5c" providerId="AD" clId="Web-{099BD25B-68AD-7FA8-CC6F-769D86DB1FDF}"/>
    <pc:docChg chg="addSld modSld sldOrd">
      <pc:chgData name="Ballantyne H C" userId="S::hcb@birkenheadschool.co.uk::10fb56d4-ed7b-4d13-b84a-0fa72fd61a5c" providerId="AD" clId="Web-{099BD25B-68AD-7FA8-CC6F-769D86DB1FDF}" dt="2023-09-06T09:57:24.171" v="188" actId="1076"/>
      <pc:docMkLst>
        <pc:docMk/>
      </pc:docMkLst>
      <pc:sldChg chg="ord">
        <pc:chgData name="Ballantyne H C" userId="S::hcb@birkenheadschool.co.uk::10fb56d4-ed7b-4d13-b84a-0fa72fd61a5c" providerId="AD" clId="Web-{099BD25B-68AD-7FA8-CC6F-769D86DB1FDF}" dt="2023-09-06T09:47:04.255" v="1"/>
        <pc:sldMkLst>
          <pc:docMk/>
          <pc:sldMk cId="3050089891" sldId="259"/>
        </pc:sldMkLst>
      </pc:sldChg>
      <pc:sldChg chg="modSp">
        <pc:chgData name="Ballantyne H C" userId="S::hcb@birkenheadschool.co.uk::10fb56d4-ed7b-4d13-b84a-0fa72fd61a5c" providerId="AD" clId="Web-{099BD25B-68AD-7FA8-CC6F-769D86DB1FDF}" dt="2023-09-06T09:47:50.679" v="8" actId="20577"/>
        <pc:sldMkLst>
          <pc:docMk/>
          <pc:sldMk cId="1130603121" sldId="260"/>
        </pc:sldMkLst>
        <pc:spChg chg="mod">
          <ac:chgData name="Ballantyne H C" userId="S::hcb@birkenheadschool.co.uk::10fb56d4-ed7b-4d13-b84a-0fa72fd61a5c" providerId="AD" clId="Web-{099BD25B-68AD-7FA8-CC6F-769D86DB1FDF}" dt="2023-09-06T09:47:29.537" v="3" actId="20577"/>
          <ac:spMkLst>
            <pc:docMk/>
            <pc:sldMk cId="1130603121" sldId="260"/>
            <ac:spMk id="2" creationId="{00000000-0000-0000-0000-000000000000}"/>
          </ac:spMkLst>
        </pc:spChg>
        <pc:spChg chg="mod">
          <ac:chgData name="Ballantyne H C" userId="S::hcb@birkenheadschool.co.uk::10fb56d4-ed7b-4d13-b84a-0fa72fd61a5c" providerId="AD" clId="Web-{099BD25B-68AD-7FA8-CC6F-769D86DB1FDF}" dt="2023-09-06T09:47:35.381" v="6"/>
          <ac:spMkLst>
            <pc:docMk/>
            <pc:sldMk cId="1130603121" sldId="260"/>
            <ac:spMk id="9" creationId="{00000000-0000-0000-0000-000000000000}"/>
          </ac:spMkLst>
        </pc:spChg>
        <pc:spChg chg="mod">
          <ac:chgData name="Ballantyne H C" userId="S::hcb@birkenheadschool.co.uk::10fb56d4-ed7b-4d13-b84a-0fa72fd61a5c" providerId="AD" clId="Web-{099BD25B-68AD-7FA8-CC6F-769D86DB1FDF}" dt="2023-09-06T09:47:50.679" v="8" actId="20577"/>
          <ac:spMkLst>
            <pc:docMk/>
            <pc:sldMk cId="1130603121" sldId="260"/>
            <ac:spMk id="12" creationId="{00000000-0000-0000-0000-000000000000}"/>
          </ac:spMkLst>
        </pc:spChg>
      </pc:sldChg>
      <pc:sldChg chg="ord">
        <pc:chgData name="Ballantyne H C" userId="S::hcb@birkenheadschool.co.uk::10fb56d4-ed7b-4d13-b84a-0fa72fd61a5c" providerId="AD" clId="Web-{099BD25B-68AD-7FA8-CC6F-769D86DB1FDF}" dt="2023-09-06T09:46:53.801" v="0"/>
        <pc:sldMkLst>
          <pc:docMk/>
          <pc:sldMk cId="971442192" sldId="261"/>
        </pc:sldMkLst>
      </pc:sldChg>
      <pc:sldChg chg="addSp modSp">
        <pc:chgData name="Ballantyne H C" userId="S::hcb@birkenheadschool.co.uk::10fb56d4-ed7b-4d13-b84a-0fa72fd61a5c" providerId="AD" clId="Web-{099BD25B-68AD-7FA8-CC6F-769D86DB1FDF}" dt="2023-09-06T09:53:38.364" v="122" actId="20577"/>
        <pc:sldMkLst>
          <pc:docMk/>
          <pc:sldMk cId="1168212910" sldId="262"/>
        </pc:sldMkLst>
        <pc:spChg chg="add mod">
          <ac:chgData name="Ballantyne H C" userId="S::hcb@birkenheadschool.co.uk::10fb56d4-ed7b-4d13-b84a-0fa72fd61a5c" providerId="AD" clId="Web-{099BD25B-68AD-7FA8-CC6F-769D86DB1FDF}" dt="2023-09-06T09:52:41.847" v="93" actId="1076"/>
          <ac:spMkLst>
            <pc:docMk/>
            <pc:sldMk cId="1168212910" sldId="262"/>
            <ac:spMk id="3" creationId="{650A97DC-2A51-783A-A7B5-49A0C764256A}"/>
          </ac:spMkLst>
        </pc:spChg>
        <pc:spChg chg="add mod">
          <ac:chgData name="Ballantyne H C" userId="S::hcb@birkenheadschool.co.uk::10fb56d4-ed7b-4d13-b84a-0fa72fd61a5c" providerId="AD" clId="Web-{099BD25B-68AD-7FA8-CC6F-769D86DB1FDF}" dt="2023-09-06T09:53:38.364" v="122" actId="20577"/>
          <ac:spMkLst>
            <pc:docMk/>
            <pc:sldMk cId="1168212910" sldId="262"/>
            <ac:spMk id="4" creationId="{36D34CF4-63A9-6562-23CF-B2C34159C3DD}"/>
          </ac:spMkLst>
        </pc:spChg>
        <pc:spChg chg="mod">
          <ac:chgData name="Ballantyne H C" userId="S::hcb@birkenheadschool.co.uk::10fb56d4-ed7b-4d13-b84a-0fa72fd61a5c" providerId="AD" clId="Web-{099BD25B-68AD-7FA8-CC6F-769D86DB1FDF}" dt="2023-09-06T09:53:05.473" v="106" actId="1076"/>
          <ac:spMkLst>
            <pc:docMk/>
            <pc:sldMk cId="1168212910" sldId="262"/>
            <ac:spMk id="10" creationId="{00000000-0000-0000-0000-000000000000}"/>
          </ac:spMkLst>
        </pc:spChg>
      </pc:sldChg>
      <pc:sldChg chg="modSp">
        <pc:chgData name="Ballantyne H C" userId="S::hcb@birkenheadschool.co.uk::10fb56d4-ed7b-4d13-b84a-0fa72fd61a5c" providerId="AD" clId="Web-{099BD25B-68AD-7FA8-CC6F-769D86DB1FDF}" dt="2023-09-06T09:57:14.373" v="187" actId="1076"/>
        <pc:sldMkLst>
          <pc:docMk/>
          <pc:sldMk cId="1677213220" sldId="346"/>
        </pc:sldMkLst>
        <pc:spChg chg="mod">
          <ac:chgData name="Ballantyne H C" userId="S::hcb@birkenheadschool.co.uk::10fb56d4-ed7b-4d13-b84a-0fa72fd61a5c" providerId="AD" clId="Web-{099BD25B-68AD-7FA8-CC6F-769D86DB1FDF}" dt="2023-09-06T09:57:14.373" v="187" actId="1076"/>
          <ac:spMkLst>
            <pc:docMk/>
            <pc:sldMk cId="1677213220" sldId="346"/>
            <ac:spMk id="3" creationId="{3E8B4BC2-E19E-67B8-E4F0-9B57FB2C3FDA}"/>
          </ac:spMkLst>
        </pc:spChg>
      </pc:sldChg>
      <pc:sldChg chg="modSp">
        <pc:chgData name="Ballantyne H C" userId="S::hcb@birkenheadschool.co.uk::10fb56d4-ed7b-4d13-b84a-0fa72fd61a5c" providerId="AD" clId="Web-{099BD25B-68AD-7FA8-CC6F-769D86DB1FDF}" dt="2023-09-06T09:57:24.171" v="188" actId="1076"/>
        <pc:sldMkLst>
          <pc:docMk/>
          <pc:sldMk cId="1979448505" sldId="347"/>
        </pc:sldMkLst>
        <pc:spChg chg="mod">
          <ac:chgData name="Ballantyne H C" userId="S::hcb@birkenheadschool.co.uk::10fb56d4-ed7b-4d13-b84a-0fa72fd61a5c" providerId="AD" clId="Web-{099BD25B-68AD-7FA8-CC6F-769D86DB1FDF}" dt="2023-09-06T09:57:24.171" v="188" actId="1076"/>
          <ac:spMkLst>
            <pc:docMk/>
            <pc:sldMk cId="1979448505" sldId="347"/>
            <ac:spMk id="2" creationId="{83D59E1A-64B3-E10E-2CAE-87A9AA10E8E4}"/>
          </ac:spMkLst>
        </pc:spChg>
      </pc:sldChg>
      <pc:sldChg chg="addSp delSp modSp new mod setBg">
        <pc:chgData name="Ballantyne H C" userId="S::hcb@birkenheadschool.co.uk::10fb56d4-ed7b-4d13-b84a-0fa72fd61a5c" providerId="AD" clId="Web-{099BD25B-68AD-7FA8-CC6F-769D86DB1FDF}" dt="2023-09-06T09:56:32.778" v="178" actId="20577"/>
        <pc:sldMkLst>
          <pc:docMk/>
          <pc:sldMk cId="2949638612" sldId="348"/>
        </pc:sldMkLst>
        <pc:spChg chg="add mod">
          <ac:chgData name="Ballantyne H C" userId="S::hcb@birkenheadschool.co.uk::10fb56d4-ed7b-4d13-b84a-0fa72fd61a5c" providerId="AD" clId="Web-{099BD25B-68AD-7FA8-CC6F-769D86DB1FDF}" dt="2023-09-06T09:56:32.778" v="178" actId="20577"/>
          <ac:spMkLst>
            <pc:docMk/>
            <pc:sldMk cId="2949638612" sldId="348"/>
            <ac:spMk id="2" creationId="{1E5AE49A-3ECB-4672-CF85-A86E6337AB94}"/>
          </ac:spMkLst>
        </pc:spChg>
        <pc:spChg chg="add mod">
          <ac:chgData name="Ballantyne H C" userId="S::hcb@birkenheadschool.co.uk::10fb56d4-ed7b-4d13-b84a-0fa72fd61a5c" providerId="AD" clId="Web-{099BD25B-68AD-7FA8-CC6F-769D86DB1FDF}" dt="2023-09-06T09:56:20.014" v="174" actId="1076"/>
          <ac:spMkLst>
            <pc:docMk/>
            <pc:sldMk cId="2949638612" sldId="348"/>
            <ac:spMk id="3" creationId="{18726368-182E-6A17-0F1F-5D7E69303260}"/>
          </ac:spMkLst>
        </pc:spChg>
        <pc:spChg chg="add">
          <ac:chgData name="Ballantyne H C" userId="S::hcb@birkenheadschool.co.uk::10fb56d4-ed7b-4d13-b84a-0fa72fd61a5c" providerId="AD" clId="Web-{099BD25B-68AD-7FA8-CC6F-769D86DB1FDF}" dt="2023-09-06T09:54:06.037" v="129"/>
          <ac:spMkLst>
            <pc:docMk/>
            <pc:sldMk cId="2949638612" sldId="348"/>
            <ac:spMk id="9" creationId="{AE3A741D-C19B-960A-5803-1C5887147820}"/>
          </ac:spMkLst>
        </pc:spChg>
        <pc:spChg chg="add">
          <ac:chgData name="Ballantyne H C" userId="S::hcb@birkenheadschool.co.uk::10fb56d4-ed7b-4d13-b84a-0fa72fd61a5c" providerId="AD" clId="Web-{099BD25B-68AD-7FA8-CC6F-769D86DB1FDF}" dt="2023-09-06T09:54:06.037" v="129"/>
          <ac:spMkLst>
            <pc:docMk/>
            <pc:sldMk cId="2949638612" sldId="348"/>
            <ac:spMk id="11" creationId="{DC39DE25-0E4E-0AA7-0932-1D78C2372786}"/>
          </ac:spMkLst>
        </pc:spChg>
        <pc:spChg chg="add">
          <ac:chgData name="Ballantyne H C" userId="S::hcb@birkenheadschool.co.uk::10fb56d4-ed7b-4d13-b84a-0fa72fd61a5c" providerId="AD" clId="Web-{099BD25B-68AD-7FA8-CC6F-769D86DB1FDF}" dt="2023-09-06T09:54:06.037" v="129"/>
          <ac:spMkLst>
            <pc:docMk/>
            <pc:sldMk cId="2949638612" sldId="348"/>
            <ac:spMk id="13" creationId="{8D6EA299-0840-6DEA-E670-C49AEBC87E89}"/>
          </ac:spMkLst>
        </pc:spChg>
        <pc:picChg chg="add del">
          <ac:chgData name="Ballantyne H C" userId="S::hcb@birkenheadschool.co.uk::10fb56d4-ed7b-4d13-b84a-0fa72fd61a5c" providerId="AD" clId="Web-{099BD25B-68AD-7FA8-CC6F-769D86DB1FDF}" dt="2023-09-06T09:55:16.228" v="151"/>
          <ac:picMkLst>
            <pc:docMk/>
            <pc:sldMk cId="2949638612" sldId="348"/>
            <ac:picMk id="5" creationId="{2BA65BBC-2FB8-9774-77F0-5BD0D1EFDB12}"/>
          </ac:picMkLst>
        </pc:picChg>
      </pc:sldChg>
    </pc:docChg>
  </pc:docChgLst>
  <pc:docChgLst>
    <pc:chgData name="Ballantyne H C" userId="S::hcb@birkenheadschool.co.uk::10fb56d4-ed7b-4d13-b84a-0fa72fd61a5c" providerId="AD" clId="Web-{8E280FE1-7D82-DE54-CA4D-FDE20CFC1FFD}"/>
    <pc:docChg chg="addSld modSld">
      <pc:chgData name="Ballantyne H C" userId="S::hcb@birkenheadschool.co.uk::10fb56d4-ed7b-4d13-b84a-0fa72fd61a5c" providerId="AD" clId="Web-{8E280FE1-7D82-DE54-CA4D-FDE20CFC1FFD}" dt="2023-09-11T09:48:13.728" v="15"/>
      <pc:docMkLst>
        <pc:docMk/>
      </pc:docMkLst>
      <pc:sldChg chg="addSp modSp">
        <pc:chgData name="Ballantyne H C" userId="S::hcb@birkenheadschool.co.uk::10fb56d4-ed7b-4d13-b84a-0fa72fd61a5c" providerId="AD" clId="Web-{8E280FE1-7D82-DE54-CA4D-FDE20CFC1FFD}" dt="2023-09-11T09:45:25.348" v="3" actId="1076"/>
        <pc:sldMkLst>
          <pc:docMk/>
          <pc:sldMk cId="977001849" sldId="345"/>
        </pc:sldMkLst>
        <pc:picChg chg="add mod">
          <ac:chgData name="Ballantyne H C" userId="S::hcb@birkenheadschool.co.uk::10fb56d4-ed7b-4d13-b84a-0fa72fd61a5c" providerId="AD" clId="Web-{8E280FE1-7D82-DE54-CA4D-FDE20CFC1FFD}" dt="2023-09-11T09:45:25.348" v="3" actId="1076"/>
          <ac:picMkLst>
            <pc:docMk/>
            <pc:sldMk cId="977001849" sldId="345"/>
            <ac:picMk id="2" creationId="{FF617137-E1C1-4D23-BE14-168E7D9362AB}"/>
          </ac:picMkLst>
        </pc:picChg>
      </pc:sldChg>
      <pc:sldChg chg="addSp delSp modSp add replId">
        <pc:chgData name="Ballantyne H C" userId="S::hcb@birkenheadschool.co.uk::10fb56d4-ed7b-4d13-b84a-0fa72fd61a5c" providerId="AD" clId="Web-{8E280FE1-7D82-DE54-CA4D-FDE20CFC1FFD}" dt="2023-09-11T09:48:13.728" v="15"/>
        <pc:sldMkLst>
          <pc:docMk/>
          <pc:sldMk cId="3669755485" sldId="349"/>
        </pc:sldMkLst>
        <pc:spChg chg="mod">
          <ac:chgData name="Ballantyne H C" userId="S::hcb@birkenheadschool.co.uk::10fb56d4-ed7b-4d13-b84a-0fa72fd61a5c" providerId="AD" clId="Web-{8E280FE1-7D82-DE54-CA4D-FDE20CFC1FFD}" dt="2023-09-11T09:45:45.302" v="8" actId="20577"/>
          <ac:spMkLst>
            <pc:docMk/>
            <pc:sldMk cId="3669755485" sldId="349"/>
            <ac:spMk id="2" creationId="{E4E19EEE-654A-D596-7CAB-F2FEEA1C77E5}"/>
          </ac:spMkLst>
        </pc:spChg>
        <pc:spChg chg="add del mod">
          <ac:chgData name="Ballantyne H C" userId="S::hcb@birkenheadschool.co.uk::10fb56d4-ed7b-4d13-b84a-0fa72fd61a5c" providerId="AD" clId="Web-{8E280FE1-7D82-DE54-CA4D-FDE20CFC1FFD}" dt="2023-09-11T09:48:02.291" v="12"/>
          <ac:spMkLst>
            <pc:docMk/>
            <pc:sldMk cId="3669755485" sldId="349"/>
            <ac:spMk id="4" creationId="{F00CF9EC-D663-B0A9-BDE8-C198CFA3DB55}"/>
          </ac:spMkLst>
        </pc:spChg>
        <pc:spChg chg="add del mod">
          <ac:chgData name="Ballantyne H C" userId="S::hcb@birkenheadschool.co.uk::10fb56d4-ed7b-4d13-b84a-0fa72fd61a5c" providerId="AD" clId="Web-{8E280FE1-7D82-DE54-CA4D-FDE20CFC1FFD}" dt="2023-09-11T09:48:13.728" v="15"/>
          <ac:spMkLst>
            <pc:docMk/>
            <pc:sldMk cId="3669755485" sldId="349"/>
            <ac:spMk id="5" creationId="{5E74DEA6-55E0-53FB-9A17-38A51DBC1167}"/>
          </ac:spMkLst>
        </pc:spChg>
      </pc:sldChg>
    </pc:docChg>
  </pc:docChgLst>
  <pc:docChgLst>
    <pc:chgData name="Ballantyne H C" userId="S::hcb@birkenheadschool.co.uk::10fb56d4-ed7b-4d13-b84a-0fa72fd61a5c" providerId="AD" clId="Web-{B1DC1FFD-9A27-F933-6A9A-7BD6AAD1AAD9}"/>
    <pc:docChg chg="modSld">
      <pc:chgData name="Ballantyne H C" userId="S::hcb@birkenheadschool.co.uk::10fb56d4-ed7b-4d13-b84a-0fa72fd61a5c" providerId="AD" clId="Web-{B1DC1FFD-9A27-F933-6A9A-7BD6AAD1AAD9}" dt="2023-09-12T12:08:04.872" v="17" actId="1076"/>
      <pc:docMkLst>
        <pc:docMk/>
      </pc:docMkLst>
      <pc:sldChg chg="addSp modSp">
        <pc:chgData name="Ballantyne H C" userId="S::hcb@birkenheadschool.co.uk::10fb56d4-ed7b-4d13-b84a-0fa72fd61a5c" providerId="AD" clId="Web-{B1DC1FFD-9A27-F933-6A9A-7BD6AAD1AAD9}" dt="2023-09-12T12:08:04.872" v="17" actId="1076"/>
        <pc:sldMkLst>
          <pc:docMk/>
          <pc:sldMk cId="977001849" sldId="345"/>
        </pc:sldMkLst>
        <pc:spChg chg="mod">
          <ac:chgData name="Ballantyne H C" userId="S::hcb@birkenheadschool.co.uk::10fb56d4-ed7b-4d13-b84a-0fa72fd61a5c" providerId="AD" clId="Web-{B1DC1FFD-9A27-F933-6A9A-7BD6AAD1AAD9}" dt="2023-09-12T12:07:23.466" v="1" actId="1076"/>
          <ac:spMkLst>
            <pc:docMk/>
            <pc:sldMk cId="977001849" sldId="345"/>
            <ac:spMk id="4" creationId="{4C8E4C6C-AFD9-6DD0-7B69-DD1AC747191C}"/>
          </ac:spMkLst>
        </pc:spChg>
        <pc:spChg chg="add mod">
          <ac:chgData name="Ballantyne H C" userId="S::hcb@birkenheadschool.co.uk::10fb56d4-ed7b-4d13-b84a-0fa72fd61a5c" providerId="AD" clId="Web-{B1DC1FFD-9A27-F933-6A9A-7BD6AAD1AAD9}" dt="2023-09-12T12:08:04.872" v="17" actId="1076"/>
          <ac:spMkLst>
            <pc:docMk/>
            <pc:sldMk cId="977001849" sldId="345"/>
            <ac:spMk id="7" creationId="{459E30F8-1C63-481C-039C-9142F3B13333}"/>
          </ac:spMkLst>
        </pc:spChg>
        <pc:picChg chg="mod">
          <ac:chgData name="Ballantyne H C" userId="S::hcb@birkenheadschool.co.uk::10fb56d4-ed7b-4d13-b84a-0fa72fd61a5c" providerId="AD" clId="Web-{B1DC1FFD-9A27-F933-6A9A-7BD6AAD1AAD9}" dt="2023-09-12T12:07:25.075" v="2" actId="1076"/>
          <ac:picMkLst>
            <pc:docMk/>
            <pc:sldMk cId="977001849" sldId="345"/>
            <ac:picMk id="2" creationId="{FF617137-E1C1-4D23-BE14-168E7D9362AB}"/>
          </ac:picMkLst>
        </pc:picChg>
        <pc:picChg chg="add mod">
          <ac:chgData name="Ballantyne H C" userId="S::hcb@birkenheadschool.co.uk::10fb56d4-ed7b-4d13-b84a-0fa72fd61a5c" providerId="AD" clId="Web-{B1DC1FFD-9A27-F933-6A9A-7BD6AAD1AAD9}" dt="2023-09-12T12:07:46.403" v="4" actId="1076"/>
          <ac:picMkLst>
            <pc:docMk/>
            <pc:sldMk cId="977001849" sldId="345"/>
            <ac:picMk id="6" creationId="{3FBDF5B4-FCD4-D181-6AB4-695BF4743922}"/>
          </ac:picMkLst>
        </pc:picChg>
      </pc:sldChg>
    </pc:docChg>
  </pc:docChgLst>
  <pc:docChgLst>
    <pc:chgData name="Smeaton L" userId="S::ls@birkenheadschool.co.uk::b0f061ed-b383-4204-91cc-c2796f4cb2d7" providerId="AD" clId="Web-{6A087E5E-966A-3FC1-9AEB-03C74CE6D42A}"/>
    <pc:docChg chg="sldOrd">
      <pc:chgData name="Smeaton L" userId="S::ls@birkenheadschool.co.uk::b0f061ed-b383-4204-91cc-c2796f4cb2d7" providerId="AD" clId="Web-{6A087E5E-966A-3FC1-9AEB-03C74CE6D42A}" dt="2023-09-12T08:25:46.687" v="0"/>
      <pc:docMkLst>
        <pc:docMk/>
      </pc:docMkLst>
      <pc:sldChg chg="ord">
        <pc:chgData name="Smeaton L" userId="S::ls@birkenheadschool.co.uk::b0f061ed-b383-4204-91cc-c2796f4cb2d7" providerId="AD" clId="Web-{6A087E5E-966A-3FC1-9AEB-03C74CE6D42A}" dt="2023-09-12T08:25:46.687" v="0"/>
        <pc:sldMkLst>
          <pc:docMk/>
          <pc:sldMk cId="2949638612" sldId="3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E396D-4807-438F-881C-E76635E457D3}" type="datetimeFigureOut">
              <a:rPr lang="en-GB" smtClean="0"/>
              <a:t>09/10/2023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5001D-E664-4364-8AF5-27D42A2468F0}" type="slidenum">
              <a:rPr lang="en-GB" smtClean="0"/>
              <a:t>‹#›</a:t>
            </a:fld>
            <a:endParaRPr lang="en-GB"/>
          </a:p>
        </p:txBody>
      </p:sp>
    </p:spTree>
    <p:extLst>
      <p:ext uri="{BB962C8B-B14F-4D97-AF65-F5344CB8AC3E}">
        <p14:creationId xmlns:p14="http://schemas.microsoft.com/office/powerpoint/2010/main" val="245139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5001D-E664-4364-8AF5-27D42A2468F0}" type="slidenum">
              <a:rPr lang="en-GB" smtClean="0"/>
              <a:t>47</a:t>
            </a:fld>
            <a:endParaRPr lang="en-GB"/>
          </a:p>
        </p:txBody>
      </p:sp>
    </p:spTree>
    <p:extLst>
      <p:ext uri="{BB962C8B-B14F-4D97-AF65-F5344CB8AC3E}">
        <p14:creationId xmlns:p14="http://schemas.microsoft.com/office/powerpoint/2010/main" val="149124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0A991F0-597C-4114-A615-A0415B4C8343}"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FABF6-221D-431B-ABC1-018A172FE26C}" type="slidenum">
              <a:rPr lang="en-GB" smtClean="0"/>
              <a:t>‹#›</a:t>
            </a:fld>
            <a:endParaRPr lang="en-GB"/>
          </a:p>
        </p:txBody>
      </p:sp>
    </p:spTree>
    <p:extLst>
      <p:ext uri="{BB962C8B-B14F-4D97-AF65-F5344CB8AC3E}">
        <p14:creationId xmlns:p14="http://schemas.microsoft.com/office/powerpoint/2010/main" val="2580220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A991F0-597C-4114-A615-A0415B4C8343}"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FABF6-221D-431B-ABC1-018A172FE26C}" type="slidenum">
              <a:rPr lang="en-GB" smtClean="0"/>
              <a:t>‹#›</a:t>
            </a:fld>
            <a:endParaRPr lang="en-GB"/>
          </a:p>
        </p:txBody>
      </p:sp>
    </p:spTree>
    <p:extLst>
      <p:ext uri="{BB962C8B-B14F-4D97-AF65-F5344CB8AC3E}">
        <p14:creationId xmlns:p14="http://schemas.microsoft.com/office/powerpoint/2010/main" val="12007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A991F0-597C-4114-A615-A0415B4C8343}"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FABF6-221D-431B-ABC1-018A172FE26C}" type="slidenum">
              <a:rPr lang="en-GB" smtClean="0"/>
              <a:t>‹#›</a:t>
            </a:fld>
            <a:endParaRPr lang="en-GB"/>
          </a:p>
        </p:txBody>
      </p:sp>
    </p:spTree>
    <p:extLst>
      <p:ext uri="{BB962C8B-B14F-4D97-AF65-F5344CB8AC3E}">
        <p14:creationId xmlns:p14="http://schemas.microsoft.com/office/powerpoint/2010/main" val="384374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A991F0-597C-4114-A615-A0415B4C8343}"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FABF6-221D-431B-ABC1-018A172FE26C}" type="slidenum">
              <a:rPr lang="en-GB" smtClean="0"/>
              <a:t>‹#›</a:t>
            </a:fld>
            <a:endParaRPr lang="en-GB"/>
          </a:p>
        </p:txBody>
      </p:sp>
    </p:spTree>
    <p:extLst>
      <p:ext uri="{BB962C8B-B14F-4D97-AF65-F5344CB8AC3E}">
        <p14:creationId xmlns:p14="http://schemas.microsoft.com/office/powerpoint/2010/main" val="3240002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A991F0-597C-4114-A615-A0415B4C8343}"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FABF6-221D-431B-ABC1-018A172FE26C}" type="slidenum">
              <a:rPr lang="en-GB" smtClean="0"/>
              <a:t>‹#›</a:t>
            </a:fld>
            <a:endParaRPr lang="en-GB"/>
          </a:p>
        </p:txBody>
      </p:sp>
    </p:spTree>
    <p:extLst>
      <p:ext uri="{BB962C8B-B14F-4D97-AF65-F5344CB8AC3E}">
        <p14:creationId xmlns:p14="http://schemas.microsoft.com/office/powerpoint/2010/main" val="232938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A991F0-597C-4114-A615-A0415B4C8343}" type="datetimeFigureOut">
              <a:rPr lang="en-GB" smtClean="0"/>
              <a:t>09/10/2023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FABF6-221D-431B-ABC1-018A172FE26C}" type="slidenum">
              <a:rPr lang="en-GB" smtClean="0"/>
              <a:t>‹#›</a:t>
            </a:fld>
            <a:endParaRPr lang="en-GB"/>
          </a:p>
        </p:txBody>
      </p:sp>
    </p:spTree>
    <p:extLst>
      <p:ext uri="{BB962C8B-B14F-4D97-AF65-F5344CB8AC3E}">
        <p14:creationId xmlns:p14="http://schemas.microsoft.com/office/powerpoint/2010/main" val="266154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0A991F0-597C-4114-A615-A0415B4C8343}" type="datetimeFigureOut">
              <a:rPr lang="en-GB" smtClean="0"/>
              <a:t>09/10/2023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8FABF6-221D-431B-ABC1-018A172FE26C}" type="slidenum">
              <a:rPr lang="en-GB" smtClean="0"/>
              <a:t>‹#›</a:t>
            </a:fld>
            <a:endParaRPr lang="en-GB"/>
          </a:p>
        </p:txBody>
      </p:sp>
    </p:spTree>
    <p:extLst>
      <p:ext uri="{BB962C8B-B14F-4D97-AF65-F5344CB8AC3E}">
        <p14:creationId xmlns:p14="http://schemas.microsoft.com/office/powerpoint/2010/main" val="352504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0A991F0-597C-4114-A615-A0415B4C8343}" type="datetimeFigureOut">
              <a:rPr lang="en-GB" smtClean="0"/>
              <a:t>09/10/2023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8FABF6-221D-431B-ABC1-018A172FE26C}" type="slidenum">
              <a:rPr lang="en-GB" smtClean="0"/>
              <a:t>‹#›</a:t>
            </a:fld>
            <a:endParaRPr lang="en-GB"/>
          </a:p>
        </p:txBody>
      </p:sp>
    </p:spTree>
    <p:extLst>
      <p:ext uri="{BB962C8B-B14F-4D97-AF65-F5344CB8AC3E}">
        <p14:creationId xmlns:p14="http://schemas.microsoft.com/office/powerpoint/2010/main" val="3049578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991F0-597C-4114-A615-A0415B4C8343}" type="datetimeFigureOut">
              <a:rPr lang="en-GB" smtClean="0"/>
              <a:t>09/10/2023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8FABF6-221D-431B-ABC1-018A172FE26C}" type="slidenum">
              <a:rPr lang="en-GB" smtClean="0"/>
              <a:t>‹#›</a:t>
            </a:fld>
            <a:endParaRPr lang="en-GB"/>
          </a:p>
        </p:txBody>
      </p:sp>
    </p:spTree>
    <p:extLst>
      <p:ext uri="{BB962C8B-B14F-4D97-AF65-F5344CB8AC3E}">
        <p14:creationId xmlns:p14="http://schemas.microsoft.com/office/powerpoint/2010/main" val="250412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A991F0-597C-4114-A615-A0415B4C8343}" type="datetimeFigureOut">
              <a:rPr lang="en-GB" smtClean="0"/>
              <a:t>09/10/2023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FABF6-221D-431B-ABC1-018A172FE26C}" type="slidenum">
              <a:rPr lang="en-GB" smtClean="0"/>
              <a:t>‹#›</a:t>
            </a:fld>
            <a:endParaRPr lang="en-GB"/>
          </a:p>
        </p:txBody>
      </p:sp>
    </p:spTree>
    <p:extLst>
      <p:ext uri="{BB962C8B-B14F-4D97-AF65-F5344CB8AC3E}">
        <p14:creationId xmlns:p14="http://schemas.microsoft.com/office/powerpoint/2010/main" val="234567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A991F0-597C-4114-A615-A0415B4C8343}" type="datetimeFigureOut">
              <a:rPr lang="en-GB" smtClean="0"/>
              <a:t>09/10/2023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FABF6-221D-431B-ABC1-018A172FE26C}" type="slidenum">
              <a:rPr lang="en-GB" smtClean="0"/>
              <a:t>‹#›</a:t>
            </a:fld>
            <a:endParaRPr lang="en-GB"/>
          </a:p>
        </p:txBody>
      </p:sp>
    </p:spTree>
    <p:extLst>
      <p:ext uri="{BB962C8B-B14F-4D97-AF65-F5344CB8AC3E}">
        <p14:creationId xmlns:p14="http://schemas.microsoft.com/office/powerpoint/2010/main" val="1132960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991F0-597C-4114-A615-A0415B4C8343}" type="datetimeFigureOut">
              <a:rPr lang="en-GB" smtClean="0"/>
              <a:t>09/10/2023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FABF6-221D-431B-ABC1-018A172FE26C}" type="slidenum">
              <a:rPr lang="en-GB" smtClean="0"/>
              <a:t>‹#›</a:t>
            </a:fld>
            <a:endParaRPr lang="en-GB"/>
          </a:p>
        </p:txBody>
      </p:sp>
    </p:spTree>
    <p:extLst>
      <p:ext uri="{BB962C8B-B14F-4D97-AF65-F5344CB8AC3E}">
        <p14:creationId xmlns:p14="http://schemas.microsoft.com/office/powerpoint/2010/main" val="239099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file:///\\mars\HCB$\Word%20of%20the%20week%20-%20innovation%20(David%20Didau).mp4"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dictionary.cambridge.org/dictionary/english/their" TargetMode="External"/><Relationship Id="rId3" Type="http://schemas.openxmlformats.org/officeDocument/2006/relationships/image" Target="../media/image38.png"/><Relationship Id="rId7" Type="http://schemas.openxmlformats.org/officeDocument/2006/relationships/hyperlink" Target="https://dictionary.cambridge.org/dictionary/english/society" TargetMode="Externa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hyperlink" Target="https://en.wiktionary.org/wiki/%CE%BC%E1%BF%A6%CE%B8%CE%BF%CF%82#Ancient_Greek" TargetMode="External"/><Relationship Id="rId4" Type="http://schemas.openxmlformats.org/officeDocument/2006/relationships/hyperlink" Target="https://en.wikipedia.org/wiki/Ancient_Greek" TargetMode="External"/><Relationship Id="rId9" Type="http://schemas.openxmlformats.org/officeDocument/2006/relationships/hyperlink" Target="https://dictionary.cambridge.org/dictionary/english/creation"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www.theworldwar.org/learn/women" TargetMode="External"/><Relationship Id="rId7" Type="http://schemas.openxmlformats.org/officeDocument/2006/relationships/image" Target="../media/image40.png"/><Relationship Id="rId12" Type="http://schemas.openxmlformats.org/officeDocument/2006/relationships/image" Target="../media/image43.png"/><Relationship Id="rId2" Type="http://schemas.openxmlformats.org/officeDocument/2006/relationships/hyperlink" Target="https://www.bbc.co.uk/teach/class-clips-video/history-ks3-ks4-world-war-one-work-for-women/zmjpgwx" TargetMode="External"/><Relationship Id="rId1" Type="http://schemas.openxmlformats.org/officeDocument/2006/relationships/slideLayout" Target="../slideLayouts/slideLayout7.xml"/><Relationship Id="rId6" Type="http://schemas.openxmlformats.org/officeDocument/2006/relationships/hyperlink" Target="https://www.nationalww2museum.org/war/articles/gender-home-front" TargetMode="External"/><Relationship Id="rId11" Type="http://schemas.openxmlformats.org/officeDocument/2006/relationships/image" Target="../media/image29.png"/><Relationship Id="rId5" Type="http://schemas.openxmlformats.org/officeDocument/2006/relationships/hyperlink" Target="https://www.bl.uk/world-war-one/articles/women-at-home" TargetMode="External"/><Relationship Id="rId10" Type="http://schemas.openxmlformats.org/officeDocument/2006/relationships/image" Target="../media/image30.png"/><Relationship Id="rId4" Type="http://schemas.openxmlformats.org/officeDocument/2006/relationships/hyperlink" Target="https://www.iwm.org.uk/history/did-the-first-world-war-transform-womens-lives" TargetMode="External"/><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3.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5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hyperlink" Target="https://www.google.co.uk/search?safe=active&amp;sxsrf=AB5stBj1jk_magdRnKFjY-cnept4gWqOOg:1688550334140&amp;q=bravery&amp;si=ACFMAn_otZSKbpzAqD_RvWk4YSL-wo9tuNnoNzRUfhIEDYuCh80-Fc3He3wbgIoIK3FqYc9VP1Pkii0OIpGVKHWCYJdZTCRGuA%3D%3D&amp;expnd=1" TargetMode="External"/><Relationship Id="rId5" Type="http://schemas.openxmlformats.org/officeDocument/2006/relationships/hyperlink" Target="https://www.google.co.uk/search?safe=active&amp;sxsrf=AB5stBj1jk_magdRnKFjY-cnept4gWqOOg:1688550334140&amp;q=frightens&amp;si=ACFMAn8hzZSJQsgXIYlkGc-z1vmpOQLt79StltTPbtfFYnDluvMeDGGtnKbG3tFPHtfep7AlHPvK_I4Y4xNPLeCz5ATmQPQOrA%3D%3D&amp;expnd=1" TargetMode="Externa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video" Target="https://www.youtube.com/embed/NgyB6lwE8E0?feature=oembed" TargetMode="Externa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www.theguardian.com/books/2016/jul/09/andrew-motion-definition-war-poetry-widen-not-just-first-world-war"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bitesize/topics/z4crd2p" TargetMode="External"/><Relationship Id="rId2" Type="http://schemas.openxmlformats.org/officeDocument/2006/relationships/hyperlink" Target="https://libguides.bodleian.ox.ac.uk/ww1-sources/literature" TargetMode="External"/><Relationship Id="rId1" Type="http://schemas.openxmlformats.org/officeDocument/2006/relationships/slideLayout" Target="../slideLayouts/slideLayout7.xml"/><Relationship Id="rId5" Type="http://schemas.openxmlformats.org/officeDocument/2006/relationships/hyperlink" Target="https://youtu.be/OGfAf45ddCo" TargetMode="External"/><Relationship Id="rId4" Type="http://schemas.openxmlformats.org/officeDocument/2006/relationships/hyperlink" Target="https://www.iwm.org.uk/history/5-things-you-need-to-know-about-the-first-world-war"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39.png"/><Relationship Id="rId4" Type="http://schemas.openxmlformats.org/officeDocument/2006/relationships/hyperlink" Target="https://www.google.co.uk/search?safe=active&amp;sxsrf=AB5stBiij9bNfxOilTnOVoRCm9qxAeNwEw:1688558687917&amp;q=hero&amp;si=ACFMAn_T3xqeJgfJp8osGFUeHxuaOUsFRuUq3hBGkUrUYky0VZ-W_GyNwGHN7TdIiVc9kD_OAn_keTo2ozCpSLQ6b2XVBQRI9g%3D%3D&amp;expnd=1"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hyperlink" Target="https://www.google.co.uk/search?safe=active&amp;sxsrf=AB5stBiRe0vIojdxVQDXk-4XLdfCi8s7-Q:1688559091186&amp;q=refusal&amp;si=ACFMAn_otZSKbpzAqD_RvWk4YSL-brkhliJGg_tShAcvNf3T4lK1AvikqOaNsq6XW7jp5irSkWQs91jmjJ9lLg7XGRv0A1HUew%3D%3D&amp;expnd=1" TargetMode="External"/><Relationship Id="rId3" Type="http://schemas.openxmlformats.org/officeDocument/2006/relationships/image" Target="../media/image38.png"/><Relationship Id="rId7" Type="http://schemas.openxmlformats.org/officeDocument/2006/relationships/hyperlink" Target="https://www.google.co.uk/search?safe=active&amp;sxsrf=AB5stBiRe0vIojdxVQDXk-4XLdfCi8s7-Q:1688559091186&amp;q=defiance&amp;si=ACFMAn-fuhiZynqzEWN5DhRvBVhtOgzPsq33kmyWD8UaSjfZLLINxQMoWgypxu4nbjdvmeJsAN5Nha8wCBH33yayxS8uml0-PA%3D%3D&amp;expnd=1" TargetMode="Externa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hyperlink" Target="https://www.etymonline.com/word/subordination?ref=etymonline_crossreference" TargetMode="External"/><Relationship Id="rId4" Type="http://schemas.openxmlformats.org/officeDocument/2006/relationships/hyperlink" Target="https://www.etymonline.com/word/in-?ref=etymonline_crossreference#etymonline_v_6284" TargetMode="External"/><Relationship Id="rId9" Type="http://schemas.openxmlformats.org/officeDocument/2006/relationships/hyperlink" Target="https://www.google.co.uk/search?safe=active&amp;sxsrf=AB5stBiRe0vIojdxVQDXk-4XLdfCi8s7-Q:1688559091186&amp;q=obey&amp;si=ACFMAn_T3xqeJgfJp8osGFUeHxuaHeRkwcJCxf3Va-gDFzs3vkXmh5VU63NYZ5e_U_Y8cg3ft9-iNyFyn5dvxc8CAG3ZkZNNPA%3D%3D&amp;expnd=1"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5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58.png"/></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www.bbc.co.uk/bitesize/guides/z8kky4j/revision/5" TargetMode="External"/><Relationship Id="rId2" Type="http://schemas.openxmlformats.org/officeDocument/2006/relationships/hyperlink" Target="https://www.writeaplay.co.uk/the-well-made-play-and-the-play-made-well-by-maddy-costa/" TargetMode="External"/><Relationship Id="rId1" Type="http://schemas.openxmlformats.org/officeDocument/2006/relationships/slideLayout" Target="../slideLayouts/slideLayout7.xml"/><Relationship Id="rId5" Type="http://schemas.openxmlformats.org/officeDocument/2006/relationships/hyperlink" Target="https://warwick.ac.uk/fac/arts/history/students/retrospectives/issues/amanda-phipps.pdf" TargetMode="External"/><Relationship Id="rId4" Type="http://schemas.openxmlformats.org/officeDocument/2006/relationships/hyperlink" Target="https://www.theatrevoice.com/review/journeys-end-classic-war-play-explored-robert-gore-langton/"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D4JmMBC28x8?feature=oembed" TargetMode="External"/><Relationship Id="rId1" Type="http://schemas.openxmlformats.org/officeDocument/2006/relationships/video" Target="https://www.youtube.com/embed/ISoPy3I6Us4?feature=oembed" TargetMode="Externa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8" Type="http://schemas.openxmlformats.org/officeDocument/2006/relationships/hyperlink" Target="https://www.google.co.uk/search?safe=active&amp;sxsrf=AB5stBiTiypt9wjPOUzAFmySMK_eMa3sjg:1690282617788&amp;q=dependency&amp;si=ACFMAn9-5A9OMKPWcg180I9o9MndeSDRkPvM1l64DkX3uayLIYsGybGaw44CFkl8oVc4o8tjzdb-X0W1mmN8XWKa9GTSVbt5bA%3D%3D&amp;expnd=1" TargetMode="External"/><Relationship Id="rId3" Type="http://schemas.openxmlformats.org/officeDocument/2006/relationships/image" Target="../media/image38.png"/><Relationship Id="rId7" Type="http://schemas.openxmlformats.org/officeDocument/2006/relationships/hyperlink" Target="https://www.google.co.uk/search?safe=active&amp;sxsrf=AB5stBiTiypt9wjPOUzAFmySMK_eMa3sjg:1690282617788&amp;q=alcoholic&amp;si=ACFMAn8hzZSJQsgXIYlkGc-z1vmpbSANUOHVOC3fGc80w0RcizfK4H26cmMVnr5Fp-u9A58xDaKQX2g0Edktmzck9nSXwOe13Q%3D%3D&amp;expnd=1" TargetMode="Externa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hyperlink" Target="https://www.etymonline.com/word/-ism?ref=etymonline_crossreference" TargetMode="External"/><Relationship Id="rId4" Type="http://schemas.openxmlformats.org/officeDocument/2006/relationships/hyperlink" Target="https://www.etymonline.com/word/alcohol?ref=etymonline_crossreference"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hyperlink" Target="https://www.google.co.uk/search?safe=active&amp;sxsrf=AB5stBhC9GeJ3DjzUAjZjO4axm3uvDP8nA:1688565376237&amp;q=formally&amp;si=ACFMAn-fuhiZynqzEWN5DhRvBVhtFzHoPkQnuSQG6HpJVrqZh1Dsg-qItfPi4Ixv3VszYJ_Yy_xxK_nQneRDIniDBx4gd6NDSg%3D%3D&amp;expnd=1" TargetMode="External"/><Relationship Id="rId4" Type="http://schemas.openxmlformats.org/officeDocument/2006/relationships/image" Target="../media/image39.png"/></Relationships>
</file>

<file path=ppt/slides/_rels/slide8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8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hyperlink" Target="https://www.google.co.uk/search?safe=active&amp;sxsrf=AB5stBgT2P0GDSmHGcPWiTqFmHVrYQtJ_g:1688566022111&amp;q=nerve&amp;si=ACFMAn_Hp-Itxgrvlkmz06srbzjKEwtnt1_L0MOx7ahWWeWs61axvB-8DQfK7j3eG4_4-9bcFy6T2Mc55-P9XoDPtTkXLRh29g%3D%3D&amp;expnd=1" TargetMode="External"/><Relationship Id="rId5" Type="http://schemas.openxmlformats.org/officeDocument/2006/relationships/hyperlink" Target="https://www.google.co.uk/search?safe=active&amp;sxsrf=AB5stBgT2P0GDSmHGcPWiTqFmHVrYQtJ_g:1688566022111&amp;q=intermittent&amp;si=ACFMAn9IMdf-m8dGI-RtPy6zxE7l3Qtjdfljs-0Q83E8m8sCFRiqhxOjnK-8XKRS3li2dJ29cAFxIlnSYuTfB0oVSPDJhhySwIA-bwkYZecv4AzVP4_dckY%3D&amp;expnd=1" TargetMode="External"/><Relationship Id="rId4" Type="http://schemas.openxmlformats.org/officeDocument/2006/relationships/image" Target="../media/image39.png"/></Relationships>
</file>

<file path=ppt/slides/_rels/slide9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hyperlink" Target="https://www.bbc.co.uk/bitesize/guides/znpx382/revision/3" TargetMode="External"/><Relationship Id="rId2" Type="http://schemas.openxmlformats.org/officeDocument/2006/relationships/hyperlink" Target="https://www.bbc.co.uk/bitesize/guides/znpx382/revision/2" TargetMode="External"/><Relationship Id="rId1" Type="http://schemas.openxmlformats.org/officeDocument/2006/relationships/slideLayout" Target="../slideLayouts/slideLayout7.xml"/><Relationship Id="rId4" Type="http://schemas.openxmlformats.org/officeDocument/2006/relationships/hyperlink" Target="https://penandthepad.com/main-characteristics-modernist-literature-8451197.html"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1974117" y="2170618"/>
            <a:ext cx="1073727" cy="1613524"/>
          </a:xfrm>
          <a:prstGeom prst="rect">
            <a:avLst/>
          </a:prstGeom>
        </p:spPr>
      </p:pic>
      <p:sp>
        <p:nvSpPr>
          <p:cNvPr id="4" name="Rectangle 3"/>
          <p:cNvSpPr/>
          <p:nvPr/>
        </p:nvSpPr>
        <p:spPr>
          <a:xfrm>
            <a:off x="2989502" y="2057001"/>
            <a:ext cx="6096000" cy="2554545"/>
          </a:xfrm>
          <a:prstGeom prst="rect">
            <a:avLst/>
          </a:prstGeom>
        </p:spPr>
        <p:txBody>
          <a:bodyPr>
            <a:spAutoFit/>
          </a:bodyPr>
          <a:lstStyle/>
          <a:p>
            <a:pPr algn="ctr">
              <a:spcAft>
                <a:spcPts val="0"/>
              </a:spcAft>
            </a:pPr>
            <a:r>
              <a:rPr lang="en-GB" sz="5000" kern="1400" spc="-50" dirty="0">
                <a:latin typeface="Calibri Light" panose="020F0302020204030204" pitchFamily="34" charset="0"/>
                <a:ea typeface="Yu Gothic Light" panose="020B0300000000000000" pitchFamily="34" charset="-128"/>
                <a:cs typeface="Times New Roman" panose="02020603050405020304" pitchFamily="18" charset="0"/>
              </a:rPr>
              <a:t>Year 9 English</a:t>
            </a:r>
          </a:p>
          <a:p>
            <a:pPr algn="ctr">
              <a:spcAft>
                <a:spcPts val="0"/>
              </a:spcAft>
            </a:pPr>
            <a:r>
              <a:rPr lang="en-GB" sz="5000" kern="1400" spc="-50" dirty="0">
                <a:latin typeface="Calibri Light" panose="020F0302020204030204" pitchFamily="34" charset="0"/>
                <a:ea typeface="Yu Gothic Light" panose="020B0300000000000000" pitchFamily="34" charset="-128"/>
                <a:cs typeface="Times New Roman" panose="02020603050405020304" pitchFamily="18" charset="0"/>
              </a:rPr>
              <a:t>Michaelmas Term</a:t>
            </a:r>
          </a:p>
          <a:p>
            <a:pPr algn="ctr">
              <a:spcAft>
                <a:spcPts val="0"/>
              </a:spcAft>
            </a:pPr>
            <a:r>
              <a:rPr lang="en-GB" sz="5000" kern="1400" spc="-50" dirty="0">
                <a:latin typeface="Calibri Light" panose="020F0302020204030204" pitchFamily="34" charset="0"/>
                <a:ea typeface="Yu Gothic Light" panose="020B0300000000000000" pitchFamily="34" charset="-128"/>
                <a:cs typeface="Times New Roman" panose="02020603050405020304" pitchFamily="18" charset="0"/>
              </a:rPr>
              <a:t>War Writing</a:t>
            </a:r>
          </a:p>
          <a:p>
            <a:pPr>
              <a:spcAft>
                <a:spcPts val="0"/>
              </a:spcAft>
            </a:pPr>
            <a:r>
              <a:rPr lang="en-GB" sz="1000" dirty="0">
                <a:effectLst/>
                <a:latin typeface="Times New Roman" panose="02020603050405020304" pitchFamily="18" charset="0"/>
                <a:ea typeface="Times New Roman" panose="02020603050405020304" pitchFamily="18" charset="0"/>
              </a:rPr>
              <a:t> </a:t>
            </a:r>
          </a:p>
        </p:txBody>
      </p:sp>
      <p:pic>
        <p:nvPicPr>
          <p:cNvPr id="5" name="Picture 4" descr="Diagram&#10;&#10;Description automatically generated"/>
          <p:cNvPicPr/>
          <p:nvPr/>
        </p:nvPicPr>
        <p:blipFill rotWithShape="1">
          <a:blip r:embed="rId3" cstate="print">
            <a:extLst>
              <a:ext uri="{28A0092B-C50C-407E-A947-70E740481C1C}">
                <a14:useLocalDpi xmlns:a14="http://schemas.microsoft.com/office/drawing/2010/main" val="0"/>
              </a:ext>
            </a:extLst>
          </a:blip>
          <a:srcRect l="26299" t="55938" r="25914" b="7917"/>
          <a:stretch/>
        </p:blipFill>
        <p:spPr>
          <a:xfrm>
            <a:off x="3185795" y="1947447"/>
            <a:ext cx="921188" cy="868857"/>
          </a:xfrm>
          <a:prstGeom prst="rect">
            <a:avLst/>
          </a:prstGeom>
        </p:spPr>
      </p:pic>
      <p:sp>
        <p:nvSpPr>
          <p:cNvPr id="6" name="AutoShape 2" descr="War-hero' poet Vernon Scannell revealed as wife-beating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4"/>
          <a:stretch>
            <a:fillRect/>
          </a:stretch>
        </p:blipFill>
        <p:spPr>
          <a:xfrm>
            <a:off x="155575" y="160338"/>
            <a:ext cx="2171700" cy="1504950"/>
          </a:xfrm>
          <a:prstGeom prst="rect">
            <a:avLst/>
          </a:prstGeom>
        </p:spPr>
      </p:pic>
      <p:pic>
        <p:nvPicPr>
          <p:cNvPr id="8" name="Picture 7"/>
          <p:cNvPicPr>
            <a:picLocks noChangeAspect="1"/>
          </p:cNvPicPr>
          <p:nvPr/>
        </p:nvPicPr>
        <p:blipFill>
          <a:blip r:embed="rId5"/>
          <a:stretch>
            <a:fillRect/>
          </a:stretch>
        </p:blipFill>
        <p:spPr>
          <a:xfrm>
            <a:off x="5503264" y="160338"/>
            <a:ext cx="1738400" cy="1196931"/>
          </a:xfrm>
          <a:prstGeom prst="rect">
            <a:avLst/>
          </a:prstGeom>
        </p:spPr>
      </p:pic>
      <p:pic>
        <p:nvPicPr>
          <p:cNvPr id="9" name="Picture 8"/>
          <p:cNvPicPr>
            <a:picLocks noChangeAspect="1"/>
          </p:cNvPicPr>
          <p:nvPr/>
        </p:nvPicPr>
        <p:blipFill>
          <a:blip r:embed="rId6"/>
          <a:stretch>
            <a:fillRect/>
          </a:stretch>
        </p:blipFill>
        <p:spPr>
          <a:xfrm>
            <a:off x="9892657" y="5236070"/>
            <a:ext cx="2171700" cy="1504950"/>
          </a:xfrm>
          <a:prstGeom prst="rect">
            <a:avLst/>
          </a:prstGeom>
        </p:spPr>
      </p:pic>
      <p:pic>
        <p:nvPicPr>
          <p:cNvPr id="10" name="Picture 9"/>
          <p:cNvPicPr>
            <a:picLocks noChangeAspect="1"/>
          </p:cNvPicPr>
          <p:nvPr/>
        </p:nvPicPr>
        <p:blipFill>
          <a:blip r:embed="rId7"/>
          <a:stretch>
            <a:fillRect/>
          </a:stretch>
        </p:blipFill>
        <p:spPr>
          <a:xfrm>
            <a:off x="7396079" y="160339"/>
            <a:ext cx="2126040" cy="1504950"/>
          </a:xfrm>
          <a:prstGeom prst="rect">
            <a:avLst/>
          </a:prstGeom>
        </p:spPr>
      </p:pic>
      <p:pic>
        <p:nvPicPr>
          <p:cNvPr id="11" name="Picture 10"/>
          <p:cNvPicPr>
            <a:picLocks noChangeAspect="1"/>
          </p:cNvPicPr>
          <p:nvPr/>
        </p:nvPicPr>
        <p:blipFill>
          <a:blip r:embed="rId8"/>
          <a:stretch>
            <a:fillRect/>
          </a:stretch>
        </p:blipFill>
        <p:spPr>
          <a:xfrm>
            <a:off x="1362669" y="5431349"/>
            <a:ext cx="1945790" cy="1266864"/>
          </a:xfrm>
          <a:prstGeom prst="rect">
            <a:avLst/>
          </a:prstGeom>
        </p:spPr>
      </p:pic>
      <p:pic>
        <p:nvPicPr>
          <p:cNvPr id="12" name="Picture 11"/>
          <p:cNvPicPr>
            <a:picLocks noChangeAspect="1"/>
          </p:cNvPicPr>
          <p:nvPr/>
        </p:nvPicPr>
        <p:blipFill>
          <a:blip r:embed="rId9"/>
          <a:stretch>
            <a:fillRect/>
          </a:stretch>
        </p:blipFill>
        <p:spPr>
          <a:xfrm>
            <a:off x="10489003" y="3588041"/>
            <a:ext cx="1496435" cy="1496435"/>
          </a:xfrm>
          <a:prstGeom prst="rect">
            <a:avLst/>
          </a:prstGeom>
        </p:spPr>
      </p:pic>
      <p:pic>
        <p:nvPicPr>
          <p:cNvPr id="13" name="Picture 12"/>
          <p:cNvPicPr>
            <a:picLocks noChangeAspect="1"/>
          </p:cNvPicPr>
          <p:nvPr/>
        </p:nvPicPr>
        <p:blipFill>
          <a:blip r:embed="rId10"/>
          <a:stretch>
            <a:fillRect/>
          </a:stretch>
        </p:blipFill>
        <p:spPr>
          <a:xfrm>
            <a:off x="7866841" y="2088893"/>
            <a:ext cx="1740855" cy="830254"/>
          </a:xfrm>
          <a:prstGeom prst="rect">
            <a:avLst/>
          </a:prstGeom>
        </p:spPr>
      </p:pic>
      <p:pic>
        <p:nvPicPr>
          <p:cNvPr id="14" name="Picture 13"/>
          <p:cNvPicPr>
            <a:picLocks noChangeAspect="1"/>
          </p:cNvPicPr>
          <p:nvPr/>
        </p:nvPicPr>
        <p:blipFill>
          <a:blip r:embed="rId11"/>
          <a:stretch>
            <a:fillRect/>
          </a:stretch>
        </p:blipFill>
        <p:spPr>
          <a:xfrm>
            <a:off x="105427" y="3372878"/>
            <a:ext cx="1419163" cy="1503792"/>
          </a:xfrm>
          <a:prstGeom prst="rect">
            <a:avLst/>
          </a:prstGeom>
        </p:spPr>
      </p:pic>
      <p:pic>
        <p:nvPicPr>
          <p:cNvPr id="15" name="Picture 14"/>
          <p:cNvPicPr>
            <a:picLocks noChangeAspect="1"/>
          </p:cNvPicPr>
          <p:nvPr/>
        </p:nvPicPr>
        <p:blipFill>
          <a:blip r:embed="rId12"/>
          <a:stretch>
            <a:fillRect/>
          </a:stretch>
        </p:blipFill>
        <p:spPr>
          <a:xfrm>
            <a:off x="2481689" y="171174"/>
            <a:ext cx="2904707" cy="1494114"/>
          </a:xfrm>
          <a:prstGeom prst="rect">
            <a:avLst/>
          </a:prstGeom>
        </p:spPr>
      </p:pic>
      <p:pic>
        <p:nvPicPr>
          <p:cNvPr id="17" name="Picture 16"/>
          <p:cNvPicPr>
            <a:picLocks noChangeAspect="1"/>
          </p:cNvPicPr>
          <p:nvPr/>
        </p:nvPicPr>
        <p:blipFill>
          <a:blip r:embed="rId13"/>
          <a:stretch>
            <a:fillRect/>
          </a:stretch>
        </p:blipFill>
        <p:spPr>
          <a:xfrm>
            <a:off x="140973" y="4927696"/>
            <a:ext cx="1089549" cy="1770517"/>
          </a:xfrm>
          <a:prstGeom prst="rect">
            <a:avLst/>
          </a:prstGeom>
        </p:spPr>
      </p:pic>
      <p:pic>
        <p:nvPicPr>
          <p:cNvPr id="18" name="Picture 17"/>
          <p:cNvPicPr>
            <a:picLocks noChangeAspect="1"/>
          </p:cNvPicPr>
          <p:nvPr/>
        </p:nvPicPr>
        <p:blipFill>
          <a:blip r:embed="rId14"/>
          <a:stretch>
            <a:fillRect/>
          </a:stretch>
        </p:blipFill>
        <p:spPr>
          <a:xfrm>
            <a:off x="9668666" y="171174"/>
            <a:ext cx="2466975" cy="1847850"/>
          </a:xfrm>
          <a:prstGeom prst="rect">
            <a:avLst/>
          </a:prstGeom>
        </p:spPr>
      </p:pic>
      <p:sp>
        <p:nvSpPr>
          <p:cNvPr id="19" name="AutoShape 4" descr="Regeneration: The first novel in Pat Barker's Booker Prize-winning  Regeneration trilogy (Regeneration, 1): Amazon.co.uk: Barker, Pat:  9780141030937: Boo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 name="Picture 19"/>
          <p:cNvPicPr>
            <a:picLocks noChangeAspect="1"/>
          </p:cNvPicPr>
          <p:nvPr/>
        </p:nvPicPr>
        <p:blipFill>
          <a:blip r:embed="rId15"/>
          <a:stretch>
            <a:fillRect/>
          </a:stretch>
        </p:blipFill>
        <p:spPr>
          <a:xfrm>
            <a:off x="8260833" y="5163876"/>
            <a:ext cx="1649337" cy="1649337"/>
          </a:xfrm>
          <a:prstGeom prst="rect">
            <a:avLst/>
          </a:prstGeom>
        </p:spPr>
      </p:pic>
      <p:pic>
        <p:nvPicPr>
          <p:cNvPr id="21" name="Picture 20"/>
          <p:cNvPicPr>
            <a:picLocks noChangeAspect="1"/>
          </p:cNvPicPr>
          <p:nvPr/>
        </p:nvPicPr>
        <p:blipFill>
          <a:blip r:embed="rId16"/>
          <a:stretch>
            <a:fillRect/>
          </a:stretch>
        </p:blipFill>
        <p:spPr>
          <a:xfrm>
            <a:off x="3513669" y="5211085"/>
            <a:ext cx="1967585" cy="1487128"/>
          </a:xfrm>
          <a:prstGeom prst="rect">
            <a:avLst/>
          </a:prstGeom>
        </p:spPr>
      </p:pic>
      <p:pic>
        <p:nvPicPr>
          <p:cNvPr id="22" name="Picture 21"/>
          <p:cNvPicPr>
            <a:picLocks noChangeAspect="1"/>
          </p:cNvPicPr>
          <p:nvPr/>
        </p:nvPicPr>
        <p:blipFill>
          <a:blip r:embed="rId17"/>
          <a:stretch>
            <a:fillRect/>
          </a:stretch>
        </p:blipFill>
        <p:spPr>
          <a:xfrm>
            <a:off x="5591606" y="4849330"/>
            <a:ext cx="1333261" cy="1883496"/>
          </a:xfrm>
          <a:prstGeom prst="rect">
            <a:avLst/>
          </a:prstGeom>
        </p:spPr>
      </p:pic>
      <p:pic>
        <p:nvPicPr>
          <p:cNvPr id="23" name="Picture 22"/>
          <p:cNvPicPr>
            <a:picLocks noChangeAspect="1"/>
          </p:cNvPicPr>
          <p:nvPr/>
        </p:nvPicPr>
        <p:blipFill>
          <a:blip r:embed="rId18"/>
          <a:stretch>
            <a:fillRect/>
          </a:stretch>
        </p:blipFill>
        <p:spPr>
          <a:xfrm>
            <a:off x="105427" y="1695478"/>
            <a:ext cx="1062489" cy="1617085"/>
          </a:xfrm>
          <a:prstGeom prst="rect">
            <a:avLst/>
          </a:prstGeom>
        </p:spPr>
      </p:pic>
      <p:pic>
        <p:nvPicPr>
          <p:cNvPr id="16" name="Picture 15"/>
          <p:cNvPicPr>
            <a:picLocks noChangeAspect="1"/>
          </p:cNvPicPr>
          <p:nvPr/>
        </p:nvPicPr>
        <p:blipFill>
          <a:blip r:embed="rId19"/>
          <a:stretch>
            <a:fillRect/>
          </a:stretch>
        </p:blipFill>
        <p:spPr>
          <a:xfrm>
            <a:off x="7142160" y="5218444"/>
            <a:ext cx="1244482" cy="1540200"/>
          </a:xfrm>
          <a:prstGeom prst="rect">
            <a:avLst/>
          </a:prstGeom>
        </p:spPr>
      </p:pic>
      <p:pic>
        <p:nvPicPr>
          <p:cNvPr id="24" name="Picture 23"/>
          <p:cNvPicPr>
            <a:picLocks noChangeAspect="1"/>
          </p:cNvPicPr>
          <p:nvPr/>
        </p:nvPicPr>
        <p:blipFill>
          <a:blip r:embed="rId20"/>
          <a:stretch>
            <a:fillRect/>
          </a:stretch>
        </p:blipFill>
        <p:spPr>
          <a:xfrm>
            <a:off x="10129891" y="2170618"/>
            <a:ext cx="1902202" cy="1265829"/>
          </a:xfrm>
          <a:prstGeom prst="rect">
            <a:avLst/>
          </a:prstGeom>
        </p:spPr>
      </p:pic>
      <p:pic>
        <p:nvPicPr>
          <p:cNvPr id="25" name="Picture 24"/>
          <p:cNvPicPr>
            <a:picLocks noChangeAspect="1"/>
          </p:cNvPicPr>
          <p:nvPr/>
        </p:nvPicPr>
        <p:blipFill>
          <a:blip r:embed="rId21"/>
          <a:stretch>
            <a:fillRect/>
          </a:stretch>
        </p:blipFill>
        <p:spPr>
          <a:xfrm>
            <a:off x="8229819" y="3567322"/>
            <a:ext cx="1438847" cy="1382298"/>
          </a:xfrm>
          <a:prstGeom prst="rect">
            <a:avLst/>
          </a:prstGeom>
        </p:spPr>
      </p:pic>
      <p:pic>
        <p:nvPicPr>
          <p:cNvPr id="26" name="Picture 25"/>
          <p:cNvPicPr>
            <a:picLocks noChangeAspect="1"/>
          </p:cNvPicPr>
          <p:nvPr/>
        </p:nvPicPr>
        <p:blipFill>
          <a:blip r:embed="rId22"/>
          <a:stretch>
            <a:fillRect/>
          </a:stretch>
        </p:blipFill>
        <p:spPr>
          <a:xfrm>
            <a:off x="1634931" y="3567322"/>
            <a:ext cx="1029921" cy="1581868"/>
          </a:xfrm>
          <a:prstGeom prst="rect">
            <a:avLst/>
          </a:prstGeom>
        </p:spPr>
      </p:pic>
      <p:pic>
        <p:nvPicPr>
          <p:cNvPr id="28" name="Picture 27"/>
          <p:cNvPicPr>
            <a:picLocks noChangeAspect="1"/>
          </p:cNvPicPr>
          <p:nvPr/>
        </p:nvPicPr>
        <p:blipFill>
          <a:blip r:embed="rId23"/>
          <a:stretch>
            <a:fillRect/>
          </a:stretch>
        </p:blipFill>
        <p:spPr>
          <a:xfrm>
            <a:off x="3274575" y="3587538"/>
            <a:ext cx="1003736" cy="1433909"/>
          </a:xfrm>
          <a:prstGeom prst="rect">
            <a:avLst/>
          </a:prstGeom>
        </p:spPr>
      </p:pic>
    </p:spTree>
    <p:extLst>
      <p:ext uri="{BB962C8B-B14F-4D97-AF65-F5344CB8AC3E}">
        <p14:creationId xmlns:p14="http://schemas.microsoft.com/office/powerpoint/2010/main" val="1862669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E19EEE-654A-D596-7CAB-F2FEEA1C77E5}"/>
              </a:ext>
            </a:extLst>
          </p:cNvPr>
          <p:cNvSpPr txBox="1"/>
          <p:nvPr/>
        </p:nvSpPr>
        <p:spPr>
          <a:xfrm>
            <a:off x="339306" y="785003"/>
            <a:ext cx="11513388"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GB" sz="2000" b="1" u="sng" dirty="0">
                <a:latin typeface="Calibri"/>
                <a:cs typeface="Calibri Light"/>
              </a:rPr>
              <a:t>Let loose sentence </a:t>
            </a:r>
          </a:p>
          <a:p>
            <a:r>
              <a:rPr lang="en-GB" sz="2000" dirty="0">
                <a:latin typeface="Calibri"/>
                <a:cs typeface="Calibri Light"/>
              </a:rPr>
              <a:t>There was a sudden warmth to the deep blackness that held me, the glossy tree trunks, the criss-crossing of a million dark branches, the thicker boughs barring my way, the undersides of the leaves obscuring the sun, and the crowns of all the trees flickering in the light of a faraway day.</a:t>
            </a:r>
            <a:r>
              <a:rPr lang="en-GB" sz="2000" b="1" dirty="0">
                <a:latin typeface="Calibri"/>
                <a:cs typeface="Calibri Light"/>
              </a:rPr>
              <a:t> </a:t>
            </a:r>
            <a:endParaRPr lang="en-GB" sz="2000" dirty="0">
              <a:latin typeface="Calibri"/>
              <a:cs typeface="Calibri Light"/>
            </a:endParaRPr>
          </a:p>
          <a:p>
            <a:endParaRPr lang="en-GB" sz="2000" b="1" dirty="0">
              <a:latin typeface="Calibri"/>
              <a:cs typeface="Calibri Light"/>
            </a:endParaRPr>
          </a:p>
          <a:p>
            <a:pPr>
              <a:buAutoNum type="arabicPeriod" startAt="2"/>
            </a:pPr>
            <a:r>
              <a:rPr lang="en-GB" sz="2000" b="1" u="sng" dirty="0">
                <a:latin typeface="Calibri"/>
                <a:cs typeface="Calibri Light"/>
              </a:rPr>
              <a:t>Semi colon split </a:t>
            </a:r>
          </a:p>
          <a:p>
            <a:r>
              <a:rPr lang="en-GB" sz="2000" dirty="0">
                <a:ea typeface="+mn-lt"/>
                <a:cs typeface="+mn-lt"/>
              </a:rPr>
              <a:t>The birds had long since disappeared; there was no open space for even the smallest of birds.</a:t>
            </a:r>
            <a:endParaRPr lang="en-GB" sz="2000" dirty="0">
              <a:cs typeface="Calibri"/>
            </a:endParaRPr>
          </a:p>
          <a:p>
            <a:endParaRPr lang="en-GB" sz="2000" dirty="0">
              <a:latin typeface="Calibri"/>
              <a:cs typeface="Calibri"/>
            </a:endParaRPr>
          </a:p>
          <a:p>
            <a:pPr>
              <a:buAutoNum type="arabicPeriod" startAt="3"/>
            </a:pPr>
            <a:r>
              <a:rPr lang="en-GB" sz="2000" b="1" u="sng" dirty="0">
                <a:latin typeface="Calibri"/>
                <a:cs typeface="Calibri Light"/>
              </a:rPr>
              <a:t>Simile start </a:t>
            </a:r>
          </a:p>
          <a:p>
            <a:r>
              <a:rPr lang="en-GB" sz="2000" u="sng" dirty="0">
                <a:latin typeface="Calibri"/>
                <a:cs typeface="Calibri Light"/>
              </a:rPr>
              <a:t>Like a bird knocked out of the sky</a:t>
            </a:r>
            <a:r>
              <a:rPr lang="en-GB" sz="2000" dirty="0">
                <a:latin typeface="Calibri"/>
                <a:cs typeface="Calibri Light"/>
              </a:rPr>
              <a:t>, I was thrown to the ground as though for the last time.</a:t>
            </a:r>
          </a:p>
          <a:p>
            <a:endParaRPr lang="en-GB" sz="2000" dirty="0">
              <a:latin typeface="Calibri"/>
              <a:cs typeface="Calibri Light"/>
            </a:endParaRPr>
          </a:p>
          <a:p>
            <a:pPr>
              <a:buAutoNum type="arabicPeriod" startAt="4"/>
            </a:pPr>
            <a:r>
              <a:rPr lang="en-GB" sz="2000" b="1" u="sng" dirty="0">
                <a:latin typeface="Calibri"/>
                <a:cs typeface="Calibri Light"/>
              </a:rPr>
              <a:t>Adjective attack </a:t>
            </a:r>
          </a:p>
          <a:p>
            <a:r>
              <a:rPr lang="en-GB" sz="2000" dirty="0">
                <a:ea typeface="+mn-lt"/>
                <a:cs typeface="+mn-lt"/>
              </a:rPr>
              <a:t>Steep and intimidating, the sudden rise of the forest floor ahead of me caused me to pause.</a:t>
            </a:r>
            <a:endParaRPr lang="en-GB" sz="2000" dirty="0">
              <a:cs typeface="Calibri"/>
            </a:endParaRPr>
          </a:p>
          <a:p>
            <a:endParaRPr lang="en-GB" sz="2000" dirty="0">
              <a:latin typeface="Calibri"/>
              <a:cs typeface="Calibri"/>
            </a:endParaRPr>
          </a:p>
          <a:p>
            <a:pPr>
              <a:buAutoNum type="arabicPeriod" startAt="5"/>
            </a:pPr>
            <a:r>
              <a:rPr lang="en-GB" sz="2000" b="1" u="sng" dirty="0">
                <a:latin typeface="Calibri"/>
                <a:cs typeface="Calibri Light"/>
              </a:rPr>
              <a:t>End loaded sentence </a:t>
            </a:r>
          </a:p>
          <a:p>
            <a:r>
              <a:rPr lang="en-GB" sz="2000" dirty="0">
                <a:ea typeface="+mn-lt"/>
                <a:cs typeface="+mn-lt"/>
              </a:rPr>
              <a:t>After having walked for several hours, getting more and more lost, only losing my way again and again, the choice of paths filled me with dread.</a:t>
            </a:r>
            <a:endParaRPr lang="en-GB" sz="2000" dirty="0">
              <a:latin typeface="Calibri Light"/>
              <a:cs typeface="Calibri Light"/>
            </a:endParaRPr>
          </a:p>
          <a:p>
            <a:endParaRPr lang="en-GB" dirty="0">
              <a:latin typeface="Calibri Light"/>
              <a:cs typeface="Calibri Light"/>
            </a:endParaRPr>
          </a:p>
        </p:txBody>
      </p:sp>
      <p:sp>
        <p:nvSpPr>
          <p:cNvPr id="3" name="TextBox 2">
            <a:extLst>
              <a:ext uri="{FF2B5EF4-FFF2-40B4-BE49-F238E27FC236}">
                <a16:creationId xmlns:a16="http://schemas.microsoft.com/office/drawing/2014/main" id="{3E8B4BC2-E19E-67B8-E4F0-9B57FB2C3FDA}"/>
              </a:ext>
            </a:extLst>
          </p:cNvPr>
          <p:cNvSpPr txBox="1"/>
          <p:nvPr/>
        </p:nvSpPr>
        <p:spPr>
          <a:xfrm>
            <a:off x="1980462" y="173966"/>
            <a:ext cx="84651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dirty="0">
                <a:latin typeface="Calibri Light"/>
                <a:cs typeface="Calibri Light"/>
              </a:rPr>
              <a:t>Task: Describe the conditions for soldiers during WW1</a:t>
            </a:r>
            <a:endParaRPr lang="en-GB" sz="2400" b="1" u="sng" dirty="0">
              <a:cs typeface="Calibri"/>
            </a:endParaRPr>
          </a:p>
        </p:txBody>
      </p:sp>
    </p:spTree>
    <p:extLst>
      <p:ext uri="{BB962C8B-B14F-4D97-AF65-F5344CB8AC3E}">
        <p14:creationId xmlns:p14="http://schemas.microsoft.com/office/powerpoint/2010/main" val="167721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E19EEE-654A-D596-7CAB-F2FEEA1C77E5}"/>
              </a:ext>
            </a:extLst>
          </p:cNvPr>
          <p:cNvSpPr txBox="1"/>
          <p:nvPr/>
        </p:nvSpPr>
        <p:spPr>
          <a:xfrm>
            <a:off x="339306" y="785003"/>
            <a:ext cx="1151338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GB" sz="2000" b="1" u="sng" dirty="0">
                <a:latin typeface="Calibri"/>
                <a:cs typeface="Calibri Light"/>
              </a:rPr>
              <a:t>Let loose sentence </a:t>
            </a:r>
          </a:p>
          <a:p>
            <a:r>
              <a:rPr lang="en-GB" sz="2000" dirty="0">
                <a:latin typeface="Calibri"/>
                <a:cs typeface="Calibri Light"/>
              </a:rPr>
              <a:t>There was a sudden warmth to the deep blackness that held me, the glossy tree trunks, the criss-crossing of a million dark branches, the thicker boughs barring my way, the undersides of the leaves obscuring the sun, and the crowns of all the trees flickering in the light of a faraway day.</a:t>
            </a:r>
            <a:r>
              <a:rPr lang="en-GB" sz="2000" b="1" dirty="0">
                <a:latin typeface="Calibri"/>
                <a:cs typeface="Calibri Light"/>
              </a:rPr>
              <a:t> </a:t>
            </a:r>
            <a:endParaRPr lang="en-GB" sz="2000" dirty="0">
              <a:latin typeface="Calibri"/>
              <a:cs typeface="Calibri Light"/>
            </a:endParaRPr>
          </a:p>
          <a:p>
            <a:endParaRPr lang="en-GB" sz="2000" dirty="0">
              <a:latin typeface="Calibri Light"/>
              <a:cs typeface="Calibri Light"/>
            </a:endParaRPr>
          </a:p>
        </p:txBody>
      </p:sp>
      <p:sp>
        <p:nvSpPr>
          <p:cNvPr id="3" name="TextBox 2">
            <a:extLst>
              <a:ext uri="{FF2B5EF4-FFF2-40B4-BE49-F238E27FC236}">
                <a16:creationId xmlns:a16="http://schemas.microsoft.com/office/drawing/2014/main" id="{3E8B4BC2-E19E-67B8-E4F0-9B57FB2C3FDA}"/>
              </a:ext>
            </a:extLst>
          </p:cNvPr>
          <p:cNvSpPr txBox="1"/>
          <p:nvPr/>
        </p:nvSpPr>
        <p:spPr>
          <a:xfrm>
            <a:off x="1980462" y="173966"/>
            <a:ext cx="84651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dirty="0">
                <a:latin typeface="Calibri Light"/>
                <a:cs typeface="Calibri Light"/>
              </a:rPr>
              <a:t>Task: Describe the conditions for soldiers during WW1</a:t>
            </a:r>
            <a:endParaRPr lang="en-GB" sz="2400" b="1" u="sng" dirty="0">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3987112165"/>
              </p:ext>
            </p:extLst>
          </p:nvPr>
        </p:nvGraphicFramePr>
        <p:xfrm>
          <a:off x="250814" y="2416219"/>
          <a:ext cx="3838421" cy="4364135"/>
        </p:xfrm>
        <a:graphic>
          <a:graphicData uri="http://schemas.openxmlformats.org/drawingml/2006/table">
            <a:tbl>
              <a:tblPr/>
              <a:tblGrid>
                <a:gridCol w="1048564">
                  <a:extLst>
                    <a:ext uri="{9D8B030D-6E8A-4147-A177-3AD203B41FA5}">
                      <a16:colId xmlns:a16="http://schemas.microsoft.com/office/drawing/2014/main" val="608804666"/>
                    </a:ext>
                  </a:extLst>
                </a:gridCol>
                <a:gridCol w="2789857">
                  <a:extLst>
                    <a:ext uri="{9D8B030D-6E8A-4147-A177-3AD203B41FA5}">
                      <a16:colId xmlns:a16="http://schemas.microsoft.com/office/drawing/2014/main" val="210376083"/>
                    </a:ext>
                  </a:extLst>
                </a:gridCol>
              </a:tblGrid>
              <a:tr h="154030">
                <a:tc>
                  <a:txBody>
                    <a:bodyPr/>
                    <a:lstStyle/>
                    <a:p>
                      <a:pPr fontAlgn="b"/>
                      <a:r>
                        <a:rPr lang="en-GB" sz="800" b="1">
                          <a:effectLst/>
                        </a:rPr>
                        <a:t>Category</a:t>
                      </a:r>
                    </a:p>
                  </a:txBody>
                  <a:tcPr marL="38507" marR="38507" marT="19254" marB="19254" anchor="b">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635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n-GB" sz="800" b="1">
                          <a:effectLst/>
                        </a:rPr>
                        <a:t>Vocabulary</a:t>
                      </a:r>
                    </a:p>
                  </a:txBody>
                  <a:tcPr marL="38507" marR="38507" marT="19254" marB="19254" anchor="b">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635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399633607"/>
                  </a:ext>
                </a:extLst>
              </a:tr>
              <a:tr h="269552">
                <a:tc>
                  <a:txBody>
                    <a:bodyPr/>
                    <a:lstStyle/>
                    <a:p>
                      <a:pPr fontAlgn="base"/>
                      <a:r>
                        <a:rPr lang="en-GB" sz="800" b="1">
                          <a:effectLst/>
                        </a:rPr>
                        <a:t>Atmospheric Elements</a:t>
                      </a:r>
                      <a:endParaRPr lang="en-GB" sz="800">
                        <a:effectLst/>
                      </a:endParaRPr>
                    </a:p>
                  </a:txBody>
                  <a:tcPr marL="38507" marR="38507" marT="19254" marB="19254"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GB" sz="800">
                          <a:effectLst/>
                        </a:rPr>
                        <a:t>Atmosphere</a:t>
                      </a:r>
                    </a:p>
                  </a:txBody>
                  <a:tcPr marL="38507" marR="38507" marT="19254" marB="19254"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476241741"/>
                  </a:ext>
                </a:extLst>
              </a:tr>
              <a:tr h="847163">
                <a:tc>
                  <a:txBody>
                    <a:bodyPr/>
                    <a:lstStyle/>
                    <a:p>
                      <a:pPr fontAlgn="base"/>
                      <a:r>
                        <a:rPr lang="en-GB" sz="800" b="1" dirty="0">
                          <a:effectLst/>
                        </a:rPr>
                        <a:t>Visual Descriptors</a:t>
                      </a:r>
                      <a:endParaRPr lang="en-GB" sz="800" dirty="0">
                        <a:effectLst/>
                      </a:endParaRPr>
                    </a:p>
                  </a:txBody>
                  <a:tcPr marL="38507" marR="38507" marT="19254" marB="19254"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GB" sz="800">
                          <a:effectLst/>
                        </a:rPr>
                        <a:t>Radiant, Vivid, Lustrous, Brilliant, Dazzling, Glowing, Glimmering, Sparkling, Shimmering, Twinkling</a:t>
                      </a:r>
                    </a:p>
                  </a:txBody>
                  <a:tcPr marL="38507" marR="38507" marT="19254" marB="19254"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646468757"/>
                  </a:ext>
                </a:extLst>
              </a:tr>
              <a:tr h="154030">
                <a:tc>
                  <a:txBody>
                    <a:bodyPr/>
                    <a:lstStyle/>
                    <a:p>
                      <a:pPr fontAlgn="base"/>
                      <a:r>
                        <a:rPr lang="en-GB" sz="800" b="1">
                          <a:effectLst/>
                        </a:rPr>
                        <a:t>Natural Elements</a:t>
                      </a:r>
                      <a:endParaRPr lang="en-GB" sz="800">
                        <a:effectLst/>
                      </a:endParaRPr>
                    </a:p>
                  </a:txBody>
                  <a:tcPr marL="38507" marR="38507" marT="19254" marB="19254"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GB" sz="800">
                          <a:effectLst/>
                        </a:rPr>
                        <a:t>Forest</a:t>
                      </a:r>
                    </a:p>
                  </a:txBody>
                  <a:tcPr marL="38507" marR="38507" marT="19254" marB="19254"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621480110"/>
                  </a:ext>
                </a:extLst>
              </a:tr>
              <a:tr h="731641">
                <a:tc>
                  <a:txBody>
                    <a:bodyPr/>
                    <a:lstStyle/>
                    <a:p>
                      <a:pPr fontAlgn="base"/>
                      <a:r>
                        <a:rPr lang="en-GB" sz="800" b="1">
                          <a:effectLst/>
                        </a:rPr>
                        <a:t>Trees and Vegetation</a:t>
                      </a:r>
                      <a:endParaRPr lang="en-GB" sz="800">
                        <a:effectLst/>
                      </a:endParaRPr>
                    </a:p>
                  </a:txBody>
                  <a:tcPr marL="38507" marR="38507" marT="19254" marB="19254"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GB" sz="800">
                          <a:effectLst/>
                        </a:rPr>
                        <a:t>Foliage, Canopy, Thicket, Underbrush, Leaves, Branches, Boughs, Trunks, Vines, Moss</a:t>
                      </a:r>
                    </a:p>
                  </a:txBody>
                  <a:tcPr marL="38507" marR="38507" marT="19254" marB="19254"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741592963"/>
                  </a:ext>
                </a:extLst>
              </a:tr>
              <a:tr h="731641">
                <a:tc>
                  <a:txBody>
                    <a:bodyPr/>
                    <a:lstStyle/>
                    <a:p>
                      <a:pPr fontAlgn="base"/>
                      <a:r>
                        <a:rPr lang="en-GB" sz="800" b="1">
                          <a:effectLst/>
                        </a:rPr>
                        <a:t>Light and Shadow</a:t>
                      </a:r>
                      <a:endParaRPr lang="en-GB" sz="800">
                        <a:effectLst/>
                      </a:endParaRPr>
                    </a:p>
                  </a:txBody>
                  <a:tcPr marL="38507" marR="38507" marT="19254" marB="19254"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GB" sz="800">
                          <a:effectLst/>
                        </a:rPr>
                        <a:t>Sunlight, Sunbeams, Shadows, Gleam, Ray, Illumination, Dappled, Sun-drenched, Penetrating, Shaded</a:t>
                      </a:r>
                    </a:p>
                  </a:txBody>
                  <a:tcPr marL="38507" marR="38507" marT="19254" marB="19254"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177800709"/>
                  </a:ext>
                </a:extLst>
              </a:tr>
              <a:tr h="616119">
                <a:tc>
                  <a:txBody>
                    <a:bodyPr/>
                    <a:lstStyle/>
                    <a:p>
                      <a:pPr fontAlgn="base"/>
                      <a:r>
                        <a:rPr lang="en-GB" sz="800" b="1">
                          <a:effectLst/>
                        </a:rPr>
                        <a:t>Sensations</a:t>
                      </a:r>
                      <a:endParaRPr lang="en-GB" sz="800">
                        <a:effectLst/>
                      </a:endParaRPr>
                    </a:p>
                  </a:txBody>
                  <a:tcPr marL="38507" marR="38507" marT="19254" marB="19254"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GB" sz="800">
                          <a:effectLst/>
                        </a:rPr>
                        <a:t>Warmth, Chill, Tingle, Embrace, Caress, Envelop, Engulf, Embrace, Cradle, Hug</a:t>
                      </a:r>
                    </a:p>
                  </a:txBody>
                  <a:tcPr marL="38507" marR="38507" marT="19254" marB="19254"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440241523"/>
                  </a:ext>
                </a:extLst>
              </a:tr>
              <a:tr h="847163">
                <a:tc>
                  <a:txBody>
                    <a:bodyPr/>
                    <a:lstStyle/>
                    <a:p>
                      <a:pPr fontAlgn="base"/>
                      <a:r>
                        <a:rPr lang="en-GB" sz="800" b="1">
                          <a:effectLst/>
                        </a:rPr>
                        <a:t>Spatial Relationships</a:t>
                      </a:r>
                      <a:endParaRPr lang="en-GB" sz="800">
                        <a:effectLst/>
                      </a:endParaRPr>
                    </a:p>
                  </a:txBody>
                  <a:tcPr marL="38507" marR="38507" marT="19254" marB="19254"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6350" cap="flat" cmpd="sng" algn="ctr">
                      <a:solidFill>
                        <a:srgbClr val="D9D9E3"/>
                      </a:solidFill>
                      <a:prstDash val="solid"/>
                      <a:round/>
                      <a:headEnd type="none" w="med" len="med"/>
                      <a:tailEnd type="none" w="med" len="med"/>
                    </a:lnB>
                    <a:solidFill>
                      <a:srgbClr val="F7F7F8"/>
                    </a:solidFill>
                  </a:tcPr>
                </a:tc>
                <a:tc>
                  <a:txBody>
                    <a:bodyPr/>
                    <a:lstStyle/>
                    <a:p>
                      <a:pPr fontAlgn="base"/>
                      <a:r>
                        <a:rPr lang="en-GB" sz="800" dirty="0">
                          <a:effectLst/>
                        </a:rPr>
                        <a:t>Surroundings, Enclosure, Encompass, Envelop, Contain, Embrace, Embody, Occupy, Enshroud, Enfold</a:t>
                      </a:r>
                    </a:p>
                  </a:txBody>
                  <a:tcPr marL="38507" marR="38507" marT="19254" marB="19254"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635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825572596"/>
                  </a:ext>
                </a:extLst>
              </a:tr>
            </a:tbl>
          </a:graphicData>
        </a:graphic>
      </p:graphicFrame>
    </p:spTree>
    <p:extLst>
      <p:ext uri="{BB962C8B-B14F-4D97-AF65-F5344CB8AC3E}">
        <p14:creationId xmlns:p14="http://schemas.microsoft.com/office/powerpoint/2010/main" val="3669755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E19EEE-654A-D596-7CAB-F2FEEA1C77E5}"/>
              </a:ext>
            </a:extLst>
          </p:cNvPr>
          <p:cNvSpPr txBox="1"/>
          <p:nvPr/>
        </p:nvSpPr>
        <p:spPr>
          <a:xfrm>
            <a:off x="339306" y="785003"/>
            <a:ext cx="11513388"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000" b="1" dirty="0">
              <a:latin typeface="Calibri"/>
              <a:cs typeface="Calibri Light"/>
            </a:endParaRPr>
          </a:p>
          <a:p>
            <a:pPr>
              <a:buAutoNum type="arabicPeriod" startAt="2"/>
            </a:pPr>
            <a:r>
              <a:rPr lang="en-GB" sz="2000" b="1" u="sng" dirty="0">
                <a:latin typeface="Calibri"/>
                <a:cs typeface="Calibri Light"/>
              </a:rPr>
              <a:t>Semi colon split </a:t>
            </a:r>
          </a:p>
          <a:p>
            <a:r>
              <a:rPr lang="en-GB" sz="2000" dirty="0">
                <a:ea typeface="+mn-lt"/>
                <a:cs typeface="+mn-lt"/>
              </a:rPr>
              <a:t>The birds had long since disappeared; there was no open space for even the smallest of birds.</a:t>
            </a:r>
            <a:endParaRPr lang="en-GB" sz="2000" dirty="0">
              <a:cs typeface="Calibri"/>
            </a:endParaRPr>
          </a:p>
          <a:p>
            <a:endParaRPr lang="en-GB" dirty="0">
              <a:latin typeface="Calibri Light"/>
              <a:cs typeface="Calibri Light"/>
            </a:endParaRPr>
          </a:p>
        </p:txBody>
      </p:sp>
      <p:sp>
        <p:nvSpPr>
          <p:cNvPr id="3" name="TextBox 2">
            <a:extLst>
              <a:ext uri="{FF2B5EF4-FFF2-40B4-BE49-F238E27FC236}">
                <a16:creationId xmlns:a16="http://schemas.microsoft.com/office/drawing/2014/main" id="{3E8B4BC2-E19E-67B8-E4F0-9B57FB2C3FDA}"/>
              </a:ext>
            </a:extLst>
          </p:cNvPr>
          <p:cNvSpPr txBox="1"/>
          <p:nvPr/>
        </p:nvSpPr>
        <p:spPr>
          <a:xfrm>
            <a:off x="1980462" y="173966"/>
            <a:ext cx="84651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dirty="0">
                <a:latin typeface="Calibri Light"/>
                <a:cs typeface="Calibri Light"/>
              </a:rPr>
              <a:t>Task: Describe the conditions for soldiers during WW1</a:t>
            </a:r>
            <a:endParaRPr lang="en-GB" sz="2400" b="1" u="sng" dirty="0">
              <a:cs typeface="Calibri"/>
            </a:endParaRPr>
          </a:p>
        </p:txBody>
      </p:sp>
      <p:sp>
        <p:nvSpPr>
          <p:cNvPr id="4" name="Rectangle 1"/>
          <p:cNvSpPr>
            <a:spLocks noChangeArrowheads="1"/>
          </p:cNvSpPr>
          <p:nvPr/>
        </p:nvSpPr>
        <p:spPr bwMode="auto">
          <a:xfrm>
            <a:off x="265471" y="2692488"/>
            <a:ext cx="3150542" cy="37246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Söhne"/>
              </a:rPr>
              <a:t>Images and Words for</a:t>
            </a:r>
            <a:r>
              <a:rPr kumimoji="0" lang="en-US" altLang="en-US" sz="1800" b="1" i="0" u="none" strike="noStrike" cap="none" normalizeH="0" dirty="0">
                <a:ln>
                  <a:noFill/>
                </a:ln>
                <a:solidFill>
                  <a:srgbClr val="000000"/>
                </a:solidFill>
                <a:effectLst/>
                <a:latin typeface="Söhne"/>
              </a:rPr>
              <a:t> ideas</a:t>
            </a:r>
            <a:r>
              <a:rPr kumimoji="0" lang="en-US" altLang="en-US" sz="1800" b="1" i="0" u="none" strike="noStrike" cap="none" normalizeH="0" baseline="0" dirty="0">
                <a:ln>
                  <a:noFill/>
                </a:ln>
                <a:solidFill>
                  <a:srgbClr val="000000"/>
                </a:solidFill>
                <a:effectLst/>
                <a:latin typeface="Söhne"/>
              </a:rPr>
              <a:t>:</a:t>
            </a:r>
            <a:endParaRPr kumimoji="0" lang="en-US" altLang="en-US"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a:ln>
                  <a:noFill/>
                </a:ln>
                <a:solidFill>
                  <a:srgbClr val="000000"/>
                </a:solidFill>
                <a:effectLst/>
                <a:latin typeface="Söhne"/>
              </a:rPr>
              <a:t>Dying embers</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0" i="0" u="none" strike="noStrike" cap="none" normalizeH="0" baseline="0" dirty="0">
                <a:ln>
                  <a:noFill/>
                </a:ln>
                <a:solidFill>
                  <a:srgbClr val="000000"/>
                </a:solidFill>
                <a:effectLst/>
                <a:latin typeface="Söhne"/>
              </a:rPr>
              <a:t>Fading sunset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800" b="0" i="0" u="none" strike="noStrike" cap="none" normalizeH="0" baseline="0" dirty="0">
                <a:ln>
                  <a:noFill/>
                </a:ln>
                <a:solidFill>
                  <a:srgbClr val="000000"/>
                </a:solidFill>
                <a:effectLst/>
                <a:latin typeface="Söhne"/>
              </a:rPr>
              <a:t>Withered roses</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800" b="0" i="0" u="none" strike="noStrike" cap="none" normalizeH="0" baseline="0" dirty="0">
                <a:ln>
                  <a:noFill/>
                </a:ln>
                <a:solidFill>
                  <a:srgbClr val="000000"/>
                </a:solidFill>
                <a:effectLst/>
                <a:latin typeface="Söhne"/>
              </a:rPr>
              <a:t>Abandoned dreams</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800" b="0" i="0" u="none" strike="noStrike" cap="none" normalizeH="0" baseline="0" dirty="0">
                <a:ln>
                  <a:noFill/>
                </a:ln>
                <a:solidFill>
                  <a:srgbClr val="000000"/>
                </a:solidFill>
                <a:effectLst/>
                <a:latin typeface="Söhne"/>
              </a:rPr>
              <a:t>Broken wings</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1800" b="0" i="0" u="none" strike="noStrike" cap="none" normalizeH="0" baseline="0" dirty="0">
                <a:ln>
                  <a:noFill/>
                </a:ln>
                <a:solidFill>
                  <a:srgbClr val="000000"/>
                </a:solidFill>
                <a:effectLst/>
                <a:latin typeface="Söhne"/>
              </a:rPr>
              <a:t>Shattered glass</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1800" b="0" i="0" u="none" strike="noStrike" cap="none" normalizeH="0" baseline="0" dirty="0">
                <a:ln>
                  <a:noFill/>
                </a:ln>
                <a:solidFill>
                  <a:srgbClr val="000000"/>
                </a:solidFill>
                <a:effectLst/>
                <a:latin typeface="Söhne"/>
              </a:rPr>
              <a:t>Lost hope</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1800" b="0" i="0" u="none" strike="noStrike" cap="none" normalizeH="0" baseline="0" dirty="0">
                <a:ln>
                  <a:noFill/>
                </a:ln>
                <a:solidFill>
                  <a:srgbClr val="000000"/>
                </a:solidFill>
                <a:effectLst/>
                <a:latin typeface="Söhne"/>
              </a:rPr>
              <a:t>Crumbling ruins</a:t>
            </a:r>
          </a:p>
          <a:p>
            <a:pPr marL="0" marR="0" lvl="0" indent="0" algn="l" defTabSz="914400" rtl="0" eaLnBrk="0" fontAlgn="base" latinLnBrk="0" hangingPunct="0">
              <a:lnSpc>
                <a:spcPct val="100000"/>
              </a:lnSpc>
              <a:spcBef>
                <a:spcPct val="0"/>
              </a:spcBef>
              <a:spcAft>
                <a:spcPct val="0"/>
              </a:spcAft>
              <a:buClrTx/>
              <a:buSzTx/>
              <a:buFontTx/>
              <a:buAutoNum type="arabicPeriod" startAt="9"/>
              <a:tabLst/>
            </a:pPr>
            <a:r>
              <a:rPr kumimoji="0" lang="en-US" altLang="en-US" sz="1800" b="0" i="0" u="none" strike="noStrike" cap="none" normalizeH="0" baseline="0" dirty="0">
                <a:ln>
                  <a:noFill/>
                </a:ln>
                <a:solidFill>
                  <a:srgbClr val="000000"/>
                </a:solidFill>
                <a:effectLst/>
                <a:latin typeface="Söhne"/>
              </a:rPr>
              <a:t>Forgotten memories</a:t>
            </a:r>
          </a:p>
          <a:p>
            <a:pPr marL="0" marR="0" lvl="0" indent="0" algn="l" defTabSz="914400" rtl="0" eaLnBrk="0" fontAlgn="base" latinLnBrk="0" hangingPunct="0">
              <a:lnSpc>
                <a:spcPct val="100000"/>
              </a:lnSpc>
              <a:spcBef>
                <a:spcPct val="0"/>
              </a:spcBef>
              <a:spcAft>
                <a:spcPct val="0"/>
              </a:spcAft>
              <a:buClrTx/>
              <a:buSzTx/>
              <a:buFontTx/>
              <a:buAutoNum type="arabicPeriod" startAt="10"/>
              <a:tabLst/>
            </a:pPr>
            <a:r>
              <a:rPr kumimoji="0" lang="en-US" altLang="en-US" sz="1800" b="0" i="0" u="none" strike="noStrike" cap="none" normalizeH="0" baseline="0" dirty="0">
                <a:ln>
                  <a:noFill/>
                </a:ln>
                <a:solidFill>
                  <a:srgbClr val="000000"/>
                </a:solidFill>
                <a:effectLst/>
                <a:latin typeface="Söhne"/>
              </a:rPr>
              <a:t>Silent echoes</a:t>
            </a:r>
            <a:br>
              <a:rPr kumimoji="0" lang="en-US" altLang="en-US" sz="1800" b="0" i="0" u="none" strike="noStrike" cap="none" normalizeH="0" baseline="0" dirty="0">
                <a:ln>
                  <a:noFill/>
                </a:ln>
                <a:solidFill>
                  <a:srgbClr val="000000"/>
                </a:solidFill>
                <a:effectLst/>
                <a:latin typeface="Söhne"/>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3989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E19EEE-654A-D596-7CAB-F2FEEA1C77E5}"/>
              </a:ext>
            </a:extLst>
          </p:cNvPr>
          <p:cNvSpPr txBox="1"/>
          <p:nvPr/>
        </p:nvSpPr>
        <p:spPr>
          <a:xfrm>
            <a:off x="339306" y="785003"/>
            <a:ext cx="1151338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000" dirty="0">
              <a:latin typeface="Calibri"/>
              <a:cs typeface="Calibri"/>
            </a:endParaRPr>
          </a:p>
          <a:p>
            <a:pPr>
              <a:buAutoNum type="arabicPeriod" startAt="3"/>
            </a:pPr>
            <a:r>
              <a:rPr lang="en-GB" sz="2000" b="1" u="sng" dirty="0">
                <a:latin typeface="Calibri"/>
                <a:cs typeface="Calibri Light"/>
              </a:rPr>
              <a:t>Simile start </a:t>
            </a:r>
          </a:p>
          <a:p>
            <a:r>
              <a:rPr lang="en-GB" sz="2000" u="sng" dirty="0">
                <a:latin typeface="Calibri"/>
                <a:cs typeface="Calibri Light"/>
              </a:rPr>
              <a:t>Like a bird knocked out of the sky</a:t>
            </a:r>
            <a:r>
              <a:rPr lang="en-GB" sz="2000" dirty="0">
                <a:latin typeface="Calibri"/>
                <a:cs typeface="Calibri Light"/>
              </a:rPr>
              <a:t>, I was thrown to the ground as though for the last time.</a:t>
            </a:r>
          </a:p>
        </p:txBody>
      </p:sp>
      <p:sp>
        <p:nvSpPr>
          <p:cNvPr id="3" name="TextBox 2">
            <a:extLst>
              <a:ext uri="{FF2B5EF4-FFF2-40B4-BE49-F238E27FC236}">
                <a16:creationId xmlns:a16="http://schemas.microsoft.com/office/drawing/2014/main" id="{3E8B4BC2-E19E-67B8-E4F0-9B57FB2C3FDA}"/>
              </a:ext>
            </a:extLst>
          </p:cNvPr>
          <p:cNvSpPr txBox="1"/>
          <p:nvPr/>
        </p:nvSpPr>
        <p:spPr>
          <a:xfrm>
            <a:off x="1980462" y="173966"/>
            <a:ext cx="84651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dirty="0">
                <a:latin typeface="Calibri Light"/>
                <a:cs typeface="Calibri Light"/>
              </a:rPr>
              <a:t>Task: Describe the conditions for soldiers during WW1</a:t>
            </a:r>
            <a:endParaRPr lang="en-GB" sz="2400" b="1" u="sng" dirty="0">
              <a:cs typeface="Calibri"/>
            </a:endParaRPr>
          </a:p>
        </p:txBody>
      </p:sp>
      <p:sp>
        <p:nvSpPr>
          <p:cNvPr id="5" name="Rectangle 4"/>
          <p:cNvSpPr/>
          <p:nvPr/>
        </p:nvSpPr>
        <p:spPr>
          <a:xfrm>
            <a:off x="471948" y="2055986"/>
            <a:ext cx="2458065" cy="3785652"/>
          </a:xfrm>
          <a:prstGeom prst="rect">
            <a:avLst/>
          </a:prstGeom>
          <a:ln>
            <a:solidFill>
              <a:schemeClr val="tx1"/>
            </a:solidFill>
          </a:ln>
        </p:spPr>
        <p:txBody>
          <a:bodyPr wrap="square">
            <a:spAutoFit/>
          </a:bodyPr>
          <a:lstStyle/>
          <a:p>
            <a:r>
              <a:rPr lang="en-GB" sz="2000" u="sng" dirty="0"/>
              <a:t>Ideas Bank:</a:t>
            </a:r>
          </a:p>
          <a:p>
            <a:r>
              <a:rPr lang="en-GB" sz="2000" dirty="0"/>
              <a:t>1. Falling star</a:t>
            </a:r>
          </a:p>
          <a:p>
            <a:r>
              <a:rPr lang="en-GB" sz="2000" dirty="0"/>
              <a:t>2. Plummeting anchor</a:t>
            </a:r>
          </a:p>
          <a:p>
            <a:r>
              <a:rPr lang="en-GB" sz="2000" dirty="0"/>
              <a:t>3. Tumbling leaf</a:t>
            </a:r>
          </a:p>
          <a:p>
            <a:r>
              <a:rPr lang="en-GB" sz="2000" dirty="0"/>
              <a:t>4. Sinking ship</a:t>
            </a:r>
          </a:p>
          <a:p>
            <a:r>
              <a:rPr lang="en-GB" sz="2000" dirty="0"/>
              <a:t>5. Shattered dreams</a:t>
            </a:r>
          </a:p>
          <a:p>
            <a:r>
              <a:rPr lang="en-GB" sz="2000" dirty="0"/>
              <a:t>6. Vanishing hope</a:t>
            </a:r>
          </a:p>
          <a:p>
            <a:r>
              <a:rPr lang="en-GB" sz="2000" dirty="0"/>
              <a:t>7. Broken wings</a:t>
            </a:r>
          </a:p>
          <a:p>
            <a:r>
              <a:rPr lang="en-GB" sz="2000" dirty="0"/>
              <a:t>8. Crashing waves</a:t>
            </a:r>
          </a:p>
          <a:p>
            <a:r>
              <a:rPr lang="en-GB" sz="2000" dirty="0"/>
              <a:t>9. Lost in the abyss</a:t>
            </a:r>
          </a:p>
          <a:p>
            <a:r>
              <a:rPr lang="en-GB" sz="2000" dirty="0"/>
              <a:t>10. Sudden descent</a:t>
            </a:r>
          </a:p>
        </p:txBody>
      </p:sp>
    </p:spTree>
    <p:extLst>
      <p:ext uri="{BB962C8B-B14F-4D97-AF65-F5344CB8AC3E}">
        <p14:creationId xmlns:p14="http://schemas.microsoft.com/office/powerpoint/2010/main" val="3962111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8325" y="635631"/>
            <a:ext cx="9778832" cy="847417"/>
          </a:xfrm>
          <a:prstGeom prst="rect">
            <a:avLst/>
          </a:prstGeom>
        </p:spPr>
      </p:pic>
      <p:sp>
        <p:nvSpPr>
          <p:cNvPr id="4" name="TextBox 3">
            <a:extLst>
              <a:ext uri="{FF2B5EF4-FFF2-40B4-BE49-F238E27FC236}">
                <a16:creationId xmlns:a16="http://schemas.microsoft.com/office/drawing/2014/main" id="{3E8B4BC2-E19E-67B8-E4F0-9B57FB2C3FDA}"/>
              </a:ext>
            </a:extLst>
          </p:cNvPr>
          <p:cNvSpPr txBox="1"/>
          <p:nvPr/>
        </p:nvSpPr>
        <p:spPr>
          <a:xfrm>
            <a:off x="1980462" y="173966"/>
            <a:ext cx="84651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dirty="0">
                <a:latin typeface="Calibri Light"/>
                <a:cs typeface="Calibri Light"/>
              </a:rPr>
              <a:t>Task: Describe the conditions for soldiers during WW1</a:t>
            </a:r>
            <a:endParaRPr lang="en-GB" sz="2400" b="1" u="sng" dirty="0">
              <a:cs typeface="Calibri"/>
            </a:endParaRPr>
          </a:p>
        </p:txBody>
      </p:sp>
      <p:sp>
        <p:nvSpPr>
          <p:cNvPr id="5" name="Rectangle 4"/>
          <p:cNvSpPr/>
          <p:nvPr/>
        </p:nvSpPr>
        <p:spPr>
          <a:xfrm>
            <a:off x="387636" y="1944713"/>
            <a:ext cx="3185652" cy="1754326"/>
          </a:xfrm>
          <a:prstGeom prst="rect">
            <a:avLst/>
          </a:prstGeom>
          <a:ln>
            <a:solidFill>
              <a:schemeClr val="tx1"/>
            </a:solidFill>
          </a:ln>
        </p:spPr>
        <p:txBody>
          <a:bodyPr wrap="square">
            <a:spAutoFit/>
          </a:bodyPr>
          <a:lstStyle/>
          <a:p>
            <a:r>
              <a:rPr lang="en-GB" b="1" dirty="0">
                <a:solidFill>
                  <a:srgbClr val="374151"/>
                </a:solidFill>
                <a:latin typeface="Söhne"/>
              </a:rPr>
              <a:t>Ideas Bank:</a:t>
            </a:r>
          </a:p>
          <a:p>
            <a:r>
              <a:rPr lang="en-GB" b="1" dirty="0">
                <a:solidFill>
                  <a:srgbClr val="374151"/>
                </a:solidFill>
                <a:latin typeface="Söhne"/>
              </a:rPr>
              <a:t>1.Chilling and ominous,</a:t>
            </a:r>
            <a:endParaRPr lang="en-GB" dirty="0">
              <a:solidFill>
                <a:srgbClr val="374151"/>
              </a:solidFill>
              <a:latin typeface="Söhne"/>
            </a:endParaRPr>
          </a:p>
          <a:p>
            <a:r>
              <a:rPr lang="en-GB" b="1" dirty="0">
                <a:solidFill>
                  <a:srgbClr val="374151"/>
                </a:solidFill>
                <a:latin typeface="Söhne"/>
              </a:rPr>
              <a:t>2. Frozen and forbidding,</a:t>
            </a:r>
            <a:endParaRPr lang="en-GB" dirty="0">
              <a:solidFill>
                <a:srgbClr val="374151"/>
              </a:solidFill>
              <a:latin typeface="Söhne"/>
            </a:endParaRPr>
          </a:p>
          <a:p>
            <a:r>
              <a:rPr lang="en-GB" b="1" dirty="0">
                <a:solidFill>
                  <a:srgbClr val="374151"/>
                </a:solidFill>
                <a:latin typeface="Söhne"/>
              </a:rPr>
              <a:t>3. Grim and haunting,</a:t>
            </a:r>
            <a:r>
              <a:rPr lang="en-GB" dirty="0">
                <a:solidFill>
                  <a:srgbClr val="374151"/>
                </a:solidFill>
                <a:latin typeface="Söhne"/>
              </a:rPr>
              <a:t> </a:t>
            </a:r>
          </a:p>
          <a:p>
            <a:r>
              <a:rPr lang="en-GB" b="1" dirty="0">
                <a:solidFill>
                  <a:srgbClr val="374151"/>
                </a:solidFill>
                <a:latin typeface="Söhne"/>
              </a:rPr>
              <a:t>4. Unyielding and cold,</a:t>
            </a:r>
            <a:endParaRPr lang="en-GB" dirty="0">
              <a:solidFill>
                <a:srgbClr val="374151"/>
              </a:solidFill>
              <a:latin typeface="Söhne"/>
            </a:endParaRPr>
          </a:p>
          <a:p>
            <a:r>
              <a:rPr lang="en-GB" b="1" dirty="0">
                <a:solidFill>
                  <a:srgbClr val="374151"/>
                </a:solidFill>
                <a:latin typeface="Söhne"/>
              </a:rPr>
              <a:t>5. Ominous and shrouded,</a:t>
            </a:r>
            <a:r>
              <a:rPr lang="en-GB" dirty="0">
                <a:solidFill>
                  <a:srgbClr val="374151"/>
                </a:solidFill>
                <a:latin typeface="Söhne"/>
              </a:rPr>
              <a:t> </a:t>
            </a:r>
            <a:endParaRPr lang="en-GB" b="0" i="0" dirty="0">
              <a:solidFill>
                <a:srgbClr val="374151"/>
              </a:solidFill>
              <a:effectLst/>
              <a:latin typeface="Söhne"/>
            </a:endParaRPr>
          </a:p>
        </p:txBody>
      </p:sp>
    </p:spTree>
    <p:extLst>
      <p:ext uri="{BB962C8B-B14F-4D97-AF65-F5344CB8AC3E}">
        <p14:creationId xmlns:p14="http://schemas.microsoft.com/office/powerpoint/2010/main" val="1075141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297" y="286685"/>
            <a:ext cx="6096000" cy="6186309"/>
          </a:xfrm>
          <a:prstGeom prst="rect">
            <a:avLst/>
          </a:prstGeom>
          <a:ln>
            <a:solidFill>
              <a:schemeClr val="tx1"/>
            </a:solidFill>
          </a:ln>
        </p:spPr>
        <p:txBody>
          <a:bodyPr>
            <a:spAutoFit/>
          </a:bodyPr>
          <a:lstStyle/>
          <a:p>
            <a:r>
              <a:rPr lang="en-GB" b="1" dirty="0">
                <a:solidFill>
                  <a:srgbClr val="374151"/>
                </a:solidFill>
                <a:latin typeface="Söhne"/>
              </a:rPr>
              <a:t>Words and Phrases:</a:t>
            </a:r>
            <a:endParaRPr lang="en-GB" dirty="0">
              <a:solidFill>
                <a:srgbClr val="374151"/>
              </a:solidFill>
              <a:latin typeface="Söhne"/>
            </a:endParaRPr>
          </a:p>
          <a:p>
            <a:pPr>
              <a:buFont typeface="+mj-lt"/>
              <a:buAutoNum type="arabicPeriod"/>
            </a:pPr>
            <a:r>
              <a:rPr lang="en-GB" dirty="0">
                <a:solidFill>
                  <a:srgbClr val="374151"/>
                </a:solidFill>
                <a:latin typeface="Söhne"/>
              </a:rPr>
              <a:t>Prolonged struggle</a:t>
            </a:r>
          </a:p>
          <a:p>
            <a:pPr>
              <a:buFont typeface="+mj-lt"/>
              <a:buAutoNum type="arabicPeriod"/>
            </a:pPr>
            <a:r>
              <a:rPr lang="en-GB" dirty="0">
                <a:solidFill>
                  <a:srgbClr val="374151"/>
                </a:solidFill>
                <a:latin typeface="Söhne"/>
              </a:rPr>
              <a:t>Relentless adversity</a:t>
            </a:r>
          </a:p>
          <a:p>
            <a:pPr>
              <a:buFont typeface="+mj-lt"/>
              <a:buAutoNum type="arabicPeriod"/>
            </a:pPr>
            <a:r>
              <a:rPr lang="en-GB" dirty="0">
                <a:solidFill>
                  <a:srgbClr val="374151"/>
                </a:solidFill>
                <a:latin typeface="Söhne"/>
              </a:rPr>
              <a:t>Endless challenges</a:t>
            </a:r>
          </a:p>
          <a:p>
            <a:pPr>
              <a:buFont typeface="+mj-lt"/>
              <a:buAutoNum type="arabicPeriod"/>
            </a:pPr>
            <a:r>
              <a:rPr lang="en-GB" dirty="0">
                <a:solidFill>
                  <a:srgbClr val="374151"/>
                </a:solidFill>
                <a:latin typeface="Söhne"/>
              </a:rPr>
              <a:t>Perpetual anxiety</a:t>
            </a:r>
          </a:p>
          <a:p>
            <a:pPr>
              <a:buFont typeface="+mj-lt"/>
              <a:buAutoNum type="arabicPeriod"/>
            </a:pPr>
            <a:r>
              <a:rPr lang="en-GB" dirty="0">
                <a:solidFill>
                  <a:srgbClr val="374151"/>
                </a:solidFill>
                <a:latin typeface="Söhne"/>
              </a:rPr>
              <a:t>Persistent fear</a:t>
            </a:r>
          </a:p>
          <a:p>
            <a:pPr>
              <a:buFont typeface="+mj-lt"/>
              <a:buAutoNum type="arabicPeriod"/>
            </a:pPr>
            <a:r>
              <a:rPr lang="en-GB" dirty="0">
                <a:solidFill>
                  <a:srgbClr val="374151"/>
                </a:solidFill>
                <a:latin typeface="Söhne"/>
              </a:rPr>
              <a:t>Unceasing dread</a:t>
            </a:r>
          </a:p>
          <a:p>
            <a:pPr>
              <a:buFont typeface="+mj-lt"/>
              <a:buAutoNum type="arabicPeriod"/>
            </a:pPr>
            <a:r>
              <a:rPr lang="en-GB" dirty="0">
                <a:solidFill>
                  <a:srgbClr val="374151"/>
                </a:solidFill>
                <a:latin typeface="Söhne"/>
              </a:rPr>
              <a:t>Ongoing hardship</a:t>
            </a:r>
          </a:p>
          <a:p>
            <a:pPr>
              <a:buFont typeface="+mj-lt"/>
              <a:buAutoNum type="arabicPeriod"/>
            </a:pPr>
            <a:r>
              <a:rPr lang="en-GB" dirty="0">
                <a:solidFill>
                  <a:srgbClr val="374151"/>
                </a:solidFill>
                <a:latin typeface="Söhne"/>
              </a:rPr>
              <a:t>Daily uncertainty</a:t>
            </a:r>
          </a:p>
          <a:p>
            <a:pPr>
              <a:buFont typeface="+mj-lt"/>
              <a:buAutoNum type="arabicPeriod"/>
            </a:pPr>
            <a:r>
              <a:rPr lang="en-GB" dirty="0">
                <a:solidFill>
                  <a:srgbClr val="374151"/>
                </a:solidFill>
                <a:latin typeface="Söhne"/>
              </a:rPr>
              <a:t>Constant vigilance</a:t>
            </a:r>
          </a:p>
          <a:p>
            <a:pPr>
              <a:buFont typeface="+mj-lt"/>
              <a:buAutoNum type="arabicPeriod"/>
            </a:pPr>
            <a:r>
              <a:rPr lang="en-GB" dirty="0">
                <a:solidFill>
                  <a:srgbClr val="374151"/>
                </a:solidFill>
                <a:latin typeface="Söhne"/>
              </a:rPr>
              <a:t>Unyielding exhaustion</a:t>
            </a:r>
          </a:p>
          <a:p>
            <a:r>
              <a:rPr lang="en-GB" b="1" dirty="0">
                <a:solidFill>
                  <a:srgbClr val="374151"/>
                </a:solidFill>
                <a:latin typeface="Söhne"/>
              </a:rPr>
              <a:t>Images:</a:t>
            </a:r>
            <a:endParaRPr lang="en-GB" dirty="0">
              <a:solidFill>
                <a:srgbClr val="374151"/>
              </a:solidFill>
              <a:latin typeface="Söhne"/>
            </a:endParaRPr>
          </a:p>
          <a:p>
            <a:pPr>
              <a:buFont typeface="+mj-lt"/>
              <a:buAutoNum type="arabicPeriod"/>
            </a:pPr>
            <a:r>
              <a:rPr lang="en-GB" dirty="0">
                <a:solidFill>
                  <a:srgbClr val="374151"/>
                </a:solidFill>
                <a:latin typeface="Söhne"/>
              </a:rPr>
              <a:t>Worn-out soldiers on a battlefield</a:t>
            </a:r>
          </a:p>
          <a:p>
            <a:pPr>
              <a:buFont typeface="+mj-lt"/>
              <a:buAutoNum type="arabicPeriod"/>
            </a:pPr>
            <a:r>
              <a:rPr lang="en-GB" dirty="0">
                <a:solidFill>
                  <a:srgbClr val="374151"/>
                </a:solidFill>
                <a:latin typeface="Söhne"/>
              </a:rPr>
              <a:t>A marathon runner nearing the finish line</a:t>
            </a:r>
          </a:p>
          <a:p>
            <a:pPr>
              <a:buFont typeface="+mj-lt"/>
              <a:buAutoNum type="arabicPeriod"/>
            </a:pPr>
            <a:r>
              <a:rPr lang="en-GB" dirty="0">
                <a:solidFill>
                  <a:srgbClr val="374151"/>
                </a:solidFill>
                <a:latin typeface="Söhne"/>
              </a:rPr>
              <a:t>A weary traveller searching for shelter</a:t>
            </a:r>
          </a:p>
          <a:p>
            <a:pPr>
              <a:buFont typeface="+mj-lt"/>
              <a:buAutoNum type="arabicPeriod"/>
            </a:pPr>
            <a:r>
              <a:rPr lang="en-GB" dirty="0">
                <a:solidFill>
                  <a:srgbClr val="374151"/>
                </a:solidFill>
                <a:latin typeface="Söhne"/>
              </a:rPr>
              <a:t>An aging tree weathering countless storms</a:t>
            </a:r>
          </a:p>
          <a:p>
            <a:pPr>
              <a:buFont typeface="+mj-lt"/>
              <a:buAutoNum type="arabicPeriod"/>
            </a:pPr>
            <a:r>
              <a:rPr lang="en-GB" dirty="0">
                <a:solidFill>
                  <a:srgbClr val="374151"/>
                </a:solidFill>
                <a:latin typeface="Söhne"/>
              </a:rPr>
              <a:t>A fragile bridge on the verge of collapse</a:t>
            </a:r>
          </a:p>
          <a:p>
            <a:pPr>
              <a:buFont typeface="+mj-lt"/>
              <a:buAutoNum type="arabicPeriod"/>
            </a:pPr>
            <a:r>
              <a:rPr lang="en-GB" dirty="0">
                <a:solidFill>
                  <a:srgbClr val="374151"/>
                </a:solidFill>
                <a:latin typeface="Söhne"/>
              </a:rPr>
              <a:t>A candle flickering in the wind</a:t>
            </a:r>
          </a:p>
          <a:p>
            <a:pPr>
              <a:buFont typeface="+mj-lt"/>
              <a:buAutoNum type="arabicPeriod"/>
            </a:pPr>
            <a:r>
              <a:rPr lang="en-GB" dirty="0">
                <a:solidFill>
                  <a:srgbClr val="374151"/>
                </a:solidFill>
                <a:latin typeface="Söhne"/>
              </a:rPr>
              <a:t>A tightrope walker balancing on a thin wire</a:t>
            </a:r>
          </a:p>
          <a:p>
            <a:pPr>
              <a:buFont typeface="+mj-lt"/>
              <a:buAutoNum type="arabicPeriod"/>
            </a:pPr>
            <a:r>
              <a:rPr lang="en-GB" dirty="0">
                <a:solidFill>
                  <a:srgbClr val="374151"/>
                </a:solidFill>
                <a:latin typeface="Söhne"/>
              </a:rPr>
              <a:t>A crumbling sandcastle on the shore</a:t>
            </a:r>
          </a:p>
          <a:p>
            <a:pPr>
              <a:buFont typeface="+mj-lt"/>
              <a:buAutoNum type="arabicPeriod"/>
            </a:pPr>
            <a:r>
              <a:rPr lang="en-GB" dirty="0">
                <a:solidFill>
                  <a:srgbClr val="374151"/>
                </a:solidFill>
                <a:latin typeface="Söhne"/>
              </a:rPr>
              <a:t>A fragile </a:t>
            </a:r>
            <a:r>
              <a:rPr lang="en-GB" dirty="0" err="1">
                <a:solidFill>
                  <a:srgbClr val="374151"/>
                </a:solidFill>
                <a:latin typeface="Söhne"/>
              </a:rPr>
              <a:t>spiderweb</a:t>
            </a:r>
            <a:r>
              <a:rPr lang="en-GB" dirty="0">
                <a:solidFill>
                  <a:srgbClr val="374151"/>
                </a:solidFill>
                <a:latin typeface="Söhne"/>
              </a:rPr>
              <a:t> glistening with dew</a:t>
            </a:r>
          </a:p>
          <a:p>
            <a:pPr>
              <a:buFont typeface="+mj-lt"/>
              <a:buAutoNum type="arabicPeriod"/>
            </a:pPr>
            <a:r>
              <a:rPr lang="en-GB" dirty="0">
                <a:solidFill>
                  <a:srgbClr val="374151"/>
                </a:solidFill>
                <a:latin typeface="Söhne"/>
              </a:rPr>
              <a:t>An overworked machine with smoking gears</a:t>
            </a:r>
            <a:endParaRPr lang="en-GB" b="0" i="0" dirty="0">
              <a:solidFill>
                <a:srgbClr val="374151"/>
              </a:solidFill>
              <a:effectLst/>
              <a:latin typeface="Söhne"/>
            </a:endParaRPr>
          </a:p>
        </p:txBody>
      </p:sp>
      <p:sp>
        <p:nvSpPr>
          <p:cNvPr id="3" name="Rectangle 2"/>
          <p:cNvSpPr/>
          <p:nvPr/>
        </p:nvSpPr>
        <p:spPr>
          <a:xfrm>
            <a:off x="6725264" y="471948"/>
            <a:ext cx="5093110" cy="1477328"/>
          </a:xfrm>
          <a:prstGeom prst="rect">
            <a:avLst/>
          </a:prstGeom>
          <a:ln>
            <a:solidFill>
              <a:schemeClr val="tx1"/>
            </a:solidFill>
          </a:ln>
        </p:spPr>
        <p:txBody>
          <a:bodyPr wrap="square">
            <a:spAutoFit/>
          </a:bodyPr>
          <a:lstStyle/>
          <a:p>
            <a:endParaRPr lang="en-GB" dirty="0">
              <a:cs typeface="Calibri"/>
            </a:endParaRPr>
          </a:p>
          <a:p>
            <a:pPr>
              <a:buAutoNum type="arabicPeriod" startAt="5"/>
            </a:pPr>
            <a:r>
              <a:rPr lang="en-GB" b="1" u="sng" dirty="0">
                <a:cs typeface="Calibri Light"/>
              </a:rPr>
              <a:t>End loaded sentence </a:t>
            </a:r>
          </a:p>
          <a:p>
            <a:r>
              <a:rPr lang="en-GB" dirty="0">
                <a:ea typeface="+mn-lt"/>
                <a:cs typeface="+mn-lt"/>
              </a:rPr>
              <a:t>After having walked for several hours, getting more and more lost, only losing my way again and again, the choice of paths filled me with dread.</a:t>
            </a:r>
            <a:endParaRPr lang="en-GB" dirty="0">
              <a:latin typeface="Calibri Light"/>
              <a:cs typeface="Calibri Light"/>
            </a:endParaRPr>
          </a:p>
        </p:txBody>
      </p:sp>
    </p:spTree>
    <p:extLst>
      <p:ext uri="{BB962C8B-B14F-4D97-AF65-F5344CB8AC3E}">
        <p14:creationId xmlns:p14="http://schemas.microsoft.com/office/powerpoint/2010/main" val="2645891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D59E1A-64B3-E10E-2CAE-87A9AA10E8E4}"/>
              </a:ext>
            </a:extLst>
          </p:cNvPr>
          <p:cNvSpPr txBox="1"/>
          <p:nvPr/>
        </p:nvSpPr>
        <p:spPr>
          <a:xfrm>
            <a:off x="426153" y="1324737"/>
            <a:ext cx="11211464" cy="4401205"/>
          </a:xfrm>
          <a:prstGeom prst="rect">
            <a:avLst/>
          </a:prstGeom>
          <a:solidFill>
            <a:schemeClr val="accent4">
              <a:lumMod val="20000"/>
              <a:lumOff val="8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Calibri Light"/>
                <a:cs typeface="Segoe UI"/>
              </a:rPr>
              <a:t>Model: </a:t>
            </a:r>
            <a:r>
              <a:rPr lang="en-US" sz="2000" u="sng" dirty="0">
                <a:latin typeface="Calibri Light"/>
                <a:cs typeface="Segoe UI"/>
              </a:rPr>
              <a:t>​</a:t>
            </a:r>
          </a:p>
          <a:p>
            <a:endParaRPr lang="en-US" sz="2000" dirty="0">
              <a:latin typeface="Calibri Light"/>
              <a:cs typeface="Segoe UI"/>
            </a:endParaRPr>
          </a:p>
          <a:p>
            <a:r>
              <a:rPr lang="en-GB" sz="2000" i="1" dirty="0">
                <a:latin typeface="Calibri Light"/>
                <a:cs typeface="Segoe UI"/>
              </a:rPr>
              <a:t>It had all become normal, the constant thundering of the guns, the cold shivering into our bones, our bodies itching with filth and lice, the moaning of the wondered and the stench of the dead, all a normal part of life. </a:t>
            </a:r>
          </a:p>
          <a:p>
            <a:endParaRPr lang="en-GB" sz="2000" i="1" dirty="0">
              <a:latin typeface="Calibri Light"/>
              <a:cs typeface="Segoe UI"/>
            </a:endParaRPr>
          </a:p>
          <a:p>
            <a:r>
              <a:rPr lang="en-GB" sz="2000" i="1" dirty="0">
                <a:latin typeface="Calibri Light"/>
                <a:cs typeface="Segoe UI"/>
              </a:rPr>
              <a:t>A sad sort of life; more like living death. </a:t>
            </a:r>
          </a:p>
          <a:p>
            <a:endParaRPr lang="en-GB" sz="2000" i="1" dirty="0">
              <a:latin typeface="Calibri Light"/>
              <a:cs typeface="Segoe UI"/>
            </a:endParaRPr>
          </a:p>
          <a:p>
            <a:r>
              <a:rPr lang="en-GB" sz="2000" i="1" dirty="0">
                <a:latin typeface="Calibri Light"/>
                <a:cs typeface="Segoe UI"/>
              </a:rPr>
              <a:t>Like men dying of thirst, we drank down every last moment of peace and comfort. </a:t>
            </a:r>
          </a:p>
          <a:p>
            <a:endParaRPr lang="en-GB" sz="2000" i="1" dirty="0">
              <a:latin typeface="Calibri Light"/>
              <a:cs typeface="Segoe UI"/>
            </a:endParaRPr>
          </a:p>
          <a:p>
            <a:r>
              <a:rPr lang="en-GB" sz="2000" i="1" dirty="0">
                <a:latin typeface="Calibri Light"/>
                <a:cs typeface="Segoe UI"/>
              </a:rPr>
              <a:t>Cold and forbidding, we knew death was around every corner. </a:t>
            </a:r>
          </a:p>
          <a:p>
            <a:endParaRPr lang="en-GB" sz="2000" i="1" dirty="0">
              <a:latin typeface="Calibri Light"/>
              <a:cs typeface="Segoe UI"/>
            </a:endParaRPr>
          </a:p>
          <a:p>
            <a:r>
              <a:rPr lang="en-GB" sz="2000" i="1" dirty="0">
                <a:latin typeface="Calibri Light"/>
                <a:cs typeface="Segoe UI"/>
              </a:rPr>
              <a:t>After months of hardship, jumping at every break in the routine, soaked with the dread that each day would be our last, we were exhausted by the nearness of sudden and violent death.</a:t>
            </a:r>
            <a:r>
              <a:rPr lang="en-GB" sz="2000" dirty="0">
                <a:latin typeface="Calibri Light"/>
                <a:cs typeface="Segoe UI"/>
              </a:rPr>
              <a:t> </a:t>
            </a:r>
          </a:p>
        </p:txBody>
      </p:sp>
      <p:sp>
        <p:nvSpPr>
          <p:cNvPr id="4" name="TextBox 3">
            <a:extLst>
              <a:ext uri="{FF2B5EF4-FFF2-40B4-BE49-F238E27FC236}">
                <a16:creationId xmlns:a16="http://schemas.microsoft.com/office/drawing/2014/main" id="{24705C94-2E7A-3DC9-A81A-099CEF60EBE5}"/>
              </a:ext>
            </a:extLst>
          </p:cNvPr>
          <p:cNvSpPr txBox="1"/>
          <p:nvPr/>
        </p:nvSpPr>
        <p:spPr>
          <a:xfrm>
            <a:off x="2898476" y="94891"/>
            <a:ext cx="62512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Calibri Light"/>
                <a:cs typeface="Calibri Light"/>
              </a:rPr>
              <a:t>Describe the conditions for soldiers during WW1</a:t>
            </a:r>
            <a:endParaRPr lang="en-GB" sz="2400" b="1">
              <a:cs typeface="Calibri"/>
            </a:endParaRPr>
          </a:p>
        </p:txBody>
      </p:sp>
    </p:spTree>
    <p:extLst>
      <p:ext uri="{BB962C8B-B14F-4D97-AF65-F5344CB8AC3E}">
        <p14:creationId xmlns:p14="http://schemas.microsoft.com/office/powerpoint/2010/main" val="1979448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5590" y="1132768"/>
            <a:ext cx="6096000" cy="2862322"/>
          </a:xfrm>
          <a:prstGeom prst="rect">
            <a:avLst/>
          </a:prstGeom>
          <a:solidFill>
            <a:schemeClr val="accent6">
              <a:lumMod val="20000"/>
              <a:lumOff val="80000"/>
            </a:schemeClr>
          </a:solidFill>
          <a:ln>
            <a:solidFill>
              <a:schemeClr val="tx1"/>
            </a:solidFill>
          </a:ln>
        </p:spPr>
        <p:txBody>
          <a:bodyPr>
            <a:spAutoFit/>
          </a:bodyPr>
          <a:lstStyle/>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Year 9 English</a:t>
            </a:r>
          </a:p>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Michaelmas Term</a:t>
            </a:r>
          </a:p>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War Writing</a:t>
            </a:r>
          </a:p>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Week 1, Lesson 2</a:t>
            </a:r>
          </a:p>
          <a:p>
            <a:pPr>
              <a:spcAft>
                <a:spcPts val="0"/>
              </a:spcAft>
            </a:pPr>
            <a:r>
              <a:rPr lang="en-GB" sz="3600" dirty="0">
                <a:effectLst/>
                <a:latin typeface="Times New Roman" panose="02020603050405020304" pitchFamily="18" charset="0"/>
                <a:ea typeface="Times New Roman" panose="02020603050405020304" pitchFamily="18" charset="0"/>
              </a:rPr>
              <a:t> </a:t>
            </a:r>
          </a:p>
        </p:txBody>
      </p:sp>
      <p:pic>
        <p:nvPicPr>
          <p:cNvPr id="3" name="Picture 2" descr="Diagram&#10;&#10;Description automatically generated"/>
          <p:cNvPicPr/>
          <p:nvPr/>
        </p:nvPicPr>
        <p:blipFill rotWithShape="1">
          <a:blip r:embed="rId2" cstate="print">
            <a:extLst>
              <a:ext uri="{28A0092B-C50C-407E-A947-70E740481C1C}">
                <a14:useLocalDpi xmlns:a14="http://schemas.microsoft.com/office/drawing/2010/main" val="0"/>
              </a:ext>
            </a:extLst>
          </a:blip>
          <a:srcRect l="26299" t="55938" r="25914" b="7917"/>
          <a:stretch/>
        </p:blipFill>
        <p:spPr>
          <a:xfrm>
            <a:off x="7596924" y="2943698"/>
            <a:ext cx="1168021" cy="1051392"/>
          </a:xfrm>
          <a:prstGeom prst="rect">
            <a:avLst/>
          </a:prstGeom>
        </p:spPr>
      </p:pic>
      <p:sp>
        <p:nvSpPr>
          <p:cNvPr id="4" name="Rectangle 3"/>
          <p:cNvSpPr/>
          <p:nvPr/>
        </p:nvSpPr>
        <p:spPr>
          <a:xfrm>
            <a:off x="2865590" y="4708493"/>
            <a:ext cx="6096000" cy="954107"/>
          </a:xfrm>
          <a:prstGeom prst="rect">
            <a:avLst/>
          </a:prstGeom>
          <a:solidFill>
            <a:schemeClr val="accent2">
              <a:lumMod val="20000"/>
              <a:lumOff val="80000"/>
            </a:schemeClr>
          </a:solidFill>
          <a:ln>
            <a:solidFill>
              <a:schemeClr val="tx1"/>
            </a:solidFill>
          </a:ln>
        </p:spPr>
        <p:txBody>
          <a:bodyPr>
            <a:spAutoFit/>
          </a:bodyPr>
          <a:lstStyle/>
          <a:p>
            <a:pPr algn="ctr">
              <a:spcAft>
                <a:spcPts val="0"/>
              </a:spcAft>
            </a:pPr>
            <a:r>
              <a:rPr lang="en-GB" sz="2800" b="1" dirty="0">
                <a:latin typeface="Calibri Light" panose="020F0302020204030204" pitchFamily="34" charset="0"/>
                <a:ea typeface="Times New Roman" panose="02020603050405020304" pitchFamily="18" charset="0"/>
              </a:rPr>
              <a:t>Aim: </a:t>
            </a:r>
            <a:r>
              <a:rPr lang="en-GB" sz="2800" dirty="0">
                <a:latin typeface="Calibri Light" panose="020F0302020204030204" pitchFamily="34" charset="0"/>
                <a:ea typeface="Times New Roman" panose="02020603050405020304" pitchFamily="18" charset="0"/>
              </a:rPr>
              <a:t>To compare the ways men and women approach writing about war.</a:t>
            </a:r>
            <a:endParaRPr lang="en-GB"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8740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36723" y="2089830"/>
            <a:ext cx="7384025" cy="2420021"/>
          </a:xfrm>
          <a:prstGeom prst="rect">
            <a:avLst/>
          </a:prstGeom>
          <a:solidFill>
            <a:schemeClr val="accent2">
              <a:lumMod val="20000"/>
              <a:lumOff val="80000"/>
            </a:schemeClr>
          </a:solidFill>
          <a:ln>
            <a:solidFill>
              <a:schemeClr val="tx1"/>
            </a:solidFill>
          </a:ln>
        </p:spPr>
        <p:txBody>
          <a:bodyPr wrap="square">
            <a:spAutoFit/>
          </a:bodyPr>
          <a:lstStyle/>
          <a:p>
            <a:pPr>
              <a:spcAft>
                <a:spcPts val="0"/>
              </a:spcAft>
            </a:pPr>
            <a:r>
              <a:rPr lang="en-GB" sz="2400" b="1" dirty="0">
                <a:latin typeface="Calibri Light" panose="020F0302020204030204" pitchFamily="34" charset="0"/>
                <a:ea typeface="Times New Roman" panose="02020603050405020304" pitchFamily="18" charset="0"/>
              </a:rPr>
              <a:t> </a:t>
            </a:r>
            <a:r>
              <a:rPr lang="en-GB" sz="2400" b="1" i="1" u="sng" dirty="0">
                <a:latin typeface="Calibri Light" panose="020F0302020204030204" pitchFamily="34" charset="0"/>
                <a:ea typeface="Times New Roman" panose="02020603050405020304" pitchFamily="18" charset="0"/>
              </a:rPr>
              <a:t>‘Do now’ Task: Recap prior knowledge:</a:t>
            </a:r>
            <a:endParaRPr lang="en-GB" sz="2400" b="1" u="sng" dirty="0">
              <a:latin typeface="Times New Roman" panose="02020603050405020304" pitchFamily="18" charset="0"/>
              <a:ea typeface="Times New Roman" panose="02020603050405020304" pitchFamily="18" charset="0"/>
            </a:endParaRPr>
          </a:p>
          <a:p>
            <a:pPr marL="342900" lvl="0" indent="-3429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What type of poem is Anthem for Doomed Youth?</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When did John McCrae die?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Name one of Siegfried Sassoon’s poems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What was Julian Grenfell’s attitude to war?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What does ‘conflict’ mean?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21766" y="4830804"/>
            <a:ext cx="2635256" cy="1865068"/>
          </a:xfrm>
          <a:prstGeom prst="rect">
            <a:avLst/>
          </a:prstGeom>
        </p:spPr>
      </p:pic>
      <p:pic>
        <p:nvPicPr>
          <p:cNvPr id="5" name="Picture 4"/>
          <p:cNvPicPr>
            <a:picLocks noChangeAspect="1"/>
          </p:cNvPicPr>
          <p:nvPr/>
        </p:nvPicPr>
        <p:blipFill>
          <a:blip r:embed="rId3"/>
          <a:stretch>
            <a:fillRect/>
          </a:stretch>
        </p:blipFill>
        <p:spPr>
          <a:xfrm>
            <a:off x="464744" y="283345"/>
            <a:ext cx="2392278" cy="1653609"/>
          </a:xfrm>
          <a:prstGeom prst="rect">
            <a:avLst/>
          </a:prstGeom>
        </p:spPr>
      </p:pic>
      <p:pic>
        <p:nvPicPr>
          <p:cNvPr id="6" name="Picture 5"/>
          <p:cNvPicPr>
            <a:picLocks noChangeAspect="1"/>
          </p:cNvPicPr>
          <p:nvPr/>
        </p:nvPicPr>
        <p:blipFill>
          <a:blip r:embed="rId4"/>
          <a:stretch>
            <a:fillRect/>
          </a:stretch>
        </p:blipFill>
        <p:spPr>
          <a:xfrm>
            <a:off x="9127982" y="283346"/>
            <a:ext cx="2383339" cy="1653609"/>
          </a:xfrm>
          <a:prstGeom prst="rect">
            <a:avLst/>
          </a:prstGeom>
        </p:spPr>
      </p:pic>
      <p:pic>
        <p:nvPicPr>
          <p:cNvPr id="7" name="Picture 6"/>
          <p:cNvPicPr>
            <a:picLocks noChangeAspect="1"/>
          </p:cNvPicPr>
          <p:nvPr/>
        </p:nvPicPr>
        <p:blipFill>
          <a:blip r:embed="rId5"/>
          <a:stretch>
            <a:fillRect/>
          </a:stretch>
        </p:blipFill>
        <p:spPr>
          <a:xfrm>
            <a:off x="8986684" y="4684704"/>
            <a:ext cx="2948891" cy="1922788"/>
          </a:xfrm>
          <a:prstGeom prst="rect">
            <a:avLst/>
          </a:prstGeom>
        </p:spPr>
      </p:pic>
      <p:pic>
        <p:nvPicPr>
          <p:cNvPr id="8" name="Picture 7"/>
          <p:cNvPicPr>
            <a:picLocks noChangeAspect="1"/>
          </p:cNvPicPr>
          <p:nvPr/>
        </p:nvPicPr>
        <p:blipFill>
          <a:blip r:embed="rId6"/>
          <a:stretch>
            <a:fillRect/>
          </a:stretch>
        </p:blipFill>
        <p:spPr>
          <a:xfrm>
            <a:off x="10639436" y="2436234"/>
            <a:ext cx="1158340" cy="1158340"/>
          </a:xfrm>
          <a:prstGeom prst="rect">
            <a:avLst/>
          </a:prstGeom>
        </p:spPr>
      </p:pic>
      <p:pic>
        <p:nvPicPr>
          <p:cNvPr id="9" name="Picture 8"/>
          <p:cNvPicPr>
            <a:picLocks noChangeAspect="1"/>
          </p:cNvPicPr>
          <p:nvPr/>
        </p:nvPicPr>
        <p:blipFill>
          <a:blip r:embed="rId7"/>
          <a:stretch>
            <a:fillRect/>
          </a:stretch>
        </p:blipFill>
        <p:spPr>
          <a:xfrm>
            <a:off x="603567" y="2708260"/>
            <a:ext cx="798645" cy="792549"/>
          </a:xfrm>
          <a:prstGeom prst="rect">
            <a:avLst/>
          </a:prstGeom>
        </p:spPr>
      </p:pic>
    </p:spTree>
    <p:extLst>
      <p:ext uri="{BB962C8B-B14F-4D97-AF65-F5344CB8AC3E}">
        <p14:creationId xmlns:p14="http://schemas.microsoft.com/office/powerpoint/2010/main" val="1703371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pic>
        <p:nvPicPr>
          <p:cNvPr id="3" name="Picture 2"/>
          <p:cNvPicPr>
            <a:picLocks noChangeAspect="1"/>
          </p:cNvPicPr>
          <p:nvPr/>
        </p:nvPicPr>
        <p:blipFill>
          <a:blip r:embed="rId2"/>
          <a:stretch>
            <a:fillRect/>
          </a:stretch>
        </p:blipFill>
        <p:spPr>
          <a:xfrm>
            <a:off x="3442741" y="924552"/>
            <a:ext cx="4895850" cy="4572000"/>
          </a:xfrm>
          <a:prstGeom prst="rect">
            <a:avLst/>
          </a:prstGeom>
        </p:spPr>
      </p:pic>
      <p:sp>
        <p:nvSpPr>
          <p:cNvPr id="4" name="Rectangle 3"/>
          <p:cNvSpPr/>
          <p:nvPr/>
        </p:nvSpPr>
        <p:spPr>
          <a:xfrm>
            <a:off x="148341" y="165251"/>
            <a:ext cx="2190125" cy="1887696"/>
          </a:xfrm>
          <a:prstGeom prst="rect">
            <a:avLst/>
          </a:prstGeom>
          <a:solidFill>
            <a:schemeClr val="accent2">
              <a:lumMod val="20000"/>
              <a:lumOff val="80000"/>
            </a:schemeClr>
          </a:solidFill>
        </p:spPr>
        <p:txBody>
          <a:bodyPr wrap="square">
            <a:spAutoFit/>
          </a:bodyPr>
          <a:lstStyle/>
          <a:p>
            <a:pPr>
              <a:spcAft>
                <a:spcPts val="500"/>
              </a:spcAft>
            </a:pPr>
            <a:r>
              <a:rPr lang="en-GB" sz="2000">
                <a:solidFill>
                  <a:srgbClr val="000000"/>
                </a:solidFill>
                <a:latin typeface="Calibri" panose="020F0502020204030204" pitchFamily="34" charset="0"/>
              </a:rPr>
              <a:t>Myth/Mythology</a:t>
            </a:r>
            <a:endParaRPr lang="en-GB" sz="2000"/>
          </a:p>
          <a:p>
            <a:pPr>
              <a:spcAft>
                <a:spcPts val="500"/>
              </a:spcAft>
            </a:pPr>
            <a:r>
              <a:rPr lang="en-GB" sz="2000">
                <a:solidFill>
                  <a:srgbClr val="000000"/>
                </a:solidFill>
                <a:latin typeface="Calibri" panose="020F0502020204030204" pitchFamily="34" charset="0"/>
              </a:rPr>
              <a:t>Deity</a:t>
            </a:r>
            <a:endParaRPr lang="en-GB" sz="2000"/>
          </a:p>
          <a:p>
            <a:pPr>
              <a:spcAft>
                <a:spcPts val="500"/>
              </a:spcAft>
            </a:pPr>
            <a:r>
              <a:rPr lang="en-GB" sz="2000">
                <a:solidFill>
                  <a:srgbClr val="000000"/>
                </a:solidFill>
                <a:latin typeface="Calibri" panose="020F0502020204030204" pitchFamily="34" charset="0"/>
              </a:rPr>
              <a:t>Cosmogony</a:t>
            </a:r>
            <a:endParaRPr lang="en-GB" sz="2000"/>
          </a:p>
          <a:p>
            <a:pPr>
              <a:spcAft>
                <a:spcPts val="500"/>
              </a:spcAft>
            </a:pPr>
            <a:r>
              <a:rPr lang="en-GB" sz="2000">
                <a:solidFill>
                  <a:srgbClr val="000000"/>
                </a:solidFill>
                <a:latin typeface="Calibri" panose="020F0502020204030204" pitchFamily="34" charset="0"/>
              </a:rPr>
              <a:t>Pantheon</a:t>
            </a:r>
            <a:endParaRPr lang="en-GB" sz="2000"/>
          </a:p>
          <a:p>
            <a:pPr>
              <a:spcAft>
                <a:spcPts val="500"/>
              </a:spcAft>
            </a:pPr>
            <a:r>
              <a:rPr lang="en-GB" sz="2000">
                <a:solidFill>
                  <a:srgbClr val="000000"/>
                </a:solidFill>
                <a:latin typeface="Calibri" panose="020F0502020204030204" pitchFamily="34" charset="0"/>
              </a:rPr>
              <a:t>Polytheism</a:t>
            </a:r>
            <a:endParaRPr lang="en-GB" sz="2000"/>
          </a:p>
        </p:txBody>
      </p:sp>
      <p:sp>
        <p:nvSpPr>
          <p:cNvPr id="5" name="Rectangle 4"/>
          <p:cNvSpPr/>
          <p:nvPr/>
        </p:nvSpPr>
        <p:spPr>
          <a:xfrm>
            <a:off x="7859842" y="2619551"/>
            <a:ext cx="3577652" cy="1477328"/>
          </a:xfrm>
          <a:prstGeom prst="rect">
            <a:avLst/>
          </a:prstGeom>
        </p:spPr>
        <p:txBody>
          <a:bodyPr wrap="square">
            <a:spAutoFit/>
          </a:bodyPr>
          <a:lstStyle/>
          <a:p>
            <a:pPr>
              <a:buFont typeface="Arial" panose="020B0604020202020204" pitchFamily="34" charset="0"/>
              <a:buChar char="•"/>
            </a:pPr>
            <a:r>
              <a:rPr lang="en-GB" b="0" i="0">
                <a:solidFill>
                  <a:srgbClr val="000000"/>
                </a:solidFill>
                <a:effectLst/>
                <a:latin typeface="Open Sans"/>
              </a:rPr>
              <a:t>Recognition – how is the word spelt? Being able  to use phonics to decode new vocabulary and then to be able to reproduce the spelling makes a dig difference.</a:t>
            </a:r>
          </a:p>
        </p:txBody>
      </p:sp>
      <p:sp>
        <p:nvSpPr>
          <p:cNvPr id="6" name="Rectangle 5"/>
          <p:cNvSpPr/>
          <p:nvPr/>
        </p:nvSpPr>
        <p:spPr>
          <a:xfrm>
            <a:off x="869430" y="2471888"/>
            <a:ext cx="2686868" cy="1477328"/>
          </a:xfrm>
          <a:prstGeom prst="rect">
            <a:avLst/>
          </a:prstGeom>
        </p:spPr>
        <p:txBody>
          <a:bodyPr wrap="square">
            <a:spAutoFit/>
          </a:bodyPr>
          <a:lstStyle/>
          <a:p>
            <a:pPr>
              <a:buFont typeface="Arial" panose="020B0604020202020204" pitchFamily="34" charset="0"/>
              <a:buChar char="•"/>
            </a:pPr>
            <a:r>
              <a:rPr lang="en-GB" b="0" i="0">
                <a:solidFill>
                  <a:srgbClr val="000000"/>
                </a:solidFill>
                <a:effectLst/>
                <a:latin typeface="Open Sans"/>
              </a:rPr>
              <a:t>Pronunciation – how is the word is said.  If you </a:t>
            </a:r>
            <a:r>
              <a:rPr lang="en-GB">
                <a:solidFill>
                  <a:srgbClr val="000000"/>
                </a:solidFill>
                <a:latin typeface="Open Sans"/>
              </a:rPr>
              <a:t>s</a:t>
            </a:r>
            <a:r>
              <a:rPr lang="en-GB" b="0" i="0">
                <a:solidFill>
                  <a:srgbClr val="000000"/>
                </a:solidFill>
                <a:effectLst/>
                <a:latin typeface="Open Sans"/>
              </a:rPr>
              <a:t>ay it aloud and use it in a sen</a:t>
            </a:r>
            <a:r>
              <a:rPr lang="en-GB">
                <a:solidFill>
                  <a:srgbClr val="000000"/>
                </a:solidFill>
                <a:latin typeface="Open Sans"/>
              </a:rPr>
              <a:t>t</a:t>
            </a:r>
            <a:r>
              <a:rPr lang="en-GB" b="0" i="0">
                <a:solidFill>
                  <a:srgbClr val="000000"/>
                </a:solidFill>
                <a:effectLst/>
                <a:latin typeface="Open Sans"/>
              </a:rPr>
              <a:t>ence, it will help you remember it.</a:t>
            </a:r>
          </a:p>
        </p:txBody>
      </p:sp>
      <p:sp>
        <p:nvSpPr>
          <p:cNvPr id="7" name="Rectangle 6"/>
          <p:cNvSpPr/>
          <p:nvPr/>
        </p:nvSpPr>
        <p:spPr>
          <a:xfrm>
            <a:off x="3247399" y="5716222"/>
            <a:ext cx="6221387" cy="923330"/>
          </a:xfrm>
          <a:prstGeom prst="rect">
            <a:avLst/>
          </a:prstGeom>
        </p:spPr>
        <p:txBody>
          <a:bodyPr wrap="square">
            <a:spAutoFit/>
          </a:bodyPr>
          <a:lstStyle/>
          <a:p>
            <a:pPr>
              <a:buFont typeface="Arial" panose="020B0604020202020204" pitchFamily="34" charset="0"/>
              <a:buChar char="•"/>
            </a:pPr>
            <a:r>
              <a:rPr lang="en-GB" b="0" i="0">
                <a:solidFill>
                  <a:srgbClr val="000000"/>
                </a:solidFill>
                <a:effectLst/>
                <a:latin typeface="Open Sans"/>
              </a:rPr>
              <a:t>Definition – what does the word mean? It might sound obvious, but if you know the meaning of a word, you’re much more likely to remember it.</a:t>
            </a:r>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Tree>
    <p:extLst>
      <p:ext uri="{BB962C8B-B14F-4D97-AF65-F5344CB8AC3E}">
        <p14:creationId xmlns:p14="http://schemas.microsoft.com/office/powerpoint/2010/main" val="2755261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35654479"/>
              </p:ext>
            </p:extLst>
          </p:nvPr>
        </p:nvGraphicFramePr>
        <p:xfrm>
          <a:off x="68832" y="353599"/>
          <a:ext cx="11596695" cy="6504401"/>
        </p:xfrm>
        <a:graphic>
          <a:graphicData uri="http://schemas.openxmlformats.org/drawingml/2006/table">
            <a:tbl>
              <a:tblPr firstRow="1" firstCol="1" bandRow="1">
                <a:tableStyleId>{5C22544A-7EE6-4342-B048-85BDC9FD1C3A}</a:tableStyleId>
              </a:tblPr>
              <a:tblGrid>
                <a:gridCol w="2136666">
                  <a:extLst>
                    <a:ext uri="{9D8B030D-6E8A-4147-A177-3AD203B41FA5}">
                      <a16:colId xmlns:a16="http://schemas.microsoft.com/office/drawing/2014/main" val="3610178202"/>
                    </a:ext>
                  </a:extLst>
                </a:gridCol>
                <a:gridCol w="5536934">
                  <a:extLst>
                    <a:ext uri="{9D8B030D-6E8A-4147-A177-3AD203B41FA5}">
                      <a16:colId xmlns:a16="http://schemas.microsoft.com/office/drawing/2014/main" val="1943422534"/>
                    </a:ext>
                  </a:extLst>
                </a:gridCol>
                <a:gridCol w="1423602">
                  <a:extLst>
                    <a:ext uri="{9D8B030D-6E8A-4147-A177-3AD203B41FA5}">
                      <a16:colId xmlns:a16="http://schemas.microsoft.com/office/drawing/2014/main" val="2531635983"/>
                    </a:ext>
                  </a:extLst>
                </a:gridCol>
                <a:gridCol w="2499493">
                  <a:extLst>
                    <a:ext uri="{9D8B030D-6E8A-4147-A177-3AD203B41FA5}">
                      <a16:colId xmlns:a16="http://schemas.microsoft.com/office/drawing/2014/main" val="633169880"/>
                    </a:ext>
                  </a:extLst>
                </a:gridCol>
              </a:tblGrid>
              <a:tr h="344395">
                <a:tc>
                  <a:txBody>
                    <a:bodyPr/>
                    <a:lstStyle/>
                    <a:p>
                      <a:pPr marR="71755" algn="l">
                        <a:spcAft>
                          <a:spcPts val="0"/>
                        </a:spcAft>
                      </a:pPr>
                      <a:r>
                        <a:rPr lang="en-GB" sz="1200" dirty="0">
                          <a:effectLst/>
                        </a:rPr>
                        <a:t>Key questions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32" marR="40432" marT="0" marB="0"/>
                </a:tc>
                <a:tc>
                  <a:txBody>
                    <a:bodyPr/>
                    <a:lstStyle/>
                    <a:p>
                      <a:pPr marR="71755" algn="l">
                        <a:spcAft>
                          <a:spcPts val="0"/>
                        </a:spcAft>
                      </a:pPr>
                      <a:r>
                        <a:rPr lang="en-GB" sz="1200">
                          <a:effectLst/>
                        </a:rPr>
                        <a:t>Core knowledge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32" marR="40432" marT="0" marB="0"/>
                </a:tc>
                <a:tc>
                  <a:txBody>
                    <a:bodyPr/>
                    <a:lstStyle/>
                    <a:p>
                      <a:pPr marR="71755" algn="l">
                        <a:spcAft>
                          <a:spcPts val="0"/>
                        </a:spcAft>
                      </a:pPr>
                      <a:r>
                        <a:rPr lang="en-GB" sz="1200">
                          <a:effectLst/>
                        </a:rPr>
                        <a:t>Terminology &amp; vocabulary</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32" marR="40432" marT="0" marB="0"/>
                </a:tc>
                <a:tc>
                  <a:txBody>
                    <a:bodyPr/>
                    <a:lstStyle/>
                    <a:p>
                      <a:pPr marR="71755" algn="l">
                        <a:spcAft>
                          <a:spcPts val="0"/>
                        </a:spcAft>
                      </a:pPr>
                      <a:r>
                        <a:rPr lang="en-GB" sz="1200">
                          <a:effectLst/>
                        </a:rPr>
                        <a:t>Discussion, reading &amp; writing</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32" marR="40432" marT="0" marB="0"/>
                </a:tc>
                <a:extLst>
                  <a:ext uri="{0D108BD9-81ED-4DB2-BD59-A6C34878D82A}">
                    <a16:rowId xmlns:a16="http://schemas.microsoft.com/office/drawing/2014/main" val="2028095719"/>
                  </a:ext>
                </a:extLst>
              </a:tr>
              <a:tr h="4124031">
                <a:tc>
                  <a:txBody>
                    <a:bodyPr/>
                    <a:lstStyle/>
                    <a:p>
                      <a:pPr algn="l">
                        <a:spcAft>
                          <a:spcPts val="300"/>
                        </a:spcAft>
                      </a:pPr>
                      <a:r>
                        <a:rPr lang="en-US" sz="1200" u="sng" dirty="0">
                          <a:effectLst/>
                        </a:rPr>
                        <a:t>Big questions</a:t>
                      </a:r>
                      <a:r>
                        <a:rPr lang="en-US" sz="1200" dirty="0">
                          <a:effectLst/>
                        </a:rPr>
                        <a:t>:</a:t>
                      </a:r>
                      <a:endParaRPr lang="en-GB" sz="1200" dirty="0">
                        <a:effectLst/>
                      </a:endParaRPr>
                    </a:p>
                    <a:p>
                      <a:pPr algn="l">
                        <a:spcAft>
                          <a:spcPts val="0"/>
                        </a:spcAft>
                      </a:pPr>
                      <a:r>
                        <a:rPr lang="en-GB" sz="1200" dirty="0">
                          <a:effectLst/>
                        </a:rPr>
                        <a:t>Is war a suitable subject for literature?</a:t>
                      </a:r>
                    </a:p>
                    <a:p>
                      <a:pPr algn="l">
                        <a:spcAft>
                          <a:spcPts val="0"/>
                        </a:spcAft>
                      </a:pPr>
                      <a:r>
                        <a:rPr lang="en-GB" sz="1200" dirty="0">
                          <a:effectLst/>
                        </a:rPr>
                        <a:t> </a:t>
                      </a:r>
                    </a:p>
                    <a:p>
                      <a:pPr algn="l">
                        <a:spcAft>
                          <a:spcPts val="0"/>
                        </a:spcAft>
                      </a:pPr>
                      <a:r>
                        <a:rPr lang="en-GB" sz="1200" dirty="0">
                          <a:effectLst/>
                        </a:rPr>
                        <a:t>How do different forms of literature change our perceptions of war?</a:t>
                      </a:r>
                    </a:p>
                    <a:p>
                      <a:pPr algn="l">
                        <a:spcAft>
                          <a:spcPts val="300"/>
                        </a:spcAft>
                      </a:pPr>
                      <a:r>
                        <a:rPr lang="en-US" sz="1200" dirty="0">
                          <a:effectLst/>
                        </a:rPr>
                        <a:t> </a:t>
                      </a:r>
                      <a:endParaRPr lang="en-GB" sz="1200" dirty="0">
                        <a:effectLst/>
                      </a:endParaRPr>
                    </a:p>
                    <a:p>
                      <a:pPr algn="l">
                        <a:spcAft>
                          <a:spcPts val="300"/>
                        </a:spcAft>
                      </a:pPr>
                      <a:r>
                        <a:rPr lang="en-US" sz="1200" u="sng" dirty="0">
                          <a:effectLst/>
                        </a:rPr>
                        <a:t>Key questions:</a:t>
                      </a:r>
                      <a:endParaRPr lang="en-GB" sz="1200" dirty="0">
                        <a:effectLst/>
                      </a:endParaRPr>
                    </a:p>
                    <a:p>
                      <a:pPr algn="l">
                        <a:spcAft>
                          <a:spcPts val="300"/>
                        </a:spcAft>
                      </a:pPr>
                      <a:r>
                        <a:rPr lang="en-US" sz="1200" dirty="0">
                          <a:effectLst/>
                        </a:rPr>
                        <a:t>When did World War 1 take place?</a:t>
                      </a:r>
                      <a:endParaRPr lang="en-GB" sz="1200" dirty="0">
                        <a:effectLst/>
                      </a:endParaRPr>
                    </a:p>
                    <a:p>
                      <a:pPr algn="l">
                        <a:spcAft>
                          <a:spcPts val="0"/>
                        </a:spcAft>
                      </a:pPr>
                      <a:r>
                        <a:rPr lang="en-GB" sz="1200" dirty="0">
                          <a:effectLst/>
                        </a:rPr>
                        <a:t>How were women’s experiences of WW1 different to men’s? (Home front vs the front)</a:t>
                      </a:r>
                    </a:p>
                    <a:p>
                      <a:pPr algn="l">
                        <a:spcAft>
                          <a:spcPts val="300"/>
                        </a:spcAft>
                      </a:pPr>
                      <a:r>
                        <a:rPr lang="en-US"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32" marR="40432" marT="0" marB="0"/>
                </a:tc>
                <a:tc>
                  <a:txBody>
                    <a:bodyPr/>
                    <a:lstStyle/>
                    <a:p>
                      <a:pPr algn="l">
                        <a:spcAft>
                          <a:spcPts val="300"/>
                        </a:spcAft>
                      </a:pPr>
                      <a:r>
                        <a:rPr lang="en-GB" sz="1200" dirty="0">
                          <a:effectLst/>
                        </a:rPr>
                        <a:t>World War 1 – 1914-1918</a:t>
                      </a:r>
                    </a:p>
                    <a:p>
                      <a:pPr algn="l">
                        <a:spcBef>
                          <a:spcPts val="600"/>
                        </a:spcBef>
                        <a:spcAft>
                          <a:spcPts val="600"/>
                        </a:spcAft>
                      </a:pPr>
                      <a:r>
                        <a:rPr lang="en-GB" sz="1200" dirty="0">
                          <a:effectLst/>
                        </a:rPr>
                        <a:t>Many of the works during and about the war were written by men because of the war's intense demand on the young men of that generation; however, a number of women created literature about the war, often observing the effects of the war on soldiers, domestic spaces, and the </a:t>
                      </a:r>
                      <a:r>
                        <a:rPr lang="en-GB" sz="1200" dirty="0" err="1">
                          <a:effectLst/>
                        </a:rPr>
                        <a:t>Homefront</a:t>
                      </a:r>
                      <a:r>
                        <a:rPr lang="en-GB" sz="1200" dirty="0">
                          <a:effectLst/>
                        </a:rPr>
                        <a:t> more generally.</a:t>
                      </a:r>
                    </a:p>
                    <a:p>
                      <a:pPr algn="l">
                        <a:spcAft>
                          <a:spcPts val="0"/>
                        </a:spcAft>
                      </a:pPr>
                      <a:r>
                        <a:rPr lang="en-GB" sz="1200" dirty="0">
                          <a:effectLst/>
                        </a:rPr>
                        <a:t>The spread of education in Britain in the decades leading up to World War I meant that British soldiers and the British public of all classes were literate. Professional and amateur authors were prolific during and after the war and found a market for their works</a:t>
                      </a:r>
                    </a:p>
                    <a:p>
                      <a:pPr algn="l">
                        <a:spcAft>
                          <a:spcPts val="300"/>
                        </a:spcAft>
                      </a:pPr>
                      <a:r>
                        <a:rPr lang="en-GB" sz="1200" dirty="0">
                          <a:effectLst/>
                        </a:rPr>
                        <a:t>Texts:</a:t>
                      </a:r>
                    </a:p>
                    <a:p>
                      <a:pPr marL="342900" lvl="0" indent="-342900" algn="l">
                        <a:lnSpc>
                          <a:spcPct val="107000"/>
                        </a:lnSpc>
                        <a:spcAft>
                          <a:spcPts val="0"/>
                        </a:spcAft>
                        <a:buFont typeface="Calibri" panose="020F0502020204030204" pitchFamily="34" charset="0"/>
                        <a:buChar char="-"/>
                      </a:pPr>
                      <a:r>
                        <a:rPr lang="en-GB" sz="1200" dirty="0">
                          <a:effectLst/>
                        </a:rPr>
                        <a:t>Julian Grenfell’s ‘Into Battle’</a:t>
                      </a:r>
                    </a:p>
                    <a:p>
                      <a:pPr marL="342900" lvl="0" indent="-342900" algn="l">
                        <a:lnSpc>
                          <a:spcPct val="107000"/>
                        </a:lnSpc>
                        <a:spcAft>
                          <a:spcPts val="0"/>
                        </a:spcAft>
                        <a:buFont typeface="Calibri" panose="020F0502020204030204" pitchFamily="34" charset="0"/>
                        <a:buChar char="-"/>
                      </a:pPr>
                      <a:r>
                        <a:rPr lang="en-GB" sz="1200" dirty="0">
                          <a:effectLst/>
                        </a:rPr>
                        <a:t>Sassoon’s The General’</a:t>
                      </a:r>
                    </a:p>
                    <a:p>
                      <a:pPr marL="342900" lvl="0" indent="-342900" algn="l">
                        <a:lnSpc>
                          <a:spcPct val="107000"/>
                        </a:lnSpc>
                        <a:spcAft>
                          <a:spcPts val="0"/>
                        </a:spcAft>
                        <a:buFont typeface="Calibri" panose="020F0502020204030204" pitchFamily="34" charset="0"/>
                        <a:buChar char="-"/>
                      </a:pPr>
                      <a:r>
                        <a:rPr lang="en-GB" sz="1200" dirty="0">
                          <a:effectLst/>
                        </a:rPr>
                        <a:t>Owen’s Anthem for Doomed Youth </a:t>
                      </a:r>
                    </a:p>
                    <a:p>
                      <a:pPr marL="342900" lvl="0" indent="-342900" algn="l">
                        <a:lnSpc>
                          <a:spcPct val="107000"/>
                        </a:lnSpc>
                        <a:spcAft>
                          <a:spcPts val="0"/>
                        </a:spcAft>
                        <a:buFont typeface="Calibri" panose="020F0502020204030204" pitchFamily="34" charset="0"/>
                        <a:buChar char="-"/>
                      </a:pPr>
                      <a:r>
                        <a:rPr lang="en-GB" sz="1200" dirty="0">
                          <a:effectLst/>
                        </a:rPr>
                        <a:t>McCrae’s ‘In Flanders Field’ </a:t>
                      </a:r>
                    </a:p>
                    <a:p>
                      <a:pPr marL="342900" lvl="0" indent="-342900" algn="l">
                        <a:lnSpc>
                          <a:spcPct val="107000"/>
                        </a:lnSpc>
                        <a:spcAft>
                          <a:spcPts val="0"/>
                        </a:spcAft>
                        <a:buFont typeface="Calibri" panose="020F0502020204030204" pitchFamily="34" charset="0"/>
                        <a:buChar char="-"/>
                      </a:pPr>
                      <a:r>
                        <a:rPr lang="en-GB" sz="1200" dirty="0">
                          <a:effectLst/>
                        </a:rPr>
                        <a:t>Jesse Pope’s ‘Who’s for the Game?’ </a:t>
                      </a:r>
                    </a:p>
                    <a:p>
                      <a:pPr marL="342900" lvl="0" indent="-342900" algn="l">
                        <a:lnSpc>
                          <a:spcPct val="107000"/>
                        </a:lnSpc>
                        <a:spcAft>
                          <a:spcPts val="0"/>
                        </a:spcAft>
                        <a:buFont typeface="Calibri" panose="020F0502020204030204" pitchFamily="34" charset="0"/>
                        <a:buChar char="-"/>
                      </a:pPr>
                      <a:r>
                        <a:rPr lang="en-GB" sz="1200" dirty="0">
                          <a:effectLst/>
                        </a:rPr>
                        <a:t>Margaret </a:t>
                      </a:r>
                      <a:r>
                        <a:rPr lang="en-GB" sz="1200" dirty="0" err="1">
                          <a:effectLst/>
                        </a:rPr>
                        <a:t>Postgate</a:t>
                      </a:r>
                      <a:r>
                        <a:rPr lang="en-GB" sz="1200" dirty="0">
                          <a:effectLst/>
                        </a:rPr>
                        <a:t> Cole’s ‘The Falling Leaves’</a:t>
                      </a:r>
                    </a:p>
                    <a:p>
                      <a:pPr marL="342900" lvl="0" indent="-342900" algn="l">
                        <a:lnSpc>
                          <a:spcPct val="107000"/>
                        </a:lnSpc>
                        <a:spcAft>
                          <a:spcPts val="0"/>
                        </a:spcAft>
                        <a:buFont typeface="Calibri" panose="020F0502020204030204" pitchFamily="34" charset="0"/>
                        <a:buChar char="-"/>
                      </a:pPr>
                      <a:r>
                        <a:rPr lang="en-GB" sz="1200" dirty="0">
                          <a:effectLst/>
                        </a:rPr>
                        <a:t>Lois Clarke’s ‘Picture from the Blitz’. </a:t>
                      </a:r>
                    </a:p>
                    <a:p>
                      <a:pPr marL="342900" lvl="0" indent="-342900" algn="l">
                        <a:lnSpc>
                          <a:spcPct val="107000"/>
                        </a:lnSpc>
                        <a:spcAft>
                          <a:spcPts val="0"/>
                        </a:spcAft>
                        <a:buFont typeface="Calibri" panose="020F0502020204030204" pitchFamily="34" charset="0"/>
                        <a:buChar char="-"/>
                      </a:pPr>
                      <a:r>
                        <a:rPr lang="en-GB" sz="1200" dirty="0">
                          <a:effectLst/>
                        </a:rPr>
                        <a:t>Extracts from Faulkner’s Birdsong</a:t>
                      </a:r>
                    </a:p>
                    <a:p>
                      <a:pPr marL="342900" lvl="0" indent="-342900" algn="l">
                        <a:lnSpc>
                          <a:spcPct val="107000"/>
                        </a:lnSpc>
                        <a:spcAft>
                          <a:spcPts val="0"/>
                        </a:spcAft>
                        <a:buFont typeface="Calibri" panose="020F0502020204030204" pitchFamily="34" charset="0"/>
                        <a:buChar char="-"/>
                      </a:pPr>
                      <a:r>
                        <a:rPr lang="en-GB" sz="1200" dirty="0">
                          <a:effectLst/>
                        </a:rPr>
                        <a:t>Extract from Barker’s Regeneration</a:t>
                      </a:r>
                    </a:p>
                    <a:p>
                      <a:pPr marL="342900" lvl="0" indent="-342900" algn="l">
                        <a:lnSpc>
                          <a:spcPct val="107000"/>
                        </a:lnSpc>
                        <a:spcAft>
                          <a:spcPts val="800"/>
                        </a:spcAft>
                        <a:buFont typeface="Calibri" panose="020F0502020204030204" pitchFamily="34" charset="0"/>
                        <a:buChar char="-"/>
                      </a:pPr>
                      <a:r>
                        <a:rPr lang="en-GB" sz="1200" dirty="0">
                          <a:effectLst/>
                        </a:rPr>
                        <a:t>Extract from Blackadder Goes Fourth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pPr algn="l">
                        <a:spcAft>
                          <a:spcPts val="300"/>
                        </a:spcAft>
                      </a:pPr>
                      <a:r>
                        <a:rPr lang="en-GB" sz="1200" u="sng">
                          <a:effectLst/>
                        </a:rPr>
                        <a:t>Terminology</a:t>
                      </a:r>
                      <a:endParaRPr lang="en-GB" sz="1200">
                        <a:effectLst/>
                      </a:endParaRPr>
                    </a:p>
                    <a:p>
                      <a:pPr algn="l">
                        <a:spcAft>
                          <a:spcPts val="300"/>
                        </a:spcAft>
                      </a:pPr>
                      <a:r>
                        <a:rPr lang="en-GB" sz="1200">
                          <a:effectLst/>
                        </a:rPr>
                        <a:t>sonnet</a:t>
                      </a:r>
                    </a:p>
                    <a:p>
                      <a:pPr algn="l">
                        <a:spcAft>
                          <a:spcPts val="300"/>
                        </a:spcAft>
                      </a:pPr>
                      <a:r>
                        <a:rPr lang="en-GB" sz="1200">
                          <a:effectLst/>
                        </a:rPr>
                        <a:t>scene</a:t>
                      </a:r>
                    </a:p>
                    <a:p>
                      <a:pPr algn="l">
                        <a:spcAft>
                          <a:spcPts val="300"/>
                        </a:spcAft>
                      </a:pPr>
                      <a:r>
                        <a:rPr lang="en-GB" sz="1200">
                          <a:effectLst/>
                        </a:rPr>
                        <a:t>dialogue</a:t>
                      </a:r>
                    </a:p>
                    <a:p>
                      <a:pPr algn="l">
                        <a:spcAft>
                          <a:spcPts val="300"/>
                        </a:spcAft>
                      </a:pPr>
                      <a:r>
                        <a:rPr lang="en-GB" sz="1200">
                          <a:effectLst/>
                        </a:rPr>
                        <a:t> </a:t>
                      </a:r>
                    </a:p>
                    <a:p>
                      <a:pPr algn="l">
                        <a:spcAft>
                          <a:spcPts val="300"/>
                        </a:spcAft>
                      </a:pPr>
                      <a:r>
                        <a:rPr lang="en-GB" sz="1200" u="sng">
                          <a:effectLst/>
                        </a:rPr>
                        <a:t>Vocabulary</a:t>
                      </a:r>
                      <a:endParaRPr lang="en-GB" sz="1200">
                        <a:effectLst/>
                      </a:endParaRPr>
                    </a:p>
                    <a:p>
                      <a:pPr algn="l">
                        <a:spcAft>
                          <a:spcPts val="300"/>
                        </a:spcAft>
                      </a:pPr>
                      <a:r>
                        <a:rPr lang="en-GB" sz="1200">
                          <a:effectLst/>
                        </a:rPr>
                        <a:t>conflict</a:t>
                      </a:r>
                    </a:p>
                    <a:p>
                      <a:pPr algn="l">
                        <a:spcAft>
                          <a:spcPts val="300"/>
                        </a:spcAft>
                      </a:pPr>
                      <a:r>
                        <a:rPr lang="en-GB" sz="1200">
                          <a:effectLst/>
                        </a:rPr>
                        <a:t>glory</a:t>
                      </a:r>
                    </a:p>
                    <a:p>
                      <a:pPr algn="l">
                        <a:spcAft>
                          <a:spcPts val="300"/>
                        </a:spcAft>
                      </a:pPr>
                      <a:r>
                        <a:rPr lang="en-GB" sz="1200">
                          <a:effectLst/>
                        </a:rPr>
                        <a:t>patriotism</a:t>
                      </a:r>
                    </a:p>
                    <a:p>
                      <a:pPr algn="l">
                        <a:spcAft>
                          <a:spcPts val="300"/>
                        </a:spcAft>
                      </a:pPr>
                      <a:r>
                        <a:rPr lang="en-GB" sz="1200">
                          <a:effectLst/>
                        </a:rPr>
                        <a:t>courage</a:t>
                      </a:r>
                    </a:p>
                    <a:p>
                      <a:pPr algn="l">
                        <a:spcAft>
                          <a:spcPts val="300"/>
                        </a:spcAft>
                      </a:pPr>
                      <a:r>
                        <a:rPr lang="en-GB" sz="1200">
                          <a:effectLst/>
                        </a:rPr>
                        <a:t>incompetent</a:t>
                      </a:r>
                    </a:p>
                    <a:p>
                      <a:pPr algn="l">
                        <a:spcAft>
                          <a:spcPts val="300"/>
                        </a:spcAft>
                      </a:pPr>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32" marR="40432" marT="0" marB="0"/>
                </a:tc>
                <a:tc>
                  <a:txBody>
                    <a:bodyPr/>
                    <a:lstStyle/>
                    <a:p>
                      <a:pPr algn="l">
                        <a:spcAft>
                          <a:spcPts val="300"/>
                        </a:spcAft>
                      </a:pPr>
                      <a:r>
                        <a:rPr lang="en-GB" sz="1200" dirty="0">
                          <a:effectLst/>
                        </a:rPr>
                        <a:t>Structured discussions:</a:t>
                      </a:r>
                    </a:p>
                    <a:p>
                      <a:pPr algn="l">
                        <a:spcAft>
                          <a:spcPts val="300"/>
                        </a:spcAft>
                      </a:pPr>
                      <a:r>
                        <a:rPr lang="en-GB" sz="1200" dirty="0">
                          <a:effectLst/>
                        </a:rPr>
                        <a:t>What are the differences between poetry, prose and plays?</a:t>
                      </a:r>
                    </a:p>
                    <a:p>
                      <a:pPr algn="l">
                        <a:spcAft>
                          <a:spcPts val="300"/>
                        </a:spcAft>
                      </a:pPr>
                      <a:r>
                        <a:rPr lang="en-GB" sz="1200" dirty="0">
                          <a:effectLst/>
                        </a:rPr>
                        <a:t> </a:t>
                      </a:r>
                    </a:p>
                    <a:p>
                      <a:pPr algn="l">
                        <a:spcAft>
                          <a:spcPts val="500"/>
                        </a:spcAft>
                      </a:pPr>
                      <a:r>
                        <a:rPr lang="en-GB" sz="1200" dirty="0">
                          <a:effectLst/>
                        </a:rPr>
                        <a:t>Couch to 5 k writing: </a:t>
                      </a:r>
                    </a:p>
                    <a:p>
                      <a:pPr algn="l">
                        <a:spcAft>
                          <a:spcPts val="500"/>
                        </a:spcAft>
                      </a:pPr>
                      <a:r>
                        <a:rPr lang="en-GB" sz="1200" dirty="0">
                          <a:effectLst/>
                        </a:rPr>
                        <a:t>How do writers present attitudes to war? </a:t>
                      </a:r>
                    </a:p>
                    <a:p>
                      <a:pPr algn="l">
                        <a:spcAft>
                          <a:spcPts val="500"/>
                        </a:spcAft>
                      </a:pPr>
                      <a:r>
                        <a:rPr lang="en-GB" sz="1200" dirty="0">
                          <a:effectLst/>
                        </a:rPr>
                        <a:t>How are plays different to other literary forms?</a:t>
                      </a:r>
                    </a:p>
                    <a:p>
                      <a:pPr algn="l">
                        <a:spcAft>
                          <a:spcPts val="500"/>
                        </a:spcAft>
                      </a:pPr>
                      <a:r>
                        <a:rPr lang="en-GB" sz="1200" dirty="0">
                          <a:effectLst/>
                        </a:rPr>
                        <a:t>Rewrite 1 of the poems as a prose description.</a:t>
                      </a:r>
                    </a:p>
                    <a:p>
                      <a:pPr algn="l">
                        <a:spcAft>
                          <a:spcPts val="500"/>
                        </a:spcAft>
                      </a:pPr>
                      <a:r>
                        <a:rPr lang="en-GB" sz="1200" dirty="0">
                          <a:effectLst/>
                        </a:rPr>
                        <a:t> </a:t>
                      </a:r>
                    </a:p>
                    <a:p>
                      <a:pPr algn="l">
                        <a:spcAft>
                          <a:spcPts val="500"/>
                        </a:spcAft>
                      </a:pPr>
                      <a:r>
                        <a:rPr lang="en-GB" sz="1200" dirty="0">
                          <a:effectLst/>
                        </a:rPr>
                        <a:t>Reading fluency:</a:t>
                      </a:r>
                    </a:p>
                    <a:p>
                      <a:pPr algn="l">
                        <a:spcAft>
                          <a:spcPts val="500"/>
                        </a:spcAft>
                      </a:pPr>
                      <a:r>
                        <a:rPr lang="en-GB" sz="1200" dirty="0">
                          <a:effectLst/>
                        </a:rPr>
                        <a:t>Any of the poems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32" marR="40432" marT="0" marB="0"/>
                </a:tc>
                <a:extLst>
                  <a:ext uri="{0D108BD9-81ED-4DB2-BD59-A6C34878D82A}">
                    <a16:rowId xmlns:a16="http://schemas.microsoft.com/office/drawing/2014/main" val="4084492872"/>
                  </a:ext>
                </a:extLst>
              </a:tr>
              <a:tr h="2014610">
                <a:tc gridSpan="4">
                  <a:txBody>
                    <a:bodyPr/>
                    <a:lstStyle/>
                    <a:p>
                      <a:pPr algn="l">
                        <a:spcAft>
                          <a:spcPts val="0"/>
                        </a:spcAft>
                      </a:pPr>
                      <a:r>
                        <a:rPr lang="en-GB" sz="1200" dirty="0">
                          <a:effectLst/>
                        </a:rPr>
                        <a:t>Expert knowledge</a:t>
                      </a:r>
                    </a:p>
                    <a:p>
                      <a:pPr marL="342900" lvl="0" indent="-342900" algn="l">
                        <a:lnSpc>
                          <a:spcPct val="107000"/>
                        </a:lnSpc>
                        <a:spcAft>
                          <a:spcPts val="0"/>
                        </a:spcAft>
                        <a:buFont typeface="Arial" panose="020B0604020202020204" pitchFamily="34" charset="0"/>
                        <a:buChar char="-"/>
                      </a:pPr>
                      <a:r>
                        <a:rPr lang="en-GB" sz="1200" dirty="0">
                          <a:effectLst/>
                        </a:rPr>
                        <a:t>Literature was produced throughout the war - with women, as well as men, feeling the need to record their experiences- but it was in the late 1920s and early 1930s that Britain had a boom in publication of war literature.</a:t>
                      </a:r>
                    </a:p>
                    <a:p>
                      <a:pPr marL="342900" lvl="0" indent="-342900" algn="l">
                        <a:lnSpc>
                          <a:spcPct val="107000"/>
                        </a:lnSpc>
                        <a:spcAft>
                          <a:spcPts val="0"/>
                        </a:spcAft>
                        <a:buFont typeface="Arial" panose="020B0604020202020204" pitchFamily="34" charset="0"/>
                        <a:buChar char="-"/>
                      </a:pPr>
                      <a:r>
                        <a:rPr lang="en-GB" sz="1200" dirty="0">
                          <a:effectLst/>
                        </a:rPr>
                        <a:t>Published poets wrote over two thousand poems about and during the war. However, only a small fraction still is known today, and several poets that were popular with contemporary readers are now obscure. An orthodox selection of poets and poems emerged during the 1960s, which often remains the standard in modern collections and distorts the impression of World War I poetry. This selection tends to emphasise the horror of war, suffering, tragedy and anger against those that wage war. </a:t>
                      </a:r>
                    </a:p>
                    <a:p>
                      <a:pPr marL="342900" lvl="0" indent="-342900" algn="l">
                        <a:lnSpc>
                          <a:spcPct val="107000"/>
                        </a:lnSpc>
                        <a:spcAft>
                          <a:spcPts val="300"/>
                        </a:spcAft>
                        <a:buFont typeface="Arial" panose="020B0604020202020204" pitchFamily="34" charset="0"/>
                        <a:buChar char="-"/>
                      </a:pPr>
                      <a:r>
                        <a:rPr lang="en-GB" sz="1200" dirty="0">
                          <a:effectLst/>
                        </a:rPr>
                        <a:t>Wilfred Owen was killed in battle; but his poems created at the front did achieve popular attention after the war's end. In preparing for the publication of his collected poems, Owen tried to explain: “This book is not about heroes. English poetry is not yet fit to speak of them. Nor is it about deeds, or lands, nor anything about glory, honour, might, majesty, dominion, or power, except War. Above all I am not concerned with Poetry. My subject is War, and the pity of War. The Poetry is in the pity.”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15691494"/>
                  </a:ext>
                </a:extLst>
              </a:tr>
            </a:tbl>
          </a:graphicData>
        </a:graphic>
      </p:graphicFrame>
      <p:sp>
        <p:nvSpPr>
          <p:cNvPr id="4" name="TextBox 3"/>
          <p:cNvSpPr txBox="1"/>
          <p:nvPr/>
        </p:nvSpPr>
        <p:spPr>
          <a:xfrm>
            <a:off x="193964" y="0"/>
            <a:ext cx="2872509" cy="369332"/>
          </a:xfrm>
          <a:prstGeom prst="rect">
            <a:avLst/>
          </a:prstGeom>
          <a:noFill/>
        </p:spPr>
        <p:txBody>
          <a:bodyPr wrap="square" rtlCol="0">
            <a:spAutoFit/>
          </a:bodyPr>
          <a:lstStyle/>
          <a:p>
            <a:r>
              <a:rPr lang="en-GB" dirty="0"/>
              <a:t>WEEK 1: Y9 WAR WRITING</a:t>
            </a:r>
          </a:p>
        </p:txBody>
      </p:sp>
    </p:spTree>
    <p:extLst>
      <p:ext uri="{BB962C8B-B14F-4D97-AF65-F5344CB8AC3E}">
        <p14:creationId xmlns:p14="http://schemas.microsoft.com/office/powerpoint/2010/main" val="3883287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47" y="2778541"/>
            <a:ext cx="10515600" cy="1325563"/>
          </a:xfrm>
        </p:spPr>
        <p:txBody>
          <a:bodyPr>
            <a:normAutofit fontScale="90000"/>
          </a:bodyPr>
          <a:lstStyle/>
          <a:p>
            <a:r>
              <a:rPr lang="en-GB"/>
              <a:t>Vocabulary learning (link to David </a:t>
            </a:r>
            <a:r>
              <a:rPr lang="en-GB" err="1"/>
              <a:t>Didau</a:t>
            </a:r>
            <a:r>
              <a:rPr lang="en-GB"/>
              <a:t> </a:t>
            </a:r>
            <a:r>
              <a:rPr lang="en-GB">
                <a:hlinkClick r:id="rId2" action="ppaction://hlinkfile"/>
              </a:rPr>
              <a:t>N:\Word of the week - innovation (David </a:t>
            </a:r>
            <a:r>
              <a:rPr lang="en-GB" err="1">
                <a:hlinkClick r:id="rId2" action="ppaction://hlinkfile"/>
              </a:rPr>
              <a:t>Didau</a:t>
            </a:r>
            <a:r>
              <a:rPr lang="en-GB">
                <a:hlinkClick r:id="rId2" action="ppaction://hlinkfile"/>
              </a:rPr>
              <a:t>).mp4</a:t>
            </a:r>
            <a:r>
              <a:rPr lang="en-GB"/>
              <a:t>)</a:t>
            </a:r>
            <a:br>
              <a:rPr lang="en-GB"/>
            </a:br>
            <a:r>
              <a:rPr lang="en-GB"/>
              <a:t/>
            </a:r>
            <a:br>
              <a:rPr lang="en-GB"/>
            </a:br>
            <a:r>
              <a:rPr lang="en-GB"/>
              <a:t>1. Say new word, display on screen</a:t>
            </a:r>
            <a:br>
              <a:rPr lang="en-GB"/>
            </a:br>
            <a:r>
              <a:rPr lang="en-GB"/>
              <a:t>2. Say new word in a few different sentences</a:t>
            </a:r>
            <a:br>
              <a:rPr lang="en-GB"/>
            </a:br>
            <a:r>
              <a:rPr lang="en-GB"/>
              <a:t>3. Pronunciation (1): Use phonetical spelling to show how to pronounce word</a:t>
            </a:r>
            <a:br>
              <a:rPr lang="en-GB"/>
            </a:br>
            <a:r>
              <a:rPr lang="en-GB"/>
              <a:t>4. Recognition (2): Spell word, broken down into logical sections.</a:t>
            </a:r>
            <a:br>
              <a:rPr lang="en-GB"/>
            </a:br>
            <a:r>
              <a:rPr lang="en-GB"/>
              <a:t>5. Definition (3): Use synonyms.</a:t>
            </a:r>
            <a:br>
              <a:rPr lang="en-GB"/>
            </a:br>
            <a:r>
              <a:rPr lang="en-GB"/>
              <a:t>6. Etymology</a:t>
            </a:r>
            <a:br>
              <a:rPr lang="en-GB"/>
            </a:br>
            <a:r>
              <a:rPr lang="en-GB"/>
              <a:t>7. Related Words</a:t>
            </a:r>
          </a:p>
        </p:txBody>
      </p:sp>
    </p:spTree>
    <p:extLst>
      <p:ext uri="{BB962C8B-B14F-4D97-AF65-F5344CB8AC3E}">
        <p14:creationId xmlns:p14="http://schemas.microsoft.com/office/powerpoint/2010/main" val="150446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65251"/>
            <a:ext cx="2190125" cy="3003386"/>
          </a:xfrm>
          <a:prstGeom prst="rect">
            <a:avLst/>
          </a:prstGeom>
          <a:solidFill>
            <a:schemeClr val="accent2">
              <a:lumMod val="20000"/>
              <a:lumOff val="80000"/>
            </a:schemeClr>
          </a:solidFill>
        </p:spPr>
        <p:txBody>
          <a:bodyPr wrap="square">
            <a:spAutoFit/>
          </a:bodyPr>
          <a:lstStyle/>
          <a:p>
            <a:pPr>
              <a:spcAft>
                <a:spcPts val="500"/>
              </a:spcAft>
            </a:pPr>
            <a:r>
              <a:rPr lang="en-GB" sz="2000" dirty="0">
                <a:solidFill>
                  <a:srgbClr val="000000"/>
                </a:solidFill>
                <a:latin typeface="Calibri" panose="020F0502020204030204" pitchFamily="34" charset="0"/>
              </a:rPr>
              <a:t>Sonnet</a:t>
            </a:r>
          </a:p>
          <a:p>
            <a:pPr>
              <a:spcAft>
                <a:spcPts val="500"/>
              </a:spcAft>
            </a:pPr>
            <a:r>
              <a:rPr lang="en-GB" sz="2000" dirty="0">
                <a:solidFill>
                  <a:srgbClr val="000000"/>
                </a:solidFill>
                <a:latin typeface="Calibri" panose="020F0502020204030204" pitchFamily="34" charset="0"/>
              </a:rPr>
              <a:t>Scene</a:t>
            </a:r>
          </a:p>
          <a:p>
            <a:pPr>
              <a:spcAft>
                <a:spcPts val="500"/>
              </a:spcAft>
            </a:pPr>
            <a:r>
              <a:rPr lang="en-GB" sz="2000" dirty="0">
                <a:solidFill>
                  <a:srgbClr val="000000"/>
                </a:solidFill>
                <a:latin typeface="Calibri" panose="020F0502020204030204" pitchFamily="34" charset="0"/>
              </a:rPr>
              <a:t>Dialogue</a:t>
            </a:r>
          </a:p>
          <a:p>
            <a:pPr>
              <a:spcAft>
                <a:spcPts val="500"/>
              </a:spcAft>
            </a:pPr>
            <a:r>
              <a:rPr lang="en-GB" sz="2000" dirty="0">
                <a:solidFill>
                  <a:srgbClr val="000000"/>
                </a:solidFill>
                <a:latin typeface="Calibri" panose="020F0502020204030204" pitchFamily="34" charset="0"/>
              </a:rPr>
              <a:t>Conflict</a:t>
            </a:r>
          </a:p>
          <a:p>
            <a:pPr>
              <a:spcAft>
                <a:spcPts val="500"/>
              </a:spcAft>
            </a:pPr>
            <a:r>
              <a:rPr lang="en-GB" sz="2000" dirty="0">
                <a:solidFill>
                  <a:srgbClr val="000000"/>
                </a:solidFill>
                <a:latin typeface="Calibri" panose="020F0502020204030204" pitchFamily="34" charset="0"/>
              </a:rPr>
              <a:t>Glory</a:t>
            </a:r>
          </a:p>
          <a:p>
            <a:pPr>
              <a:spcAft>
                <a:spcPts val="500"/>
              </a:spcAft>
            </a:pPr>
            <a:r>
              <a:rPr lang="en-GB" sz="2000" dirty="0">
                <a:solidFill>
                  <a:srgbClr val="000000"/>
                </a:solidFill>
                <a:latin typeface="Calibri" panose="020F0502020204030204" pitchFamily="34" charset="0"/>
              </a:rPr>
              <a:t>Patriotism</a:t>
            </a:r>
          </a:p>
          <a:p>
            <a:pPr>
              <a:spcAft>
                <a:spcPts val="500"/>
              </a:spcAft>
            </a:pPr>
            <a:r>
              <a:rPr lang="en-GB" sz="2000" dirty="0">
                <a:solidFill>
                  <a:srgbClr val="000000"/>
                </a:solidFill>
                <a:latin typeface="Calibri" panose="020F0502020204030204" pitchFamily="34" charset="0"/>
              </a:rPr>
              <a:t>Courage</a:t>
            </a:r>
          </a:p>
          <a:p>
            <a:pPr>
              <a:spcAft>
                <a:spcPts val="500"/>
              </a:spcAft>
            </a:pPr>
            <a:r>
              <a:rPr lang="en-GB" sz="2000" dirty="0">
                <a:solidFill>
                  <a:srgbClr val="000000"/>
                </a:solidFill>
                <a:latin typeface="Calibri" panose="020F0502020204030204" pitchFamily="34" charset="0"/>
              </a:rPr>
              <a:t>Incompetent</a:t>
            </a:r>
            <a:endParaRPr lang="en-GB" sz="2000" dirty="0"/>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2316916" cy="707886"/>
          </a:xfrm>
          <a:prstGeom prst="rect">
            <a:avLst/>
          </a:prstGeom>
          <a:solidFill>
            <a:schemeClr val="accent2">
              <a:lumMod val="20000"/>
              <a:lumOff val="80000"/>
            </a:schemeClr>
          </a:solidFill>
        </p:spPr>
        <p:txBody>
          <a:bodyPr wrap="none">
            <a:spAutoFit/>
          </a:bodyPr>
          <a:lstStyle/>
          <a:p>
            <a:r>
              <a:rPr lang="en-GB" sz="4000" dirty="0"/>
              <a:t>Patriotism</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1591639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458106" y="4706344"/>
            <a:ext cx="6217075" cy="1910688"/>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533166" y="204507"/>
            <a:ext cx="2537298" cy="1323439"/>
          </a:xfrm>
          <a:prstGeom prst="rect">
            <a:avLst/>
          </a:prstGeom>
          <a:solidFill>
            <a:schemeClr val="accent2">
              <a:lumMod val="20000"/>
              <a:lumOff val="80000"/>
            </a:schemeClr>
          </a:solidFill>
        </p:spPr>
        <p:txBody>
          <a:bodyPr wrap="none">
            <a:spAutoFit/>
          </a:bodyPr>
          <a:lstStyle/>
          <a:p>
            <a:pPr algn="ctr"/>
            <a:r>
              <a:rPr lang="en-GB" sz="4000" dirty="0"/>
              <a:t>New Word:</a:t>
            </a:r>
          </a:p>
          <a:p>
            <a:pPr algn="ctr"/>
            <a:r>
              <a:rPr lang="en-GB" sz="4000" dirty="0"/>
              <a:t>Patriotism</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1091390" y="1574113"/>
            <a:ext cx="2563318" cy="2278505"/>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575743" y="2900461"/>
            <a:ext cx="1618938" cy="734518"/>
          </a:xfrm>
          <a:prstGeom prst="rect">
            <a:avLst/>
          </a:prstGeom>
          <a:noFill/>
        </p:spPr>
        <p:txBody>
          <a:bodyPr wrap="square" rtlCol="0">
            <a:spAutoFit/>
          </a:bodyPr>
          <a:lstStyle/>
          <a:p>
            <a:r>
              <a:rPr lang="en-GB" sz="4000" dirty="0"/>
              <a:t>“</a:t>
            </a:r>
            <a:r>
              <a:rPr lang="en-GB" sz="4000" dirty="0" err="1"/>
              <a:t>Mith</a:t>
            </a:r>
            <a:r>
              <a:rPr lang="en-GB" sz="4000" dirty="0"/>
              <a:t>”</a:t>
            </a:r>
          </a:p>
        </p:txBody>
      </p:sp>
      <p:grpSp>
        <p:nvGrpSpPr>
          <p:cNvPr id="12" name="Group 11"/>
          <p:cNvGrpSpPr/>
          <p:nvPr/>
        </p:nvGrpSpPr>
        <p:grpSpPr>
          <a:xfrm>
            <a:off x="8969889" y="788562"/>
            <a:ext cx="2203555" cy="3252614"/>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8821141" y="866227"/>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9344543" y="2930295"/>
            <a:ext cx="1454244" cy="707886"/>
          </a:xfrm>
          <a:prstGeom prst="rect">
            <a:avLst/>
          </a:prstGeom>
        </p:spPr>
        <p:txBody>
          <a:bodyPr wrap="none">
            <a:spAutoFit/>
          </a:bodyPr>
          <a:lstStyle/>
          <a:p>
            <a:pPr algn="ctr"/>
            <a:r>
              <a:rPr lang="en-GB" sz="4000">
                <a:solidFill>
                  <a:sysClr val="windowText" lastClr="000000"/>
                </a:solidFill>
              </a:rPr>
              <a:t>My-</a:t>
            </a:r>
            <a:r>
              <a:rPr lang="en-GB" sz="4000" err="1">
                <a:solidFill>
                  <a:sysClr val="windowText" lastClr="000000"/>
                </a:solidFill>
              </a:rPr>
              <a:t>th</a:t>
            </a:r>
            <a:endParaRPr lang="en-GB" sz="4000">
              <a:solidFill>
                <a:sysClr val="windowText" lastClr="000000"/>
              </a:solidFill>
            </a:endParaRPr>
          </a:p>
        </p:txBody>
      </p:sp>
      <p:sp>
        <p:nvSpPr>
          <p:cNvPr id="16" name="TextBox 15"/>
          <p:cNvSpPr txBox="1"/>
          <p:nvPr/>
        </p:nvSpPr>
        <p:spPr>
          <a:xfrm>
            <a:off x="8019738" y="4347148"/>
            <a:ext cx="3927423" cy="1200329"/>
          </a:xfrm>
          <a:prstGeom prst="rect">
            <a:avLst/>
          </a:prstGeom>
          <a:solidFill>
            <a:schemeClr val="accent2">
              <a:lumMod val="20000"/>
              <a:lumOff val="80000"/>
            </a:schemeClr>
          </a:solidFill>
        </p:spPr>
        <p:txBody>
          <a:bodyPr wrap="square" rtlCol="0">
            <a:spAutoFit/>
          </a:bodyPr>
          <a:lstStyle/>
          <a:p>
            <a:r>
              <a:rPr lang="en-GB"/>
              <a:t>Etymology:</a:t>
            </a:r>
          </a:p>
          <a:p>
            <a:r>
              <a:rPr lang="en-GB"/>
              <a:t> </a:t>
            </a:r>
            <a:r>
              <a:rPr lang="en-GB">
                <a:hlinkClick r:id="rId4" tooltip="w:Ancient Greek"/>
              </a:rPr>
              <a:t>Ancient Greek</a:t>
            </a:r>
            <a:r>
              <a:rPr lang="en-GB"/>
              <a:t> </a:t>
            </a:r>
            <a:r>
              <a:rPr lang="en-GB" err="1">
                <a:hlinkClick r:id="rId5" tooltip="μῦθος"/>
              </a:rPr>
              <a:t>μῦθος</a:t>
            </a:r>
            <a:r>
              <a:rPr lang="en-GB"/>
              <a:t> (</a:t>
            </a:r>
            <a:r>
              <a:rPr lang="en-GB" i="1" err="1"/>
              <a:t>mûthos</a:t>
            </a:r>
            <a:r>
              <a:rPr lang="en-GB"/>
              <a:t>, “word, humour, companion, speech, account, rumour, fable”)</a:t>
            </a:r>
          </a:p>
        </p:txBody>
      </p:sp>
      <p:pic>
        <p:nvPicPr>
          <p:cNvPr id="17" name="Picture 16"/>
          <p:cNvPicPr>
            <a:picLocks noChangeAspect="1"/>
          </p:cNvPicPr>
          <p:nvPr/>
        </p:nvPicPr>
        <p:blipFill>
          <a:blip r:embed="rId6"/>
          <a:stretch>
            <a:fillRect/>
          </a:stretch>
        </p:blipFill>
        <p:spPr>
          <a:xfrm>
            <a:off x="1881771" y="5170411"/>
            <a:ext cx="982555" cy="982555"/>
          </a:xfrm>
          <a:prstGeom prst="rect">
            <a:avLst/>
          </a:prstGeom>
        </p:spPr>
      </p:pic>
      <p:sp>
        <p:nvSpPr>
          <p:cNvPr id="19" name="Rectangle 18"/>
          <p:cNvSpPr/>
          <p:nvPr/>
        </p:nvSpPr>
        <p:spPr>
          <a:xfrm>
            <a:off x="3088253" y="5061523"/>
            <a:ext cx="4931485" cy="1200329"/>
          </a:xfrm>
          <a:prstGeom prst="rect">
            <a:avLst/>
          </a:prstGeom>
        </p:spPr>
        <p:txBody>
          <a:bodyPr wrap="square">
            <a:spAutoFit/>
          </a:bodyPr>
          <a:lstStyle/>
          <a:p>
            <a:r>
              <a:rPr lang="en-GB"/>
              <a:t>Understand it Definition:  A story or tale</a:t>
            </a:r>
          </a:p>
          <a:p>
            <a:r>
              <a:rPr lang="en-GB"/>
              <a:t>Word Class: Noun</a:t>
            </a:r>
          </a:p>
          <a:p>
            <a:r>
              <a:rPr lang="en-GB"/>
              <a:t>Example: </a:t>
            </a:r>
            <a:r>
              <a:rPr lang="en-GB" u="sng"/>
              <a:t>“Most </a:t>
            </a:r>
            <a:r>
              <a:rPr lang="en-GB" u="sng">
                <a:hlinkClick r:id="rId7" tooltip="societies"/>
              </a:rPr>
              <a:t>societies</a:t>
            </a:r>
            <a:r>
              <a:rPr lang="en-GB" u="sng"/>
              <a:t> have </a:t>
            </a:r>
            <a:r>
              <a:rPr lang="en-GB" u="sng">
                <a:hlinkClick r:id="rId8" tooltip="their"/>
              </a:rPr>
              <a:t>their</a:t>
            </a:r>
            <a:r>
              <a:rPr lang="en-GB" u="sng"/>
              <a:t> own </a:t>
            </a:r>
            <a:r>
              <a:rPr lang="en-GB" u="sng">
                <a:hlinkClick r:id="rId9" tooltip="creation"/>
              </a:rPr>
              <a:t>creation</a:t>
            </a:r>
            <a:r>
              <a:rPr lang="en-GB" u="sng"/>
              <a:t> myths.”</a:t>
            </a:r>
          </a:p>
        </p:txBody>
      </p:sp>
    </p:spTree>
    <p:extLst>
      <p:ext uri="{BB962C8B-B14F-4D97-AF65-F5344CB8AC3E}">
        <p14:creationId xmlns:p14="http://schemas.microsoft.com/office/powerpoint/2010/main" val="3819286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15" y="2792434"/>
            <a:ext cx="12107496" cy="2841034"/>
          </a:xfrm>
          <a:prstGeom prst="rect">
            <a:avLst/>
          </a:prstGeom>
          <a:solidFill>
            <a:schemeClr val="accent2">
              <a:lumMod val="20000"/>
              <a:lumOff val="80000"/>
            </a:schemeClr>
          </a:solidFill>
          <a:ln>
            <a:solidFill>
              <a:schemeClr val="tx1"/>
            </a:solidFill>
          </a:ln>
        </p:spPr>
        <p:txBody>
          <a:bodyPr wrap="square" lIns="91440" tIns="45720" rIns="91440" bIns="45720" anchor="t">
            <a:spAutoFit/>
          </a:bodyPr>
          <a:lstStyle/>
          <a:p>
            <a:pPr algn="ctr">
              <a:lnSpc>
                <a:spcPct val="107000"/>
              </a:lnSpc>
            </a:pPr>
            <a:r>
              <a:rPr lang="en-GB" sz="2400" dirty="0">
                <a:latin typeface="Calibri Light"/>
                <a:ea typeface="Calibri" panose="020F0502020204030204" pitchFamily="34" charset="0"/>
                <a:cs typeface="Times New Roman"/>
              </a:rPr>
              <a:t>How was women’s experience of WW1 different to men’s? </a:t>
            </a:r>
            <a:r>
              <a:rPr lang="en-GB" sz="2400" dirty="0">
                <a:latin typeface="Calibri Light"/>
                <a:ea typeface="Calibri" panose="020F0502020204030204" pitchFamily="34" charset="0"/>
                <a:cs typeface="Times New Roman"/>
                <a:hlinkClick r:id="rId2"/>
              </a:rPr>
              <a:t>https://www.bbc.co.uk/teach/class-clips-video/history-ks3-ks4-world-war-one-work-for-women/zmjpgwx</a:t>
            </a:r>
            <a:endParaRPr lang="en-GB" sz="2400" dirty="0">
              <a:latin typeface="Calibri Light" panose="020F0302020204030204" pitchFamily="34" charset="0"/>
              <a:ea typeface="Calibri" panose="020F0502020204030204" pitchFamily="34" charset="0"/>
              <a:cs typeface="Times New Roman" panose="02020603050405020304" pitchFamily="18" charset="0"/>
            </a:endParaRPr>
          </a:p>
          <a:p>
            <a:pPr lvl="0" algn="ctr">
              <a:lnSpc>
                <a:spcPct val="107000"/>
              </a:lnSpc>
              <a:spcAft>
                <a:spcPts val="0"/>
              </a:spcAft>
            </a:pPr>
            <a:r>
              <a:rPr lang="en-GB" sz="2400" dirty="0">
                <a:latin typeface="Calibri Light"/>
                <a:ea typeface="Calibri" panose="020F0502020204030204" pitchFamily="34" charset="0"/>
                <a:cs typeface="Times New Roman"/>
              </a:rPr>
              <a:t>(Home front vs the front)</a:t>
            </a:r>
          </a:p>
          <a:p>
            <a:pPr lvl="0" algn="ctr">
              <a:lnSpc>
                <a:spcPct val="107000"/>
              </a:lnSpc>
              <a:spcAft>
                <a:spcPts val="0"/>
              </a:spcAft>
            </a:pPr>
            <a:r>
              <a:rPr lang="en-GB" sz="2400" dirty="0">
                <a:effectLst/>
                <a:latin typeface="Calibri"/>
                <a:ea typeface="Calibri" panose="020F0502020204030204" pitchFamily="34" charset="0"/>
                <a:cs typeface="Times New Roman"/>
                <a:hlinkClick r:id="rId3"/>
              </a:rPr>
              <a:t>https://www.theworldwar.org/learn/women</a:t>
            </a:r>
            <a:endParaRPr lang="en-GB" sz="2400">
              <a:effectLst/>
              <a:latin typeface="Calibri"/>
              <a:ea typeface="Calibri" panose="020F0502020204030204" pitchFamily="34" charset="0"/>
              <a:cs typeface="Times New Roman"/>
            </a:endParaRPr>
          </a:p>
          <a:p>
            <a:pPr lvl="0" algn="ctr">
              <a:lnSpc>
                <a:spcPct val="107000"/>
              </a:lnSpc>
              <a:spcAft>
                <a:spcPts val="0"/>
              </a:spcAft>
            </a:pPr>
            <a:r>
              <a:rPr lang="en-GB" sz="2400" dirty="0">
                <a:effectLst/>
                <a:latin typeface="Calibri"/>
                <a:ea typeface="Calibri" panose="020F0502020204030204" pitchFamily="34" charset="0"/>
                <a:cs typeface="Times New Roman"/>
                <a:hlinkClick r:id="rId4"/>
              </a:rPr>
              <a:t>https://www.iwm.org.uk/history/did-the-first-world-war-transform-womens-lives</a:t>
            </a:r>
            <a:endParaRPr lang="en-GB" sz="2400">
              <a:effectLst/>
              <a:latin typeface="Calibri"/>
              <a:ea typeface="Calibri" panose="020F0502020204030204" pitchFamily="34" charset="0"/>
              <a:cs typeface="Times New Roman"/>
            </a:endParaRPr>
          </a:p>
          <a:p>
            <a:pPr lvl="0" algn="ctr">
              <a:lnSpc>
                <a:spcPct val="107000"/>
              </a:lnSpc>
              <a:spcAft>
                <a:spcPts val="0"/>
              </a:spcAft>
            </a:pPr>
            <a:r>
              <a:rPr lang="en-GB" sz="2400" dirty="0">
                <a:effectLst/>
                <a:latin typeface="Calibri"/>
                <a:ea typeface="Calibri" panose="020F0502020204030204" pitchFamily="34" charset="0"/>
                <a:cs typeface="Times New Roman"/>
                <a:hlinkClick r:id="rId5"/>
              </a:rPr>
              <a:t>https://www.bl.uk/world-war-one/articles/women-at-home</a:t>
            </a:r>
            <a:endParaRPr lang="en-GB" sz="2400">
              <a:effectLst/>
              <a:latin typeface="Calibri"/>
              <a:ea typeface="Calibri" panose="020F0502020204030204" pitchFamily="34" charset="0"/>
              <a:cs typeface="Times New Roman"/>
            </a:endParaRPr>
          </a:p>
          <a:p>
            <a:pPr lvl="0" algn="ctr">
              <a:lnSpc>
                <a:spcPct val="107000"/>
              </a:lnSpc>
              <a:spcAft>
                <a:spcPts val="0"/>
              </a:spcAft>
            </a:pPr>
            <a:r>
              <a:rPr lang="en-GB" sz="2400" dirty="0">
                <a:effectLst/>
                <a:latin typeface="Calibri"/>
                <a:ea typeface="Calibri" panose="020F0502020204030204" pitchFamily="34" charset="0"/>
                <a:cs typeface="Times New Roman"/>
                <a:hlinkClick r:id="rId6"/>
              </a:rPr>
              <a:t>https://www.nationalww2museum.org/war/articles/gender-home-front</a:t>
            </a:r>
            <a:endParaRPr lang="en-GB" sz="2400" dirty="0">
              <a:effectLst/>
              <a:latin typeface="Calibri"/>
              <a:ea typeface="Calibri" panose="020F0502020204030204" pitchFamily="34" charset="0"/>
              <a:cs typeface="Times New Roman"/>
            </a:endParaRPr>
          </a:p>
        </p:txBody>
      </p:sp>
      <p:pic>
        <p:nvPicPr>
          <p:cNvPr id="3" name="Picture 2"/>
          <p:cNvPicPr>
            <a:picLocks noChangeAspect="1"/>
          </p:cNvPicPr>
          <p:nvPr/>
        </p:nvPicPr>
        <p:blipFill>
          <a:blip r:embed="rId7"/>
          <a:stretch>
            <a:fillRect/>
          </a:stretch>
        </p:blipFill>
        <p:spPr>
          <a:xfrm>
            <a:off x="3746091" y="336348"/>
            <a:ext cx="4296696" cy="1997964"/>
          </a:xfrm>
          <a:prstGeom prst="rect">
            <a:avLst/>
          </a:prstGeom>
        </p:spPr>
      </p:pic>
      <p:pic>
        <p:nvPicPr>
          <p:cNvPr id="4" name="Picture 3"/>
          <p:cNvPicPr>
            <a:picLocks noChangeAspect="1"/>
          </p:cNvPicPr>
          <p:nvPr/>
        </p:nvPicPr>
        <p:blipFill>
          <a:blip r:embed="rId8"/>
          <a:stretch>
            <a:fillRect/>
          </a:stretch>
        </p:blipFill>
        <p:spPr>
          <a:xfrm>
            <a:off x="10297000" y="235974"/>
            <a:ext cx="1460877" cy="2261420"/>
          </a:xfrm>
          <a:prstGeom prst="rect">
            <a:avLst/>
          </a:prstGeom>
        </p:spPr>
      </p:pic>
      <p:pic>
        <p:nvPicPr>
          <p:cNvPr id="5" name="Picture 4"/>
          <p:cNvPicPr>
            <a:picLocks noChangeAspect="1"/>
          </p:cNvPicPr>
          <p:nvPr/>
        </p:nvPicPr>
        <p:blipFill>
          <a:blip r:embed="rId9"/>
          <a:stretch>
            <a:fillRect/>
          </a:stretch>
        </p:blipFill>
        <p:spPr>
          <a:xfrm>
            <a:off x="560241" y="129871"/>
            <a:ext cx="1446556" cy="2367523"/>
          </a:xfrm>
          <a:prstGeom prst="rect">
            <a:avLst/>
          </a:prstGeom>
        </p:spPr>
      </p:pic>
      <p:pic>
        <p:nvPicPr>
          <p:cNvPr id="6" name="Picture 5"/>
          <p:cNvPicPr>
            <a:picLocks noChangeAspect="1"/>
          </p:cNvPicPr>
          <p:nvPr/>
        </p:nvPicPr>
        <p:blipFill>
          <a:blip r:embed="rId10"/>
          <a:stretch>
            <a:fillRect/>
          </a:stretch>
        </p:blipFill>
        <p:spPr>
          <a:xfrm>
            <a:off x="137520" y="5436528"/>
            <a:ext cx="1153297" cy="1153297"/>
          </a:xfrm>
          <a:prstGeom prst="rect">
            <a:avLst/>
          </a:prstGeom>
        </p:spPr>
      </p:pic>
      <p:pic>
        <p:nvPicPr>
          <p:cNvPr id="7" name="Picture 6"/>
          <p:cNvPicPr>
            <a:picLocks noChangeAspect="1"/>
          </p:cNvPicPr>
          <p:nvPr/>
        </p:nvPicPr>
        <p:blipFill>
          <a:blip r:embed="rId11"/>
          <a:stretch>
            <a:fillRect/>
          </a:stretch>
        </p:blipFill>
        <p:spPr>
          <a:xfrm>
            <a:off x="8616857" y="970409"/>
            <a:ext cx="798645" cy="792549"/>
          </a:xfrm>
          <a:prstGeom prst="rect">
            <a:avLst/>
          </a:prstGeom>
        </p:spPr>
      </p:pic>
      <p:pic>
        <p:nvPicPr>
          <p:cNvPr id="8" name="Picture 7"/>
          <p:cNvPicPr>
            <a:picLocks noChangeAspect="1"/>
          </p:cNvPicPr>
          <p:nvPr/>
        </p:nvPicPr>
        <p:blipFill>
          <a:blip r:embed="rId12"/>
          <a:stretch>
            <a:fillRect/>
          </a:stretch>
        </p:blipFill>
        <p:spPr>
          <a:xfrm>
            <a:off x="2285423" y="734462"/>
            <a:ext cx="1158340" cy="1158340"/>
          </a:xfrm>
          <a:prstGeom prst="rect">
            <a:avLst/>
          </a:prstGeom>
        </p:spPr>
      </p:pic>
    </p:spTree>
    <p:extLst>
      <p:ext uri="{BB962C8B-B14F-4D97-AF65-F5344CB8AC3E}">
        <p14:creationId xmlns:p14="http://schemas.microsoft.com/office/powerpoint/2010/main" val="603584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980" y="175425"/>
            <a:ext cx="7682441" cy="1936428"/>
          </a:xfrm>
          <a:prstGeom prst="rect">
            <a:avLst/>
          </a:prstGeom>
          <a:solidFill>
            <a:schemeClr val="accent6">
              <a:lumMod val="20000"/>
              <a:lumOff val="80000"/>
            </a:schemeClr>
          </a:solidFill>
          <a:ln>
            <a:solidFill>
              <a:schemeClr val="tx1"/>
            </a:solidFill>
          </a:ln>
        </p:spPr>
        <p:txBody>
          <a:bodyPr wrap="square">
            <a:spAutoFit/>
          </a:bodyPr>
          <a:lstStyle/>
          <a:p>
            <a:pPr lvl="0">
              <a:lnSpc>
                <a:spcPct val="107000"/>
              </a:lnSpc>
              <a:spcAft>
                <a:spcPts val="0"/>
              </a:spcAft>
            </a:pPr>
            <a:r>
              <a:rPr lang="en-GB" sz="2800" b="1" dirty="0">
                <a:latin typeface="Calibri Light" panose="020F0302020204030204" pitchFamily="34" charset="0"/>
                <a:ea typeface="Calibri" panose="020F0502020204030204" pitchFamily="34" charset="0"/>
                <a:cs typeface="Times New Roman" panose="02020603050405020304" pitchFamily="18" charset="0"/>
              </a:rPr>
              <a:t>Let’s read:</a:t>
            </a:r>
          </a:p>
          <a:p>
            <a:pPr lvl="0">
              <a:lnSpc>
                <a:spcPct val="107000"/>
              </a:lnSpc>
              <a:spcAft>
                <a:spcPts val="0"/>
              </a:spcAft>
            </a:pPr>
            <a:r>
              <a:rPr lang="en-GB" sz="2800" dirty="0">
                <a:latin typeface="Calibri Light" panose="020F0302020204030204" pitchFamily="34" charset="0"/>
                <a:ea typeface="Calibri" panose="020F0502020204030204" pitchFamily="34" charset="0"/>
                <a:cs typeface="Times New Roman" panose="02020603050405020304" pitchFamily="18" charset="0"/>
              </a:rPr>
              <a:t>Jesse Pope’s ‘Who’s for the Game?’ p.12</a:t>
            </a:r>
          </a:p>
          <a:p>
            <a:pPr lvl="0">
              <a:lnSpc>
                <a:spcPct val="107000"/>
              </a:lnSpc>
              <a:spcAft>
                <a:spcPts val="0"/>
              </a:spcAft>
            </a:pPr>
            <a:r>
              <a:rPr lang="en-GB" sz="2800" dirty="0">
                <a:latin typeface="Calibri Light" panose="020F0302020204030204" pitchFamily="34" charset="0"/>
                <a:ea typeface="Calibri" panose="020F0502020204030204" pitchFamily="34" charset="0"/>
                <a:cs typeface="Times New Roman" panose="02020603050405020304" pitchFamily="18" charset="0"/>
              </a:rPr>
              <a:t>Margaret </a:t>
            </a:r>
            <a:r>
              <a:rPr lang="en-GB" sz="2800" dirty="0" err="1">
                <a:latin typeface="Calibri Light" panose="020F0302020204030204" pitchFamily="34" charset="0"/>
                <a:ea typeface="Calibri" panose="020F0502020204030204" pitchFamily="34" charset="0"/>
                <a:cs typeface="Times New Roman" panose="02020603050405020304" pitchFamily="18" charset="0"/>
              </a:rPr>
              <a:t>Postgate</a:t>
            </a:r>
            <a:r>
              <a:rPr lang="en-GB" sz="2800" dirty="0">
                <a:latin typeface="Calibri Light" panose="020F0302020204030204" pitchFamily="34" charset="0"/>
                <a:ea typeface="Calibri" panose="020F0502020204030204" pitchFamily="34" charset="0"/>
                <a:cs typeface="Times New Roman" panose="02020603050405020304" pitchFamily="18" charset="0"/>
              </a:rPr>
              <a:t> Cole’s ‘The Falling Leaves’ p.13</a:t>
            </a:r>
          </a:p>
          <a:p>
            <a:pPr lvl="0">
              <a:lnSpc>
                <a:spcPct val="107000"/>
              </a:lnSpc>
              <a:spcAft>
                <a:spcPts val="0"/>
              </a:spcAft>
            </a:pPr>
            <a:r>
              <a:rPr lang="en-GB" sz="2800" dirty="0">
                <a:latin typeface="Calibri Light" panose="020F0302020204030204" pitchFamily="34" charset="0"/>
                <a:ea typeface="Calibri" panose="020F0502020204030204" pitchFamily="34" charset="0"/>
                <a:cs typeface="Times New Roman" panose="02020603050405020304" pitchFamily="18" charset="0"/>
              </a:rPr>
              <a:t>Lois Clarke’s ‘Picture from the Blitz’ p.14</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377237" y="420482"/>
            <a:ext cx="2143125" cy="2143125"/>
          </a:xfrm>
          <a:prstGeom prst="rect">
            <a:avLst/>
          </a:prstGeom>
        </p:spPr>
      </p:pic>
      <p:pic>
        <p:nvPicPr>
          <p:cNvPr id="4" name="Picture 3"/>
          <p:cNvPicPr>
            <a:picLocks noChangeAspect="1"/>
          </p:cNvPicPr>
          <p:nvPr/>
        </p:nvPicPr>
        <p:blipFill>
          <a:blip r:embed="rId3"/>
          <a:stretch>
            <a:fillRect/>
          </a:stretch>
        </p:blipFill>
        <p:spPr>
          <a:xfrm>
            <a:off x="176980" y="2380482"/>
            <a:ext cx="2619375" cy="1743075"/>
          </a:xfrm>
          <a:prstGeom prst="rect">
            <a:avLst/>
          </a:prstGeom>
        </p:spPr>
      </p:pic>
      <p:pic>
        <p:nvPicPr>
          <p:cNvPr id="5" name="Picture 4"/>
          <p:cNvPicPr>
            <a:picLocks noChangeAspect="1"/>
          </p:cNvPicPr>
          <p:nvPr/>
        </p:nvPicPr>
        <p:blipFill>
          <a:blip r:embed="rId4"/>
          <a:stretch>
            <a:fillRect/>
          </a:stretch>
        </p:blipFill>
        <p:spPr>
          <a:xfrm>
            <a:off x="1921284" y="2761983"/>
            <a:ext cx="2660548" cy="2819205"/>
          </a:xfrm>
          <a:prstGeom prst="rect">
            <a:avLst/>
          </a:prstGeom>
        </p:spPr>
      </p:pic>
      <p:pic>
        <p:nvPicPr>
          <p:cNvPr id="6" name="Picture 5"/>
          <p:cNvPicPr>
            <a:picLocks noChangeAspect="1"/>
          </p:cNvPicPr>
          <p:nvPr/>
        </p:nvPicPr>
        <p:blipFill>
          <a:blip r:embed="rId5"/>
          <a:stretch>
            <a:fillRect/>
          </a:stretch>
        </p:blipFill>
        <p:spPr>
          <a:xfrm>
            <a:off x="9448799" y="1880265"/>
            <a:ext cx="2514600" cy="1819275"/>
          </a:xfrm>
          <a:prstGeom prst="rect">
            <a:avLst/>
          </a:prstGeom>
        </p:spPr>
      </p:pic>
      <p:pic>
        <p:nvPicPr>
          <p:cNvPr id="7" name="Picture 6"/>
          <p:cNvPicPr>
            <a:picLocks noChangeAspect="1"/>
          </p:cNvPicPr>
          <p:nvPr/>
        </p:nvPicPr>
        <p:blipFill>
          <a:blip r:embed="rId6"/>
          <a:stretch>
            <a:fillRect/>
          </a:stretch>
        </p:blipFill>
        <p:spPr>
          <a:xfrm>
            <a:off x="4309187" y="2380482"/>
            <a:ext cx="4621796" cy="2373878"/>
          </a:xfrm>
          <a:prstGeom prst="rect">
            <a:avLst/>
          </a:prstGeom>
        </p:spPr>
      </p:pic>
      <p:sp>
        <p:nvSpPr>
          <p:cNvPr id="9" name="Rectangle 8"/>
          <p:cNvSpPr/>
          <p:nvPr/>
        </p:nvSpPr>
        <p:spPr>
          <a:xfrm>
            <a:off x="5149155" y="5022989"/>
            <a:ext cx="6885529" cy="1409617"/>
          </a:xfrm>
          <a:prstGeom prst="rect">
            <a:avLst/>
          </a:prstGeom>
          <a:solidFill>
            <a:schemeClr val="accent2">
              <a:lumMod val="20000"/>
              <a:lumOff val="80000"/>
            </a:schemeClr>
          </a:solidFill>
          <a:ln>
            <a:solidFill>
              <a:schemeClr val="tx1"/>
            </a:solidFill>
          </a:ln>
        </p:spPr>
        <p:txBody>
          <a:bodyPr wrap="square">
            <a:spAutoFit/>
          </a:bodyPr>
          <a:lstStyle/>
          <a:p>
            <a:pPr lvl="0">
              <a:lnSpc>
                <a:spcPct val="107000"/>
              </a:lnSpc>
              <a:spcAft>
                <a:spcPts val="0"/>
              </a:spcAft>
            </a:pPr>
            <a:r>
              <a:rPr lang="en-GB" sz="4000"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Discuss: do men and women write differently about war?</a:t>
            </a:r>
            <a:endParaRPr lang="en-GB" sz="4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7"/>
          <a:stretch>
            <a:fillRect/>
          </a:stretch>
        </p:blipFill>
        <p:spPr>
          <a:xfrm>
            <a:off x="6934200" y="345670"/>
            <a:ext cx="797969" cy="797969"/>
          </a:xfrm>
          <a:prstGeom prst="rect">
            <a:avLst/>
          </a:prstGeom>
        </p:spPr>
      </p:pic>
    </p:spTree>
    <p:extLst>
      <p:ext uri="{BB962C8B-B14F-4D97-AF65-F5344CB8AC3E}">
        <p14:creationId xmlns:p14="http://schemas.microsoft.com/office/powerpoint/2010/main" val="4241346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82812" y="305501"/>
            <a:ext cx="4847305" cy="6463308"/>
          </a:xfrm>
          <a:prstGeom prst="rect">
            <a:avLst/>
          </a:prstGeom>
          <a:solidFill>
            <a:schemeClr val="accent6">
              <a:lumMod val="20000"/>
              <a:lumOff val="80000"/>
            </a:schemeClr>
          </a:solidFill>
          <a:ln>
            <a:solidFill>
              <a:schemeClr val="tx1"/>
            </a:solidFill>
          </a:ln>
        </p:spPr>
        <p:txBody>
          <a:bodyPr wrap="square">
            <a:spAutoFit/>
          </a:bodyPr>
          <a:lstStyle/>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He's gone, and all our plans</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   Are useless indeed.</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We'll walk no more on Cotswold</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   Where the sheep feed</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   Quietly and take no heed.</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His body that was so quick</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   Is not as you</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Knew it, on Severn river</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   Under the blue</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   Driving our small boat through.</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You would not know him now ...</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   But still he died</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Nobly, so cover him over</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   With violets of pride</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   Purple from Severn side.</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Cover him, cover him soon!</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   And with thick-set</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Masses of </a:t>
            </a:r>
            <a:r>
              <a:rPr lang="en-GB" dirty="0" err="1">
                <a:solidFill>
                  <a:srgbClr val="000000"/>
                </a:solidFill>
                <a:latin typeface="Calibri Light" panose="020F0302020204030204" pitchFamily="34" charset="0"/>
                <a:ea typeface="Times New Roman" panose="02020603050405020304" pitchFamily="18" charset="0"/>
              </a:rPr>
              <a:t>memoried</a:t>
            </a:r>
            <a:r>
              <a:rPr lang="en-GB" dirty="0">
                <a:solidFill>
                  <a:srgbClr val="000000"/>
                </a:solidFill>
                <a:latin typeface="Calibri Light" panose="020F0302020204030204" pitchFamily="34" charset="0"/>
                <a:ea typeface="Times New Roman" panose="02020603050405020304" pitchFamily="18" charset="0"/>
              </a:rPr>
              <a:t> flowers—</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   Hide that red wet</a:t>
            </a:r>
            <a:endParaRPr lang="en-GB" dirty="0">
              <a:latin typeface="Times New Roman" panose="02020603050405020304" pitchFamily="18" charset="0"/>
              <a:ea typeface="Times New Roman" panose="02020603050405020304" pitchFamily="18" charset="0"/>
            </a:endParaRPr>
          </a:p>
          <a:p>
            <a:pPr marL="1524000" indent="-152400" fontAlgn="base">
              <a:spcAft>
                <a:spcPts val="0"/>
              </a:spcAft>
            </a:pPr>
            <a:r>
              <a:rPr lang="en-GB" dirty="0">
                <a:solidFill>
                  <a:srgbClr val="000000"/>
                </a:solidFill>
                <a:latin typeface="Calibri Light" panose="020F0302020204030204" pitchFamily="34" charset="0"/>
                <a:ea typeface="Times New Roman" panose="02020603050405020304" pitchFamily="18" charset="0"/>
              </a:rPr>
              <a:t>   Thing I must somehow forget.</a:t>
            </a:r>
            <a:endParaRPr lang="en-GB" dirty="0">
              <a:latin typeface="Times New Roman" panose="02020603050405020304" pitchFamily="18" charset="0"/>
              <a:ea typeface="Times New Roman" panose="02020603050405020304" pitchFamily="18" charset="0"/>
            </a:endParaRPr>
          </a:p>
        </p:txBody>
      </p:sp>
      <p:sp>
        <p:nvSpPr>
          <p:cNvPr id="2" name="Rectangle 1"/>
          <p:cNvSpPr/>
          <p:nvPr/>
        </p:nvSpPr>
        <p:spPr>
          <a:xfrm>
            <a:off x="2391048" y="1671322"/>
            <a:ext cx="4698009" cy="2726900"/>
          </a:xfrm>
          <a:prstGeom prst="rect">
            <a:avLst/>
          </a:prstGeom>
          <a:solidFill>
            <a:schemeClr val="accent2">
              <a:lumMod val="20000"/>
              <a:lumOff val="80000"/>
            </a:schemeClr>
          </a:solidFill>
          <a:ln>
            <a:solidFill>
              <a:schemeClr val="tx1"/>
            </a:solidFill>
          </a:ln>
        </p:spPr>
        <p:txBody>
          <a:bodyPr wrap="square">
            <a:spAutoFit/>
          </a:bodyPr>
          <a:lstStyle/>
          <a:p>
            <a:pPr lvl="0">
              <a:lnSpc>
                <a:spcPct val="107000"/>
              </a:lnSpc>
              <a:spcAft>
                <a:spcPts val="0"/>
              </a:spcAft>
            </a:pPr>
            <a:r>
              <a:rPr lang="en-GB" sz="4000" dirty="0">
                <a:latin typeface="Calibri Light" panose="020F0302020204030204" pitchFamily="34" charset="0"/>
                <a:ea typeface="Calibri" panose="020F0502020204030204" pitchFamily="34" charset="0"/>
                <a:cs typeface="Times New Roman" panose="02020603050405020304" pitchFamily="18" charset="0"/>
              </a:rPr>
              <a:t>…does this poem feel like it’s written by a man or woman? </a:t>
            </a:r>
          </a:p>
          <a:p>
            <a:pPr lvl="0">
              <a:lnSpc>
                <a:spcPct val="107000"/>
              </a:lnSpc>
              <a:spcAft>
                <a:spcPts val="0"/>
              </a:spcAft>
            </a:pPr>
            <a:r>
              <a:rPr lang="en-GB" sz="4000" dirty="0">
                <a:latin typeface="Calibri Light" panose="020F0302020204030204" pitchFamily="34" charset="0"/>
                <a:ea typeface="Calibri" panose="020F0502020204030204" pitchFamily="34" charset="0"/>
                <a:cs typeface="Times New Roman" panose="02020603050405020304" pitchFamily="18" charset="0"/>
              </a:rPr>
              <a:t>Why?</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71204" y="305501"/>
            <a:ext cx="1158340" cy="1158340"/>
          </a:xfrm>
          <a:prstGeom prst="rect">
            <a:avLst/>
          </a:prstGeom>
        </p:spPr>
      </p:pic>
    </p:spTree>
    <p:extLst>
      <p:ext uri="{BB962C8B-B14F-4D97-AF65-F5344CB8AC3E}">
        <p14:creationId xmlns:p14="http://schemas.microsoft.com/office/powerpoint/2010/main" val="1812269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92" y="886529"/>
            <a:ext cx="11995355" cy="5990871"/>
          </a:xfrm>
          <a:prstGeom prst="rect">
            <a:avLst/>
          </a:prstGeom>
          <a:solidFill>
            <a:schemeClr val="accent2">
              <a:lumMod val="40000"/>
              <a:lumOff val="60000"/>
            </a:schemeClr>
          </a:solidFill>
          <a:ln>
            <a:solidFill>
              <a:schemeClr val="tx1"/>
            </a:solidFill>
          </a:ln>
        </p:spPr>
        <p:txBody>
          <a:bodyPr wrap="square" lIns="91440" tIns="45720" rIns="91440" bIns="45720" anchor="t">
            <a:spAutoFit/>
          </a:bodyPr>
          <a:lstStyle/>
          <a:p>
            <a:pPr lvl="0">
              <a:lnSpc>
                <a:spcPct val="107000"/>
              </a:lnSpc>
              <a:spcAft>
                <a:spcPts val="0"/>
              </a:spcAft>
            </a:pPr>
            <a:r>
              <a:rPr lang="en-GB" sz="4000" b="1" u="sng" dirty="0">
                <a:effectLst/>
                <a:latin typeface="Calibri Light"/>
                <a:ea typeface="Calibri" panose="020F0502020204030204" pitchFamily="34" charset="0"/>
                <a:cs typeface="Times New Roman"/>
              </a:rPr>
              <a:t>Written Task</a:t>
            </a:r>
          </a:p>
          <a:p>
            <a:pPr lvl="0">
              <a:lnSpc>
                <a:spcPct val="107000"/>
              </a:lnSpc>
              <a:spcAft>
                <a:spcPts val="0"/>
              </a:spcAft>
            </a:pPr>
            <a:r>
              <a:rPr lang="en-GB" sz="4000" b="1" dirty="0">
                <a:effectLst/>
                <a:latin typeface="Calibri Light"/>
                <a:ea typeface="Calibri" panose="020F0502020204030204" pitchFamily="34" charset="0"/>
                <a:cs typeface="Times New Roman"/>
              </a:rPr>
              <a:t>Sentence expanding:</a:t>
            </a:r>
          </a:p>
          <a:p>
            <a:pPr marL="742950" lvl="1" indent="-285750">
              <a:lnSpc>
                <a:spcPct val="107000"/>
              </a:lnSpc>
              <a:spcAft>
                <a:spcPts val="0"/>
              </a:spcAft>
              <a:buFont typeface="Courier New" panose="02070309020205020404" pitchFamily="49" charset="0"/>
              <a:buChar char="o"/>
            </a:pPr>
            <a:r>
              <a:rPr lang="en-GB" sz="4000" dirty="0">
                <a:effectLst/>
                <a:latin typeface="Calibri Light"/>
                <a:ea typeface="Calibri" panose="020F0502020204030204" pitchFamily="34" charset="0"/>
                <a:cs typeface="Times New Roman"/>
              </a:rPr>
              <a:t>Men and women wrote differently about WW1 </a:t>
            </a:r>
            <a:r>
              <a:rPr lang="en-GB" sz="4000" u="sng" dirty="0">
                <a:effectLst/>
                <a:latin typeface="Calibri Light"/>
                <a:ea typeface="Calibri" panose="020F0502020204030204" pitchFamily="34" charset="0"/>
                <a:cs typeface="Times New Roman"/>
              </a:rPr>
              <a:t>because</a:t>
            </a:r>
            <a:r>
              <a:rPr lang="en-GB" sz="4000" dirty="0">
                <a:effectLst/>
                <a:latin typeface="Calibri Light"/>
                <a:ea typeface="Calibri" panose="020F0502020204030204" pitchFamily="34" charset="0"/>
                <a:cs typeface="Times New Roman"/>
              </a:rPr>
              <a:t> [provide a reason]</a:t>
            </a:r>
          </a:p>
          <a:p>
            <a:pPr marL="742950" lvl="1" indent="-285750">
              <a:lnSpc>
                <a:spcPct val="107000"/>
              </a:lnSpc>
              <a:spcAft>
                <a:spcPts val="0"/>
              </a:spcAft>
              <a:buFont typeface="Courier New" panose="02070309020205020404" pitchFamily="49" charset="0"/>
              <a:buChar char="o"/>
            </a:pPr>
            <a:r>
              <a:rPr lang="en-GB" sz="4000" dirty="0">
                <a:effectLst/>
                <a:latin typeface="Calibri Light"/>
                <a:ea typeface="Calibri" panose="020F0502020204030204" pitchFamily="34" charset="0"/>
                <a:cs typeface="Times New Roman"/>
              </a:rPr>
              <a:t>Men and women wrote differently about WW1 </a:t>
            </a:r>
            <a:r>
              <a:rPr lang="en-GB" sz="4000" u="sng" dirty="0">
                <a:effectLst/>
                <a:latin typeface="Calibri Light"/>
                <a:ea typeface="Calibri" panose="020F0502020204030204" pitchFamily="34" charset="0"/>
                <a:cs typeface="Times New Roman"/>
              </a:rPr>
              <a:t>but</a:t>
            </a:r>
            <a:r>
              <a:rPr lang="en-GB" sz="4000" dirty="0">
                <a:effectLst/>
                <a:latin typeface="Calibri Light"/>
                <a:ea typeface="Calibri" panose="020F0502020204030204" pitchFamily="34" charset="0"/>
                <a:cs typeface="Times New Roman"/>
              </a:rPr>
              <a:t> [suggest a similarity]</a:t>
            </a:r>
          </a:p>
          <a:p>
            <a:pPr marL="742950" lvl="1" indent="-285750">
              <a:lnSpc>
                <a:spcPct val="107000"/>
              </a:lnSpc>
              <a:spcAft>
                <a:spcPts val="0"/>
              </a:spcAft>
              <a:buFont typeface="Courier New" panose="02070309020205020404" pitchFamily="49" charset="0"/>
              <a:buChar char="o"/>
            </a:pPr>
            <a:r>
              <a:rPr lang="en-GB" sz="4000" dirty="0">
                <a:effectLst/>
                <a:latin typeface="Calibri Light"/>
                <a:ea typeface="Calibri" panose="020F0502020204030204" pitchFamily="34" charset="0"/>
                <a:cs typeface="Times New Roman"/>
              </a:rPr>
              <a:t>Men and women wrote differently about WW1 </a:t>
            </a:r>
            <a:r>
              <a:rPr lang="en-GB" sz="4000" u="sng" dirty="0">
                <a:effectLst/>
                <a:latin typeface="Calibri Light"/>
                <a:ea typeface="Calibri" panose="020F0502020204030204" pitchFamily="34" charset="0"/>
                <a:cs typeface="Times New Roman"/>
              </a:rPr>
              <a:t>so</a:t>
            </a:r>
            <a:r>
              <a:rPr lang="en-GB" sz="4000" dirty="0">
                <a:effectLst/>
                <a:latin typeface="Calibri Light"/>
                <a:ea typeface="Calibri" panose="020F0502020204030204" pitchFamily="34" charset="0"/>
                <a:cs typeface="Times New Roman"/>
              </a:rPr>
              <a:t> [explain how this might affect our views of the poetry written by men and women]</a:t>
            </a:r>
          </a:p>
        </p:txBody>
      </p:sp>
      <p:pic>
        <p:nvPicPr>
          <p:cNvPr id="3" name="Picture 2"/>
          <p:cNvPicPr>
            <a:picLocks noChangeAspect="1"/>
          </p:cNvPicPr>
          <p:nvPr/>
        </p:nvPicPr>
        <p:blipFill>
          <a:blip r:embed="rId2"/>
          <a:stretch>
            <a:fillRect/>
          </a:stretch>
        </p:blipFill>
        <p:spPr>
          <a:xfrm>
            <a:off x="11094586" y="240363"/>
            <a:ext cx="798645" cy="792549"/>
          </a:xfrm>
          <a:prstGeom prst="rect">
            <a:avLst/>
          </a:prstGeom>
        </p:spPr>
      </p:pic>
      <p:sp>
        <p:nvSpPr>
          <p:cNvPr id="4" name="TextBox 3">
            <a:extLst>
              <a:ext uri="{FF2B5EF4-FFF2-40B4-BE49-F238E27FC236}">
                <a16:creationId xmlns:a16="http://schemas.microsoft.com/office/drawing/2014/main" id="{626AF56F-6AF1-6755-265D-243B79EB646C}"/>
              </a:ext>
            </a:extLst>
          </p:cNvPr>
          <p:cNvSpPr txBox="1"/>
          <p:nvPr/>
        </p:nvSpPr>
        <p:spPr>
          <a:xfrm>
            <a:off x="1714500" y="114300"/>
            <a:ext cx="79552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u="sng" dirty="0">
                <a:cs typeface="Calibri"/>
              </a:rPr>
              <a:t>Comparing Male and Female Writing About War</a:t>
            </a:r>
            <a:endParaRPr lang="en-GB" sz="2800" b="1" u="sng" dirty="0"/>
          </a:p>
        </p:txBody>
      </p:sp>
    </p:spTree>
    <p:extLst>
      <p:ext uri="{BB962C8B-B14F-4D97-AF65-F5344CB8AC3E}">
        <p14:creationId xmlns:p14="http://schemas.microsoft.com/office/powerpoint/2010/main" val="3320955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BC0BDC-DB98-02D1-8305-5672BF89EF6F}"/>
              </a:ext>
            </a:extLst>
          </p:cNvPr>
          <p:cNvSpPr txBox="1"/>
          <p:nvPr/>
        </p:nvSpPr>
        <p:spPr>
          <a:xfrm>
            <a:off x="221674" y="609600"/>
            <a:ext cx="11596253" cy="5632311"/>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solidFill>
                  <a:srgbClr val="374151"/>
                </a:solidFill>
                <a:latin typeface="Calibri"/>
                <a:cs typeface="Calibri"/>
              </a:rPr>
              <a:t>'All' Exemplar</a:t>
            </a:r>
            <a:r>
              <a:rPr lang="en-US" sz="2400" b="1" dirty="0">
                <a:solidFill>
                  <a:srgbClr val="374151"/>
                </a:solidFill>
                <a:latin typeface="Calibri"/>
                <a:cs typeface="Calibri"/>
              </a:rPr>
              <a:t>: </a:t>
            </a:r>
            <a:endParaRPr lang="en-US" dirty="0"/>
          </a:p>
          <a:p>
            <a:endParaRPr lang="en-US" sz="2400" b="1" dirty="0">
              <a:solidFill>
                <a:srgbClr val="374151"/>
              </a:solidFill>
              <a:latin typeface="Calibri"/>
              <a:cs typeface="Calibri"/>
            </a:endParaRPr>
          </a:p>
          <a:p>
            <a:r>
              <a:rPr lang="en-US" sz="2400" b="1" dirty="0">
                <a:solidFill>
                  <a:srgbClr val="374151"/>
                </a:solidFill>
                <a:latin typeface="Calibri"/>
                <a:cs typeface="Calibri"/>
              </a:rPr>
              <a:t>Men and women wrote differently about WW1 because</a:t>
            </a:r>
            <a:r>
              <a:rPr lang="en-US" sz="2400" dirty="0">
                <a:solidFill>
                  <a:srgbClr val="374151"/>
                </a:solidFill>
                <a:latin typeface="Calibri"/>
                <a:cs typeface="Calibri"/>
              </a:rPr>
              <a:t> they had different roles during the war. Men were often soldiers on the frontlines, while women were usually at home or in supportive roles. These roles shaped their experiences and how they wrote about them.</a:t>
            </a:r>
            <a:endParaRPr lang="en-US"/>
          </a:p>
          <a:p>
            <a:endParaRPr lang="en-US" sz="2400" dirty="0">
              <a:solidFill>
                <a:srgbClr val="374151"/>
              </a:solidFill>
              <a:latin typeface="Calibri"/>
              <a:cs typeface="Calibri"/>
            </a:endParaRPr>
          </a:p>
          <a:p>
            <a:r>
              <a:rPr lang="en-US" sz="2400" b="1" dirty="0">
                <a:solidFill>
                  <a:srgbClr val="374151"/>
                </a:solidFill>
                <a:latin typeface="Calibri"/>
                <a:cs typeface="Calibri"/>
              </a:rPr>
              <a:t>Men and women wrote differently about WW1 but</a:t>
            </a:r>
            <a:r>
              <a:rPr lang="en-US" sz="2400" dirty="0">
                <a:solidFill>
                  <a:srgbClr val="374151"/>
                </a:solidFill>
                <a:latin typeface="Calibri"/>
                <a:cs typeface="Calibri"/>
              </a:rPr>
              <a:t> they both felt the emotional toll of the war. Even though their experiences were different, both genders were deeply affected by the war's hardships, and this shared emotional aspect connects their writings.</a:t>
            </a:r>
          </a:p>
          <a:p>
            <a:endParaRPr lang="en-US" sz="2400" dirty="0">
              <a:solidFill>
                <a:srgbClr val="374151"/>
              </a:solidFill>
              <a:latin typeface="Calibri"/>
              <a:cs typeface="Calibri"/>
            </a:endParaRPr>
          </a:p>
          <a:p>
            <a:r>
              <a:rPr lang="en-US" sz="2400" b="1" dirty="0">
                <a:solidFill>
                  <a:srgbClr val="374151"/>
                </a:solidFill>
                <a:latin typeface="Calibri"/>
                <a:cs typeface="Calibri"/>
              </a:rPr>
              <a:t>Men and women wrote differently about WW1 so</a:t>
            </a:r>
            <a:r>
              <a:rPr lang="en-US" sz="2400" dirty="0">
                <a:solidFill>
                  <a:srgbClr val="374151"/>
                </a:solidFill>
                <a:latin typeface="Calibri"/>
                <a:cs typeface="Calibri"/>
              </a:rPr>
              <a:t> understanding these gender differences helps us appreciate their poetry better. Men's poems often focus on the harsh realities of war, while women's writings shed light on the challenges they faced on the home front. </a:t>
            </a:r>
            <a:r>
              <a:rPr lang="en-US" sz="2400" dirty="0" err="1">
                <a:solidFill>
                  <a:srgbClr val="374151"/>
                </a:solidFill>
                <a:latin typeface="Calibri"/>
                <a:cs typeface="Calibri"/>
              </a:rPr>
              <a:t>Recognising</a:t>
            </a:r>
            <a:r>
              <a:rPr lang="en-US" sz="2400" dirty="0">
                <a:solidFill>
                  <a:srgbClr val="374151"/>
                </a:solidFill>
                <a:latin typeface="Calibri"/>
                <a:cs typeface="Calibri"/>
              </a:rPr>
              <a:t> both perspectives gives us a more complete picture of WW1's impact and enriches our understanding of its literary legacy.</a:t>
            </a:r>
          </a:p>
        </p:txBody>
      </p:sp>
    </p:spTree>
    <p:extLst>
      <p:ext uri="{BB962C8B-B14F-4D97-AF65-F5344CB8AC3E}">
        <p14:creationId xmlns:p14="http://schemas.microsoft.com/office/powerpoint/2010/main" val="2478117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87AF5B-4E1B-3FDF-7AA6-BCB1799AE67C}"/>
              </a:ext>
            </a:extLst>
          </p:cNvPr>
          <p:cNvSpPr txBox="1"/>
          <p:nvPr/>
        </p:nvSpPr>
        <p:spPr>
          <a:xfrm>
            <a:off x="124691" y="457200"/>
            <a:ext cx="11928762" cy="5940088"/>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dirty="0">
                <a:solidFill>
                  <a:srgbClr val="374151"/>
                </a:solidFill>
                <a:latin typeface="Söhne"/>
              </a:rPr>
              <a:t>'Some' EXEMPLAR</a:t>
            </a:r>
            <a:r>
              <a:rPr lang="en-US" sz="2000" dirty="0">
                <a:solidFill>
                  <a:srgbClr val="374151"/>
                </a:solidFill>
                <a:latin typeface="Söhne"/>
              </a:rPr>
              <a:t>: </a:t>
            </a:r>
            <a:r>
              <a:rPr lang="en-US" sz="2000" b="1" dirty="0">
                <a:solidFill>
                  <a:srgbClr val="374151"/>
                </a:solidFill>
                <a:latin typeface="Söhne"/>
              </a:rPr>
              <a:t>Men and women wrote differently about WW1 because</a:t>
            </a:r>
            <a:r>
              <a:rPr lang="en-US" sz="2000" dirty="0">
                <a:solidFill>
                  <a:srgbClr val="374151"/>
                </a:solidFill>
                <a:latin typeface="Söhne"/>
              </a:rPr>
              <a:t> their unique societal roles and perspectives influenced their experiences during the war. While men primarily served on the frontlines, women often played supportive roles on the home front, such as nurses, factory workers, or those left behind to manage households. These distinct roles led to different wartime encounters, which in turn shaped their literary responses.</a:t>
            </a:r>
          </a:p>
          <a:p>
            <a:endParaRPr lang="en-US" sz="2000" dirty="0">
              <a:solidFill>
                <a:srgbClr val="374151"/>
              </a:solidFill>
              <a:latin typeface="Söhne"/>
            </a:endParaRPr>
          </a:p>
          <a:p>
            <a:r>
              <a:rPr lang="en-US" sz="2000" b="1" dirty="0">
                <a:solidFill>
                  <a:srgbClr val="374151"/>
                </a:solidFill>
                <a:latin typeface="Söhne"/>
              </a:rPr>
              <a:t>Men and women wrote differently about WW1 but</a:t>
            </a:r>
            <a:r>
              <a:rPr lang="en-US" sz="2000" dirty="0">
                <a:solidFill>
                  <a:srgbClr val="374151"/>
                </a:solidFill>
                <a:latin typeface="Söhne"/>
              </a:rPr>
              <a:t> shared a common underlying theme of emotional turmoil. Despite the differences in their experiences, both genders grappled with the devastating effects of the war on their lives and the lives of their loved ones. This shared emotional resonance underscores the universality of the human experience during times of conflict, transcending gender boundaries.</a:t>
            </a:r>
          </a:p>
          <a:p>
            <a:endParaRPr lang="en-US" sz="2000" dirty="0">
              <a:solidFill>
                <a:srgbClr val="374151"/>
              </a:solidFill>
              <a:latin typeface="Söhne"/>
            </a:endParaRPr>
          </a:p>
          <a:p>
            <a:r>
              <a:rPr lang="en-US" sz="2000" b="1" dirty="0">
                <a:solidFill>
                  <a:srgbClr val="374151"/>
                </a:solidFill>
                <a:latin typeface="Söhne"/>
              </a:rPr>
              <a:t>Men and women wrote differently about WW1 so </a:t>
            </a:r>
            <a:r>
              <a:rPr lang="en-US" sz="2000" dirty="0">
                <a:solidFill>
                  <a:srgbClr val="374151"/>
                </a:solidFill>
                <a:latin typeface="Söhne"/>
              </a:rPr>
              <a:t>understanding these gendered perspectives enriches our appreciation of the poetry from this era. </a:t>
            </a:r>
            <a:r>
              <a:rPr lang="en-US" sz="2000" b="1" dirty="0">
                <a:solidFill>
                  <a:srgbClr val="374151"/>
                </a:solidFill>
                <a:latin typeface="Söhne"/>
              </a:rPr>
              <a:t>The poems by men often depict</a:t>
            </a:r>
            <a:r>
              <a:rPr lang="en-US" sz="2000" dirty="0">
                <a:solidFill>
                  <a:srgbClr val="374151"/>
                </a:solidFill>
                <a:latin typeface="Söhne"/>
              </a:rPr>
              <a:t> the horrors of battle, the camaraderie among soldiers, and the disillusionment with war's brutality.</a:t>
            </a:r>
            <a:r>
              <a:rPr lang="en-US" sz="2000" b="1" dirty="0">
                <a:solidFill>
                  <a:srgbClr val="374151"/>
                </a:solidFill>
                <a:latin typeface="Söhne"/>
              </a:rPr>
              <a:t> On the other hand, women's writings, often overlooked in historical accounts, provide insights</a:t>
            </a:r>
            <a:r>
              <a:rPr lang="en-US" sz="2000" dirty="0">
                <a:solidFill>
                  <a:srgbClr val="374151"/>
                </a:solidFill>
                <a:latin typeface="Söhne"/>
              </a:rPr>
              <a:t> into the resilience, sacrifices, and emotional hardships faced on the home front. </a:t>
            </a:r>
            <a:r>
              <a:rPr lang="en-US" sz="2000" b="1" err="1">
                <a:solidFill>
                  <a:srgbClr val="374151"/>
                </a:solidFill>
                <a:latin typeface="Söhne"/>
              </a:rPr>
              <a:t>Recognising</a:t>
            </a:r>
            <a:r>
              <a:rPr lang="en-US" sz="2000" b="1" dirty="0">
                <a:solidFill>
                  <a:srgbClr val="374151"/>
                </a:solidFill>
                <a:latin typeface="Söhne"/>
              </a:rPr>
              <a:t> these distinct viewpoints</a:t>
            </a:r>
            <a:r>
              <a:rPr lang="en-US" sz="2000" dirty="0">
                <a:solidFill>
                  <a:srgbClr val="374151"/>
                </a:solidFill>
                <a:latin typeface="Söhne"/>
              </a:rPr>
              <a:t> broadens our comprehension of the multifaceted impact of WW1, fostering a more holistic understanding of the war's literary legacy. </a:t>
            </a:r>
            <a:r>
              <a:rPr lang="en-US" sz="2000" b="1" dirty="0">
                <a:solidFill>
                  <a:srgbClr val="374151"/>
                </a:solidFill>
                <a:latin typeface="Söhne"/>
              </a:rPr>
              <a:t>By embracing both male and female perspectives, we</a:t>
            </a:r>
            <a:r>
              <a:rPr lang="en-US" sz="2000" dirty="0">
                <a:solidFill>
                  <a:srgbClr val="374151"/>
                </a:solidFill>
                <a:latin typeface="Söhne"/>
              </a:rPr>
              <a:t> gain a deeper insight into the human condition during one of the most tumultuous periods in history</a:t>
            </a:r>
            <a:r>
              <a:rPr lang="en-US" dirty="0">
                <a:solidFill>
                  <a:srgbClr val="374151"/>
                </a:solidFill>
                <a:latin typeface="Söhne"/>
              </a:rPr>
              <a:t>.</a:t>
            </a:r>
          </a:p>
        </p:txBody>
      </p:sp>
    </p:spTree>
    <p:extLst>
      <p:ext uri="{BB962C8B-B14F-4D97-AF65-F5344CB8AC3E}">
        <p14:creationId xmlns:p14="http://schemas.microsoft.com/office/powerpoint/2010/main" val="405626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7602" y="906627"/>
            <a:ext cx="6096000" cy="3323987"/>
          </a:xfrm>
          <a:prstGeom prst="rect">
            <a:avLst/>
          </a:prstGeom>
          <a:solidFill>
            <a:schemeClr val="accent6">
              <a:lumMod val="20000"/>
              <a:lumOff val="80000"/>
            </a:schemeClr>
          </a:solidFill>
          <a:ln>
            <a:solidFill>
              <a:schemeClr val="tx1"/>
            </a:solidFill>
          </a:ln>
        </p:spPr>
        <p:txBody>
          <a:bodyPr>
            <a:spAutoFit/>
          </a:bodyPr>
          <a:lstStyle/>
          <a:p>
            <a:pPr algn="ctr">
              <a:spcAft>
                <a:spcPts val="0"/>
              </a:spcAft>
            </a:pPr>
            <a:r>
              <a:rPr lang="en-GB" sz="5000" kern="1400" spc="-50" dirty="0">
                <a:latin typeface="Calibri Light" panose="020F0302020204030204" pitchFamily="34" charset="0"/>
                <a:ea typeface="Yu Gothic Light" panose="020B0300000000000000" pitchFamily="34" charset="-128"/>
                <a:cs typeface="Times New Roman" panose="02020603050405020304" pitchFamily="18" charset="0"/>
              </a:rPr>
              <a:t>Year 9 English</a:t>
            </a:r>
          </a:p>
          <a:p>
            <a:pPr algn="ctr">
              <a:spcAft>
                <a:spcPts val="0"/>
              </a:spcAft>
            </a:pPr>
            <a:r>
              <a:rPr lang="en-GB" sz="5000" kern="1400" spc="-50" dirty="0">
                <a:latin typeface="Calibri Light" panose="020F0302020204030204" pitchFamily="34" charset="0"/>
                <a:ea typeface="Yu Gothic Light" panose="020B0300000000000000" pitchFamily="34" charset="-128"/>
                <a:cs typeface="Times New Roman" panose="02020603050405020304" pitchFamily="18" charset="0"/>
              </a:rPr>
              <a:t>Michaelmas Term</a:t>
            </a:r>
          </a:p>
          <a:p>
            <a:pPr algn="ctr">
              <a:spcAft>
                <a:spcPts val="0"/>
              </a:spcAft>
            </a:pPr>
            <a:r>
              <a:rPr lang="en-GB" sz="5000" kern="1400" spc="-50" dirty="0">
                <a:latin typeface="Calibri Light" panose="020F0302020204030204" pitchFamily="34" charset="0"/>
                <a:ea typeface="Yu Gothic Light" panose="020B0300000000000000" pitchFamily="34" charset="-128"/>
                <a:cs typeface="Times New Roman" panose="02020603050405020304" pitchFamily="18" charset="0"/>
              </a:rPr>
              <a:t>War Writing</a:t>
            </a:r>
          </a:p>
          <a:p>
            <a:pPr algn="ctr">
              <a:spcAft>
                <a:spcPts val="0"/>
              </a:spcAft>
            </a:pPr>
            <a:r>
              <a:rPr lang="en-GB" sz="5000" kern="1400" spc="-50" dirty="0">
                <a:latin typeface="Calibri Light" panose="020F0302020204030204" pitchFamily="34" charset="0"/>
                <a:ea typeface="Yu Gothic Light" panose="020B0300000000000000" pitchFamily="34" charset="-128"/>
                <a:cs typeface="Times New Roman" panose="02020603050405020304" pitchFamily="18" charset="0"/>
              </a:rPr>
              <a:t>Week 1, Lesson 3</a:t>
            </a:r>
          </a:p>
          <a:p>
            <a:pPr>
              <a:spcAft>
                <a:spcPts val="0"/>
              </a:spcAft>
            </a:pPr>
            <a:r>
              <a:rPr lang="en-GB" sz="1000" dirty="0">
                <a:effectLst/>
                <a:latin typeface="Times New Roman" panose="02020603050405020304" pitchFamily="18" charset="0"/>
                <a:ea typeface="Times New Roman" panose="02020603050405020304" pitchFamily="18" charset="0"/>
              </a:rPr>
              <a:t> </a:t>
            </a:r>
          </a:p>
        </p:txBody>
      </p:sp>
      <p:pic>
        <p:nvPicPr>
          <p:cNvPr id="3" name="Picture 2" descr="Diagram&#10;&#10;Description automatically generated"/>
          <p:cNvPicPr/>
          <p:nvPr/>
        </p:nvPicPr>
        <p:blipFill rotWithShape="1">
          <a:blip r:embed="rId2" cstate="print">
            <a:extLst>
              <a:ext uri="{28A0092B-C50C-407E-A947-70E740481C1C}">
                <a14:useLocalDpi xmlns:a14="http://schemas.microsoft.com/office/drawing/2010/main" val="0"/>
              </a:ext>
            </a:extLst>
          </a:blip>
          <a:srcRect l="26299" t="55938" r="25914" b="7917"/>
          <a:stretch/>
        </p:blipFill>
        <p:spPr>
          <a:xfrm>
            <a:off x="8150942" y="678425"/>
            <a:ext cx="958131" cy="993059"/>
          </a:xfrm>
          <a:prstGeom prst="rect">
            <a:avLst/>
          </a:prstGeom>
        </p:spPr>
      </p:pic>
      <p:sp>
        <p:nvSpPr>
          <p:cNvPr id="4" name="Rectangle 3"/>
          <p:cNvSpPr/>
          <p:nvPr/>
        </p:nvSpPr>
        <p:spPr>
          <a:xfrm>
            <a:off x="2747602" y="4615271"/>
            <a:ext cx="6096000" cy="1384995"/>
          </a:xfrm>
          <a:prstGeom prst="rect">
            <a:avLst/>
          </a:prstGeom>
          <a:solidFill>
            <a:schemeClr val="accent2">
              <a:lumMod val="20000"/>
              <a:lumOff val="80000"/>
            </a:schemeClr>
          </a:solidFill>
          <a:ln>
            <a:solidFill>
              <a:schemeClr val="tx1"/>
            </a:solidFill>
          </a:ln>
        </p:spPr>
        <p:txBody>
          <a:bodyPr>
            <a:spAutoFit/>
          </a:bodyPr>
          <a:lstStyle/>
          <a:p>
            <a:pPr algn="ctr">
              <a:spcAft>
                <a:spcPts val="0"/>
              </a:spcAft>
            </a:pPr>
            <a:r>
              <a:rPr lang="en-GB" sz="2800" b="1" dirty="0">
                <a:latin typeface="Calibri Light" panose="020F0302020204030204" pitchFamily="34" charset="0"/>
                <a:ea typeface="Times New Roman" panose="02020603050405020304" pitchFamily="18" charset="0"/>
              </a:rPr>
              <a:t>Aim: </a:t>
            </a:r>
            <a:r>
              <a:rPr lang="en-GB" sz="2800" dirty="0">
                <a:latin typeface="Calibri Light" panose="020F0302020204030204" pitchFamily="34" charset="0"/>
                <a:ea typeface="Times New Roman" panose="02020603050405020304" pitchFamily="18" charset="0"/>
              </a:rPr>
              <a:t>To compare some of the differences in the ways writers express ideas in poetry and prose</a:t>
            </a:r>
            <a:endParaRPr lang="en-GB"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052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1180" y="1034446"/>
            <a:ext cx="6096000" cy="2062103"/>
          </a:xfrm>
          <a:prstGeom prst="rect">
            <a:avLst/>
          </a:prstGeom>
          <a:solidFill>
            <a:schemeClr val="accent6">
              <a:lumMod val="20000"/>
              <a:lumOff val="80000"/>
            </a:schemeClr>
          </a:solidFill>
          <a:ln>
            <a:solidFill>
              <a:schemeClr val="tx1"/>
            </a:solidFill>
          </a:ln>
        </p:spPr>
        <p:txBody>
          <a:bodyPr>
            <a:spAutoFit/>
          </a:bodyPr>
          <a:lstStyle/>
          <a:p>
            <a:pPr algn="ctr">
              <a:spcAft>
                <a:spcPts val="0"/>
              </a:spcAft>
            </a:pPr>
            <a:r>
              <a:rPr lang="en-GB" sz="3200" kern="1400" spc="-50" dirty="0">
                <a:latin typeface="Calibri Light" panose="020F0302020204030204" pitchFamily="34" charset="0"/>
                <a:ea typeface="Yu Gothic Light" panose="020B0300000000000000" pitchFamily="34" charset="-128"/>
                <a:cs typeface="Times New Roman" panose="02020603050405020304" pitchFamily="18" charset="0"/>
              </a:rPr>
              <a:t>Year 9 English</a:t>
            </a:r>
          </a:p>
          <a:p>
            <a:pPr algn="ctr">
              <a:spcAft>
                <a:spcPts val="0"/>
              </a:spcAft>
            </a:pPr>
            <a:r>
              <a:rPr lang="en-GB" sz="3200" kern="1400" spc="-50" dirty="0">
                <a:latin typeface="Calibri Light" panose="020F0302020204030204" pitchFamily="34" charset="0"/>
                <a:ea typeface="Yu Gothic Light" panose="020B0300000000000000" pitchFamily="34" charset="-128"/>
                <a:cs typeface="Times New Roman" panose="02020603050405020304" pitchFamily="18" charset="0"/>
              </a:rPr>
              <a:t>Michaelmas Term</a:t>
            </a:r>
          </a:p>
          <a:p>
            <a:pPr algn="ctr">
              <a:spcAft>
                <a:spcPts val="0"/>
              </a:spcAft>
            </a:pPr>
            <a:r>
              <a:rPr lang="en-GB" sz="3200" kern="1400" spc="-50" dirty="0">
                <a:latin typeface="Calibri Light" panose="020F0302020204030204" pitchFamily="34" charset="0"/>
                <a:ea typeface="Yu Gothic Light" panose="020B0300000000000000" pitchFamily="34" charset="-128"/>
                <a:cs typeface="Times New Roman" panose="02020603050405020304" pitchFamily="18" charset="0"/>
              </a:rPr>
              <a:t>War Writing</a:t>
            </a:r>
          </a:p>
          <a:p>
            <a:pPr algn="ctr">
              <a:spcAft>
                <a:spcPts val="0"/>
              </a:spcAft>
            </a:pPr>
            <a:r>
              <a:rPr lang="en-GB" sz="3200" kern="1400" spc="-50" dirty="0">
                <a:latin typeface="Calibri Light" panose="020F0302020204030204" pitchFamily="34" charset="0"/>
                <a:ea typeface="Yu Gothic Light" panose="020B0300000000000000" pitchFamily="34" charset="-128"/>
                <a:cs typeface="Times New Roman" panose="02020603050405020304" pitchFamily="18" charset="0"/>
              </a:rPr>
              <a:t>Week 1, Lesson 1</a:t>
            </a:r>
          </a:p>
        </p:txBody>
      </p:sp>
      <p:pic>
        <p:nvPicPr>
          <p:cNvPr id="3" name="Picture 2" descr="Diagram&#10;&#10;Description automatically generated"/>
          <p:cNvPicPr/>
          <p:nvPr/>
        </p:nvPicPr>
        <p:blipFill rotWithShape="1">
          <a:blip r:embed="rId2" cstate="print">
            <a:extLst>
              <a:ext uri="{28A0092B-C50C-407E-A947-70E740481C1C}">
                <a14:useLocalDpi xmlns:a14="http://schemas.microsoft.com/office/drawing/2010/main" val="0"/>
              </a:ext>
            </a:extLst>
          </a:blip>
          <a:srcRect l="26299" t="55938" r="25914" b="7917"/>
          <a:stretch/>
        </p:blipFill>
        <p:spPr>
          <a:xfrm>
            <a:off x="7646084" y="1278854"/>
            <a:ext cx="1168021" cy="1051392"/>
          </a:xfrm>
          <a:prstGeom prst="rect">
            <a:avLst/>
          </a:prstGeom>
        </p:spPr>
      </p:pic>
      <p:sp>
        <p:nvSpPr>
          <p:cNvPr id="4" name="Rectangle 3"/>
          <p:cNvSpPr/>
          <p:nvPr/>
        </p:nvSpPr>
        <p:spPr>
          <a:xfrm>
            <a:off x="2640457" y="3655953"/>
            <a:ext cx="6774427" cy="923330"/>
          </a:xfrm>
          <a:prstGeom prst="rect">
            <a:avLst/>
          </a:prstGeom>
          <a:solidFill>
            <a:schemeClr val="accent4">
              <a:lumMod val="20000"/>
              <a:lumOff val="80000"/>
            </a:schemeClr>
          </a:solidFill>
          <a:ln>
            <a:solidFill>
              <a:schemeClr val="tx1"/>
            </a:solidFill>
          </a:ln>
        </p:spPr>
        <p:txBody>
          <a:bodyPr wrap="square">
            <a:spAutoFit/>
          </a:bodyPr>
          <a:lstStyle/>
          <a:p>
            <a:pPr>
              <a:spcAft>
                <a:spcPts val="500"/>
              </a:spcAft>
            </a:pPr>
            <a:r>
              <a:rPr lang="en-GB" b="1" dirty="0">
                <a:latin typeface="Calibri Light" panose="020F0302020204030204" pitchFamily="34" charset="0"/>
                <a:ea typeface="Times New Roman" panose="02020603050405020304" pitchFamily="18" charset="0"/>
              </a:rPr>
              <a:t>Aim: </a:t>
            </a:r>
            <a:r>
              <a:rPr lang="en-GB" dirty="0">
                <a:latin typeface="Calibri Light" panose="020F0302020204030204" pitchFamily="34" charset="0"/>
                <a:ea typeface="Times New Roman" panose="02020603050405020304" pitchFamily="18" charset="0"/>
              </a:rPr>
              <a:t>Today will we be introduced to a sample of WW1 poetry to examine the different approaches poets have used to describe their experiences of war.</a:t>
            </a:r>
            <a:endParaRPr lang="en-GB"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5027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8902" y="1618556"/>
            <a:ext cx="8534400" cy="2828338"/>
          </a:xfrm>
          <a:prstGeom prst="rect">
            <a:avLst/>
          </a:prstGeom>
          <a:solidFill>
            <a:schemeClr val="accent2">
              <a:lumMod val="20000"/>
              <a:lumOff val="80000"/>
            </a:schemeClr>
          </a:solidFill>
          <a:ln>
            <a:solidFill>
              <a:schemeClr val="tx1"/>
            </a:solidFill>
          </a:ln>
        </p:spPr>
        <p:txBody>
          <a:bodyPr wrap="square">
            <a:spAutoFit/>
          </a:bodyPr>
          <a:lstStyle/>
          <a:p>
            <a:pPr>
              <a:spcAft>
                <a:spcPts val="0"/>
              </a:spcAft>
            </a:pPr>
            <a:r>
              <a:rPr lang="en-GB" sz="2800" b="1" dirty="0">
                <a:latin typeface="Calibri Light" panose="020F0302020204030204" pitchFamily="34" charset="0"/>
                <a:ea typeface="Times New Roman" panose="02020603050405020304" pitchFamily="18" charset="0"/>
              </a:rPr>
              <a:t>Recap: </a:t>
            </a:r>
            <a:endParaRPr lang="en-GB" sz="2800" b="1" dirty="0">
              <a:latin typeface="Times New Roman" panose="02020603050405020304" pitchFamily="18" charset="0"/>
              <a:ea typeface="Times New Roman" panose="02020603050405020304" pitchFamily="18" charset="0"/>
            </a:endParaRPr>
          </a:p>
          <a:p>
            <a:pPr marL="514350" lvl="0" indent="-514350">
              <a:lnSpc>
                <a:spcPct val="107000"/>
              </a:lnSpc>
              <a:spcAft>
                <a:spcPts val="0"/>
              </a:spcAft>
              <a:buFont typeface="+mj-lt"/>
              <a:buAutoNum type="arabicPeriod"/>
            </a:pPr>
            <a:r>
              <a:rPr lang="en-GB" sz="2800" dirty="0">
                <a:latin typeface="Calibri Light" panose="020F0302020204030204" pitchFamily="34" charset="0"/>
                <a:ea typeface="Calibri" panose="020F0502020204030204" pitchFamily="34" charset="0"/>
                <a:cs typeface="Times New Roman" panose="02020603050405020304" pitchFamily="18" charset="0"/>
              </a:rPr>
              <a:t>What’s the title of Jessie Pope’s most famous poem?</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a:pPr>
            <a:r>
              <a:rPr lang="en-GB" sz="2800" dirty="0">
                <a:latin typeface="Calibri Light" panose="020F0302020204030204" pitchFamily="34" charset="0"/>
                <a:ea typeface="Calibri" panose="020F0502020204030204" pitchFamily="34" charset="0"/>
                <a:cs typeface="Times New Roman" panose="02020603050405020304" pitchFamily="18" charset="0"/>
              </a:rPr>
              <a:t>Which poem was set in WW2?</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a:pPr>
            <a:r>
              <a:rPr lang="en-GB" sz="2800" dirty="0">
                <a:latin typeface="Calibri Light" panose="020F0302020204030204" pitchFamily="34" charset="0"/>
                <a:ea typeface="Calibri" panose="020F0502020204030204" pitchFamily="34" charset="0"/>
                <a:cs typeface="Times New Roman" panose="02020603050405020304" pitchFamily="18" charset="0"/>
              </a:rPr>
              <a:t>What word class is ‘courageous?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a:pPr>
            <a:r>
              <a:rPr lang="en-GB" sz="2800" dirty="0">
                <a:latin typeface="Calibri Light" panose="020F0302020204030204" pitchFamily="34" charset="0"/>
                <a:ea typeface="Calibri" panose="020F0502020204030204" pitchFamily="34" charset="0"/>
                <a:cs typeface="Times New Roman" panose="02020603050405020304" pitchFamily="18" charset="0"/>
              </a:rPr>
              <a:t>What does glory mean?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a:pPr>
            <a:r>
              <a:rPr lang="en-GB" sz="2800" dirty="0">
                <a:latin typeface="Calibri Light" panose="020F0302020204030204" pitchFamily="34" charset="0"/>
                <a:ea typeface="Calibri" panose="020F0502020204030204" pitchFamily="34" charset="0"/>
                <a:cs typeface="Times New Roman" panose="02020603050405020304" pitchFamily="18" charset="0"/>
              </a:rPr>
              <a:t>Which poems display patriotism?</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65876" y="163418"/>
            <a:ext cx="1338459" cy="1338459"/>
          </a:xfrm>
          <a:prstGeom prst="rect">
            <a:avLst/>
          </a:prstGeom>
        </p:spPr>
      </p:pic>
      <p:pic>
        <p:nvPicPr>
          <p:cNvPr id="4" name="Picture 3"/>
          <p:cNvPicPr>
            <a:picLocks noChangeAspect="1"/>
          </p:cNvPicPr>
          <p:nvPr/>
        </p:nvPicPr>
        <p:blipFill>
          <a:blip r:embed="rId3"/>
          <a:stretch>
            <a:fillRect/>
          </a:stretch>
        </p:blipFill>
        <p:spPr>
          <a:xfrm>
            <a:off x="9386743" y="276112"/>
            <a:ext cx="2621507" cy="1743607"/>
          </a:xfrm>
          <a:prstGeom prst="rect">
            <a:avLst/>
          </a:prstGeom>
        </p:spPr>
      </p:pic>
      <p:pic>
        <p:nvPicPr>
          <p:cNvPr id="5" name="Picture 4"/>
          <p:cNvPicPr>
            <a:picLocks noChangeAspect="1"/>
          </p:cNvPicPr>
          <p:nvPr/>
        </p:nvPicPr>
        <p:blipFill>
          <a:blip r:embed="rId4"/>
          <a:stretch>
            <a:fillRect/>
          </a:stretch>
        </p:blipFill>
        <p:spPr>
          <a:xfrm>
            <a:off x="8316246" y="3080569"/>
            <a:ext cx="2381250" cy="3390900"/>
          </a:xfrm>
          <a:prstGeom prst="rect">
            <a:avLst/>
          </a:prstGeom>
        </p:spPr>
      </p:pic>
      <p:pic>
        <p:nvPicPr>
          <p:cNvPr id="6" name="Picture 5"/>
          <p:cNvPicPr>
            <a:picLocks noChangeAspect="1"/>
          </p:cNvPicPr>
          <p:nvPr/>
        </p:nvPicPr>
        <p:blipFill>
          <a:blip r:embed="rId5"/>
          <a:stretch>
            <a:fillRect/>
          </a:stretch>
        </p:blipFill>
        <p:spPr>
          <a:xfrm>
            <a:off x="2468830" y="276112"/>
            <a:ext cx="1158340" cy="1158340"/>
          </a:xfrm>
          <a:prstGeom prst="rect">
            <a:avLst/>
          </a:prstGeom>
        </p:spPr>
      </p:pic>
      <p:pic>
        <p:nvPicPr>
          <p:cNvPr id="7" name="Picture 6"/>
          <p:cNvPicPr>
            <a:picLocks noChangeAspect="1"/>
          </p:cNvPicPr>
          <p:nvPr/>
        </p:nvPicPr>
        <p:blipFill>
          <a:blip r:embed="rId6"/>
          <a:stretch>
            <a:fillRect/>
          </a:stretch>
        </p:blipFill>
        <p:spPr>
          <a:xfrm>
            <a:off x="6761529" y="2855745"/>
            <a:ext cx="798645" cy="792549"/>
          </a:xfrm>
          <a:prstGeom prst="rect">
            <a:avLst/>
          </a:prstGeom>
        </p:spPr>
      </p:pic>
    </p:spTree>
    <p:extLst>
      <p:ext uri="{BB962C8B-B14F-4D97-AF65-F5344CB8AC3E}">
        <p14:creationId xmlns:p14="http://schemas.microsoft.com/office/powerpoint/2010/main" val="3580203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65251"/>
            <a:ext cx="2190125" cy="3003386"/>
          </a:xfrm>
          <a:prstGeom prst="rect">
            <a:avLst/>
          </a:prstGeom>
          <a:solidFill>
            <a:schemeClr val="accent2">
              <a:lumMod val="20000"/>
              <a:lumOff val="80000"/>
            </a:schemeClr>
          </a:solidFill>
        </p:spPr>
        <p:txBody>
          <a:bodyPr wrap="square">
            <a:spAutoFit/>
          </a:bodyPr>
          <a:lstStyle/>
          <a:p>
            <a:pPr>
              <a:spcAft>
                <a:spcPts val="500"/>
              </a:spcAft>
            </a:pPr>
            <a:r>
              <a:rPr lang="en-GB" sz="2000" dirty="0">
                <a:solidFill>
                  <a:srgbClr val="000000"/>
                </a:solidFill>
                <a:latin typeface="Calibri" panose="020F0502020204030204" pitchFamily="34" charset="0"/>
              </a:rPr>
              <a:t>Sonnet</a:t>
            </a:r>
          </a:p>
          <a:p>
            <a:pPr>
              <a:spcAft>
                <a:spcPts val="500"/>
              </a:spcAft>
            </a:pPr>
            <a:r>
              <a:rPr lang="en-GB" sz="2000" dirty="0">
                <a:solidFill>
                  <a:srgbClr val="000000"/>
                </a:solidFill>
                <a:latin typeface="Calibri" panose="020F0502020204030204" pitchFamily="34" charset="0"/>
              </a:rPr>
              <a:t>Scene</a:t>
            </a:r>
          </a:p>
          <a:p>
            <a:pPr>
              <a:spcAft>
                <a:spcPts val="500"/>
              </a:spcAft>
            </a:pPr>
            <a:r>
              <a:rPr lang="en-GB" sz="2000" dirty="0">
                <a:solidFill>
                  <a:srgbClr val="000000"/>
                </a:solidFill>
                <a:latin typeface="Calibri" panose="020F0502020204030204" pitchFamily="34" charset="0"/>
              </a:rPr>
              <a:t>Dialogue</a:t>
            </a:r>
          </a:p>
          <a:p>
            <a:pPr>
              <a:spcAft>
                <a:spcPts val="500"/>
              </a:spcAft>
            </a:pPr>
            <a:r>
              <a:rPr lang="en-GB" sz="2000" dirty="0">
                <a:solidFill>
                  <a:srgbClr val="000000"/>
                </a:solidFill>
                <a:latin typeface="Calibri" panose="020F0502020204030204" pitchFamily="34" charset="0"/>
              </a:rPr>
              <a:t>Conflict</a:t>
            </a:r>
          </a:p>
          <a:p>
            <a:pPr>
              <a:spcAft>
                <a:spcPts val="500"/>
              </a:spcAft>
            </a:pPr>
            <a:r>
              <a:rPr lang="en-GB" sz="2000" dirty="0">
                <a:solidFill>
                  <a:srgbClr val="000000"/>
                </a:solidFill>
                <a:latin typeface="Calibri" panose="020F0502020204030204" pitchFamily="34" charset="0"/>
              </a:rPr>
              <a:t>Glory</a:t>
            </a:r>
          </a:p>
          <a:p>
            <a:pPr>
              <a:spcAft>
                <a:spcPts val="500"/>
              </a:spcAft>
            </a:pPr>
            <a:r>
              <a:rPr lang="en-GB" sz="2000" dirty="0">
                <a:solidFill>
                  <a:srgbClr val="000000"/>
                </a:solidFill>
                <a:latin typeface="Calibri" panose="020F0502020204030204" pitchFamily="34" charset="0"/>
              </a:rPr>
              <a:t>Patriotism</a:t>
            </a:r>
          </a:p>
          <a:p>
            <a:pPr>
              <a:spcAft>
                <a:spcPts val="500"/>
              </a:spcAft>
            </a:pPr>
            <a:r>
              <a:rPr lang="en-GB" sz="2000" dirty="0">
                <a:solidFill>
                  <a:srgbClr val="000000"/>
                </a:solidFill>
                <a:latin typeface="Calibri" panose="020F0502020204030204" pitchFamily="34" charset="0"/>
              </a:rPr>
              <a:t>Courage</a:t>
            </a:r>
          </a:p>
          <a:p>
            <a:pPr>
              <a:spcAft>
                <a:spcPts val="500"/>
              </a:spcAft>
            </a:pPr>
            <a:r>
              <a:rPr lang="en-GB" sz="2000" dirty="0">
                <a:solidFill>
                  <a:srgbClr val="000000"/>
                </a:solidFill>
                <a:latin typeface="Calibri" panose="020F0502020204030204" pitchFamily="34" charset="0"/>
              </a:rPr>
              <a:t>Incompetent</a:t>
            </a:r>
            <a:endParaRPr lang="en-GB" sz="2000" dirty="0"/>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1905971" cy="707886"/>
          </a:xfrm>
          <a:prstGeom prst="rect">
            <a:avLst/>
          </a:prstGeom>
          <a:solidFill>
            <a:schemeClr val="accent2">
              <a:lumMod val="20000"/>
              <a:lumOff val="80000"/>
            </a:schemeClr>
          </a:solidFill>
        </p:spPr>
        <p:txBody>
          <a:bodyPr wrap="none">
            <a:spAutoFit/>
          </a:bodyPr>
          <a:lstStyle/>
          <a:p>
            <a:r>
              <a:rPr lang="en-GB" sz="4000" dirty="0"/>
              <a:t>Courage</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3682684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458106" y="4706344"/>
            <a:ext cx="6217075" cy="1910688"/>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533166" y="204507"/>
            <a:ext cx="2537298" cy="1323439"/>
          </a:xfrm>
          <a:prstGeom prst="rect">
            <a:avLst/>
          </a:prstGeom>
          <a:solidFill>
            <a:schemeClr val="accent2">
              <a:lumMod val="20000"/>
              <a:lumOff val="80000"/>
            </a:schemeClr>
          </a:solidFill>
        </p:spPr>
        <p:txBody>
          <a:bodyPr wrap="none">
            <a:spAutoFit/>
          </a:bodyPr>
          <a:lstStyle/>
          <a:p>
            <a:pPr algn="ctr"/>
            <a:r>
              <a:rPr lang="en-GB" sz="4000" dirty="0"/>
              <a:t>New Word:</a:t>
            </a:r>
          </a:p>
          <a:p>
            <a:pPr algn="ctr"/>
            <a:r>
              <a:rPr lang="en-GB" sz="4000" dirty="0"/>
              <a:t>Courage</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1091390" y="1574113"/>
            <a:ext cx="2563318" cy="2278505"/>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302001" y="2900486"/>
            <a:ext cx="2352707" cy="707886"/>
          </a:xfrm>
          <a:prstGeom prst="rect">
            <a:avLst/>
          </a:prstGeom>
          <a:noFill/>
        </p:spPr>
        <p:txBody>
          <a:bodyPr wrap="square" rtlCol="0">
            <a:spAutoFit/>
          </a:bodyPr>
          <a:lstStyle/>
          <a:p>
            <a:r>
              <a:rPr lang="en-GB" sz="4000" dirty="0"/>
              <a:t>“</a:t>
            </a:r>
            <a:r>
              <a:rPr lang="en-GB" sz="4000" dirty="0" err="1"/>
              <a:t>Curidge</a:t>
            </a:r>
            <a:r>
              <a:rPr lang="en-GB" sz="4000" dirty="0"/>
              <a:t>”</a:t>
            </a:r>
          </a:p>
        </p:txBody>
      </p:sp>
      <p:grpSp>
        <p:nvGrpSpPr>
          <p:cNvPr id="12" name="Group 11"/>
          <p:cNvGrpSpPr/>
          <p:nvPr/>
        </p:nvGrpSpPr>
        <p:grpSpPr>
          <a:xfrm>
            <a:off x="8969889" y="788562"/>
            <a:ext cx="2203555" cy="3252614"/>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8821141" y="866227"/>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9040134" y="2930295"/>
            <a:ext cx="2063065" cy="707886"/>
          </a:xfrm>
          <a:prstGeom prst="rect">
            <a:avLst/>
          </a:prstGeom>
        </p:spPr>
        <p:txBody>
          <a:bodyPr wrap="none">
            <a:spAutoFit/>
          </a:bodyPr>
          <a:lstStyle/>
          <a:p>
            <a:pPr algn="ctr"/>
            <a:r>
              <a:rPr lang="en-GB" sz="4000" dirty="0" err="1">
                <a:solidFill>
                  <a:sysClr val="windowText" lastClr="000000"/>
                </a:solidFill>
              </a:rPr>
              <a:t>Cou</a:t>
            </a:r>
            <a:r>
              <a:rPr lang="en-GB" sz="4000" dirty="0">
                <a:solidFill>
                  <a:sysClr val="windowText" lastClr="000000"/>
                </a:solidFill>
              </a:rPr>
              <a:t>-rage</a:t>
            </a:r>
          </a:p>
        </p:txBody>
      </p:sp>
      <p:sp>
        <p:nvSpPr>
          <p:cNvPr id="16" name="TextBox 15"/>
          <p:cNvSpPr txBox="1"/>
          <p:nvPr/>
        </p:nvSpPr>
        <p:spPr>
          <a:xfrm>
            <a:off x="8019738" y="4347148"/>
            <a:ext cx="3927423" cy="1200329"/>
          </a:xfrm>
          <a:prstGeom prst="rect">
            <a:avLst/>
          </a:prstGeom>
          <a:solidFill>
            <a:schemeClr val="accent2">
              <a:lumMod val="20000"/>
              <a:lumOff val="80000"/>
            </a:schemeClr>
          </a:solidFill>
        </p:spPr>
        <p:txBody>
          <a:bodyPr wrap="square" rtlCol="0">
            <a:spAutoFit/>
          </a:bodyPr>
          <a:lstStyle/>
          <a:p>
            <a:r>
              <a:rPr lang="en-GB" dirty="0"/>
              <a:t>Etymology:</a:t>
            </a:r>
          </a:p>
          <a:p>
            <a:r>
              <a:rPr lang="en-GB" dirty="0"/>
              <a:t> Middle English (denoting the heart, as the seat of feelings): from Old French </a:t>
            </a:r>
            <a:r>
              <a:rPr lang="en-GB" i="1" dirty="0" err="1"/>
              <a:t>corage</a:t>
            </a:r>
            <a:r>
              <a:rPr lang="en-GB" dirty="0"/>
              <a:t>, from Latin </a:t>
            </a:r>
            <a:r>
              <a:rPr lang="en-GB" i="1" dirty="0" err="1"/>
              <a:t>cor</a:t>
            </a:r>
            <a:r>
              <a:rPr lang="en-GB" dirty="0"/>
              <a:t> ‘heart’.</a:t>
            </a:r>
          </a:p>
        </p:txBody>
      </p:sp>
      <p:pic>
        <p:nvPicPr>
          <p:cNvPr id="17" name="Picture 16"/>
          <p:cNvPicPr>
            <a:picLocks noChangeAspect="1"/>
          </p:cNvPicPr>
          <p:nvPr/>
        </p:nvPicPr>
        <p:blipFill>
          <a:blip r:embed="rId4"/>
          <a:stretch>
            <a:fillRect/>
          </a:stretch>
        </p:blipFill>
        <p:spPr>
          <a:xfrm>
            <a:off x="1881771" y="5170411"/>
            <a:ext cx="982555" cy="982555"/>
          </a:xfrm>
          <a:prstGeom prst="rect">
            <a:avLst/>
          </a:prstGeom>
        </p:spPr>
      </p:pic>
      <p:sp>
        <p:nvSpPr>
          <p:cNvPr id="19" name="Rectangle 18"/>
          <p:cNvSpPr/>
          <p:nvPr/>
        </p:nvSpPr>
        <p:spPr>
          <a:xfrm>
            <a:off x="3088253" y="5061523"/>
            <a:ext cx="4931485" cy="1477328"/>
          </a:xfrm>
          <a:prstGeom prst="rect">
            <a:avLst/>
          </a:prstGeom>
        </p:spPr>
        <p:txBody>
          <a:bodyPr wrap="square">
            <a:spAutoFit/>
          </a:bodyPr>
          <a:lstStyle/>
          <a:p>
            <a:r>
              <a:rPr lang="en-GB" dirty="0"/>
              <a:t>Understand it Definition:  the ability to do something that </a:t>
            </a:r>
            <a:r>
              <a:rPr lang="en-GB" dirty="0">
                <a:hlinkClick r:id="rId5"/>
              </a:rPr>
              <a:t>frightens</a:t>
            </a:r>
            <a:r>
              <a:rPr lang="en-GB" dirty="0"/>
              <a:t> one; </a:t>
            </a:r>
            <a:r>
              <a:rPr lang="en-GB" dirty="0" err="1">
                <a:hlinkClick r:id="rId6"/>
              </a:rPr>
              <a:t>bravery</a:t>
            </a:r>
            <a:r>
              <a:rPr lang="en-GB" dirty="0" err="1"/>
              <a:t>.Word</a:t>
            </a:r>
            <a:r>
              <a:rPr lang="en-GB" dirty="0"/>
              <a:t> Class: Noun</a:t>
            </a:r>
          </a:p>
          <a:p>
            <a:r>
              <a:rPr lang="en-GB" dirty="0"/>
              <a:t>Example: "she called on all her courage to face the ordeal"</a:t>
            </a:r>
            <a:endParaRPr lang="en-GB" u="sng" dirty="0"/>
          </a:p>
        </p:txBody>
      </p:sp>
      <p:pic>
        <p:nvPicPr>
          <p:cNvPr id="5" name="Picture 4"/>
          <p:cNvPicPr>
            <a:picLocks noChangeAspect="1"/>
          </p:cNvPicPr>
          <p:nvPr/>
        </p:nvPicPr>
        <p:blipFill>
          <a:blip r:embed="rId7"/>
          <a:stretch>
            <a:fillRect/>
          </a:stretch>
        </p:blipFill>
        <p:spPr>
          <a:xfrm>
            <a:off x="8542044" y="5853449"/>
            <a:ext cx="2562225" cy="552450"/>
          </a:xfrm>
          <a:prstGeom prst="rect">
            <a:avLst/>
          </a:prstGeom>
        </p:spPr>
      </p:pic>
    </p:spTree>
    <p:extLst>
      <p:ext uri="{BB962C8B-B14F-4D97-AF65-F5344CB8AC3E}">
        <p14:creationId xmlns:p14="http://schemas.microsoft.com/office/powerpoint/2010/main" val="1738186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7569" y="189400"/>
            <a:ext cx="2218769" cy="3605499"/>
          </a:xfrm>
          <a:prstGeom prst="rect">
            <a:avLst/>
          </a:prstGeom>
        </p:spPr>
      </p:pic>
      <p:pic>
        <p:nvPicPr>
          <p:cNvPr id="3" name="Picture 2"/>
          <p:cNvPicPr>
            <a:picLocks noChangeAspect="1"/>
          </p:cNvPicPr>
          <p:nvPr/>
        </p:nvPicPr>
        <p:blipFill>
          <a:blip r:embed="rId3"/>
          <a:stretch>
            <a:fillRect/>
          </a:stretch>
        </p:blipFill>
        <p:spPr>
          <a:xfrm>
            <a:off x="3209372" y="2402850"/>
            <a:ext cx="3371230" cy="3371230"/>
          </a:xfrm>
          <a:prstGeom prst="rect">
            <a:avLst/>
          </a:prstGeom>
        </p:spPr>
      </p:pic>
      <p:sp>
        <p:nvSpPr>
          <p:cNvPr id="4" name="TextBox 3"/>
          <p:cNvSpPr txBox="1"/>
          <p:nvPr/>
        </p:nvSpPr>
        <p:spPr>
          <a:xfrm>
            <a:off x="1691149" y="4059518"/>
            <a:ext cx="953729" cy="584775"/>
          </a:xfrm>
          <a:prstGeom prst="rect">
            <a:avLst/>
          </a:prstGeom>
          <a:noFill/>
        </p:spPr>
        <p:txBody>
          <a:bodyPr wrap="square" rtlCol="0">
            <a:spAutoFit/>
          </a:bodyPr>
          <a:lstStyle/>
          <a:p>
            <a:r>
              <a:rPr lang="en-GB" sz="3200" dirty="0"/>
              <a:t>p.16</a:t>
            </a:r>
          </a:p>
        </p:txBody>
      </p:sp>
      <p:sp>
        <p:nvSpPr>
          <p:cNvPr id="5" name="TextBox 4"/>
          <p:cNvSpPr txBox="1"/>
          <p:nvPr/>
        </p:nvSpPr>
        <p:spPr>
          <a:xfrm>
            <a:off x="6362590" y="5189305"/>
            <a:ext cx="953729" cy="584775"/>
          </a:xfrm>
          <a:prstGeom prst="rect">
            <a:avLst/>
          </a:prstGeom>
          <a:noFill/>
        </p:spPr>
        <p:txBody>
          <a:bodyPr wrap="square" rtlCol="0">
            <a:spAutoFit/>
          </a:bodyPr>
          <a:lstStyle/>
          <a:p>
            <a:r>
              <a:rPr lang="en-GB" sz="3200" dirty="0"/>
              <a:t>p.18</a:t>
            </a:r>
          </a:p>
        </p:txBody>
      </p:sp>
      <p:pic>
        <p:nvPicPr>
          <p:cNvPr id="6" name="Picture 5"/>
          <p:cNvPicPr>
            <a:picLocks noChangeAspect="1"/>
          </p:cNvPicPr>
          <p:nvPr/>
        </p:nvPicPr>
        <p:blipFill>
          <a:blip r:embed="rId4"/>
          <a:stretch>
            <a:fillRect/>
          </a:stretch>
        </p:blipFill>
        <p:spPr>
          <a:xfrm>
            <a:off x="3846668" y="413148"/>
            <a:ext cx="1579001" cy="1579001"/>
          </a:xfrm>
          <a:prstGeom prst="rect">
            <a:avLst/>
          </a:prstGeom>
        </p:spPr>
      </p:pic>
      <p:sp>
        <p:nvSpPr>
          <p:cNvPr id="7" name="Rectangle 6"/>
          <p:cNvSpPr/>
          <p:nvPr/>
        </p:nvSpPr>
        <p:spPr>
          <a:xfrm>
            <a:off x="6282814" y="515664"/>
            <a:ext cx="5397910" cy="3046988"/>
          </a:xfrm>
          <a:prstGeom prst="rect">
            <a:avLst/>
          </a:prstGeom>
          <a:solidFill>
            <a:schemeClr val="accent1">
              <a:lumMod val="20000"/>
              <a:lumOff val="80000"/>
            </a:schemeClr>
          </a:solidFill>
          <a:ln>
            <a:solidFill>
              <a:schemeClr val="tx1"/>
            </a:solidFill>
          </a:ln>
        </p:spPr>
        <p:txBody>
          <a:bodyPr wrap="square">
            <a:spAutoFit/>
          </a:bodyPr>
          <a:lstStyle/>
          <a:p>
            <a:pPr marR="5080">
              <a:spcAft>
                <a:spcPts val="0"/>
              </a:spcAft>
            </a:pPr>
            <a:r>
              <a:rPr lang="en-GB" sz="2400" b="1" dirty="0">
                <a:solidFill>
                  <a:srgbClr val="000000"/>
                </a:solidFill>
                <a:effectLst/>
                <a:latin typeface="Calibri Light" panose="020F0302020204030204" pitchFamily="34" charset="0"/>
                <a:ea typeface="Times New Roman" panose="02020603050405020304" pitchFamily="18" charset="0"/>
              </a:rPr>
              <a:t>Questions</a:t>
            </a:r>
            <a:endParaRPr lang="en-GB" sz="2400" dirty="0">
              <a:effectLst/>
              <a:latin typeface="Times New Roman" panose="02020603050405020304" pitchFamily="18" charset="0"/>
              <a:ea typeface="Times New Roman" panose="02020603050405020304" pitchFamily="18" charset="0"/>
            </a:endParaRPr>
          </a:p>
          <a:p>
            <a:pPr marL="342900" marR="5080" lvl="0" indent="-342900">
              <a:spcAft>
                <a:spcPts val="0"/>
              </a:spcAft>
              <a:buFont typeface="Calibri" panose="020F0502020204030204" pitchFamily="34" charset="0"/>
              <a:buChar char="-"/>
            </a:pPr>
            <a:r>
              <a:rPr lang="en-GB" sz="2400" dirty="0">
                <a:solidFill>
                  <a:srgbClr val="000000"/>
                </a:solidFill>
                <a:latin typeface="Calibri Light" panose="020F0302020204030204" pitchFamily="34" charset="0"/>
                <a:ea typeface="Calibri" panose="020F0502020204030204" pitchFamily="34" charset="0"/>
              </a:rPr>
              <a:t>What similarities are there between this extract from </a:t>
            </a:r>
            <a:r>
              <a:rPr lang="en-GB" sz="2400" i="1" dirty="0">
                <a:solidFill>
                  <a:srgbClr val="000000"/>
                </a:solidFill>
                <a:latin typeface="Calibri Light" panose="020F0302020204030204" pitchFamily="34" charset="0"/>
                <a:ea typeface="Calibri" panose="020F0502020204030204" pitchFamily="34" charset="0"/>
              </a:rPr>
              <a:t>Regeneration</a:t>
            </a:r>
            <a:r>
              <a:rPr lang="en-GB" sz="2400" dirty="0">
                <a:solidFill>
                  <a:srgbClr val="000000"/>
                </a:solidFill>
                <a:latin typeface="Calibri Light" panose="020F0302020204030204" pitchFamily="34" charset="0"/>
                <a:ea typeface="Calibri" panose="020F0502020204030204" pitchFamily="34" charset="0"/>
              </a:rPr>
              <a:t> and the extract from </a:t>
            </a:r>
            <a:r>
              <a:rPr lang="en-GB" sz="2400" i="1" dirty="0">
                <a:solidFill>
                  <a:srgbClr val="000000"/>
                </a:solidFill>
                <a:latin typeface="Calibri Light" panose="020F0302020204030204" pitchFamily="34" charset="0"/>
                <a:ea typeface="Calibri" panose="020F0502020204030204" pitchFamily="34" charset="0"/>
              </a:rPr>
              <a:t>Birdsong</a:t>
            </a:r>
            <a:r>
              <a:rPr lang="en-GB" sz="2400" dirty="0">
                <a:solidFill>
                  <a:srgbClr val="000000"/>
                </a:solidFill>
                <a:latin typeface="Calibri Light" panose="020F0302020204030204" pitchFamily="34" charset="0"/>
                <a:ea typeface="Calibri" panose="020F0502020204030204" pitchFamily="34" charset="0"/>
              </a:rPr>
              <a:t>? What is different?</a:t>
            </a:r>
            <a:endParaRPr lang="en-GB" sz="2400" dirty="0">
              <a:effectLst/>
              <a:latin typeface="Times New Roman" panose="02020603050405020304" pitchFamily="18" charset="0"/>
              <a:ea typeface="Calibri" panose="020F0502020204030204" pitchFamily="34" charset="0"/>
            </a:endParaRPr>
          </a:p>
          <a:p>
            <a:pPr marL="342900" marR="5080" lvl="0" indent="-342900">
              <a:spcAft>
                <a:spcPts val="0"/>
              </a:spcAft>
              <a:buFont typeface="Calibri" panose="020F0502020204030204" pitchFamily="34" charset="0"/>
              <a:buChar char="-"/>
            </a:pPr>
            <a:r>
              <a:rPr lang="en-GB" sz="2400" dirty="0">
                <a:solidFill>
                  <a:srgbClr val="000000"/>
                </a:solidFill>
                <a:latin typeface="Calibri Light" panose="020F0302020204030204" pitchFamily="34" charset="0"/>
                <a:ea typeface="Calibri" panose="020F0502020204030204" pitchFamily="34" charset="0"/>
              </a:rPr>
              <a:t>Can you find any similarities with the opening stage directions from </a:t>
            </a:r>
            <a:r>
              <a:rPr lang="en-GB" sz="2400" i="1" dirty="0">
                <a:solidFill>
                  <a:srgbClr val="000000"/>
                </a:solidFill>
                <a:latin typeface="Calibri Light" panose="020F0302020204030204" pitchFamily="34" charset="0"/>
                <a:ea typeface="Calibri" panose="020F0502020204030204" pitchFamily="34" charset="0"/>
              </a:rPr>
              <a:t>Journey’s End</a:t>
            </a:r>
            <a:r>
              <a:rPr lang="en-GB" sz="2400" dirty="0">
                <a:solidFill>
                  <a:srgbClr val="000000"/>
                </a:solidFill>
                <a:latin typeface="Calibri Light" panose="020F0302020204030204" pitchFamily="34" charset="0"/>
                <a:ea typeface="Calibri" panose="020F0502020204030204" pitchFamily="34" charset="0"/>
              </a:rPr>
              <a:t>?</a:t>
            </a:r>
            <a:endParaRPr lang="en-GB"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76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7921" y="1850987"/>
            <a:ext cx="11012129" cy="1936428"/>
          </a:xfrm>
          <a:prstGeom prst="rect">
            <a:avLst/>
          </a:prstGeom>
          <a:solidFill>
            <a:schemeClr val="accent5">
              <a:lumMod val="20000"/>
              <a:lumOff val="80000"/>
            </a:schemeClr>
          </a:solidFill>
          <a:ln>
            <a:solidFill>
              <a:schemeClr val="tx1"/>
            </a:solidFill>
          </a:ln>
        </p:spPr>
        <p:txBody>
          <a:bodyPr wrap="square">
            <a:spAutoFit/>
          </a:bodyPr>
          <a:lstStyle/>
          <a:p>
            <a:pPr marL="342900" lvl="0" indent="-342900">
              <a:lnSpc>
                <a:spcPct val="107000"/>
              </a:lnSpc>
              <a:spcAft>
                <a:spcPts val="0"/>
              </a:spcAft>
              <a:buFont typeface="Calibri" panose="020F0502020204030204" pitchFamily="34" charset="0"/>
              <a:buChar char="-"/>
            </a:pPr>
            <a:r>
              <a:rPr lang="en-GB" sz="2800" dirty="0">
                <a:latin typeface="Calibri Light" panose="020F0302020204030204" pitchFamily="34" charset="0"/>
                <a:ea typeface="Calibri" panose="020F0502020204030204" pitchFamily="34" charset="0"/>
                <a:cs typeface="Times New Roman" panose="02020603050405020304" pitchFamily="18" charset="0"/>
              </a:rPr>
              <a:t>Write a single sentence thesis statement. </a:t>
            </a:r>
          </a:p>
          <a:p>
            <a:pPr marL="342900" lvl="0" indent="-342900">
              <a:lnSpc>
                <a:spcPct val="107000"/>
              </a:lnSpc>
              <a:spcAft>
                <a:spcPts val="0"/>
              </a:spcAft>
              <a:buFont typeface="Calibri" panose="020F0502020204030204" pitchFamily="34" charset="0"/>
              <a:buChar char="-"/>
            </a:pPr>
            <a:endParaRPr lang="en-GB" sz="2800" dirty="0">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GB" sz="2800" dirty="0">
                <a:latin typeface="Calibri Light" panose="020F0302020204030204" pitchFamily="34" charset="0"/>
                <a:ea typeface="Calibri" panose="020F0502020204030204" pitchFamily="34" charset="0"/>
                <a:cs typeface="Times New Roman" panose="02020603050405020304" pitchFamily="18" charset="0"/>
              </a:rPr>
              <a:t>Model: “Although </a:t>
            </a:r>
            <a:r>
              <a:rPr lang="en-GB" sz="2800" dirty="0" err="1">
                <a:latin typeface="Calibri Light" panose="020F0302020204030204" pitchFamily="34" charset="0"/>
                <a:ea typeface="Calibri" panose="020F0502020204030204" pitchFamily="34" charset="0"/>
                <a:cs typeface="Times New Roman" panose="02020603050405020304" pitchFamily="18" charset="0"/>
              </a:rPr>
              <a:t>Faulks</a:t>
            </a:r>
            <a:r>
              <a:rPr lang="en-GB" sz="2800" dirty="0">
                <a:latin typeface="Calibri Light" panose="020F0302020204030204" pitchFamily="34" charset="0"/>
                <a:ea typeface="Calibri" panose="020F0502020204030204" pitchFamily="34" charset="0"/>
                <a:cs typeface="Times New Roman" panose="02020603050405020304" pitchFamily="18" charset="0"/>
              </a:rPr>
              <a:t> depicts war as __________, in Grenfell’s poem ‘Into Battle’ it is presented as ________.”</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27969" y="285568"/>
            <a:ext cx="2403721" cy="1162584"/>
          </a:xfrm>
          <a:prstGeom prst="rect">
            <a:avLst/>
          </a:prstGeom>
        </p:spPr>
      </p:pic>
      <p:sp>
        <p:nvSpPr>
          <p:cNvPr id="4" name="Rectangle 3"/>
          <p:cNvSpPr/>
          <p:nvPr/>
        </p:nvSpPr>
        <p:spPr>
          <a:xfrm>
            <a:off x="2831690" y="430191"/>
            <a:ext cx="9045168" cy="721736"/>
          </a:xfrm>
          <a:prstGeom prst="rect">
            <a:avLst/>
          </a:prstGeom>
          <a:solidFill>
            <a:schemeClr val="accent4">
              <a:lumMod val="20000"/>
              <a:lumOff val="80000"/>
            </a:schemeClr>
          </a:solidFill>
          <a:ln>
            <a:solidFill>
              <a:schemeClr val="tx1"/>
            </a:solidFill>
          </a:ln>
        </p:spPr>
        <p:txBody>
          <a:bodyPr wrap="none">
            <a:spAutoFit/>
          </a:bodyPr>
          <a:lstStyle/>
          <a:p>
            <a:pPr lvl="0">
              <a:lnSpc>
                <a:spcPct val="107000"/>
              </a:lnSpc>
              <a:spcAft>
                <a:spcPts val="0"/>
              </a:spcAft>
            </a:pPr>
            <a:r>
              <a:rPr lang="en-GB" sz="4000" dirty="0">
                <a:latin typeface="Calibri Light" panose="020F0302020204030204" pitchFamily="34" charset="0"/>
                <a:ea typeface="Calibri" panose="020F0502020204030204" pitchFamily="34" charset="0"/>
                <a:cs typeface="Times New Roman" panose="02020603050405020304" pitchFamily="18" charset="0"/>
              </a:rPr>
              <a:t>“How do writers present attitudes to war?”</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17753" y="3945701"/>
            <a:ext cx="11002297" cy="2726900"/>
          </a:xfrm>
          <a:prstGeom prst="rect">
            <a:avLst/>
          </a:prstGeom>
          <a:solidFill>
            <a:schemeClr val="accent6">
              <a:lumMod val="20000"/>
              <a:lumOff val="80000"/>
            </a:schemeClr>
          </a:solidFill>
          <a:ln>
            <a:solidFill>
              <a:schemeClr val="tx1"/>
            </a:solidFill>
          </a:ln>
        </p:spPr>
        <p:txBody>
          <a:bodyPr wrap="square">
            <a:spAutoFit/>
          </a:bodyPr>
          <a:lstStyle/>
          <a:p>
            <a:pPr lvl="0">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spcAft>
                <a:spcPts val="0"/>
              </a:spcAft>
            </a:pPr>
            <a:r>
              <a:rPr lang="en-GB" sz="2400" dirty="0">
                <a:latin typeface="Calibri Light" panose="020F0302020204030204" pitchFamily="34" charset="0"/>
                <a:ea typeface="Calibri" panose="020F0502020204030204" pitchFamily="34" charset="0"/>
                <a:cs typeface="Times New Roman" panose="02020603050405020304" pitchFamily="18" charset="0"/>
              </a:rPr>
              <a:t>(The </a:t>
            </a:r>
            <a:r>
              <a:rPr lang="en-GB" sz="2400" b="1" dirty="0">
                <a:latin typeface="Calibri Light" panose="020F0302020204030204" pitchFamily="34" charset="0"/>
                <a:ea typeface="Calibri" panose="020F0502020204030204" pitchFamily="34" charset="0"/>
                <a:cs typeface="Times New Roman" panose="02020603050405020304" pitchFamily="18" charset="0"/>
              </a:rPr>
              <a:t>subordinating conjunction</a:t>
            </a:r>
            <a:r>
              <a:rPr lang="en-GB" sz="2400" dirty="0">
                <a:latin typeface="Calibri Light" panose="020F0302020204030204" pitchFamily="34" charset="0"/>
                <a:ea typeface="Calibri" panose="020F0502020204030204" pitchFamily="34" charset="0"/>
                <a:cs typeface="Times New Roman" panose="02020603050405020304" pitchFamily="18" charset="0"/>
              </a:rPr>
              <a:t> signals a </a:t>
            </a:r>
            <a:r>
              <a:rPr lang="en-GB" sz="2400" b="1" dirty="0">
                <a:latin typeface="Calibri Light" panose="020F0302020204030204" pitchFamily="34" charset="0"/>
                <a:ea typeface="Calibri" panose="020F0502020204030204" pitchFamily="34" charset="0"/>
                <a:cs typeface="Times New Roman" panose="02020603050405020304" pitchFamily="18" charset="0"/>
              </a:rPr>
              <a:t>change in direction </a:t>
            </a:r>
            <a:r>
              <a:rPr lang="en-GB" sz="2400" dirty="0">
                <a:latin typeface="Calibri Light" panose="020F0302020204030204" pitchFamily="34" charset="0"/>
                <a:ea typeface="Calibri" panose="020F0502020204030204" pitchFamily="34" charset="0"/>
                <a:cs typeface="Times New Roman" panose="02020603050405020304" pitchFamily="18" charset="0"/>
              </a:rPr>
              <a:t>and the </a:t>
            </a:r>
            <a:r>
              <a:rPr lang="en-GB" sz="2400" b="1" dirty="0">
                <a:latin typeface="Calibri Light" panose="020F0302020204030204" pitchFamily="34" charset="0"/>
                <a:ea typeface="Calibri" panose="020F0502020204030204" pitchFamily="34" charset="0"/>
                <a:cs typeface="Times New Roman" panose="02020603050405020304" pitchFamily="18" charset="0"/>
              </a:rPr>
              <a:t>comma pivots between contrasting ideas</a:t>
            </a:r>
            <a:r>
              <a:rPr lang="en-GB" sz="2400" dirty="0">
                <a:latin typeface="Calibri Light" panose="020F03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400" dirty="0">
                <a:latin typeface="Calibri Light" panose="020F0302020204030204" pitchFamily="34" charset="0"/>
                <a:ea typeface="Calibri" panose="020F0502020204030204" pitchFamily="34" charset="0"/>
                <a:cs typeface="Times New Roman" panose="02020603050405020304" pitchFamily="18" charset="0"/>
              </a:rPr>
              <a:t>Now you suggest ideas to fill in the subordinate and main clauses.:</a:t>
            </a:r>
          </a:p>
          <a:p>
            <a:pPr marL="342900" lvl="0" indent="-342900">
              <a:lnSpc>
                <a:spcPct val="107000"/>
              </a:lnSpc>
              <a:spcAft>
                <a:spcPts val="0"/>
              </a:spcAft>
              <a:buFont typeface="Calibri" panose="020F0502020204030204" pitchFamily="34" charset="0"/>
              <a:buChar char="-"/>
            </a:pPr>
            <a:endParaRPr lang="en-GB" sz="16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endParaRPr lang="en-GB" sz="1600" dirty="0">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en-GB" sz="1600" dirty="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0671799" y="2026652"/>
            <a:ext cx="798645" cy="792549"/>
          </a:xfrm>
          <a:prstGeom prst="rect">
            <a:avLst/>
          </a:prstGeom>
        </p:spPr>
      </p:pic>
      <p:pic>
        <p:nvPicPr>
          <p:cNvPr id="7" name="Picture 6"/>
          <p:cNvPicPr>
            <a:picLocks noChangeAspect="1"/>
          </p:cNvPicPr>
          <p:nvPr/>
        </p:nvPicPr>
        <p:blipFill>
          <a:blip r:embed="rId3"/>
          <a:stretch>
            <a:fillRect/>
          </a:stretch>
        </p:blipFill>
        <p:spPr>
          <a:xfrm>
            <a:off x="10396496" y="5441628"/>
            <a:ext cx="798645" cy="792549"/>
          </a:xfrm>
          <a:prstGeom prst="rect">
            <a:avLst/>
          </a:prstGeom>
        </p:spPr>
      </p:pic>
      <p:cxnSp>
        <p:nvCxnSpPr>
          <p:cNvPr id="9" name="Straight Arrow Connector 8"/>
          <p:cNvCxnSpPr/>
          <p:nvPr/>
        </p:nvCxnSpPr>
        <p:spPr>
          <a:xfrm flipV="1">
            <a:off x="3215148" y="3251072"/>
            <a:ext cx="265471" cy="10259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8426245" y="3251072"/>
            <a:ext cx="1268361" cy="11242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010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42" y="330647"/>
            <a:ext cx="11965858" cy="2924390"/>
          </a:xfrm>
          <a:prstGeom prst="rect">
            <a:avLst/>
          </a:prstGeom>
          <a:solidFill>
            <a:schemeClr val="accent6">
              <a:lumMod val="20000"/>
              <a:lumOff val="80000"/>
            </a:schemeClr>
          </a:solidFill>
          <a:ln>
            <a:solidFill>
              <a:schemeClr val="tx1"/>
            </a:solidFill>
          </a:ln>
        </p:spPr>
        <p:txBody>
          <a:bodyPr wrap="square">
            <a:spAutoFit/>
          </a:bodyPr>
          <a:lstStyle/>
          <a:p>
            <a:pPr marL="342900" lvl="0" indent="-342900">
              <a:lnSpc>
                <a:spcPct val="107000"/>
              </a:lnSpc>
              <a:spcAft>
                <a:spcPts val="0"/>
              </a:spcAft>
              <a:buFont typeface="Calibri" panose="020F0502020204030204" pitchFamily="34" charset="0"/>
              <a:buChar char="-"/>
            </a:pPr>
            <a:r>
              <a:rPr lang="en-GB" sz="2400" dirty="0">
                <a:latin typeface="Calibri Light" panose="020F0302020204030204" pitchFamily="34" charset="0"/>
                <a:ea typeface="Calibri" panose="020F0502020204030204" pitchFamily="34" charset="0"/>
                <a:cs typeface="Times New Roman" panose="02020603050405020304" pitchFamily="18" charset="0"/>
              </a:rPr>
              <a:t>Now you write your own one sentence thesis statement for the question: </a:t>
            </a:r>
          </a:p>
          <a:p>
            <a:pPr lvl="0" algn="ctr">
              <a:lnSpc>
                <a:spcPct val="107000"/>
              </a:lnSpc>
              <a:spcAft>
                <a:spcPts val="0"/>
              </a:spcAft>
            </a:pPr>
            <a:r>
              <a:rPr lang="en-GB" sz="2800" b="1" i="1" dirty="0">
                <a:latin typeface="Calibri Light" panose="020F0302020204030204" pitchFamily="34" charset="0"/>
                <a:ea typeface="Calibri" panose="020F0502020204030204" pitchFamily="34" charset="0"/>
                <a:cs typeface="Times New Roman" panose="02020603050405020304" pitchFamily="18" charset="0"/>
              </a:rPr>
              <a:t>“Compare how war is presented in two different literary forms.” </a:t>
            </a:r>
          </a:p>
          <a:p>
            <a:pPr lvl="0">
              <a:lnSpc>
                <a:spcPct val="107000"/>
              </a:lnSpc>
              <a:spcAft>
                <a:spcPts val="0"/>
              </a:spcAft>
            </a:pPr>
            <a:endParaRPr lang="en-GB" sz="2400" dirty="0">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GB" sz="2400" dirty="0">
                <a:latin typeface="Calibri Light" panose="020F0302020204030204" pitchFamily="34" charset="0"/>
                <a:ea typeface="Calibri" panose="020F0502020204030204" pitchFamily="34" charset="0"/>
                <a:cs typeface="Times New Roman" panose="02020603050405020304" pitchFamily="18" charset="0"/>
              </a:rPr>
              <a:t>Your answer must begin with: </a:t>
            </a:r>
          </a:p>
          <a:p>
            <a:pPr lvl="0">
              <a:lnSpc>
                <a:spcPct val="107000"/>
              </a:lnSpc>
              <a:spcAft>
                <a:spcPts val="0"/>
              </a:spcAft>
            </a:pPr>
            <a:endParaRPr lang="en-GB" sz="2400" dirty="0">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400" dirty="0">
                <a:latin typeface="Calibri Light" panose="020F0302020204030204" pitchFamily="34" charset="0"/>
                <a:ea typeface="Calibri" panose="020F0502020204030204" pitchFamily="34" charset="0"/>
                <a:cs typeface="Times New Roman" panose="02020603050405020304" pitchFamily="18" charset="0"/>
              </a:rPr>
              <a:t>“Although…” subordinate clause = presentation of war in Birdsong; main clause = presentation of war in one of the poems.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074922" y="600974"/>
            <a:ext cx="798645" cy="792549"/>
          </a:xfrm>
          <a:prstGeom prst="rect">
            <a:avLst/>
          </a:prstGeom>
        </p:spPr>
      </p:pic>
    </p:spTree>
    <p:extLst>
      <p:ext uri="{BB962C8B-B14F-4D97-AF65-F5344CB8AC3E}">
        <p14:creationId xmlns:p14="http://schemas.microsoft.com/office/powerpoint/2010/main" val="4069790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7602" y="965621"/>
            <a:ext cx="6096000" cy="3323987"/>
          </a:xfrm>
          <a:prstGeom prst="rect">
            <a:avLst/>
          </a:prstGeom>
          <a:solidFill>
            <a:schemeClr val="accent6">
              <a:lumMod val="20000"/>
              <a:lumOff val="80000"/>
            </a:schemeClr>
          </a:solidFill>
          <a:ln>
            <a:solidFill>
              <a:schemeClr val="tx1"/>
            </a:solidFill>
          </a:ln>
        </p:spPr>
        <p:txBody>
          <a:bodyPr>
            <a:spAutoFit/>
          </a:bodyPr>
          <a:lstStyle/>
          <a:p>
            <a:pPr algn="ctr">
              <a:spcAft>
                <a:spcPts val="0"/>
              </a:spcAft>
            </a:pPr>
            <a:r>
              <a:rPr lang="en-GB" sz="5000" kern="1400" spc="-50" dirty="0">
                <a:latin typeface="Calibri Light" panose="020F0302020204030204" pitchFamily="34" charset="0"/>
                <a:ea typeface="Yu Gothic Light" panose="020B0300000000000000" pitchFamily="34" charset="-128"/>
                <a:cs typeface="Times New Roman" panose="02020603050405020304" pitchFamily="18" charset="0"/>
              </a:rPr>
              <a:t>Year 9 English</a:t>
            </a:r>
          </a:p>
          <a:p>
            <a:pPr algn="ctr">
              <a:spcAft>
                <a:spcPts val="0"/>
              </a:spcAft>
            </a:pPr>
            <a:r>
              <a:rPr lang="en-GB" sz="5000" kern="1400" spc="-50" dirty="0">
                <a:latin typeface="Calibri Light" panose="020F0302020204030204" pitchFamily="34" charset="0"/>
                <a:ea typeface="Yu Gothic Light" panose="020B0300000000000000" pitchFamily="34" charset="-128"/>
                <a:cs typeface="Times New Roman" panose="02020603050405020304" pitchFamily="18" charset="0"/>
              </a:rPr>
              <a:t>Michaelmas Term</a:t>
            </a:r>
          </a:p>
          <a:p>
            <a:pPr algn="ctr">
              <a:spcAft>
                <a:spcPts val="0"/>
              </a:spcAft>
            </a:pPr>
            <a:r>
              <a:rPr lang="en-GB" sz="5000" kern="1400" spc="-50" dirty="0">
                <a:latin typeface="Calibri Light" panose="020F0302020204030204" pitchFamily="34" charset="0"/>
                <a:ea typeface="Yu Gothic Light" panose="020B0300000000000000" pitchFamily="34" charset="-128"/>
                <a:cs typeface="Times New Roman" panose="02020603050405020304" pitchFamily="18" charset="0"/>
              </a:rPr>
              <a:t>War Writing</a:t>
            </a:r>
          </a:p>
          <a:p>
            <a:pPr algn="ctr">
              <a:spcAft>
                <a:spcPts val="0"/>
              </a:spcAft>
            </a:pPr>
            <a:r>
              <a:rPr lang="en-GB" sz="5000" kern="1400" spc="-50" dirty="0">
                <a:latin typeface="Calibri Light" panose="020F0302020204030204" pitchFamily="34" charset="0"/>
                <a:ea typeface="Yu Gothic Light" panose="020B0300000000000000" pitchFamily="34" charset="-128"/>
                <a:cs typeface="Times New Roman" panose="02020603050405020304" pitchFamily="18" charset="0"/>
              </a:rPr>
              <a:t>Week 1, Lesson 4</a:t>
            </a:r>
          </a:p>
          <a:p>
            <a:pPr>
              <a:spcAft>
                <a:spcPts val="0"/>
              </a:spcAft>
            </a:pPr>
            <a:r>
              <a:rPr lang="en-GB" sz="1000" dirty="0">
                <a:effectLst/>
                <a:latin typeface="Times New Roman" panose="02020603050405020304" pitchFamily="18" charset="0"/>
                <a:ea typeface="Times New Roman" panose="02020603050405020304" pitchFamily="18" charset="0"/>
              </a:rPr>
              <a:t> </a:t>
            </a:r>
          </a:p>
        </p:txBody>
      </p:sp>
      <p:pic>
        <p:nvPicPr>
          <p:cNvPr id="3" name="Picture 2" descr="Diagram&#10;&#10;Description automatically generated"/>
          <p:cNvPicPr/>
          <p:nvPr/>
        </p:nvPicPr>
        <p:blipFill rotWithShape="1">
          <a:blip r:embed="rId2" cstate="print">
            <a:extLst>
              <a:ext uri="{28A0092B-C50C-407E-A947-70E740481C1C}">
                <a14:useLocalDpi xmlns:a14="http://schemas.microsoft.com/office/drawing/2010/main" val="0"/>
              </a:ext>
            </a:extLst>
          </a:blip>
          <a:srcRect l="26299" t="55938" r="25914" b="7917"/>
          <a:stretch/>
        </p:blipFill>
        <p:spPr>
          <a:xfrm>
            <a:off x="8108200" y="639958"/>
            <a:ext cx="1168021" cy="1051392"/>
          </a:xfrm>
          <a:prstGeom prst="rect">
            <a:avLst/>
          </a:prstGeom>
        </p:spPr>
      </p:pic>
      <p:sp>
        <p:nvSpPr>
          <p:cNvPr id="4" name="Rectangle 3"/>
          <p:cNvSpPr/>
          <p:nvPr/>
        </p:nvSpPr>
        <p:spPr>
          <a:xfrm>
            <a:off x="2747602" y="4615271"/>
            <a:ext cx="6096000" cy="1384995"/>
          </a:xfrm>
          <a:prstGeom prst="rect">
            <a:avLst/>
          </a:prstGeom>
          <a:solidFill>
            <a:schemeClr val="accent2">
              <a:lumMod val="20000"/>
              <a:lumOff val="80000"/>
            </a:schemeClr>
          </a:solidFill>
          <a:ln>
            <a:solidFill>
              <a:schemeClr val="tx1"/>
            </a:solidFill>
          </a:ln>
        </p:spPr>
        <p:txBody>
          <a:bodyPr>
            <a:spAutoFit/>
          </a:bodyPr>
          <a:lstStyle/>
          <a:p>
            <a:pPr algn="ctr">
              <a:spcAft>
                <a:spcPts val="0"/>
              </a:spcAft>
            </a:pPr>
            <a:r>
              <a:rPr lang="en-GB" sz="2800" b="1" dirty="0">
                <a:latin typeface="Calibri Light" panose="020F0302020204030204" pitchFamily="34" charset="0"/>
                <a:ea typeface="Times New Roman" panose="02020603050405020304" pitchFamily="18" charset="0"/>
              </a:rPr>
              <a:t>Aim:</a:t>
            </a:r>
            <a:r>
              <a:rPr lang="en-GB" sz="2800" dirty="0">
                <a:latin typeface="Calibri Light" panose="020F0302020204030204" pitchFamily="34" charset="0"/>
                <a:ea typeface="Times New Roman" panose="02020603050405020304" pitchFamily="18" charset="0"/>
              </a:rPr>
              <a:t> To introduce the differences between the play form and other forms of literature</a:t>
            </a:r>
            <a:r>
              <a:rPr lang="en-GB" sz="2800" b="1" dirty="0">
                <a:latin typeface="Calibri Light" panose="020F0302020204030204" pitchFamily="34" charset="0"/>
                <a:ea typeface="Times New Roman" panose="02020603050405020304" pitchFamily="18" charset="0"/>
              </a:rPr>
              <a:t> </a:t>
            </a:r>
            <a:endParaRPr lang="en-GB"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0378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1251" y="1903659"/>
            <a:ext cx="7580672" cy="2437527"/>
          </a:xfrm>
          <a:prstGeom prst="rect">
            <a:avLst/>
          </a:prstGeom>
          <a:solidFill>
            <a:schemeClr val="accent4">
              <a:lumMod val="20000"/>
              <a:lumOff val="80000"/>
            </a:schemeClr>
          </a:solidFill>
          <a:ln>
            <a:solidFill>
              <a:schemeClr val="tx1"/>
            </a:solidFill>
          </a:ln>
        </p:spPr>
        <p:txBody>
          <a:bodyPr wrap="square">
            <a:spAutoFit/>
          </a:bodyPr>
          <a:lstStyle/>
          <a:p>
            <a:pPr>
              <a:spcAft>
                <a:spcPts val="0"/>
              </a:spcAft>
            </a:pPr>
            <a:r>
              <a:rPr lang="en-GB" sz="2400" b="1" dirty="0">
                <a:latin typeface="Calibri Light" panose="020F0302020204030204" pitchFamily="34" charset="0"/>
                <a:ea typeface="Times New Roman" panose="02020603050405020304" pitchFamily="18" charset="0"/>
              </a:rPr>
              <a:t>Recap:</a:t>
            </a:r>
            <a:endParaRPr lang="en-GB" sz="2400" b="1" dirty="0">
              <a:latin typeface="Times New Roman" panose="02020603050405020304" pitchFamily="18" charset="0"/>
              <a:ea typeface="Times New Roman" panose="02020603050405020304" pitchFamily="18" charset="0"/>
            </a:endParaRPr>
          </a:p>
          <a:p>
            <a:pPr marL="457200" lvl="0" indent="-4572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Give an example of a subordinating conjunction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What is ‘prose’?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What does ‘patriotism’ mean?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Who wrote ‘Anthem for Doomed Youth’?</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What is a thesis statement?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602974" y="512484"/>
            <a:ext cx="798645" cy="792549"/>
          </a:xfrm>
          <a:prstGeom prst="rect">
            <a:avLst/>
          </a:prstGeom>
        </p:spPr>
      </p:pic>
      <p:pic>
        <p:nvPicPr>
          <p:cNvPr id="5" name="Picture 4"/>
          <p:cNvPicPr>
            <a:picLocks noChangeAspect="1"/>
          </p:cNvPicPr>
          <p:nvPr/>
        </p:nvPicPr>
        <p:blipFill>
          <a:blip r:embed="rId3"/>
          <a:stretch>
            <a:fillRect/>
          </a:stretch>
        </p:blipFill>
        <p:spPr>
          <a:xfrm>
            <a:off x="8761822" y="3408417"/>
            <a:ext cx="2639797" cy="1865538"/>
          </a:xfrm>
          <a:prstGeom prst="rect">
            <a:avLst/>
          </a:prstGeom>
        </p:spPr>
      </p:pic>
    </p:spTree>
    <p:extLst>
      <p:ext uri="{BB962C8B-B14F-4D97-AF65-F5344CB8AC3E}">
        <p14:creationId xmlns:p14="http://schemas.microsoft.com/office/powerpoint/2010/main" val="1603925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65251"/>
            <a:ext cx="2190125" cy="3003386"/>
          </a:xfrm>
          <a:prstGeom prst="rect">
            <a:avLst/>
          </a:prstGeom>
          <a:solidFill>
            <a:schemeClr val="accent2">
              <a:lumMod val="20000"/>
              <a:lumOff val="80000"/>
            </a:schemeClr>
          </a:solidFill>
        </p:spPr>
        <p:txBody>
          <a:bodyPr wrap="square">
            <a:spAutoFit/>
          </a:bodyPr>
          <a:lstStyle/>
          <a:p>
            <a:pPr>
              <a:spcAft>
                <a:spcPts val="500"/>
              </a:spcAft>
            </a:pPr>
            <a:r>
              <a:rPr lang="en-GB" sz="2000" dirty="0">
                <a:solidFill>
                  <a:srgbClr val="000000"/>
                </a:solidFill>
                <a:latin typeface="Calibri" panose="020F0502020204030204" pitchFamily="34" charset="0"/>
              </a:rPr>
              <a:t>Sonnet</a:t>
            </a:r>
          </a:p>
          <a:p>
            <a:pPr>
              <a:spcAft>
                <a:spcPts val="500"/>
              </a:spcAft>
            </a:pPr>
            <a:r>
              <a:rPr lang="en-GB" sz="2000" dirty="0">
                <a:solidFill>
                  <a:srgbClr val="000000"/>
                </a:solidFill>
                <a:latin typeface="Calibri" panose="020F0502020204030204" pitchFamily="34" charset="0"/>
              </a:rPr>
              <a:t>Scene</a:t>
            </a:r>
          </a:p>
          <a:p>
            <a:pPr>
              <a:spcAft>
                <a:spcPts val="500"/>
              </a:spcAft>
            </a:pPr>
            <a:r>
              <a:rPr lang="en-GB" sz="2000" dirty="0">
                <a:solidFill>
                  <a:srgbClr val="000000"/>
                </a:solidFill>
                <a:latin typeface="Calibri" panose="020F0502020204030204" pitchFamily="34" charset="0"/>
              </a:rPr>
              <a:t>Dialogue</a:t>
            </a:r>
          </a:p>
          <a:p>
            <a:pPr>
              <a:spcAft>
                <a:spcPts val="500"/>
              </a:spcAft>
            </a:pPr>
            <a:r>
              <a:rPr lang="en-GB" sz="2000" dirty="0">
                <a:solidFill>
                  <a:srgbClr val="000000"/>
                </a:solidFill>
                <a:latin typeface="Calibri" panose="020F0502020204030204" pitchFamily="34" charset="0"/>
              </a:rPr>
              <a:t>Conflict</a:t>
            </a:r>
          </a:p>
          <a:p>
            <a:pPr>
              <a:spcAft>
                <a:spcPts val="500"/>
              </a:spcAft>
            </a:pPr>
            <a:r>
              <a:rPr lang="en-GB" sz="2000" dirty="0">
                <a:solidFill>
                  <a:srgbClr val="000000"/>
                </a:solidFill>
                <a:latin typeface="Calibri" panose="020F0502020204030204" pitchFamily="34" charset="0"/>
              </a:rPr>
              <a:t>Glory</a:t>
            </a:r>
          </a:p>
          <a:p>
            <a:pPr>
              <a:spcAft>
                <a:spcPts val="500"/>
              </a:spcAft>
            </a:pPr>
            <a:r>
              <a:rPr lang="en-GB" sz="2000" dirty="0">
                <a:solidFill>
                  <a:srgbClr val="000000"/>
                </a:solidFill>
                <a:latin typeface="Calibri" panose="020F0502020204030204" pitchFamily="34" charset="0"/>
              </a:rPr>
              <a:t>Patriotism</a:t>
            </a:r>
          </a:p>
          <a:p>
            <a:pPr>
              <a:spcAft>
                <a:spcPts val="500"/>
              </a:spcAft>
            </a:pPr>
            <a:r>
              <a:rPr lang="en-GB" sz="2000" dirty="0">
                <a:solidFill>
                  <a:srgbClr val="000000"/>
                </a:solidFill>
                <a:latin typeface="Calibri" panose="020F0502020204030204" pitchFamily="34" charset="0"/>
              </a:rPr>
              <a:t>Courage</a:t>
            </a:r>
          </a:p>
          <a:p>
            <a:pPr>
              <a:spcAft>
                <a:spcPts val="500"/>
              </a:spcAft>
            </a:pPr>
            <a:r>
              <a:rPr lang="en-GB" sz="2000" dirty="0">
                <a:solidFill>
                  <a:srgbClr val="000000"/>
                </a:solidFill>
                <a:latin typeface="Calibri" panose="020F0502020204030204" pitchFamily="34" charset="0"/>
              </a:rPr>
              <a:t>Incompetent</a:t>
            </a:r>
            <a:endParaRPr lang="en-GB" sz="2000" dirty="0"/>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2855654" cy="707886"/>
          </a:xfrm>
          <a:prstGeom prst="rect">
            <a:avLst/>
          </a:prstGeom>
          <a:solidFill>
            <a:schemeClr val="accent2">
              <a:lumMod val="20000"/>
              <a:lumOff val="80000"/>
            </a:schemeClr>
          </a:solidFill>
        </p:spPr>
        <p:txBody>
          <a:bodyPr wrap="none">
            <a:spAutoFit/>
          </a:bodyPr>
          <a:lstStyle/>
          <a:p>
            <a:r>
              <a:rPr lang="en-GB" sz="4000" dirty="0"/>
              <a:t>Incompetent</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3812020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41452" y="4735840"/>
            <a:ext cx="8001103" cy="1803011"/>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373988" y="204507"/>
            <a:ext cx="2855655" cy="1323439"/>
          </a:xfrm>
          <a:prstGeom prst="rect">
            <a:avLst/>
          </a:prstGeom>
          <a:solidFill>
            <a:schemeClr val="accent2">
              <a:lumMod val="20000"/>
              <a:lumOff val="80000"/>
            </a:schemeClr>
          </a:solidFill>
        </p:spPr>
        <p:txBody>
          <a:bodyPr wrap="none">
            <a:spAutoFit/>
          </a:bodyPr>
          <a:lstStyle/>
          <a:p>
            <a:pPr algn="ctr"/>
            <a:r>
              <a:rPr lang="en-GB" sz="4000" dirty="0"/>
              <a:t>New Word:</a:t>
            </a:r>
          </a:p>
          <a:p>
            <a:pPr algn="ctr"/>
            <a:r>
              <a:rPr lang="en-GB" sz="4000" dirty="0"/>
              <a:t>Incompetent</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913359" y="1328174"/>
            <a:ext cx="3054381" cy="2869267"/>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197070" y="2967452"/>
            <a:ext cx="3369573" cy="523220"/>
          </a:xfrm>
          <a:prstGeom prst="rect">
            <a:avLst/>
          </a:prstGeom>
          <a:noFill/>
        </p:spPr>
        <p:txBody>
          <a:bodyPr wrap="square" rtlCol="0">
            <a:spAutoFit/>
          </a:bodyPr>
          <a:lstStyle/>
          <a:p>
            <a:r>
              <a:rPr lang="en-GB" sz="2800" dirty="0"/>
              <a:t>“In-comp-y-tent”</a:t>
            </a:r>
          </a:p>
        </p:txBody>
      </p:sp>
      <p:grpSp>
        <p:nvGrpSpPr>
          <p:cNvPr id="12" name="Group 11"/>
          <p:cNvGrpSpPr/>
          <p:nvPr/>
        </p:nvGrpSpPr>
        <p:grpSpPr>
          <a:xfrm>
            <a:off x="8969889" y="788562"/>
            <a:ext cx="2203555" cy="3252614"/>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8821141" y="866227"/>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8877530" y="2930295"/>
            <a:ext cx="2388282" cy="523220"/>
          </a:xfrm>
          <a:prstGeom prst="rect">
            <a:avLst/>
          </a:prstGeom>
        </p:spPr>
        <p:txBody>
          <a:bodyPr wrap="none">
            <a:spAutoFit/>
          </a:bodyPr>
          <a:lstStyle/>
          <a:p>
            <a:pPr algn="ctr"/>
            <a:r>
              <a:rPr lang="en-GB" sz="2800" dirty="0">
                <a:solidFill>
                  <a:sysClr val="windowText" lastClr="000000"/>
                </a:solidFill>
              </a:rPr>
              <a:t>In-comp-e-tent</a:t>
            </a:r>
          </a:p>
        </p:txBody>
      </p:sp>
      <p:sp>
        <p:nvSpPr>
          <p:cNvPr id="16" name="TextBox 15"/>
          <p:cNvSpPr txBox="1"/>
          <p:nvPr/>
        </p:nvSpPr>
        <p:spPr>
          <a:xfrm>
            <a:off x="6858527" y="1470145"/>
            <a:ext cx="1864907" cy="2585323"/>
          </a:xfrm>
          <a:prstGeom prst="rect">
            <a:avLst/>
          </a:prstGeom>
          <a:solidFill>
            <a:schemeClr val="accent2">
              <a:lumMod val="20000"/>
              <a:lumOff val="80000"/>
            </a:schemeClr>
          </a:solidFill>
        </p:spPr>
        <p:txBody>
          <a:bodyPr wrap="square" rtlCol="0">
            <a:spAutoFit/>
          </a:bodyPr>
          <a:lstStyle/>
          <a:p>
            <a:r>
              <a:rPr lang="en-GB" dirty="0"/>
              <a:t>Etymology:</a:t>
            </a:r>
          </a:p>
          <a:p>
            <a:r>
              <a:rPr lang="en-GB" sz="1600" dirty="0"/>
              <a:t> Late 16th century (in the sense ‘not legally competent’): from French, or from late Latin </a:t>
            </a:r>
            <a:r>
              <a:rPr lang="en-GB" sz="1600" i="1" dirty="0"/>
              <a:t>incompetent-</a:t>
            </a:r>
            <a:r>
              <a:rPr lang="en-GB" sz="1600" dirty="0"/>
              <a:t>, from </a:t>
            </a:r>
            <a:r>
              <a:rPr lang="en-GB" sz="1600" i="1" dirty="0"/>
              <a:t>in-</a:t>
            </a:r>
            <a:r>
              <a:rPr lang="en-GB" sz="1600" dirty="0"/>
              <a:t> ‘not’ + Latin </a:t>
            </a:r>
            <a:r>
              <a:rPr lang="en-GB" sz="1600" i="1" dirty="0"/>
              <a:t>competent-</a:t>
            </a:r>
            <a:r>
              <a:rPr lang="en-GB" sz="1600" dirty="0"/>
              <a:t> ‘being fit or proper’</a:t>
            </a:r>
          </a:p>
        </p:txBody>
      </p:sp>
      <p:pic>
        <p:nvPicPr>
          <p:cNvPr id="17" name="Picture 16"/>
          <p:cNvPicPr>
            <a:picLocks noChangeAspect="1"/>
          </p:cNvPicPr>
          <p:nvPr/>
        </p:nvPicPr>
        <p:blipFill>
          <a:blip r:embed="rId4"/>
          <a:stretch>
            <a:fillRect/>
          </a:stretch>
        </p:blipFill>
        <p:spPr>
          <a:xfrm>
            <a:off x="913359" y="4930178"/>
            <a:ext cx="982555" cy="982555"/>
          </a:xfrm>
          <a:prstGeom prst="rect">
            <a:avLst/>
          </a:prstGeom>
        </p:spPr>
      </p:pic>
      <p:sp>
        <p:nvSpPr>
          <p:cNvPr id="19" name="Rectangle 18"/>
          <p:cNvSpPr/>
          <p:nvPr/>
        </p:nvSpPr>
        <p:spPr>
          <a:xfrm>
            <a:off x="2078626" y="4930178"/>
            <a:ext cx="6055747" cy="1477328"/>
          </a:xfrm>
          <a:prstGeom prst="rect">
            <a:avLst/>
          </a:prstGeom>
        </p:spPr>
        <p:txBody>
          <a:bodyPr wrap="square">
            <a:spAutoFit/>
          </a:bodyPr>
          <a:lstStyle/>
          <a:p>
            <a:r>
              <a:rPr lang="en-GB" b="1" u="sng" dirty="0"/>
              <a:t>Understand it </a:t>
            </a:r>
          </a:p>
          <a:p>
            <a:r>
              <a:rPr lang="en-GB" dirty="0"/>
              <a:t>Definition:  not having or showing the necessary skills to do something successfully.</a:t>
            </a:r>
          </a:p>
          <a:p>
            <a:r>
              <a:rPr lang="en-GB" dirty="0"/>
              <a:t>Word Class: Adjective </a:t>
            </a:r>
          </a:p>
          <a:p>
            <a:r>
              <a:rPr lang="en-GB" dirty="0"/>
              <a:t>Example: "a forgetful and utterly incompetent assistant"</a:t>
            </a:r>
            <a:endParaRPr lang="en-GB" u="sng" dirty="0"/>
          </a:p>
        </p:txBody>
      </p:sp>
      <p:pic>
        <p:nvPicPr>
          <p:cNvPr id="7" name="Picture 6"/>
          <p:cNvPicPr>
            <a:picLocks noChangeAspect="1"/>
          </p:cNvPicPr>
          <p:nvPr/>
        </p:nvPicPr>
        <p:blipFill>
          <a:blip r:embed="rId5"/>
          <a:stretch>
            <a:fillRect/>
          </a:stretch>
        </p:blipFill>
        <p:spPr>
          <a:xfrm>
            <a:off x="8825267" y="4101885"/>
            <a:ext cx="2943225" cy="2533650"/>
          </a:xfrm>
          <a:prstGeom prst="rect">
            <a:avLst/>
          </a:prstGeom>
        </p:spPr>
      </p:pic>
    </p:spTree>
    <p:extLst>
      <p:ext uri="{BB962C8B-B14F-4D97-AF65-F5344CB8AC3E}">
        <p14:creationId xmlns:p14="http://schemas.microsoft.com/office/powerpoint/2010/main" val="2272258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48" y="1081385"/>
            <a:ext cx="1512324" cy="369332"/>
          </a:xfrm>
          <a:prstGeom prst="rect">
            <a:avLst/>
          </a:prstGeom>
          <a:noFill/>
        </p:spPr>
        <p:txBody>
          <a:bodyPr wrap="square" rtlCol="0">
            <a:spAutoFit/>
          </a:bodyPr>
          <a:lstStyle/>
          <a:p>
            <a:r>
              <a:rPr lang="en-GB" dirty="0"/>
              <a:t>Brainstorm:</a:t>
            </a:r>
          </a:p>
        </p:txBody>
      </p:sp>
      <p:sp>
        <p:nvSpPr>
          <p:cNvPr id="3" name="Rectangle 2"/>
          <p:cNvSpPr/>
          <p:nvPr/>
        </p:nvSpPr>
        <p:spPr>
          <a:xfrm>
            <a:off x="2517156" y="2583574"/>
            <a:ext cx="1706108" cy="923330"/>
          </a:xfrm>
          <a:prstGeom prst="rect">
            <a:avLst/>
          </a:prstGeom>
          <a:solidFill>
            <a:schemeClr val="accent2">
              <a:lumMod val="20000"/>
              <a:lumOff val="80000"/>
            </a:schemeClr>
          </a:solidFill>
          <a:ln>
            <a:solidFill>
              <a:schemeClr val="tx1"/>
            </a:solid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Glory</a:t>
            </a:r>
          </a:p>
        </p:txBody>
      </p:sp>
      <p:sp>
        <p:nvSpPr>
          <p:cNvPr id="4" name="Rectangle 3"/>
          <p:cNvSpPr/>
          <p:nvPr/>
        </p:nvSpPr>
        <p:spPr>
          <a:xfrm>
            <a:off x="8158520" y="2583574"/>
            <a:ext cx="2333459" cy="923330"/>
          </a:xfrm>
          <a:prstGeom prst="rect">
            <a:avLst/>
          </a:prstGeom>
          <a:solidFill>
            <a:schemeClr val="accent1">
              <a:lumMod val="20000"/>
              <a:lumOff val="80000"/>
            </a:schemeClr>
          </a:solidFill>
          <a:ln>
            <a:solidFill>
              <a:schemeClr val="tx1"/>
            </a:solid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Conflict</a:t>
            </a:r>
          </a:p>
        </p:txBody>
      </p:sp>
      <p:pic>
        <p:nvPicPr>
          <p:cNvPr id="6" name="Picture 5"/>
          <p:cNvPicPr>
            <a:picLocks noChangeAspect="1"/>
          </p:cNvPicPr>
          <p:nvPr/>
        </p:nvPicPr>
        <p:blipFill>
          <a:blip r:embed="rId2"/>
          <a:stretch>
            <a:fillRect/>
          </a:stretch>
        </p:blipFill>
        <p:spPr>
          <a:xfrm>
            <a:off x="1539993" y="1344822"/>
            <a:ext cx="774259" cy="768163"/>
          </a:xfrm>
          <a:prstGeom prst="rect">
            <a:avLst/>
          </a:prstGeom>
        </p:spPr>
      </p:pic>
    </p:spTree>
    <p:extLst>
      <p:ext uri="{BB962C8B-B14F-4D97-AF65-F5344CB8AC3E}">
        <p14:creationId xmlns:p14="http://schemas.microsoft.com/office/powerpoint/2010/main" val="3050089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3976" y="4858802"/>
            <a:ext cx="2522109" cy="1875196"/>
          </a:xfrm>
          <a:prstGeom prst="rect">
            <a:avLst/>
          </a:prstGeom>
        </p:spPr>
      </p:pic>
      <p:pic>
        <p:nvPicPr>
          <p:cNvPr id="3" name="Picture 2"/>
          <p:cNvPicPr>
            <a:picLocks noChangeAspect="1"/>
          </p:cNvPicPr>
          <p:nvPr/>
        </p:nvPicPr>
        <p:blipFill>
          <a:blip r:embed="rId4"/>
          <a:stretch>
            <a:fillRect/>
          </a:stretch>
        </p:blipFill>
        <p:spPr>
          <a:xfrm>
            <a:off x="325539" y="108462"/>
            <a:ext cx="1985042" cy="2990575"/>
          </a:xfrm>
          <a:prstGeom prst="rect">
            <a:avLst/>
          </a:prstGeom>
        </p:spPr>
      </p:pic>
      <p:sp>
        <p:nvSpPr>
          <p:cNvPr id="4" name="TextBox 3"/>
          <p:cNvSpPr txBox="1"/>
          <p:nvPr/>
        </p:nvSpPr>
        <p:spPr>
          <a:xfrm>
            <a:off x="11159613" y="813620"/>
            <a:ext cx="865239" cy="523220"/>
          </a:xfrm>
          <a:prstGeom prst="rect">
            <a:avLst/>
          </a:prstGeom>
          <a:noFill/>
        </p:spPr>
        <p:txBody>
          <a:bodyPr wrap="square" rtlCol="0">
            <a:spAutoFit/>
          </a:bodyPr>
          <a:lstStyle/>
          <a:p>
            <a:r>
              <a:rPr lang="en-GB" sz="2800" dirty="0"/>
              <a:t>P.19</a:t>
            </a:r>
          </a:p>
        </p:txBody>
      </p:sp>
      <p:pic>
        <p:nvPicPr>
          <p:cNvPr id="5" name="Picture 4"/>
          <p:cNvPicPr>
            <a:picLocks noChangeAspect="1"/>
          </p:cNvPicPr>
          <p:nvPr/>
        </p:nvPicPr>
        <p:blipFill>
          <a:blip r:embed="rId5"/>
          <a:stretch>
            <a:fillRect/>
          </a:stretch>
        </p:blipFill>
        <p:spPr>
          <a:xfrm>
            <a:off x="10494883" y="1277731"/>
            <a:ext cx="1585097" cy="1579001"/>
          </a:xfrm>
          <a:prstGeom prst="rect">
            <a:avLst/>
          </a:prstGeom>
        </p:spPr>
      </p:pic>
      <p:pic>
        <p:nvPicPr>
          <p:cNvPr id="6" name="Online Media 5" title="Going Over the Top | Blackadder Goes Forth | BBC Comedy Greats">
            <a:hlinkClick r:id="" action="ppaction://media"/>
            <a:extLst>
              <a:ext uri="{FF2B5EF4-FFF2-40B4-BE49-F238E27FC236}">
                <a16:creationId xmlns:a16="http://schemas.microsoft.com/office/drawing/2014/main" id="{23D4C06E-C825-3E5C-B8CA-E2EA5F85567D}"/>
              </a:ext>
            </a:extLst>
          </p:cNvPr>
          <p:cNvPicPr>
            <a:picLocks noRot="1" noChangeAspect="1"/>
          </p:cNvPicPr>
          <p:nvPr>
            <a:videoFile r:link="rId1"/>
          </p:nvPr>
        </p:nvPicPr>
        <p:blipFill>
          <a:blip r:embed="rId6"/>
          <a:stretch>
            <a:fillRect/>
          </a:stretch>
        </p:blipFill>
        <p:spPr>
          <a:xfrm>
            <a:off x="3277419" y="1530146"/>
            <a:ext cx="5194709" cy="3404419"/>
          </a:xfrm>
          <a:prstGeom prst="rect">
            <a:avLst/>
          </a:prstGeom>
        </p:spPr>
      </p:pic>
      <p:sp>
        <p:nvSpPr>
          <p:cNvPr id="7" name="TextBox 6">
            <a:extLst>
              <a:ext uri="{FF2B5EF4-FFF2-40B4-BE49-F238E27FC236}">
                <a16:creationId xmlns:a16="http://schemas.microsoft.com/office/drawing/2014/main" id="{31EB3D98-A7E2-2769-FC0B-51F39556BDEE}"/>
              </a:ext>
            </a:extLst>
          </p:cNvPr>
          <p:cNvSpPr txBox="1"/>
          <p:nvPr/>
        </p:nvSpPr>
        <p:spPr>
          <a:xfrm>
            <a:off x="3508272" y="5171153"/>
            <a:ext cx="6990120" cy="1323439"/>
          </a:xfrm>
          <a:prstGeom prst="rect">
            <a:avLst/>
          </a:prstGeom>
          <a:solidFill>
            <a:schemeClr val="accent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Calibri Light"/>
                <a:cs typeface="Calibri Light"/>
              </a:rPr>
              <a:t>Novels and poems are able to present us with horror very differently – by getting readers to focus on external descriptions and internalised emotional reactions. Here everything has to be conveyed through tone of voice and visual action</a:t>
            </a:r>
            <a:endParaRPr lang="en-US" sz="2000" dirty="0"/>
          </a:p>
        </p:txBody>
      </p:sp>
    </p:spTree>
    <p:extLst>
      <p:ext uri="{BB962C8B-B14F-4D97-AF65-F5344CB8AC3E}">
        <p14:creationId xmlns:p14="http://schemas.microsoft.com/office/powerpoint/2010/main" val="3951310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069" y="1965863"/>
            <a:ext cx="11484076" cy="4474943"/>
          </a:xfrm>
          <a:prstGeom prst="rect">
            <a:avLst/>
          </a:prstGeom>
          <a:solidFill>
            <a:schemeClr val="accent2">
              <a:lumMod val="20000"/>
              <a:lumOff val="80000"/>
            </a:schemeClr>
          </a:solidFill>
          <a:ln>
            <a:solidFill>
              <a:schemeClr val="tx1"/>
            </a:solidFill>
          </a:ln>
        </p:spPr>
        <p:txBody>
          <a:bodyPr wrap="square">
            <a:spAutoFit/>
          </a:bodyPr>
          <a:lstStyle/>
          <a:p>
            <a:pPr>
              <a:spcAft>
                <a:spcPts val="0"/>
              </a:spcAft>
            </a:pPr>
            <a:r>
              <a:rPr lang="en-GB" sz="2800" b="1" u="sng" dirty="0">
                <a:latin typeface="Calibri Light" panose="020F0302020204030204" pitchFamily="34" charset="0"/>
                <a:ea typeface="Times New Roman" panose="02020603050405020304" pitchFamily="18" charset="0"/>
              </a:rPr>
              <a:t>Task: </a:t>
            </a:r>
            <a:endParaRPr lang="en-GB" sz="2800" b="1" u="sng" dirty="0">
              <a:latin typeface="Times New Roman" panose="02020603050405020304" pitchFamily="18" charset="0"/>
              <a:ea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800" dirty="0">
                <a:latin typeface="Calibri Light" panose="020F0302020204030204" pitchFamily="34" charset="0"/>
                <a:ea typeface="Calibri" panose="020F0502020204030204" pitchFamily="34" charset="0"/>
                <a:cs typeface="Times New Roman" panose="02020603050405020304" pitchFamily="18" charset="0"/>
              </a:rPr>
              <a:t>Write a one sentence thesis statement for the question: </a:t>
            </a:r>
          </a:p>
          <a:p>
            <a:pPr marL="342900" lvl="0" indent="-342900">
              <a:lnSpc>
                <a:spcPct val="107000"/>
              </a:lnSpc>
              <a:spcAft>
                <a:spcPts val="0"/>
              </a:spcAft>
              <a:buFont typeface="Calibri" panose="020F0502020204030204" pitchFamily="34" charset="0"/>
              <a:buChar char="-"/>
            </a:pPr>
            <a:endParaRPr lang="en-GB" sz="2800" dirty="0">
              <a:latin typeface="Calibri Light" panose="020F0302020204030204" pitchFamily="34" charset="0"/>
              <a:ea typeface="Calibri" panose="020F0502020204030204" pitchFamily="34" charset="0"/>
              <a:cs typeface="Times New Roman" panose="02020603050405020304" pitchFamily="18" charset="0"/>
            </a:endParaRPr>
          </a:p>
          <a:p>
            <a:pPr lvl="0" algn="ctr">
              <a:lnSpc>
                <a:spcPct val="107000"/>
              </a:lnSpc>
              <a:spcAft>
                <a:spcPts val="0"/>
              </a:spcAft>
            </a:pPr>
            <a:r>
              <a:rPr lang="en-GB" sz="3600" b="1" i="1" dirty="0">
                <a:latin typeface="Calibri Light" panose="020F0302020204030204" pitchFamily="34" charset="0"/>
                <a:ea typeface="Calibri" panose="020F0502020204030204" pitchFamily="34" charset="0"/>
                <a:cs typeface="Times New Roman" panose="02020603050405020304" pitchFamily="18" charset="0"/>
              </a:rPr>
              <a:t>“How are plays different to other literary forms?”</a:t>
            </a:r>
          </a:p>
          <a:p>
            <a:pPr lvl="0" algn="ctr">
              <a:lnSpc>
                <a:spcPct val="107000"/>
              </a:lnSpc>
              <a:spcAft>
                <a:spcPts val="0"/>
              </a:spcAft>
            </a:pPr>
            <a:endParaRPr lang="en-GB" sz="36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800" dirty="0">
                <a:latin typeface="Calibri Light" panose="020F0302020204030204" pitchFamily="34" charset="0"/>
                <a:ea typeface="Calibri" panose="020F0502020204030204" pitchFamily="34" charset="0"/>
                <a:cs typeface="Times New Roman" panose="02020603050405020304" pitchFamily="18" charset="0"/>
              </a:rPr>
              <a:t>Your answer must start with the </a:t>
            </a:r>
            <a:r>
              <a:rPr lang="en-GB" sz="2800" b="1" dirty="0">
                <a:latin typeface="Calibri Light" panose="020F0302020204030204" pitchFamily="34" charset="0"/>
                <a:ea typeface="Calibri" panose="020F0502020204030204" pitchFamily="34" charset="0"/>
                <a:cs typeface="Times New Roman" panose="02020603050405020304" pitchFamily="18" charset="0"/>
              </a:rPr>
              <a:t>subordinating conjunction ‘Because’</a:t>
            </a:r>
          </a:p>
          <a:p>
            <a:pPr marL="342900" lvl="0" indent="-342900">
              <a:lnSpc>
                <a:spcPct val="107000"/>
              </a:lnSpc>
              <a:spcAft>
                <a:spcPts val="0"/>
              </a:spcAft>
              <a:buFont typeface="Calibri" panose="020F0502020204030204" pitchFamily="34" charset="0"/>
              <a:buChar char="-"/>
            </a:pPr>
            <a:endParaRPr lang="en-GB" sz="2800" b="1"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endParaRPr lang="en-GB" sz="2800" b="1" dirty="0">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en-GB" sz="2800" b="1" dirty="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35569" y="429537"/>
            <a:ext cx="10937172" cy="768163"/>
          </a:xfrm>
          <a:prstGeom prst="rect">
            <a:avLst/>
          </a:prstGeom>
        </p:spPr>
      </p:pic>
      <p:pic>
        <p:nvPicPr>
          <p:cNvPr id="4" name="Picture 3"/>
          <p:cNvPicPr>
            <a:picLocks noChangeAspect="1"/>
          </p:cNvPicPr>
          <p:nvPr/>
        </p:nvPicPr>
        <p:blipFill>
          <a:blip r:embed="rId3"/>
          <a:stretch>
            <a:fillRect/>
          </a:stretch>
        </p:blipFill>
        <p:spPr>
          <a:xfrm>
            <a:off x="69759" y="618530"/>
            <a:ext cx="1158340" cy="1158340"/>
          </a:xfrm>
          <a:prstGeom prst="rect">
            <a:avLst/>
          </a:prstGeom>
        </p:spPr>
      </p:pic>
      <p:pic>
        <p:nvPicPr>
          <p:cNvPr id="5" name="Picture 4"/>
          <p:cNvPicPr>
            <a:picLocks noChangeAspect="1"/>
          </p:cNvPicPr>
          <p:nvPr/>
        </p:nvPicPr>
        <p:blipFill>
          <a:blip r:embed="rId4"/>
          <a:stretch>
            <a:fillRect/>
          </a:stretch>
        </p:blipFill>
        <p:spPr>
          <a:xfrm>
            <a:off x="9570586" y="2187151"/>
            <a:ext cx="798645" cy="792549"/>
          </a:xfrm>
          <a:prstGeom prst="rect">
            <a:avLst/>
          </a:prstGeom>
        </p:spPr>
      </p:pic>
    </p:spTree>
    <p:extLst>
      <p:ext uri="{BB962C8B-B14F-4D97-AF65-F5344CB8AC3E}">
        <p14:creationId xmlns:p14="http://schemas.microsoft.com/office/powerpoint/2010/main" val="1860423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968" y="466210"/>
            <a:ext cx="11808542" cy="2246769"/>
          </a:xfrm>
          <a:prstGeom prst="rect">
            <a:avLst/>
          </a:prstGeom>
          <a:solidFill>
            <a:schemeClr val="accent6">
              <a:lumMod val="20000"/>
              <a:lumOff val="80000"/>
            </a:schemeClr>
          </a:solidFill>
          <a:ln>
            <a:solidFill>
              <a:schemeClr val="tx1"/>
            </a:solidFill>
          </a:ln>
        </p:spPr>
        <p:txBody>
          <a:bodyPr wrap="square">
            <a:spAutoFit/>
          </a:bodyPr>
          <a:lstStyle/>
          <a:p>
            <a:pPr>
              <a:spcAft>
                <a:spcPts val="0"/>
              </a:spcAft>
            </a:pPr>
            <a:r>
              <a:rPr lang="en-GB" sz="2800" dirty="0">
                <a:effectLst/>
                <a:latin typeface="Calibri Light" panose="020F0302020204030204" pitchFamily="34" charset="0"/>
                <a:ea typeface="Times New Roman" panose="02020603050405020304" pitchFamily="18" charset="0"/>
              </a:rPr>
              <a:t>Now </a:t>
            </a:r>
            <a:r>
              <a:rPr lang="en-GB" sz="2800" dirty="0">
                <a:effectLst/>
                <a:latin typeface="Calibri Light" panose="020F0302020204030204" pitchFamily="34" charset="0"/>
                <a:ea typeface="Calibri" panose="020F0502020204030204" pitchFamily="34" charset="0"/>
                <a:cs typeface="Times New Roman" panose="02020603050405020304" pitchFamily="18" charset="0"/>
              </a:rPr>
              <a:t>combine the following 3 sentences into one sentence:</a:t>
            </a:r>
          </a:p>
          <a:p>
            <a:pPr>
              <a:spcAft>
                <a:spcPts val="0"/>
              </a:spcAft>
            </a:pPr>
            <a:endParaRPr lang="en-GB" sz="2800" dirty="0">
              <a:latin typeface="Calibri Light" panose="020F0302020204030204" pitchFamily="34" charset="0"/>
              <a:ea typeface="Calibri" panose="020F0502020204030204" pitchFamily="34" charset="0"/>
              <a:cs typeface="Times New Roman" panose="02020603050405020304" pitchFamily="18" charset="0"/>
            </a:endParaRPr>
          </a:p>
          <a:p>
            <a:pPr marL="514350" indent="-514350">
              <a:spcAft>
                <a:spcPts val="0"/>
              </a:spcAft>
              <a:buFont typeface="+mj-lt"/>
              <a:buAutoNum type="arabicPeriod"/>
            </a:pPr>
            <a:r>
              <a:rPr lang="en-GB" sz="2800" dirty="0">
                <a:effectLst/>
                <a:latin typeface="Calibri Light" panose="020F0302020204030204" pitchFamily="34" charset="0"/>
                <a:ea typeface="Calibri" panose="020F0502020204030204" pitchFamily="34" charset="0"/>
                <a:cs typeface="Times New Roman" panose="02020603050405020304" pitchFamily="18" charset="0"/>
              </a:rPr>
              <a:t>Plays are divided into scenes and acts.</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514350" indent="-514350">
              <a:spcAft>
                <a:spcPts val="0"/>
              </a:spcAft>
              <a:buFont typeface="+mj-lt"/>
              <a:buAutoNum type="arabicPeriod"/>
            </a:pPr>
            <a:r>
              <a:rPr lang="en-GB" sz="2800" dirty="0">
                <a:effectLst/>
                <a:latin typeface="Calibri Light" panose="020F0302020204030204" pitchFamily="34" charset="0"/>
                <a:ea typeface="Calibri" panose="020F0502020204030204" pitchFamily="34" charset="0"/>
                <a:cs typeface="Times New Roman" panose="02020603050405020304" pitchFamily="18" charset="0"/>
              </a:rPr>
              <a:t>Plays include stage directions to instruct actors on how to perform lines.</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514350" indent="-514350">
              <a:spcAft>
                <a:spcPts val="0"/>
              </a:spcAft>
              <a:buFont typeface="+mj-lt"/>
              <a:buAutoNum type="arabicPeriod"/>
            </a:pPr>
            <a:r>
              <a:rPr lang="en-GB" sz="2800" dirty="0">
                <a:effectLst/>
                <a:latin typeface="Calibri Light" panose="020F0302020204030204" pitchFamily="34" charset="0"/>
                <a:ea typeface="Calibri" panose="020F0502020204030204" pitchFamily="34" charset="0"/>
                <a:cs typeface="Times New Roman" panose="02020603050405020304" pitchFamily="18" charset="0"/>
              </a:rPr>
              <a:t>Plays mainly consist of the dialogue spoken by actors.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0249012" y="623822"/>
            <a:ext cx="798645" cy="792549"/>
          </a:xfrm>
          <a:prstGeom prst="rect">
            <a:avLst/>
          </a:prstGeom>
        </p:spPr>
      </p:pic>
    </p:spTree>
    <p:extLst>
      <p:ext uri="{BB962C8B-B14F-4D97-AF65-F5344CB8AC3E}">
        <p14:creationId xmlns:p14="http://schemas.microsoft.com/office/powerpoint/2010/main" val="82919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80853" y="402811"/>
            <a:ext cx="8833700" cy="646331"/>
          </a:xfrm>
          <a:prstGeom prst="rect">
            <a:avLst/>
          </a:prstGeom>
          <a:solidFill>
            <a:schemeClr val="accent4">
              <a:lumMod val="20000"/>
              <a:lumOff val="80000"/>
            </a:schemeClr>
          </a:solidFill>
          <a:ln>
            <a:solidFill>
              <a:schemeClr val="tx1"/>
            </a:solidFill>
          </a:ln>
        </p:spPr>
        <p:txBody>
          <a:bodyPr wrap="none">
            <a:spAutoFit/>
          </a:bodyPr>
          <a:lstStyle/>
          <a:p>
            <a:pPr>
              <a:spcAft>
                <a:spcPts val="500"/>
              </a:spcAft>
            </a:pPr>
            <a:r>
              <a:rPr lang="en-GB" sz="3600" dirty="0"/>
              <a:t>Rewrite 1 of the poems as a prose description</a:t>
            </a:r>
            <a:r>
              <a:rPr lang="en-GB" sz="2800" dirty="0"/>
              <a:t>.</a:t>
            </a:r>
          </a:p>
        </p:txBody>
      </p:sp>
      <p:pic>
        <p:nvPicPr>
          <p:cNvPr id="4" name="Picture 3"/>
          <p:cNvPicPr>
            <a:picLocks noChangeAspect="1"/>
          </p:cNvPicPr>
          <p:nvPr/>
        </p:nvPicPr>
        <p:blipFill>
          <a:blip r:embed="rId2"/>
          <a:stretch>
            <a:fillRect/>
          </a:stretch>
        </p:blipFill>
        <p:spPr>
          <a:xfrm>
            <a:off x="345905" y="153585"/>
            <a:ext cx="1047202" cy="1082054"/>
          </a:xfrm>
          <a:prstGeom prst="rect">
            <a:avLst/>
          </a:prstGeom>
        </p:spPr>
      </p:pic>
      <p:sp>
        <p:nvSpPr>
          <p:cNvPr id="5" name="TextBox 4">
            <a:extLst>
              <a:ext uri="{FF2B5EF4-FFF2-40B4-BE49-F238E27FC236}">
                <a16:creationId xmlns:a16="http://schemas.microsoft.com/office/drawing/2014/main" id="{E4BBB0C5-98AC-1C65-BA73-83A9E5876E5B}"/>
              </a:ext>
            </a:extLst>
          </p:cNvPr>
          <p:cNvSpPr txBox="1"/>
          <p:nvPr/>
        </p:nvSpPr>
        <p:spPr>
          <a:xfrm>
            <a:off x="224287" y="1259456"/>
            <a:ext cx="11513388"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GB" sz="2000" b="1" u="sng" dirty="0">
                <a:latin typeface="Calibri"/>
                <a:cs typeface="Calibri Light"/>
              </a:rPr>
              <a:t>Let loose sentence </a:t>
            </a:r>
          </a:p>
          <a:p>
            <a:r>
              <a:rPr lang="en-GB" sz="2000" dirty="0">
                <a:latin typeface="Calibri"/>
                <a:cs typeface="Calibri Light"/>
              </a:rPr>
              <a:t>There was a sudden warmth to the deep blackness that held me, the glossy tree trunks, the criss-crossing of a million dark branches, the thicker boughs barring my way, the undersides of the leaves obscuring the sun, and the crowns of all the trees flickering in the light of a faraway day.</a:t>
            </a:r>
            <a:r>
              <a:rPr lang="en-GB" sz="2000" b="1" dirty="0">
                <a:latin typeface="Calibri"/>
                <a:cs typeface="Calibri Light"/>
              </a:rPr>
              <a:t> </a:t>
            </a:r>
            <a:endParaRPr lang="en-GB" sz="2000" dirty="0">
              <a:latin typeface="Calibri"/>
              <a:cs typeface="Calibri Light"/>
            </a:endParaRPr>
          </a:p>
          <a:p>
            <a:endParaRPr lang="en-GB" sz="2000" b="1" dirty="0">
              <a:latin typeface="Calibri"/>
              <a:cs typeface="Calibri Light"/>
            </a:endParaRPr>
          </a:p>
          <a:p>
            <a:pPr>
              <a:buAutoNum type="arabicPeriod" startAt="2"/>
            </a:pPr>
            <a:r>
              <a:rPr lang="en-GB" sz="2000" b="1" u="sng" dirty="0">
                <a:latin typeface="Calibri"/>
                <a:cs typeface="Calibri Light"/>
              </a:rPr>
              <a:t>Semi colon split </a:t>
            </a:r>
          </a:p>
          <a:p>
            <a:r>
              <a:rPr lang="en-GB" sz="2000" dirty="0">
                <a:ea typeface="+mn-lt"/>
                <a:cs typeface="+mn-lt"/>
              </a:rPr>
              <a:t>The birds had long since disappeared; there was no open space for even the smallest of birds.</a:t>
            </a:r>
            <a:endParaRPr lang="en-GB" sz="2000" dirty="0">
              <a:cs typeface="Calibri"/>
            </a:endParaRPr>
          </a:p>
          <a:p>
            <a:endParaRPr lang="en-GB" sz="2000" dirty="0">
              <a:latin typeface="Calibri"/>
              <a:cs typeface="Calibri"/>
            </a:endParaRPr>
          </a:p>
          <a:p>
            <a:pPr>
              <a:buAutoNum type="arabicPeriod" startAt="3"/>
            </a:pPr>
            <a:r>
              <a:rPr lang="en-GB" sz="2000" b="1" u="sng" dirty="0">
                <a:latin typeface="Calibri"/>
                <a:cs typeface="Calibri Light"/>
              </a:rPr>
              <a:t>Simile start </a:t>
            </a:r>
          </a:p>
          <a:p>
            <a:r>
              <a:rPr lang="en-GB" sz="2000" u="sng" dirty="0">
                <a:latin typeface="Calibri"/>
                <a:cs typeface="Calibri Light"/>
              </a:rPr>
              <a:t>Like a bird knocked out of the sky</a:t>
            </a:r>
            <a:r>
              <a:rPr lang="en-GB" sz="2000" dirty="0">
                <a:latin typeface="Calibri"/>
                <a:cs typeface="Calibri Light"/>
              </a:rPr>
              <a:t>, I was thrown to the ground as though for the last time.</a:t>
            </a:r>
          </a:p>
          <a:p>
            <a:endParaRPr lang="en-GB" sz="2000" dirty="0">
              <a:latin typeface="Calibri"/>
              <a:cs typeface="Calibri Light"/>
            </a:endParaRPr>
          </a:p>
          <a:p>
            <a:pPr>
              <a:buAutoNum type="arabicPeriod" startAt="4"/>
            </a:pPr>
            <a:r>
              <a:rPr lang="en-GB" sz="2000" b="1" u="sng" dirty="0">
                <a:latin typeface="Calibri"/>
                <a:cs typeface="Calibri Light"/>
              </a:rPr>
              <a:t>Adjective attack </a:t>
            </a:r>
          </a:p>
          <a:p>
            <a:r>
              <a:rPr lang="en-GB" sz="2000" dirty="0">
                <a:ea typeface="+mn-lt"/>
                <a:cs typeface="+mn-lt"/>
              </a:rPr>
              <a:t>Steep and intimidating, the sudden rise of the forest floor ahead of me caused me to pause.</a:t>
            </a:r>
            <a:endParaRPr lang="en-GB" sz="2000" dirty="0">
              <a:cs typeface="Calibri"/>
            </a:endParaRPr>
          </a:p>
          <a:p>
            <a:endParaRPr lang="en-GB" sz="2000" dirty="0">
              <a:latin typeface="Calibri"/>
              <a:cs typeface="Calibri"/>
            </a:endParaRPr>
          </a:p>
          <a:p>
            <a:pPr>
              <a:buAutoNum type="arabicPeriod" startAt="5"/>
            </a:pPr>
            <a:r>
              <a:rPr lang="en-GB" sz="2000" b="1" u="sng" dirty="0">
                <a:latin typeface="Calibri"/>
                <a:cs typeface="Calibri Light"/>
              </a:rPr>
              <a:t>End loaded sentence </a:t>
            </a:r>
          </a:p>
          <a:p>
            <a:r>
              <a:rPr lang="en-GB" sz="2000" dirty="0">
                <a:ea typeface="+mn-lt"/>
                <a:cs typeface="+mn-lt"/>
              </a:rPr>
              <a:t>After having walked for several hours, getting more and more lost, only losing my way again and again, the choice of paths filled me with dread.</a:t>
            </a:r>
            <a:endParaRPr lang="en-GB" sz="2000" dirty="0">
              <a:latin typeface="Calibri Light"/>
              <a:cs typeface="Calibri Light"/>
            </a:endParaRPr>
          </a:p>
          <a:p>
            <a:endParaRPr lang="en-GB">
              <a:latin typeface="Calibri Light"/>
              <a:cs typeface="Calibri Light"/>
            </a:endParaRPr>
          </a:p>
        </p:txBody>
      </p:sp>
    </p:spTree>
    <p:extLst>
      <p:ext uri="{BB962C8B-B14F-4D97-AF65-F5344CB8AC3E}">
        <p14:creationId xmlns:p14="http://schemas.microsoft.com/office/powerpoint/2010/main" val="3939388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11" y="158647"/>
            <a:ext cx="5742038" cy="863907"/>
          </a:xfrm>
          <a:solidFill>
            <a:schemeClr val="accent2">
              <a:lumMod val="20000"/>
              <a:lumOff val="80000"/>
            </a:schemeClr>
          </a:solidFill>
          <a:ln>
            <a:solidFill>
              <a:schemeClr val="tx1"/>
            </a:solidFill>
          </a:ln>
        </p:spPr>
        <p:txBody>
          <a:bodyPr>
            <a:normAutofit/>
          </a:bodyPr>
          <a:lstStyle/>
          <a:p>
            <a:r>
              <a:rPr lang="en-GB" sz="3600" dirty="0"/>
              <a:t>Extension: Additional Reading</a:t>
            </a:r>
          </a:p>
        </p:txBody>
      </p:sp>
      <p:sp>
        <p:nvSpPr>
          <p:cNvPr id="3" name="Rectangle 2"/>
          <p:cNvSpPr/>
          <p:nvPr/>
        </p:nvSpPr>
        <p:spPr>
          <a:xfrm>
            <a:off x="216310" y="1200693"/>
            <a:ext cx="11680722" cy="1079783"/>
          </a:xfrm>
          <a:prstGeom prst="rect">
            <a:avLst/>
          </a:prstGeom>
          <a:solidFill>
            <a:schemeClr val="accent6">
              <a:lumMod val="20000"/>
              <a:lumOff val="80000"/>
            </a:schemeClr>
          </a:solidFill>
          <a:ln>
            <a:solidFill>
              <a:schemeClr val="tx1"/>
            </a:solidFill>
          </a:ln>
        </p:spPr>
        <p:txBody>
          <a:bodyPr wrap="square">
            <a:spAutoFit/>
          </a:bodyPr>
          <a:lstStyle/>
          <a:p>
            <a:pPr>
              <a:spcAft>
                <a:spcPts val="500"/>
              </a:spcAft>
            </a:pPr>
            <a:r>
              <a:rPr lang="en-GB" sz="2000" b="1" dirty="0">
                <a:latin typeface="Calibri Light" panose="020F0302020204030204" pitchFamily="34" charset="0"/>
                <a:ea typeface="Times New Roman" panose="02020603050405020304" pitchFamily="18" charset="0"/>
              </a:rPr>
              <a:t>There is more to war poetry than mud, wire and slaughter</a:t>
            </a:r>
            <a:endParaRPr lang="en-GB" sz="2000" dirty="0">
              <a:latin typeface="Times New Roman" panose="02020603050405020304" pitchFamily="18" charset="0"/>
              <a:ea typeface="Times New Roman" panose="02020603050405020304" pitchFamily="18" charset="0"/>
            </a:endParaRPr>
          </a:p>
          <a:p>
            <a:r>
              <a:rPr lang="en-GB" sz="2000" dirty="0">
                <a:solidFill>
                  <a:srgbClr val="000000"/>
                </a:solidFill>
                <a:effectLst/>
                <a:latin typeface="Calibri Light" panose="020F0302020204030204" pitchFamily="34" charset="0"/>
                <a:ea typeface="Times New Roman" panose="02020603050405020304" pitchFamily="18" charset="0"/>
              </a:rPr>
              <a:t>Andrew Motion </a:t>
            </a:r>
            <a:r>
              <a:rPr lang="en-GB" sz="2000" dirty="0">
                <a:solidFill>
                  <a:srgbClr val="000000"/>
                </a:solidFill>
                <a:effectLst/>
                <a:latin typeface="Calibri Light" panose="020F0302020204030204" pitchFamily="34" charset="0"/>
                <a:ea typeface="Times New Roman" panose="02020603050405020304" pitchFamily="18" charset="0"/>
                <a:hlinkClick r:id="rId2"/>
              </a:rPr>
              <a:t>https://www.theguardian.com/books/2016/jul/09/andrew-motion-definition-war-poetry-widen-not-just-first-world-war</a:t>
            </a:r>
            <a:endParaRPr lang="en-GB" sz="2000" dirty="0"/>
          </a:p>
        </p:txBody>
      </p:sp>
      <p:sp>
        <p:nvSpPr>
          <p:cNvPr id="4" name="Rectangle 3"/>
          <p:cNvSpPr/>
          <p:nvPr/>
        </p:nvSpPr>
        <p:spPr>
          <a:xfrm>
            <a:off x="216310" y="2360293"/>
            <a:ext cx="11592232" cy="4411464"/>
          </a:xfrm>
          <a:prstGeom prst="rect">
            <a:avLst/>
          </a:prstGeom>
          <a:solidFill>
            <a:schemeClr val="accent1">
              <a:lumMod val="20000"/>
              <a:lumOff val="80000"/>
            </a:schemeClr>
          </a:solidFill>
          <a:ln>
            <a:solidFill>
              <a:schemeClr val="tx1"/>
            </a:solidFill>
          </a:ln>
        </p:spPr>
        <p:txBody>
          <a:bodyPr wrap="square">
            <a:spAutoFit/>
          </a:bodyPr>
          <a:lstStyle/>
          <a:p>
            <a:pPr>
              <a:spcAft>
                <a:spcPts val="1000"/>
              </a:spcAft>
            </a:pPr>
            <a:r>
              <a:rPr lang="en-GB" b="1" u="sng" dirty="0">
                <a:latin typeface="Calibri Light" panose="020F0302020204030204" pitchFamily="34" charset="0"/>
                <a:ea typeface="Times New Roman" panose="02020603050405020304" pitchFamily="18" charset="0"/>
              </a:rPr>
              <a:t>Introduction to First World War Plays</a:t>
            </a:r>
            <a:endParaRPr lang="en-GB" b="1" u="sng" dirty="0">
              <a:latin typeface="Times New Roman" panose="02020603050405020304" pitchFamily="18" charset="0"/>
              <a:ea typeface="Times New Roman" panose="02020603050405020304" pitchFamily="18" charset="0"/>
            </a:endParaRPr>
          </a:p>
          <a:p>
            <a:pPr>
              <a:spcAft>
                <a:spcPts val="1000"/>
              </a:spcAft>
            </a:pPr>
            <a:r>
              <a:rPr lang="en-GB" sz="1200" b="1" u="sng" dirty="0">
                <a:effectLst/>
                <a:latin typeface="Calibri Light" panose="020F0302020204030204" pitchFamily="34" charset="0"/>
                <a:ea typeface="Times New Roman" panose="02020603050405020304" pitchFamily="18" charset="0"/>
              </a:rPr>
              <a:t>Mark Rawlinson</a:t>
            </a:r>
          </a:p>
          <a:p>
            <a:r>
              <a:rPr lang="en-GB" dirty="0"/>
              <a:t>The First World War is often recalled as a war of numbers which </a:t>
            </a:r>
            <a:r>
              <a:rPr lang="en-GB" b="1" dirty="0"/>
              <a:t>overwhelm the imagination</a:t>
            </a:r>
            <a:r>
              <a:rPr lang="en-GB" dirty="0"/>
              <a:t>: 16 million dead, including 6 million excess civilian deaths. 8.7 million men from the British Empire served in the army at some time during 1914-18; nearly a million were killed, died of wounds or were missing – 700,000 of them were from the British Isles.  On over 2 million occasions British Army soldiers were wounded and on 64% of these occasions the men were returned to active service to be exposed to more violence. Sixteen thousand men claimed the right to exemption from military service as conscientious objectors to taking part in the killing of people. Three hundred and six British servicemen were executed for cowardice or desertion, for refusing to kill people. (They were pardoned in 2006.) Memorialising the war and its victims was the work of decades. The War Graves Commission was founded in 1917 – its largest memorial, at </a:t>
            </a:r>
            <a:r>
              <a:rPr lang="en-GB" dirty="0" err="1"/>
              <a:t>Theipval</a:t>
            </a:r>
            <a:r>
              <a:rPr lang="en-GB" dirty="0"/>
              <a:t>, records 72,000 names, and its largest cemetery contains 12,000 graves. By 1972, more than 500 cemeteries on the Western Front were complete and well over 400,000 headstones had been erected.</a:t>
            </a:r>
          </a:p>
          <a:p>
            <a:r>
              <a:rPr lang="en-GB" dirty="0"/>
              <a:t>The war also had a huge literary impact. 2,225 English poets wrote verse about the war of 1914-18. Erich Maria Remarque’s </a:t>
            </a:r>
            <a:r>
              <a:rPr lang="en-GB" i="1" dirty="0"/>
              <a:t>All Quiet On The Western Front</a:t>
            </a:r>
            <a:r>
              <a:rPr lang="en-GB" dirty="0"/>
              <a:t> (1929) sold more than 2 million copies in little over a year. RC Sherriff’s play </a:t>
            </a:r>
            <a:r>
              <a:rPr lang="en-GB" i="1" dirty="0"/>
              <a:t>Journey’s End</a:t>
            </a:r>
            <a:r>
              <a:rPr lang="en-GB" dirty="0"/>
              <a:t> (1928) played for 2 years but there were 65 other plays written by 1918 and nearly 100 more by 1939.</a:t>
            </a:r>
          </a:p>
        </p:txBody>
      </p:sp>
    </p:spTree>
    <p:extLst>
      <p:ext uri="{BB962C8B-B14F-4D97-AF65-F5344CB8AC3E}">
        <p14:creationId xmlns:p14="http://schemas.microsoft.com/office/powerpoint/2010/main" val="2815882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310" y="158648"/>
            <a:ext cx="6037006" cy="431288"/>
          </a:xfrm>
          <a:prstGeom prst="rect">
            <a:avLst/>
          </a:prstGeom>
          <a:solidFill>
            <a:schemeClr val="accent2">
              <a:lumMod val="20000"/>
              <a:lumOff val="80000"/>
            </a:schemeClr>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Extension: Additional Reading Continued</a:t>
            </a:r>
          </a:p>
        </p:txBody>
      </p:sp>
      <p:sp>
        <p:nvSpPr>
          <p:cNvPr id="3" name="Rectangle 2"/>
          <p:cNvSpPr/>
          <p:nvPr/>
        </p:nvSpPr>
        <p:spPr>
          <a:xfrm>
            <a:off x="216310" y="809148"/>
            <a:ext cx="11729884" cy="5632311"/>
          </a:xfrm>
          <a:prstGeom prst="rect">
            <a:avLst/>
          </a:prstGeom>
          <a:solidFill>
            <a:schemeClr val="accent1">
              <a:lumMod val="20000"/>
              <a:lumOff val="80000"/>
            </a:schemeClr>
          </a:solidFill>
          <a:ln>
            <a:solidFill>
              <a:schemeClr val="tx1"/>
            </a:solidFill>
          </a:ln>
        </p:spPr>
        <p:txBody>
          <a:bodyPr wrap="square">
            <a:spAutoFit/>
          </a:bodyPr>
          <a:lstStyle/>
          <a:p>
            <a:r>
              <a:rPr lang="en-GB" b="1" u="sng" dirty="0"/>
              <a:t>Theatre of War</a:t>
            </a:r>
          </a:p>
          <a:p>
            <a:r>
              <a:rPr lang="en-GB" dirty="0"/>
              <a:t>The irony of the phrase ‘theatre of war’ should be obvious. One of the main reasons why ‘theatre’ and modern war seem so connected is that </a:t>
            </a:r>
            <a:r>
              <a:rPr lang="en-GB" b="1" dirty="0"/>
              <a:t>modern wars are fought by conscripted armies, whose members knew they were only temporarily playing ill-learned parts. </a:t>
            </a:r>
          </a:p>
          <a:p>
            <a:r>
              <a:rPr lang="en-GB" dirty="0"/>
              <a:t>This association became stronger in the 1920s. Writing about the impact of </a:t>
            </a:r>
            <a:r>
              <a:rPr lang="en-GB" b="1" u="sng" dirty="0"/>
              <a:t>Journey’s End </a:t>
            </a:r>
            <a:r>
              <a:rPr lang="en-GB" dirty="0"/>
              <a:t>in creating what he called a </a:t>
            </a:r>
            <a:r>
              <a:rPr lang="en-GB" b="1" dirty="0"/>
              <a:t>‘myth of war,’ </a:t>
            </a:r>
            <a:r>
              <a:rPr lang="en-GB" dirty="0"/>
              <a:t>Samuel Hayes wrote:</a:t>
            </a:r>
          </a:p>
          <a:p>
            <a:endParaRPr lang="en-GB" dirty="0"/>
          </a:p>
          <a:p>
            <a:r>
              <a:rPr lang="en-GB" i="1" dirty="0"/>
              <a:t>Sherriff’s play had another quality that guaranteed its success: in his effort to render </a:t>
            </a:r>
            <a:r>
              <a:rPr lang="en-GB" b="1" i="1" dirty="0"/>
              <a:t>the reality of the Front</a:t>
            </a:r>
            <a:r>
              <a:rPr lang="en-GB" i="1" dirty="0"/>
              <a:t>, Sherriff had </a:t>
            </a:r>
            <a:r>
              <a:rPr lang="en-GB" b="1" i="1" dirty="0"/>
              <a:t>collected the basic elements of the Myth</a:t>
            </a:r>
            <a:r>
              <a:rPr lang="en-GB" i="1" dirty="0"/>
              <a:t>. The characters are the </a:t>
            </a:r>
            <a:r>
              <a:rPr lang="en-GB" b="1" i="1" dirty="0"/>
              <a:t>stock figures of the war stories – the brave, hard-drinking commander, the steady second-in-command, the innocent new lieutenant, the coward, the lower-class New Army officer, even the comic servant</a:t>
            </a:r>
            <a:r>
              <a:rPr lang="en-GB" i="1" dirty="0"/>
              <a:t>. </a:t>
            </a:r>
            <a:r>
              <a:rPr lang="en-GB" b="1" i="1" dirty="0"/>
              <a:t>The actions too, are familiar – the entrance of the staff officer with the impossible plan of attack, the raid that fails, the death scene. And so are the set speeches – the ‘Don’t toy think I care?’ speech and the “I drink to forget’ speech. The historical situation was also, by this time, almost a convention</a:t>
            </a:r>
            <a:r>
              <a:rPr lang="en-GB" i="1" dirty="0"/>
              <a:t>, the last great German offensive, the last British defeat.</a:t>
            </a:r>
          </a:p>
          <a:p>
            <a:endParaRPr lang="en-GB" i="1" dirty="0"/>
          </a:p>
          <a:p>
            <a:r>
              <a:rPr lang="en-GB" dirty="0"/>
              <a:t>If you think this is an exaggeration, consider the </a:t>
            </a:r>
            <a:r>
              <a:rPr lang="en-GB" b="1" dirty="0"/>
              <a:t>representation of war in Richard Curtis and Ben Elton’s scripts for Blackadder Goes Forth (1989)</a:t>
            </a:r>
            <a:r>
              <a:rPr lang="en-GB" dirty="0"/>
              <a:t>. Early twentieth century styles of </a:t>
            </a:r>
            <a:r>
              <a:rPr lang="en-GB" b="1" dirty="0"/>
              <a:t>satire and irreverence </a:t>
            </a:r>
            <a:r>
              <a:rPr lang="en-GB" dirty="0"/>
              <a:t>were matched with </a:t>
            </a:r>
            <a:r>
              <a:rPr lang="en-GB" b="1" dirty="0"/>
              <a:t>80s ‘alternative comedy’ </a:t>
            </a:r>
            <a:r>
              <a:rPr lang="en-GB" dirty="0"/>
              <a:t>but the show also achieved a widely acknowledge </a:t>
            </a:r>
            <a:r>
              <a:rPr lang="en-GB" b="1" dirty="0"/>
              <a:t>pathetic resonance (notably in its series closing end title sequence.) </a:t>
            </a:r>
            <a:r>
              <a:rPr lang="en-GB" b="1" u="sng" dirty="0"/>
              <a:t>In each aspect, comic and tragic, audience responses were dependent on the currency and reproducibility of Hayes’ myth, on familiarity with the themes and archetypes outlined in the quotation above.</a:t>
            </a:r>
          </a:p>
        </p:txBody>
      </p:sp>
    </p:spTree>
    <p:extLst>
      <p:ext uri="{BB962C8B-B14F-4D97-AF65-F5344CB8AC3E}">
        <p14:creationId xmlns:p14="http://schemas.microsoft.com/office/powerpoint/2010/main" val="1324043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3057" y="748308"/>
            <a:ext cx="6934803" cy="4442242"/>
          </a:xfrm>
          <a:prstGeom prst="rect">
            <a:avLst/>
          </a:prstGeom>
          <a:solidFill>
            <a:schemeClr val="accent3">
              <a:lumMod val="20000"/>
              <a:lumOff val="80000"/>
            </a:schemeClr>
          </a:solidFill>
          <a:ln>
            <a:solidFill>
              <a:schemeClr val="tx1"/>
            </a:solidFill>
          </a:ln>
        </p:spPr>
        <p:txBody>
          <a:bodyPr wrap="square">
            <a:spAutoFit/>
          </a:bodyPr>
          <a:lstStyle/>
          <a:p>
            <a:pPr>
              <a:spcAft>
                <a:spcPts val="1000"/>
              </a:spcAft>
            </a:pPr>
            <a:r>
              <a:rPr lang="en-GB" sz="2400" b="1" dirty="0">
                <a:latin typeface="Calibri Light" panose="020F0302020204030204" pitchFamily="34" charset="0"/>
                <a:ea typeface="Times New Roman" panose="02020603050405020304" pitchFamily="18" charset="0"/>
              </a:rPr>
              <a:t>Selected chronology of plays about the First World War</a:t>
            </a:r>
            <a:endParaRPr lang="en-GB" sz="2400" dirty="0">
              <a:effectLst/>
              <a:latin typeface="Times New Roman" panose="02020603050405020304" pitchFamily="18" charset="0"/>
              <a:ea typeface="Times New Roman" panose="02020603050405020304" pitchFamily="18" charset="0"/>
            </a:endParaRPr>
          </a:p>
          <a:p>
            <a:pPr>
              <a:spcAft>
                <a:spcPts val="1000"/>
              </a:spcAft>
            </a:pPr>
            <a:r>
              <a:rPr lang="en-GB" sz="2400" dirty="0">
                <a:latin typeface="Calibri Light" panose="020F0302020204030204" pitchFamily="34" charset="0"/>
                <a:ea typeface="Times New Roman" panose="02020603050405020304" pitchFamily="18" charset="0"/>
              </a:rPr>
              <a:t>1916 – </a:t>
            </a:r>
            <a:r>
              <a:rPr lang="en-GB" sz="2400" i="1" dirty="0">
                <a:latin typeface="Calibri Light" panose="020F0302020204030204" pitchFamily="34" charset="0"/>
                <a:ea typeface="Times New Roman" panose="02020603050405020304" pitchFamily="18" charset="0"/>
              </a:rPr>
              <a:t>Night Watches</a:t>
            </a:r>
            <a:r>
              <a:rPr lang="en-GB" sz="2400" dirty="0">
                <a:latin typeface="Calibri Light" panose="020F0302020204030204" pitchFamily="34" charset="0"/>
                <a:ea typeface="Times New Roman" panose="02020603050405020304" pitchFamily="18" charset="0"/>
              </a:rPr>
              <a:t>, Allan Monkhouse</a:t>
            </a:r>
            <a:endParaRPr lang="en-GB" sz="2400" dirty="0">
              <a:effectLst/>
              <a:latin typeface="Times New Roman" panose="02020603050405020304" pitchFamily="18" charset="0"/>
              <a:ea typeface="Times New Roman" panose="02020603050405020304" pitchFamily="18" charset="0"/>
            </a:endParaRPr>
          </a:p>
          <a:p>
            <a:pPr>
              <a:spcAft>
                <a:spcPts val="1000"/>
              </a:spcAft>
            </a:pPr>
            <a:r>
              <a:rPr lang="en-GB" sz="2400" dirty="0">
                <a:latin typeface="Calibri Light" panose="020F0302020204030204" pitchFamily="34" charset="0"/>
                <a:ea typeface="Times New Roman" panose="02020603050405020304" pitchFamily="18" charset="0"/>
              </a:rPr>
              <a:t>1918 – </a:t>
            </a:r>
            <a:r>
              <a:rPr lang="en-GB" sz="2400" i="1" dirty="0">
                <a:latin typeface="Calibri Light" panose="020F0302020204030204" pitchFamily="34" charset="0"/>
                <a:ea typeface="Times New Roman" panose="02020603050405020304" pitchFamily="18" charset="0"/>
              </a:rPr>
              <a:t>My Eyes Have Seen</a:t>
            </a:r>
            <a:r>
              <a:rPr lang="en-GB" sz="2400" dirty="0">
                <a:latin typeface="Calibri Light" panose="020F0302020204030204" pitchFamily="34" charset="0"/>
                <a:ea typeface="Times New Roman" panose="02020603050405020304" pitchFamily="18" charset="0"/>
              </a:rPr>
              <a:t>, Alice Dunbar-Nelson</a:t>
            </a:r>
            <a:endParaRPr lang="en-GB" sz="2400" dirty="0">
              <a:effectLst/>
              <a:latin typeface="Times New Roman" panose="02020603050405020304" pitchFamily="18" charset="0"/>
              <a:ea typeface="Times New Roman" panose="02020603050405020304" pitchFamily="18" charset="0"/>
            </a:endParaRPr>
          </a:p>
          <a:p>
            <a:pPr>
              <a:spcAft>
                <a:spcPts val="1000"/>
              </a:spcAft>
            </a:pPr>
            <a:r>
              <a:rPr lang="en-GB" sz="2400" dirty="0">
                <a:latin typeface="Calibri Light" panose="020F0302020204030204" pitchFamily="34" charset="0"/>
                <a:ea typeface="Times New Roman" panose="02020603050405020304" pitchFamily="18" charset="0"/>
              </a:rPr>
              <a:t>1924 – </a:t>
            </a:r>
            <a:r>
              <a:rPr lang="en-GB" sz="2400" i="1" dirty="0">
                <a:latin typeface="Calibri Light" panose="020F0302020204030204" pitchFamily="34" charset="0"/>
                <a:ea typeface="Times New Roman" panose="02020603050405020304" pitchFamily="18" charset="0"/>
              </a:rPr>
              <a:t>Tunnel Trench</a:t>
            </a:r>
            <a:r>
              <a:rPr lang="en-GB" sz="2400" dirty="0">
                <a:latin typeface="Calibri Light" panose="020F0302020204030204" pitchFamily="34" charset="0"/>
                <a:ea typeface="Times New Roman" panose="02020603050405020304" pitchFamily="18" charset="0"/>
              </a:rPr>
              <a:t>, Hubert Griffith</a:t>
            </a:r>
            <a:endParaRPr lang="en-GB" sz="2400" dirty="0">
              <a:effectLst/>
              <a:latin typeface="Times New Roman" panose="02020603050405020304" pitchFamily="18" charset="0"/>
              <a:ea typeface="Times New Roman" panose="02020603050405020304" pitchFamily="18" charset="0"/>
            </a:endParaRPr>
          </a:p>
          <a:p>
            <a:pPr>
              <a:spcAft>
                <a:spcPts val="1000"/>
              </a:spcAft>
            </a:pPr>
            <a:r>
              <a:rPr lang="en-GB" sz="2400" dirty="0">
                <a:latin typeface="Calibri Light" panose="020F0302020204030204" pitchFamily="34" charset="0"/>
                <a:ea typeface="Times New Roman" panose="02020603050405020304" pitchFamily="18" charset="0"/>
              </a:rPr>
              <a:t>1928 – </a:t>
            </a:r>
            <a:r>
              <a:rPr lang="en-GB" sz="2400" i="1" dirty="0">
                <a:latin typeface="Calibri Light" panose="020F0302020204030204" pitchFamily="34" charset="0"/>
                <a:ea typeface="Times New Roman" panose="02020603050405020304" pitchFamily="18" charset="0"/>
              </a:rPr>
              <a:t>Journey’s End</a:t>
            </a:r>
            <a:r>
              <a:rPr lang="en-GB" sz="2400" dirty="0">
                <a:latin typeface="Calibri Light" panose="020F0302020204030204" pitchFamily="34" charset="0"/>
                <a:ea typeface="Times New Roman" panose="02020603050405020304" pitchFamily="18" charset="0"/>
              </a:rPr>
              <a:t>, RC Sherriff</a:t>
            </a:r>
            <a:endParaRPr lang="en-GB" sz="2400" dirty="0">
              <a:effectLst/>
              <a:latin typeface="Times New Roman" panose="02020603050405020304" pitchFamily="18" charset="0"/>
              <a:ea typeface="Times New Roman" panose="02020603050405020304" pitchFamily="18" charset="0"/>
            </a:endParaRPr>
          </a:p>
          <a:p>
            <a:pPr>
              <a:spcAft>
                <a:spcPts val="1000"/>
              </a:spcAft>
            </a:pPr>
            <a:r>
              <a:rPr lang="en-GB" sz="2400" dirty="0">
                <a:latin typeface="Calibri Light" panose="020F0302020204030204" pitchFamily="34" charset="0"/>
                <a:ea typeface="Times New Roman" panose="02020603050405020304" pitchFamily="18" charset="0"/>
              </a:rPr>
              <a:t>1930 – </a:t>
            </a:r>
            <a:r>
              <a:rPr lang="en-GB" sz="2400" i="1" dirty="0">
                <a:latin typeface="Calibri Light" panose="020F0302020204030204" pitchFamily="34" charset="0"/>
                <a:ea typeface="Times New Roman" panose="02020603050405020304" pitchFamily="18" charset="0"/>
              </a:rPr>
              <a:t>Post-Mortem</a:t>
            </a:r>
            <a:r>
              <a:rPr lang="en-GB" sz="2400" dirty="0">
                <a:latin typeface="Calibri Light" panose="020F0302020204030204" pitchFamily="34" charset="0"/>
                <a:ea typeface="Times New Roman" panose="02020603050405020304" pitchFamily="18" charset="0"/>
              </a:rPr>
              <a:t>, Noel Coward</a:t>
            </a:r>
            <a:endParaRPr lang="en-GB" sz="2400" dirty="0">
              <a:effectLst/>
              <a:latin typeface="Times New Roman" panose="02020603050405020304" pitchFamily="18" charset="0"/>
              <a:ea typeface="Times New Roman" panose="02020603050405020304" pitchFamily="18" charset="0"/>
            </a:endParaRPr>
          </a:p>
          <a:p>
            <a:pPr>
              <a:spcAft>
                <a:spcPts val="1000"/>
              </a:spcAft>
            </a:pPr>
            <a:r>
              <a:rPr lang="en-GB" sz="2400" dirty="0">
                <a:latin typeface="Calibri Light" panose="020F0302020204030204" pitchFamily="34" charset="0"/>
                <a:ea typeface="Times New Roman" panose="02020603050405020304" pitchFamily="18" charset="0"/>
              </a:rPr>
              <a:t>1963 – </a:t>
            </a:r>
            <a:r>
              <a:rPr lang="en-GB" sz="2400" i="1" dirty="0">
                <a:latin typeface="Calibri Light" panose="020F0302020204030204" pitchFamily="34" charset="0"/>
                <a:ea typeface="Times New Roman" panose="02020603050405020304" pitchFamily="18" charset="0"/>
              </a:rPr>
              <a:t>Oh, What A Lovely War!</a:t>
            </a:r>
            <a:r>
              <a:rPr lang="en-GB" sz="2400" dirty="0">
                <a:latin typeface="Calibri Light" panose="020F0302020204030204" pitchFamily="34" charset="0"/>
                <a:ea typeface="Times New Roman" panose="02020603050405020304" pitchFamily="18" charset="0"/>
              </a:rPr>
              <a:t>, Joan </a:t>
            </a:r>
            <a:r>
              <a:rPr lang="en-GB" sz="2400" dirty="0" err="1">
                <a:latin typeface="Calibri Light" panose="020F0302020204030204" pitchFamily="34" charset="0"/>
                <a:ea typeface="Times New Roman" panose="02020603050405020304" pitchFamily="18" charset="0"/>
              </a:rPr>
              <a:t>Littlewood</a:t>
            </a:r>
            <a:endParaRPr lang="en-GB" sz="2400" dirty="0">
              <a:effectLst/>
              <a:latin typeface="Times New Roman" panose="02020603050405020304" pitchFamily="18" charset="0"/>
              <a:ea typeface="Times New Roman" panose="02020603050405020304" pitchFamily="18" charset="0"/>
            </a:endParaRPr>
          </a:p>
          <a:p>
            <a:pPr>
              <a:spcAft>
                <a:spcPts val="1000"/>
              </a:spcAft>
            </a:pPr>
            <a:r>
              <a:rPr lang="en-GB" sz="2400" dirty="0">
                <a:latin typeface="Calibri Light" panose="020F0302020204030204" pitchFamily="34" charset="0"/>
                <a:ea typeface="Times New Roman" panose="02020603050405020304" pitchFamily="18" charset="0"/>
              </a:rPr>
              <a:t>1981 – </a:t>
            </a:r>
            <a:r>
              <a:rPr lang="en-GB" sz="2400" i="1" dirty="0">
                <a:latin typeface="Calibri Light" panose="020F0302020204030204" pitchFamily="34" charset="0"/>
                <a:ea typeface="Times New Roman" panose="02020603050405020304" pitchFamily="18" charset="0"/>
              </a:rPr>
              <a:t>The Accrington Pals</a:t>
            </a:r>
            <a:r>
              <a:rPr lang="en-GB" sz="2400" dirty="0">
                <a:latin typeface="Calibri Light" panose="020F0302020204030204" pitchFamily="34" charset="0"/>
                <a:ea typeface="Times New Roman" panose="02020603050405020304" pitchFamily="18" charset="0"/>
              </a:rPr>
              <a:t>, Peter Whelan</a:t>
            </a:r>
            <a:endParaRPr lang="en-GB" sz="2400" dirty="0">
              <a:effectLst/>
              <a:latin typeface="Times New Roman" panose="02020603050405020304" pitchFamily="18" charset="0"/>
              <a:ea typeface="Times New Roman" panose="02020603050405020304" pitchFamily="18" charset="0"/>
            </a:endParaRPr>
          </a:p>
          <a:p>
            <a:pPr>
              <a:spcAft>
                <a:spcPts val="1000"/>
              </a:spcAft>
            </a:pPr>
            <a:r>
              <a:rPr lang="en-GB" sz="2400" dirty="0">
                <a:latin typeface="Calibri Light" panose="020F0302020204030204" pitchFamily="34" charset="0"/>
                <a:ea typeface="Times New Roman" panose="02020603050405020304" pitchFamily="18" charset="0"/>
              </a:rPr>
              <a:t>2010 – </a:t>
            </a:r>
            <a:r>
              <a:rPr lang="en-GB" sz="2400" i="1" dirty="0">
                <a:latin typeface="Calibri Light" panose="020F0302020204030204" pitchFamily="34" charset="0"/>
                <a:ea typeface="Times New Roman" panose="02020603050405020304" pitchFamily="18" charset="0"/>
              </a:rPr>
              <a:t>Sea and Land and Sky</a:t>
            </a:r>
            <a:r>
              <a:rPr lang="en-GB" sz="2400" dirty="0">
                <a:latin typeface="Calibri Light" panose="020F0302020204030204" pitchFamily="34" charset="0"/>
                <a:ea typeface="Times New Roman" panose="02020603050405020304" pitchFamily="18" charset="0"/>
              </a:rPr>
              <a:t>, Abigail Docherty</a:t>
            </a:r>
            <a:endParaRPr lang="en-GB" sz="24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329794" y="1497729"/>
            <a:ext cx="3416864" cy="2639695"/>
          </a:xfrm>
          <a:prstGeom prst="rect">
            <a:avLst/>
          </a:prstGeom>
        </p:spPr>
      </p:pic>
      <p:pic>
        <p:nvPicPr>
          <p:cNvPr id="5" name="Picture 4"/>
          <p:cNvPicPr>
            <a:picLocks noChangeAspect="1"/>
          </p:cNvPicPr>
          <p:nvPr/>
        </p:nvPicPr>
        <p:blipFill>
          <a:blip r:embed="rId3"/>
          <a:stretch>
            <a:fillRect/>
          </a:stretch>
        </p:blipFill>
        <p:spPr>
          <a:xfrm>
            <a:off x="8273691" y="4397324"/>
            <a:ext cx="1209675" cy="1209675"/>
          </a:xfrm>
          <a:prstGeom prst="rect">
            <a:avLst/>
          </a:prstGeom>
        </p:spPr>
      </p:pic>
    </p:spTree>
    <p:extLst>
      <p:ext uri="{BB962C8B-B14F-4D97-AF65-F5344CB8AC3E}">
        <p14:creationId xmlns:p14="http://schemas.microsoft.com/office/powerpoint/2010/main" val="1081363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964" y="0"/>
            <a:ext cx="2872509" cy="369332"/>
          </a:xfrm>
          <a:prstGeom prst="rect">
            <a:avLst/>
          </a:prstGeom>
          <a:noFill/>
        </p:spPr>
        <p:txBody>
          <a:bodyPr wrap="square" rtlCol="0">
            <a:spAutoFit/>
          </a:bodyPr>
          <a:lstStyle/>
          <a:p>
            <a:r>
              <a:rPr lang="en-GB" dirty="0"/>
              <a:t>WEEK 2: Y9 WAR WRITING</a:t>
            </a:r>
          </a:p>
        </p:txBody>
      </p:sp>
      <p:graphicFrame>
        <p:nvGraphicFramePr>
          <p:cNvPr id="7" name="Table 6"/>
          <p:cNvGraphicFramePr>
            <a:graphicFrameLocks noGrp="1"/>
          </p:cNvGraphicFramePr>
          <p:nvPr>
            <p:extLst>
              <p:ext uri="{D42A27DB-BD31-4B8C-83A1-F6EECF244321}">
                <p14:modId xmlns:p14="http://schemas.microsoft.com/office/powerpoint/2010/main" val="774286479"/>
              </p:ext>
            </p:extLst>
          </p:nvPr>
        </p:nvGraphicFramePr>
        <p:xfrm>
          <a:off x="105473" y="271010"/>
          <a:ext cx="11830889" cy="6082776"/>
        </p:xfrm>
        <a:graphic>
          <a:graphicData uri="http://schemas.openxmlformats.org/drawingml/2006/table">
            <a:tbl>
              <a:tblPr firstRow="1" firstCol="1" bandRow="1">
                <a:tableStyleId>{5C22544A-7EE6-4342-B048-85BDC9FD1C3A}</a:tableStyleId>
              </a:tblPr>
              <a:tblGrid>
                <a:gridCol w="2259524">
                  <a:extLst>
                    <a:ext uri="{9D8B030D-6E8A-4147-A177-3AD203B41FA5}">
                      <a16:colId xmlns:a16="http://schemas.microsoft.com/office/drawing/2014/main" val="3654138621"/>
                    </a:ext>
                  </a:extLst>
                </a:gridCol>
                <a:gridCol w="5855307">
                  <a:extLst>
                    <a:ext uri="{9D8B030D-6E8A-4147-A177-3AD203B41FA5}">
                      <a16:colId xmlns:a16="http://schemas.microsoft.com/office/drawing/2014/main" val="1806301519"/>
                    </a:ext>
                  </a:extLst>
                </a:gridCol>
                <a:gridCol w="1267824">
                  <a:extLst>
                    <a:ext uri="{9D8B030D-6E8A-4147-A177-3AD203B41FA5}">
                      <a16:colId xmlns:a16="http://schemas.microsoft.com/office/drawing/2014/main" val="1591409046"/>
                    </a:ext>
                  </a:extLst>
                </a:gridCol>
                <a:gridCol w="2448234">
                  <a:extLst>
                    <a:ext uri="{9D8B030D-6E8A-4147-A177-3AD203B41FA5}">
                      <a16:colId xmlns:a16="http://schemas.microsoft.com/office/drawing/2014/main" val="411847567"/>
                    </a:ext>
                  </a:extLst>
                </a:gridCol>
              </a:tblGrid>
              <a:tr h="434297">
                <a:tc>
                  <a:txBody>
                    <a:bodyPr/>
                    <a:lstStyle/>
                    <a:p>
                      <a:pPr marR="71755" algn="l">
                        <a:spcAft>
                          <a:spcPts val="0"/>
                        </a:spcAft>
                      </a:pPr>
                      <a:r>
                        <a:rPr lang="en-GB" sz="1100" dirty="0">
                          <a:effectLst/>
                        </a:rPr>
                        <a:t>Key questions</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74" marR="36174" marT="0" marB="0"/>
                </a:tc>
                <a:tc>
                  <a:txBody>
                    <a:bodyPr/>
                    <a:lstStyle/>
                    <a:p>
                      <a:pPr marR="71755" algn="l">
                        <a:spcAft>
                          <a:spcPts val="0"/>
                        </a:spcAft>
                      </a:pPr>
                      <a:r>
                        <a:rPr lang="en-GB" sz="1100">
                          <a:effectLst/>
                        </a:rPr>
                        <a:t>Core knowledge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74" marR="36174" marT="0" marB="0"/>
                </a:tc>
                <a:tc>
                  <a:txBody>
                    <a:bodyPr/>
                    <a:lstStyle/>
                    <a:p>
                      <a:pPr marR="71755" algn="l">
                        <a:spcAft>
                          <a:spcPts val="0"/>
                        </a:spcAft>
                      </a:pPr>
                      <a:r>
                        <a:rPr lang="en-GB" sz="1100">
                          <a:effectLst/>
                        </a:rPr>
                        <a:t>Terminology &amp; vocabulary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74" marR="36174" marT="0" marB="0"/>
                </a:tc>
                <a:tc>
                  <a:txBody>
                    <a:bodyPr/>
                    <a:lstStyle/>
                    <a:p>
                      <a:pPr marR="71755" algn="l">
                        <a:spcAft>
                          <a:spcPts val="0"/>
                        </a:spcAft>
                      </a:pPr>
                      <a:r>
                        <a:rPr lang="en-GB" sz="1100" dirty="0">
                          <a:effectLst/>
                        </a:rPr>
                        <a:t>Discussion, reading &amp; writing</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74" marR="36174" marT="0" marB="0"/>
                </a:tc>
                <a:extLst>
                  <a:ext uri="{0D108BD9-81ED-4DB2-BD59-A6C34878D82A}">
                    <a16:rowId xmlns:a16="http://schemas.microsoft.com/office/drawing/2014/main" val="3889784517"/>
                  </a:ext>
                </a:extLst>
              </a:tr>
              <a:tr h="2856118">
                <a:tc>
                  <a:txBody>
                    <a:bodyPr/>
                    <a:lstStyle/>
                    <a:p>
                      <a:pPr algn="l">
                        <a:spcAft>
                          <a:spcPts val="300"/>
                        </a:spcAft>
                      </a:pPr>
                      <a:r>
                        <a:rPr lang="en-US" sz="1100" u="sng" dirty="0">
                          <a:effectLst/>
                        </a:rPr>
                        <a:t>Big questions</a:t>
                      </a:r>
                      <a:r>
                        <a:rPr lang="en-US" sz="1100" dirty="0">
                          <a:effectLst/>
                        </a:rPr>
                        <a:t>:</a:t>
                      </a:r>
                      <a:endParaRPr lang="en-GB" sz="1100" dirty="0">
                        <a:effectLst/>
                      </a:endParaRPr>
                    </a:p>
                    <a:p>
                      <a:pPr algn="l">
                        <a:spcAft>
                          <a:spcPts val="0"/>
                        </a:spcAft>
                      </a:pPr>
                      <a:r>
                        <a:rPr lang="en-GB" sz="1100" dirty="0">
                          <a:effectLst/>
                        </a:rPr>
                        <a:t>How would it have felt to be a soldier living and fighting in WW1?</a:t>
                      </a:r>
                    </a:p>
                    <a:p>
                      <a:pPr algn="l">
                        <a:spcAft>
                          <a:spcPts val="0"/>
                        </a:spcAft>
                      </a:pPr>
                      <a:r>
                        <a:rPr lang="en-GB" sz="1100" dirty="0">
                          <a:effectLst/>
                        </a:rPr>
                        <a:t> </a:t>
                      </a:r>
                    </a:p>
                    <a:p>
                      <a:pPr algn="l">
                        <a:spcAft>
                          <a:spcPts val="300"/>
                        </a:spcAft>
                      </a:pPr>
                      <a:r>
                        <a:rPr lang="en-US" sz="1100" dirty="0">
                          <a:effectLst/>
                        </a:rPr>
                        <a:t> </a:t>
                      </a:r>
                      <a:endParaRPr lang="en-GB" sz="1100" dirty="0">
                        <a:effectLst/>
                      </a:endParaRPr>
                    </a:p>
                    <a:p>
                      <a:pPr algn="l">
                        <a:spcAft>
                          <a:spcPts val="300"/>
                        </a:spcAft>
                      </a:pPr>
                      <a:r>
                        <a:rPr lang="en-US" sz="1100" u="sng" dirty="0">
                          <a:effectLst/>
                        </a:rPr>
                        <a:t>Key questions:</a:t>
                      </a:r>
                      <a:endParaRPr lang="en-GB" sz="1100" dirty="0">
                        <a:effectLst/>
                      </a:endParaRPr>
                    </a:p>
                    <a:p>
                      <a:pPr algn="l">
                        <a:spcAft>
                          <a:spcPts val="300"/>
                        </a:spcAft>
                      </a:pPr>
                      <a:r>
                        <a:rPr lang="en-US" sz="1100" dirty="0">
                          <a:effectLst/>
                        </a:rPr>
                        <a:t>When is Journey’s End set?</a:t>
                      </a:r>
                      <a:endParaRPr lang="en-GB" sz="1100" dirty="0">
                        <a:effectLst/>
                      </a:endParaRPr>
                    </a:p>
                    <a:p>
                      <a:pPr algn="l">
                        <a:spcAft>
                          <a:spcPts val="300"/>
                        </a:spcAft>
                      </a:pPr>
                      <a:r>
                        <a:rPr lang="en-US" sz="1100" dirty="0">
                          <a:effectLst/>
                        </a:rPr>
                        <a:t>What rank are </a:t>
                      </a:r>
                      <a:r>
                        <a:rPr lang="en-GB" sz="1100" dirty="0">
                          <a:effectLst/>
                        </a:rPr>
                        <a:t>Osborne, Stanhope &amp; Raleigh?</a:t>
                      </a:r>
                    </a:p>
                    <a:p>
                      <a:pPr algn="l">
                        <a:spcAft>
                          <a:spcPts val="300"/>
                        </a:spcAft>
                      </a:pPr>
                      <a:r>
                        <a:rPr lang="en-GB" sz="1100" dirty="0">
                          <a:effectLst/>
                        </a:rPr>
                        <a:t>What are the key moments in the play?</a:t>
                      </a:r>
                    </a:p>
                    <a:p>
                      <a:pPr algn="l">
                        <a:spcAft>
                          <a:spcPts val="300"/>
                        </a:spcAft>
                      </a:pPr>
                      <a:r>
                        <a:rPr lang="en-US" sz="11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74" marR="36174" marT="0" marB="0"/>
                </a:tc>
                <a:tc>
                  <a:txBody>
                    <a:bodyPr/>
                    <a:lstStyle/>
                    <a:p>
                      <a:pPr algn="l">
                        <a:spcAft>
                          <a:spcPts val="300"/>
                        </a:spcAft>
                      </a:pPr>
                      <a:r>
                        <a:rPr lang="en-GB" sz="1100" dirty="0">
                          <a:effectLst/>
                        </a:rPr>
                        <a:t>Key characters: Osborne, Stanhope &amp; Raleigh. What do they each symbolise?</a:t>
                      </a:r>
                    </a:p>
                    <a:p>
                      <a:pPr algn="l">
                        <a:spcAft>
                          <a:spcPts val="300"/>
                        </a:spcAft>
                      </a:pPr>
                      <a:r>
                        <a:rPr lang="en-GB" sz="1100" dirty="0">
                          <a:effectLst/>
                        </a:rPr>
                        <a:t>The play takes place over 4 days. The constrained timespan, claustrophobic setting, and the feeling of inevitable doom help to create sense of unity.</a:t>
                      </a:r>
                    </a:p>
                    <a:p>
                      <a:pPr algn="l">
                        <a:spcAft>
                          <a:spcPts val="500"/>
                        </a:spcAft>
                      </a:pPr>
                      <a:r>
                        <a:rPr lang="en-GB" sz="1100" dirty="0">
                          <a:effectLst/>
                        </a:rPr>
                        <a:t>Events in the play do not fit neatly together nor do they lead naturally on to the next. The audience is left not knowing what to think. Rather what Sherriff does is include a number of complications (a twist which is introduced into a play to heighten tension and prolong the climax of the story), moments of drama and an exploration of characters’ reactions and relationships, showing the conditions of war.</a:t>
                      </a:r>
                    </a:p>
                    <a:p>
                      <a:pPr algn="l">
                        <a:spcBef>
                          <a:spcPts val="720"/>
                        </a:spcBef>
                        <a:spcAft>
                          <a:spcPts val="1000"/>
                        </a:spcAft>
                      </a:pPr>
                      <a:r>
                        <a:rPr lang="en-GB" sz="1100" dirty="0">
                          <a:effectLst/>
                        </a:rPr>
                        <a:t>Just as in Alice’s Adventures in Wonderland (read by Osborne), where nothing makes sense, so this world seems to make no sense itself.</a:t>
                      </a:r>
                    </a:p>
                    <a:p>
                      <a:pPr algn="l">
                        <a:spcAft>
                          <a:spcPts val="300"/>
                        </a:spcAft>
                      </a:pPr>
                      <a:r>
                        <a:rPr lang="en-GB" sz="1100" dirty="0">
                          <a:effectLst/>
                        </a:rPr>
                        <a:t>Texts:</a:t>
                      </a:r>
                    </a:p>
                    <a:p>
                      <a:pPr marL="342900" lvl="0" indent="-342900" algn="l">
                        <a:lnSpc>
                          <a:spcPct val="107000"/>
                        </a:lnSpc>
                        <a:spcAft>
                          <a:spcPts val="0"/>
                        </a:spcAft>
                        <a:buFont typeface="Calibri" panose="020F0502020204030204" pitchFamily="34" charset="0"/>
                        <a:buChar char="-"/>
                      </a:pPr>
                      <a:r>
                        <a:rPr lang="en-GB" sz="1100" dirty="0">
                          <a:effectLst/>
                        </a:rPr>
                        <a:t>RC Sheriff, Journey’s End Page numbers refer to the Heinemann Plays edition. ISBN: 978-0-435232-90-0. NB. This is a short play and can be read in less than 2 hours.</a:t>
                      </a:r>
                    </a:p>
                    <a:p>
                      <a:pPr marL="342900" lvl="0" indent="-342900" algn="l">
                        <a:lnSpc>
                          <a:spcPct val="107000"/>
                        </a:lnSpc>
                        <a:spcAft>
                          <a:spcPts val="800"/>
                        </a:spcAft>
                        <a:buFont typeface="Calibri" panose="020F0502020204030204" pitchFamily="34" charset="0"/>
                        <a:buChar char="-"/>
                      </a:pPr>
                      <a:r>
                        <a:rPr lang="en-GB" sz="1100" dirty="0">
                          <a:effectLst/>
                        </a:rPr>
                        <a:t>Journey’s End context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4" marR="36174" marT="0" marB="0"/>
                </a:tc>
                <a:tc>
                  <a:txBody>
                    <a:bodyPr/>
                    <a:lstStyle/>
                    <a:p>
                      <a:pPr algn="l">
                        <a:spcAft>
                          <a:spcPts val="300"/>
                        </a:spcAft>
                      </a:pPr>
                      <a:r>
                        <a:rPr lang="en-GB" sz="1100" u="sng" dirty="0">
                          <a:effectLst/>
                        </a:rPr>
                        <a:t>Terminology</a:t>
                      </a:r>
                      <a:endParaRPr lang="en-GB" sz="1100" dirty="0">
                        <a:effectLst/>
                      </a:endParaRPr>
                    </a:p>
                    <a:p>
                      <a:pPr algn="l">
                        <a:spcAft>
                          <a:spcPts val="300"/>
                        </a:spcAft>
                      </a:pPr>
                      <a:r>
                        <a:rPr lang="en-GB" sz="1100" dirty="0">
                          <a:effectLst/>
                        </a:rPr>
                        <a:t>act</a:t>
                      </a:r>
                    </a:p>
                    <a:p>
                      <a:pPr algn="l">
                        <a:spcAft>
                          <a:spcPts val="300"/>
                        </a:spcAft>
                      </a:pPr>
                      <a:r>
                        <a:rPr lang="en-GB" sz="1100" dirty="0">
                          <a:effectLst/>
                        </a:rPr>
                        <a:t>symbolism</a:t>
                      </a:r>
                    </a:p>
                    <a:p>
                      <a:pPr algn="l">
                        <a:spcAft>
                          <a:spcPts val="300"/>
                        </a:spcAft>
                      </a:pPr>
                      <a:r>
                        <a:rPr lang="en-GB" sz="1100" dirty="0">
                          <a:effectLst/>
                        </a:rPr>
                        <a:t>realism</a:t>
                      </a:r>
                    </a:p>
                    <a:p>
                      <a:pPr algn="l">
                        <a:spcAft>
                          <a:spcPts val="300"/>
                        </a:spcAft>
                      </a:pPr>
                      <a:r>
                        <a:rPr lang="en-GB" sz="1100" dirty="0">
                          <a:effectLst/>
                        </a:rPr>
                        <a:t>Aristotle’s unities</a:t>
                      </a:r>
                    </a:p>
                    <a:p>
                      <a:pPr algn="l">
                        <a:spcAft>
                          <a:spcPts val="300"/>
                        </a:spcAft>
                      </a:pPr>
                      <a:r>
                        <a:rPr lang="en-GB" sz="1100" dirty="0">
                          <a:effectLst/>
                        </a:rPr>
                        <a:t> </a:t>
                      </a:r>
                    </a:p>
                    <a:p>
                      <a:pPr algn="l">
                        <a:spcAft>
                          <a:spcPts val="300"/>
                        </a:spcAft>
                      </a:pPr>
                      <a:r>
                        <a:rPr lang="en-GB" sz="1100" u="sng" dirty="0">
                          <a:effectLst/>
                        </a:rPr>
                        <a:t>Vocabulary</a:t>
                      </a:r>
                      <a:endParaRPr lang="en-GB" sz="1100" dirty="0">
                        <a:effectLst/>
                      </a:endParaRPr>
                    </a:p>
                    <a:p>
                      <a:pPr algn="l">
                        <a:spcAft>
                          <a:spcPts val="300"/>
                        </a:spcAft>
                      </a:pPr>
                      <a:r>
                        <a:rPr lang="en-GB" sz="1100" dirty="0">
                          <a:effectLst/>
                        </a:rPr>
                        <a:t>heroism</a:t>
                      </a:r>
                    </a:p>
                    <a:p>
                      <a:pPr algn="l">
                        <a:spcAft>
                          <a:spcPts val="300"/>
                        </a:spcAft>
                      </a:pPr>
                      <a:r>
                        <a:rPr lang="en-GB" sz="1100" dirty="0">
                          <a:effectLst/>
                        </a:rPr>
                        <a:t>comrade</a:t>
                      </a:r>
                    </a:p>
                    <a:p>
                      <a:pPr algn="l">
                        <a:spcAft>
                          <a:spcPts val="300"/>
                        </a:spcAft>
                      </a:pPr>
                      <a:r>
                        <a:rPr lang="en-GB" sz="1100" dirty="0">
                          <a:effectLst/>
                        </a:rPr>
                        <a:t>regulations</a:t>
                      </a:r>
                    </a:p>
                    <a:p>
                      <a:pPr algn="l">
                        <a:spcAft>
                          <a:spcPts val="300"/>
                        </a:spcAft>
                      </a:pPr>
                      <a:r>
                        <a:rPr lang="en-GB" sz="1100" dirty="0">
                          <a:effectLst/>
                        </a:rPr>
                        <a:t>insubordination</a:t>
                      </a:r>
                    </a:p>
                    <a:p>
                      <a:pPr algn="l">
                        <a:spcAft>
                          <a:spcPts val="300"/>
                        </a:spcAft>
                      </a:pPr>
                      <a:r>
                        <a:rPr lang="en-GB" sz="11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74" marR="36174" marT="0" marB="0"/>
                </a:tc>
                <a:tc>
                  <a:txBody>
                    <a:bodyPr/>
                    <a:lstStyle/>
                    <a:p>
                      <a:pPr algn="l">
                        <a:spcAft>
                          <a:spcPts val="300"/>
                        </a:spcAft>
                      </a:pPr>
                      <a:r>
                        <a:rPr lang="en-GB" sz="1100" dirty="0">
                          <a:effectLst/>
                        </a:rPr>
                        <a:t>Structured discussions:</a:t>
                      </a:r>
                    </a:p>
                    <a:p>
                      <a:pPr algn="l">
                        <a:spcAft>
                          <a:spcPts val="300"/>
                        </a:spcAft>
                      </a:pPr>
                      <a:r>
                        <a:rPr lang="en-GB" sz="1100" dirty="0">
                          <a:effectLst/>
                        </a:rPr>
                        <a:t>How do the opening stage directions prepare us for the play?</a:t>
                      </a:r>
                    </a:p>
                    <a:p>
                      <a:pPr algn="l">
                        <a:spcAft>
                          <a:spcPts val="500"/>
                        </a:spcAft>
                      </a:pPr>
                      <a:r>
                        <a:rPr lang="en-GB" sz="1100" dirty="0">
                          <a:effectLst/>
                        </a:rPr>
                        <a:t>Couch to 5 k writing: </a:t>
                      </a:r>
                    </a:p>
                    <a:p>
                      <a:pPr algn="l">
                        <a:spcAft>
                          <a:spcPts val="500"/>
                        </a:spcAft>
                      </a:pPr>
                      <a:r>
                        <a:rPr lang="en-GB" sz="1100" dirty="0">
                          <a:effectLst/>
                        </a:rPr>
                        <a:t>How are Stanhope and Raleigh used as symbolic characters?</a:t>
                      </a:r>
                    </a:p>
                    <a:p>
                      <a:pPr algn="l">
                        <a:spcAft>
                          <a:spcPts val="500"/>
                        </a:spcAft>
                      </a:pPr>
                      <a:r>
                        <a:rPr lang="en-GB" sz="1100" dirty="0">
                          <a:effectLst/>
                        </a:rPr>
                        <a:t>Write Osborne or Raleigh’s letter home before the raid</a:t>
                      </a:r>
                    </a:p>
                    <a:p>
                      <a:pPr algn="l">
                        <a:spcAft>
                          <a:spcPts val="500"/>
                        </a:spcAft>
                      </a:pPr>
                      <a:r>
                        <a:rPr lang="en-GB" sz="1100" dirty="0">
                          <a:effectLst/>
                        </a:rPr>
                        <a:t>Reading fluency:</a:t>
                      </a:r>
                    </a:p>
                    <a:p>
                      <a:pPr algn="l">
                        <a:spcAft>
                          <a:spcPts val="500"/>
                        </a:spcAft>
                      </a:pPr>
                      <a:r>
                        <a:rPr lang="en-GB" sz="1100" dirty="0">
                          <a:effectLst/>
                        </a:rPr>
                        <a:t>Parts of the text of Journey’s End should be read using echo/choral reading to enhance students’ understanding of performance &amp; stagecraft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74" marR="36174" marT="0" marB="0"/>
                </a:tc>
                <a:extLst>
                  <a:ext uri="{0D108BD9-81ED-4DB2-BD59-A6C34878D82A}">
                    <a16:rowId xmlns:a16="http://schemas.microsoft.com/office/drawing/2014/main" val="14527793"/>
                  </a:ext>
                </a:extLst>
              </a:tr>
              <a:tr h="2792361">
                <a:tc gridSpan="4">
                  <a:txBody>
                    <a:bodyPr/>
                    <a:lstStyle/>
                    <a:p>
                      <a:pPr algn="l">
                        <a:spcAft>
                          <a:spcPts val="500"/>
                        </a:spcAft>
                      </a:pPr>
                      <a:r>
                        <a:rPr lang="en-GB" sz="1100" dirty="0">
                          <a:effectLst/>
                        </a:rPr>
                        <a:t>Expert knowledge</a:t>
                      </a:r>
                    </a:p>
                    <a:p>
                      <a:pPr algn="l">
                        <a:spcAft>
                          <a:spcPts val="500"/>
                        </a:spcAft>
                      </a:pPr>
                      <a:r>
                        <a:rPr lang="en-GB" sz="1100" dirty="0">
                          <a:effectLst/>
                        </a:rPr>
                        <a:t>The well-made play is a dramatic genre from 19</a:t>
                      </a:r>
                      <a:r>
                        <a:rPr lang="en-GB" sz="1100" baseline="30000" dirty="0">
                          <a:effectLst/>
                        </a:rPr>
                        <a:t>th</a:t>
                      </a:r>
                      <a:r>
                        <a:rPr lang="en-GB" sz="1100" dirty="0">
                          <a:effectLst/>
                        </a:rPr>
                        <a:t> century theatre, developed by the French dramatist </a:t>
                      </a:r>
                      <a:r>
                        <a:rPr lang="en-GB" sz="1100" dirty="0" err="1">
                          <a:effectLst/>
                        </a:rPr>
                        <a:t>Eugène</a:t>
                      </a:r>
                      <a:r>
                        <a:rPr lang="en-GB" sz="1100" dirty="0">
                          <a:effectLst/>
                        </a:rPr>
                        <a:t> Scribe. It is characterised by concise plotting, compelling narrative and a largely standardised structure, with little emphasis on characterisation and intellectual ideas. The is some argument about whether Journey’s End fits this definition.</a:t>
                      </a:r>
                    </a:p>
                    <a:p>
                      <a:pPr algn="l">
                        <a:spcAft>
                          <a:spcPts val="500"/>
                        </a:spcAft>
                      </a:pPr>
                      <a:r>
                        <a:rPr lang="en-GB" sz="1100" dirty="0">
                          <a:effectLst/>
                        </a:rPr>
                        <a:t>Because of the play’s realism, some critics have accused it of having no structure: “the play is a series of scenes almost unrelated and as difficult to interpret as they would be in real life” (the Times 1929). The apparent disorganised nature of events is a reflection of the chaos of war where things do not follow strict patterns.</a:t>
                      </a:r>
                    </a:p>
                    <a:p>
                      <a:pPr algn="l">
                        <a:spcAft>
                          <a:spcPts val="0"/>
                        </a:spcAft>
                      </a:pPr>
                      <a:r>
                        <a:rPr lang="en-GB" sz="1100" dirty="0">
                          <a:effectLst/>
                        </a:rPr>
                        <a:t>Aristotle’s dramatic unities are </a:t>
                      </a:r>
                    </a:p>
                    <a:p>
                      <a:pPr marL="342900" lvl="0" indent="-342900" algn="l">
                        <a:lnSpc>
                          <a:spcPct val="107000"/>
                        </a:lnSpc>
                        <a:spcAft>
                          <a:spcPts val="0"/>
                        </a:spcAft>
                        <a:buFont typeface="Calibri" panose="020F0502020204030204" pitchFamily="34" charset="0"/>
                        <a:buChar char="-"/>
                      </a:pPr>
                      <a:r>
                        <a:rPr lang="en-GB" sz="1100" dirty="0">
                          <a:effectLst/>
                        </a:rPr>
                        <a:t>the unity of action: a play should have one main action that it follows, with no or few subplots; </a:t>
                      </a:r>
                    </a:p>
                    <a:p>
                      <a:pPr marL="342900" lvl="0" indent="-342900" algn="l">
                        <a:lnSpc>
                          <a:spcPct val="107000"/>
                        </a:lnSpc>
                        <a:spcAft>
                          <a:spcPts val="0"/>
                        </a:spcAft>
                        <a:buFont typeface="Calibri" panose="020F0502020204030204" pitchFamily="34" charset="0"/>
                        <a:buChar char="-"/>
                      </a:pPr>
                      <a:r>
                        <a:rPr lang="en-GB" sz="1100" dirty="0">
                          <a:effectLst/>
                        </a:rPr>
                        <a:t>the unity of place: a play should cover a single physical space and should not attempt to compress geography, nor should the stage represent more than one place; </a:t>
                      </a:r>
                    </a:p>
                    <a:p>
                      <a:pPr marL="342900" lvl="0" indent="-342900" algn="l">
                        <a:lnSpc>
                          <a:spcPct val="107000"/>
                        </a:lnSpc>
                        <a:spcAft>
                          <a:spcPts val="800"/>
                        </a:spcAft>
                        <a:buFont typeface="Calibri" panose="020F0502020204030204" pitchFamily="34" charset="0"/>
                        <a:buChar char="-"/>
                      </a:pPr>
                      <a:r>
                        <a:rPr lang="en-GB" sz="1100" dirty="0">
                          <a:effectLst/>
                        </a:rPr>
                        <a:t>the unity of time: the action in a play should take place over no more than 24 hours.</a:t>
                      </a:r>
                    </a:p>
                    <a:p>
                      <a:pPr algn="l">
                        <a:spcAft>
                          <a:spcPts val="0"/>
                        </a:spcAft>
                      </a:pPr>
                      <a:r>
                        <a:rPr lang="en-GB" sz="1100" dirty="0">
                          <a:effectLst/>
                        </a:rPr>
                        <a:t>Robert Cedric Sherriff was born in 1896 in Hampton Wick, Middlesex. Upon finishing school in 1914, he began working in his father’s insurance office, working as a clerk until World War I. Sherriff served in the East Surrey Regiment, fighting in several notable battles until he was finally injured in 1917. At this point, he returned to his original line of work, acting as an insurance adjuster for ten years. During this period, he began to write plays, drawing upon his wartime experiences in works like Journey’s End, his most famous and celebrated artistic effort. First produced in 1928, Journey’s End attracted widespread critical acclaim and enjoyed a long run in London. After this success, Sherriff attended New College, Oxford in the early thirties, where he was part of the Royal Society of Literature and the Society of Antiquaries of London. During his lifetime, he composed eighteen original plays, wrote fifteen film scripts, and even published several novels.</a:t>
                      </a:r>
                    </a:p>
                  </a:txBody>
                  <a:tcPr marL="36174" marR="36174"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537927"/>
                  </a:ext>
                </a:extLst>
              </a:tr>
            </a:tbl>
          </a:graphicData>
        </a:graphic>
      </p:graphicFrame>
    </p:spTree>
    <p:extLst>
      <p:ext uri="{BB962C8B-B14F-4D97-AF65-F5344CB8AC3E}">
        <p14:creationId xmlns:p14="http://schemas.microsoft.com/office/powerpoint/2010/main" val="3936948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7602" y="965621"/>
            <a:ext cx="6096000" cy="3323987"/>
          </a:xfrm>
          <a:prstGeom prst="rect">
            <a:avLst/>
          </a:prstGeom>
          <a:solidFill>
            <a:schemeClr val="accent6">
              <a:lumMod val="20000"/>
              <a:lumOff val="80000"/>
            </a:schemeClr>
          </a:solidFill>
          <a:ln>
            <a:solidFill>
              <a:schemeClr val="tx1"/>
            </a:solidFill>
          </a:ln>
        </p:spPr>
        <p:txBody>
          <a:bodyPr>
            <a:spAutoFit/>
          </a:bodyPr>
          <a:lstStyle/>
          <a:p>
            <a:pPr algn="ctr">
              <a:spcAft>
                <a:spcPts val="0"/>
              </a:spcAft>
            </a:pPr>
            <a:r>
              <a:rPr lang="en-GB" sz="5000" kern="1400" spc="-50" dirty="0">
                <a:latin typeface="Calibri Light" panose="020F0302020204030204" pitchFamily="34" charset="0"/>
                <a:ea typeface="Yu Gothic Light" panose="020B0300000000000000" pitchFamily="34" charset="-128"/>
                <a:cs typeface="Times New Roman" panose="02020603050405020304" pitchFamily="18" charset="0"/>
              </a:rPr>
              <a:t>Year 9 English</a:t>
            </a:r>
          </a:p>
          <a:p>
            <a:pPr algn="ctr">
              <a:spcAft>
                <a:spcPts val="0"/>
              </a:spcAft>
            </a:pPr>
            <a:r>
              <a:rPr lang="en-GB" sz="5000" kern="1400" spc="-50" dirty="0">
                <a:latin typeface="Calibri Light" panose="020F0302020204030204" pitchFamily="34" charset="0"/>
                <a:ea typeface="Yu Gothic Light" panose="020B0300000000000000" pitchFamily="34" charset="-128"/>
                <a:cs typeface="Times New Roman" panose="02020603050405020304" pitchFamily="18" charset="0"/>
              </a:rPr>
              <a:t>Michaelmas Term</a:t>
            </a:r>
          </a:p>
          <a:p>
            <a:pPr algn="ctr">
              <a:spcAft>
                <a:spcPts val="0"/>
              </a:spcAft>
            </a:pPr>
            <a:r>
              <a:rPr lang="en-GB" sz="5000" kern="1400" spc="-50" dirty="0">
                <a:latin typeface="Calibri Light" panose="020F0302020204030204" pitchFamily="34" charset="0"/>
                <a:ea typeface="Yu Gothic Light" panose="020B0300000000000000" pitchFamily="34" charset="-128"/>
                <a:cs typeface="Times New Roman" panose="02020603050405020304" pitchFamily="18" charset="0"/>
              </a:rPr>
              <a:t>War Writing</a:t>
            </a:r>
          </a:p>
          <a:p>
            <a:pPr algn="ctr">
              <a:spcAft>
                <a:spcPts val="0"/>
              </a:spcAft>
            </a:pPr>
            <a:r>
              <a:rPr lang="en-GB" sz="5000" kern="1400" spc="-50" dirty="0">
                <a:latin typeface="Calibri Light" panose="020F0302020204030204" pitchFamily="34" charset="0"/>
                <a:ea typeface="Yu Gothic Light" panose="020B0300000000000000" pitchFamily="34" charset="-128"/>
                <a:cs typeface="Times New Roman" panose="02020603050405020304" pitchFamily="18" charset="0"/>
              </a:rPr>
              <a:t>Week 2, Lesson 1</a:t>
            </a:r>
          </a:p>
          <a:p>
            <a:pPr>
              <a:spcAft>
                <a:spcPts val="0"/>
              </a:spcAft>
            </a:pPr>
            <a:r>
              <a:rPr lang="en-GB" sz="1000" dirty="0">
                <a:effectLst/>
                <a:latin typeface="Times New Roman" panose="02020603050405020304" pitchFamily="18" charset="0"/>
                <a:ea typeface="Times New Roman" panose="02020603050405020304" pitchFamily="18" charset="0"/>
              </a:rPr>
              <a:t> </a:t>
            </a:r>
          </a:p>
        </p:txBody>
      </p:sp>
      <p:pic>
        <p:nvPicPr>
          <p:cNvPr id="3" name="Picture 2" descr="Diagram&#10;&#10;Description automatically generated"/>
          <p:cNvPicPr/>
          <p:nvPr/>
        </p:nvPicPr>
        <p:blipFill rotWithShape="1">
          <a:blip r:embed="rId2" cstate="print">
            <a:extLst>
              <a:ext uri="{28A0092B-C50C-407E-A947-70E740481C1C}">
                <a14:useLocalDpi xmlns:a14="http://schemas.microsoft.com/office/drawing/2010/main" val="0"/>
              </a:ext>
            </a:extLst>
          </a:blip>
          <a:srcRect l="26299" t="55938" r="25914" b="7917"/>
          <a:stretch/>
        </p:blipFill>
        <p:spPr>
          <a:xfrm>
            <a:off x="7675581" y="2419396"/>
            <a:ext cx="1168021" cy="1051392"/>
          </a:xfrm>
          <a:prstGeom prst="rect">
            <a:avLst/>
          </a:prstGeom>
        </p:spPr>
      </p:pic>
    </p:spTree>
    <p:extLst>
      <p:ext uri="{BB962C8B-B14F-4D97-AF65-F5344CB8AC3E}">
        <p14:creationId xmlns:p14="http://schemas.microsoft.com/office/powerpoint/2010/main" val="3594070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1187" y="1450527"/>
            <a:ext cx="6096000" cy="2714526"/>
          </a:xfrm>
          <a:prstGeom prst="rect">
            <a:avLst/>
          </a:prstGeom>
          <a:solidFill>
            <a:schemeClr val="accent5">
              <a:lumMod val="20000"/>
              <a:lumOff val="80000"/>
            </a:schemeClr>
          </a:solidFill>
          <a:ln>
            <a:solidFill>
              <a:schemeClr val="tx1"/>
            </a:solidFill>
          </a:ln>
        </p:spPr>
        <p:txBody>
          <a:bodyPr>
            <a:spAutoFit/>
          </a:bodyPr>
          <a:lstStyle/>
          <a:p>
            <a:pPr>
              <a:spcAft>
                <a:spcPts val="0"/>
              </a:spcAft>
            </a:pPr>
            <a:r>
              <a:rPr lang="en-GB" sz="2400" dirty="0">
                <a:latin typeface="Calibri Light" panose="020F0302020204030204" pitchFamily="34" charset="0"/>
                <a:ea typeface="Times New Roman" panose="02020603050405020304" pitchFamily="18" charset="0"/>
              </a:rPr>
              <a:t>Recap:</a:t>
            </a:r>
            <a:endParaRPr lang="en-GB" sz="2400" dirty="0">
              <a:latin typeface="Times New Roman" panose="02020603050405020304" pitchFamily="18" charset="0"/>
              <a:ea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400" dirty="0">
                <a:latin typeface="Calibri Light" panose="020F0302020204030204" pitchFamily="34" charset="0"/>
                <a:ea typeface="Calibri" panose="020F0502020204030204" pitchFamily="34" charset="0"/>
                <a:cs typeface="Times New Roman" panose="02020603050405020304" pitchFamily="18" charset="0"/>
              </a:rPr>
              <a:t>Use the word ‘incompetent’ in a sentence.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400" dirty="0">
                <a:latin typeface="Calibri Light" panose="020F0302020204030204" pitchFamily="34" charset="0"/>
                <a:ea typeface="Calibri" panose="020F0502020204030204" pitchFamily="34" charset="0"/>
                <a:cs typeface="Times New Roman" panose="02020603050405020304" pitchFamily="18" charset="0"/>
              </a:rPr>
              <a:t>What is a patriot?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400" dirty="0">
                <a:latin typeface="Calibri Light" panose="020F0302020204030204" pitchFamily="34" charset="0"/>
                <a:ea typeface="Calibri" panose="020F0502020204030204" pitchFamily="34" charset="0"/>
                <a:cs typeface="Times New Roman" panose="02020603050405020304" pitchFamily="18" charset="0"/>
              </a:rPr>
              <a:t>Change courage to make it an adjective.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400" dirty="0">
                <a:latin typeface="Calibri Light" panose="020F0302020204030204" pitchFamily="34" charset="0"/>
                <a:ea typeface="Calibri" panose="020F0502020204030204" pitchFamily="34" charset="0"/>
                <a:cs typeface="Times New Roman" panose="02020603050405020304" pitchFamily="18" charset="0"/>
              </a:rPr>
              <a:t>What type of word is ‘despite’?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400" dirty="0">
                <a:latin typeface="Calibri Light" panose="020F0302020204030204" pitchFamily="34" charset="0"/>
                <a:ea typeface="Calibri" panose="020F0502020204030204" pitchFamily="34" charset="0"/>
                <a:cs typeface="Times New Roman" panose="02020603050405020304" pitchFamily="18" charset="0"/>
              </a:rPr>
              <a:t>Who is Wilfred Owen?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Light" panose="020F030202020403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459541" y="1054252"/>
            <a:ext cx="798645" cy="792549"/>
          </a:xfrm>
          <a:prstGeom prst="rect">
            <a:avLst/>
          </a:prstGeom>
        </p:spPr>
      </p:pic>
    </p:spTree>
    <p:extLst>
      <p:ext uri="{BB962C8B-B14F-4D97-AF65-F5344CB8AC3E}">
        <p14:creationId xmlns:p14="http://schemas.microsoft.com/office/powerpoint/2010/main" val="103378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0350" y="1403350"/>
            <a:ext cx="4546600" cy="193899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sz="4000" dirty="0"/>
              <a:t>What do we already know about World War I?</a:t>
            </a:r>
          </a:p>
        </p:txBody>
      </p:sp>
      <p:sp>
        <p:nvSpPr>
          <p:cNvPr id="3" name="TextBox 2"/>
          <p:cNvSpPr txBox="1"/>
          <p:nvPr/>
        </p:nvSpPr>
        <p:spPr>
          <a:xfrm>
            <a:off x="279400" y="241300"/>
            <a:ext cx="2146300" cy="1384995"/>
          </a:xfrm>
          <a:prstGeom prst="rect">
            <a:avLst/>
          </a:prstGeom>
          <a:solidFill>
            <a:schemeClr val="accent5">
              <a:lumMod val="20000"/>
              <a:lumOff val="80000"/>
            </a:schemeClr>
          </a:solidFill>
          <a:ln>
            <a:solidFill>
              <a:schemeClr val="tx1"/>
            </a:solidFill>
          </a:ln>
        </p:spPr>
        <p:txBody>
          <a:bodyPr wrap="square" rtlCol="0">
            <a:spAutoFit/>
          </a:bodyPr>
          <a:lstStyle/>
          <a:p>
            <a:r>
              <a:rPr lang="en-GB" sz="1400" dirty="0"/>
              <a:t>Link to Bodleian Library resources on Literature of WW1: </a:t>
            </a:r>
            <a:r>
              <a:rPr lang="en-GB" sz="1400" dirty="0">
                <a:hlinkClick r:id="rId2"/>
              </a:rPr>
              <a:t>https://libguides.bodleian.ox.ac.uk/ww1-sources/literature</a:t>
            </a:r>
            <a:endParaRPr lang="en-GB" sz="1400" dirty="0"/>
          </a:p>
        </p:txBody>
      </p:sp>
      <p:sp>
        <p:nvSpPr>
          <p:cNvPr id="4" name="TextBox 3"/>
          <p:cNvSpPr txBox="1"/>
          <p:nvPr/>
        </p:nvSpPr>
        <p:spPr>
          <a:xfrm>
            <a:off x="7899400" y="333632"/>
            <a:ext cx="1803400" cy="1200329"/>
          </a:xfrm>
          <a:prstGeom prst="rect">
            <a:avLst/>
          </a:prstGeom>
          <a:solidFill>
            <a:schemeClr val="accent6">
              <a:lumMod val="20000"/>
              <a:lumOff val="80000"/>
            </a:schemeClr>
          </a:solidFill>
          <a:ln>
            <a:solidFill>
              <a:schemeClr val="tx1"/>
            </a:solidFill>
          </a:ln>
        </p:spPr>
        <p:txBody>
          <a:bodyPr wrap="square" rtlCol="0">
            <a:spAutoFit/>
          </a:bodyPr>
          <a:lstStyle/>
          <a:p>
            <a:r>
              <a:rPr lang="en-GB" dirty="0"/>
              <a:t>BBC </a:t>
            </a:r>
            <a:r>
              <a:rPr lang="en-GB" dirty="0" err="1"/>
              <a:t>Bitesized</a:t>
            </a:r>
            <a:r>
              <a:rPr lang="en-GB" dirty="0"/>
              <a:t>:</a:t>
            </a:r>
          </a:p>
          <a:p>
            <a:r>
              <a:rPr lang="en-GB" dirty="0">
                <a:hlinkClick r:id="rId3"/>
              </a:rPr>
              <a:t>https://www.bbc.co.uk/bitesize/topics/z4crd2p</a:t>
            </a:r>
            <a:endParaRPr lang="en-GB" dirty="0"/>
          </a:p>
        </p:txBody>
      </p:sp>
      <p:sp>
        <p:nvSpPr>
          <p:cNvPr id="5" name="TextBox 4"/>
          <p:cNvSpPr txBox="1"/>
          <p:nvPr/>
        </p:nvSpPr>
        <p:spPr>
          <a:xfrm>
            <a:off x="400050" y="3587750"/>
            <a:ext cx="2482850" cy="1754326"/>
          </a:xfrm>
          <a:prstGeom prst="rect">
            <a:avLst/>
          </a:prstGeom>
          <a:solidFill>
            <a:schemeClr val="accent4">
              <a:lumMod val="20000"/>
              <a:lumOff val="80000"/>
            </a:schemeClr>
          </a:solidFill>
          <a:ln>
            <a:solidFill>
              <a:schemeClr val="tx1"/>
            </a:solidFill>
          </a:ln>
        </p:spPr>
        <p:txBody>
          <a:bodyPr wrap="square" rtlCol="0">
            <a:spAutoFit/>
          </a:bodyPr>
          <a:lstStyle/>
          <a:p>
            <a:r>
              <a:rPr lang="en-GB" dirty="0"/>
              <a:t>Imperial War Museum Link to Summary:</a:t>
            </a:r>
          </a:p>
          <a:p>
            <a:r>
              <a:rPr lang="en-GB" dirty="0">
                <a:hlinkClick r:id="rId4"/>
              </a:rPr>
              <a:t>https://www.iwm.org.uk/history/5-things-you-need-to-know-about-the-first-world-war</a:t>
            </a:r>
            <a:endParaRPr lang="en-GB" dirty="0"/>
          </a:p>
        </p:txBody>
      </p:sp>
      <p:sp>
        <p:nvSpPr>
          <p:cNvPr id="6" name="TextBox 5"/>
          <p:cNvSpPr txBox="1"/>
          <p:nvPr/>
        </p:nvSpPr>
        <p:spPr>
          <a:xfrm>
            <a:off x="7658100" y="3264584"/>
            <a:ext cx="1727200" cy="1200329"/>
          </a:xfrm>
          <a:prstGeom prst="rect">
            <a:avLst/>
          </a:prstGeom>
          <a:solidFill>
            <a:schemeClr val="bg1">
              <a:lumMod val="85000"/>
            </a:schemeClr>
          </a:solidFill>
          <a:ln>
            <a:solidFill>
              <a:schemeClr val="tx1"/>
            </a:solidFill>
          </a:ln>
        </p:spPr>
        <p:txBody>
          <a:bodyPr wrap="square" rtlCol="0">
            <a:spAutoFit/>
          </a:bodyPr>
          <a:lstStyle/>
          <a:p>
            <a:r>
              <a:rPr lang="en-GB" dirty="0" err="1"/>
              <a:t>Youtube</a:t>
            </a:r>
            <a:r>
              <a:rPr lang="en-GB" dirty="0"/>
              <a:t> Video (10mins):</a:t>
            </a:r>
          </a:p>
          <a:p>
            <a:r>
              <a:rPr lang="en-GB" dirty="0">
                <a:hlinkClick r:id="rId5"/>
              </a:rPr>
              <a:t>https://youtu.be/OGfAf45ddCo</a:t>
            </a:r>
            <a:endParaRPr lang="en-GB" dirty="0"/>
          </a:p>
        </p:txBody>
      </p:sp>
    </p:spTree>
    <p:extLst>
      <p:ext uri="{BB962C8B-B14F-4D97-AF65-F5344CB8AC3E}">
        <p14:creationId xmlns:p14="http://schemas.microsoft.com/office/powerpoint/2010/main" val="9714421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65251"/>
            <a:ext cx="2190125" cy="3862596"/>
          </a:xfrm>
          <a:prstGeom prst="rect">
            <a:avLst/>
          </a:prstGeom>
          <a:solidFill>
            <a:schemeClr val="accent2">
              <a:lumMod val="20000"/>
              <a:lumOff val="80000"/>
            </a:schemeClr>
          </a:solidFill>
        </p:spPr>
        <p:txBody>
          <a:bodyPr wrap="square">
            <a:spAutoFit/>
          </a:bodyPr>
          <a:lstStyle/>
          <a:p>
            <a:pPr>
              <a:spcAft>
                <a:spcPts val="300"/>
              </a:spcAft>
            </a:pPr>
            <a:r>
              <a:rPr lang="en-GB" sz="2000" u="sng" dirty="0">
                <a:effectLst/>
              </a:rPr>
              <a:t>Terminology</a:t>
            </a:r>
            <a:endParaRPr lang="en-GB" sz="2000" dirty="0">
              <a:effectLst/>
            </a:endParaRPr>
          </a:p>
          <a:p>
            <a:pPr>
              <a:spcAft>
                <a:spcPts val="300"/>
              </a:spcAft>
            </a:pPr>
            <a:r>
              <a:rPr lang="en-GB" sz="2000" dirty="0">
                <a:effectLst/>
              </a:rPr>
              <a:t>act</a:t>
            </a:r>
          </a:p>
          <a:p>
            <a:pPr>
              <a:spcAft>
                <a:spcPts val="300"/>
              </a:spcAft>
            </a:pPr>
            <a:r>
              <a:rPr lang="en-GB" sz="2000" dirty="0">
                <a:effectLst/>
              </a:rPr>
              <a:t>symbolism</a:t>
            </a:r>
          </a:p>
          <a:p>
            <a:pPr>
              <a:spcAft>
                <a:spcPts val="300"/>
              </a:spcAft>
            </a:pPr>
            <a:r>
              <a:rPr lang="en-GB" sz="2000" dirty="0">
                <a:effectLst/>
              </a:rPr>
              <a:t>realism</a:t>
            </a:r>
          </a:p>
          <a:p>
            <a:pPr>
              <a:spcAft>
                <a:spcPts val="300"/>
              </a:spcAft>
            </a:pPr>
            <a:r>
              <a:rPr lang="en-GB" sz="2000" dirty="0">
                <a:effectLst/>
              </a:rPr>
              <a:t>Aristotle’s unities</a:t>
            </a:r>
          </a:p>
          <a:p>
            <a:pPr>
              <a:spcAft>
                <a:spcPts val="300"/>
              </a:spcAft>
            </a:pPr>
            <a:r>
              <a:rPr lang="en-GB" sz="2000" dirty="0">
                <a:effectLst/>
              </a:rPr>
              <a:t> </a:t>
            </a:r>
          </a:p>
          <a:p>
            <a:pPr>
              <a:spcAft>
                <a:spcPts val="300"/>
              </a:spcAft>
            </a:pPr>
            <a:r>
              <a:rPr lang="en-GB" sz="2000" u="sng" dirty="0">
                <a:effectLst/>
              </a:rPr>
              <a:t>Vocabulary</a:t>
            </a:r>
            <a:endParaRPr lang="en-GB" sz="2000" dirty="0">
              <a:effectLst/>
            </a:endParaRPr>
          </a:p>
          <a:p>
            <a:pPr>
              <a:spcAft>
                <a:spcPts val="300"/>
              </a:spcAft>
            </a:pPr>
            <a:r>
              <a:rPr lang="en-GB" sz="2000" dirty="0">
                <a:effectLst/>
              </a:rPr>
              <a:t>heroism</a:t>
            </a:r>
          </a:p>
          <a:p>
            <a:pPr>
              <a:spcAft>
                <a:spcPts val="300"/>
              </a:spcAft>
            </a:pPr>
            <a:r>
              <a:rPr lang="en-GB" sz="2000" dirty="0">
                <a:effectLst/>
              </a:rPr>
              <a:t>comrade</a:t>
            </a:r>
          </a:p>
          <a:p>
            <a:pPr>
              <a:spcAft>
                <a:spcPts val="300"/>
              </a:spcAft>
            </a:pPr>
            <a:r>
              <a:rPr lang="en-GB" sz="2000" dirty="0">
                <a:effectLst/>
              </a:rPr>
              <a:t>regulations</a:t>
            </a:r>
          </a:p>
          <a:p>
            <a:pPr>
              <a:spcAft>
                <a:spcPts val="300"/>
              </a:spcAft>
            </a:pPr>
            <a:r>
              <a:rPr lang="en-GB" sz="2000" dirty="0">
                <a:effectLst/>
              </a:rPr>
              <a:t>insubordination</a:t>
            </a:r>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2078518" cy="707886"/>
          </a:xfrm>
          <a:prstGeom prst="rect">
            <a:avLst/>
          </a:prstGeom>
          <a:solidFill>
            <a:schemeClr val="accent2">
              <a:lumMod val="20000"/>
              <a:lumOff val="80000"/>
            </a:schemeClr>
          </a:solidFill>
        </p:spPr>
        <p:txBody>
          <a:bodyPr wrap="none">
            <a:spAutoFit/>
          </a:bodyPr>
          <a:lstStyle/>
          <a:p>
            <a:r>
              <a:rPr lang="en-GB" sz="4000" dirty="0"/>
              <a:t>Comrade</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3562704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41452" y="4735840"/>
            <a:ext cx="8001103" cy="1803011"/>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533166" y="204507"/>
            <a:ext cx="2537298" cy="1323439"/>
          </a:xfrm>
          <a:prstGeom prst="rect">
            <a:avLst/>
          </a:prstGeom>
          <a:solidFill>
            <a:schemeClr val="accent2">
              <a:lumMod val="20000"/>
              <a:lumOff val="80000"/>
            </a:schemeClr>
          </a:solidFill>
        </p:spPr>
        <p:txBody>
          <a:bodyPr wrap="none">
            <a:spAutoFit/>
          </a:bodyPr>
          <a:lstStyle/>
          <a:p>
            <a:pPr algn="ctr"/>
            <a:r>
              <a:rPr lang="en-GB" sz="4000" dirty="0"/>
              <a:t>New Word:</a:t>
            </a:r>
          </a:p>
          <a:p>
            <a:pPr algn="ctr"/>
            <a:r>
              <a:rPr lang="en-GB" sz="4000" dirty="0"/>
              <a:t>Comrade</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913359" y="1328174"/>
            <a:ext cx="3054381" cy="2869267"/>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197070" y="2967452"/>
            <a:ext cx="3369573" cy="523220"/>
          </a:xfrm>
          <a:prstGeom prst="rect">
            <a:avLst/>
          </a:prstGeom>
          <a:noFill/>
        </p:spPr>
        <p:txBody>
          <a:bodyPr wrap="square" rtlCol="0">
            <a:spAutoFit/>
          </a:bodyPr>
          <a:lstStyle/>
          <a:p>
            <a:r>
              <a:rPr lang="en-GB" sz="2800" dirty="0"/>
              <a:t>“Com-raid”</a:t>
            </a:r>
          </a:p>
        </p:txBody>
      </p:sp>
      <p:grpSp>
        <p:nvGrpSpPr>
          <p:cNvPr id="12" name="Group 11"/>
          <p:cNvGrpSpPr/>
          <p:nvPr/>
        </p:nvGrpSpPr>
        <p:grpSpPr>
          <a:xfrm>
            <a:off x="8969889" y="788562"/>
            <a:ext cx="2203555" cy="3252614"/>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8821141" y="866227"/>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9262477" y="2930295"/>
            <a:ext cx="1618392" cy="523220"/>
          </a:xfrm>
          <a:prstGeom prst="rect">
            <a:avLst/>
          </a:prstGeom>
        </p:spPr>
        <p:txBody>
          <a:bodyPr wrap="none">
            <a:spAutoFit/>
          </a:bodyPr>
          <a:lstStyle/>
          <a:p>
            <a:pPr algn="ctr"/>
            <a:r>
              <a:rPr lang="en-GB" sz="2800" dirty="0">
                <a:solidFill>
                  <a:sysClr val="windowText" lastClr="000000"/>
                </a:solidFill>
              </a:rPr>
              <a:t>Com-</a:t>
            </a:r>
            <a:r>
              <a:rPr lang="en-GB" sz="2800" dirty="0" err="1">
                <a:solidFill>
                  <a:sysClr val="windowText" lastClr="000000"/>
                </a:solidFill>
              </a:rPr>
              <a:t>rade</a:t>
            </a:r>
            <a:endParaRPr lang="en-GB" sz="2800" dirty="0">
              <a:solidFill>
                <a:sysClr val="windowText" lastClr="000000"/>
              </a:solidFill>
            </a:endParaRPr>
          </a:p>
        </p:txBody>
      </p:sp>
      <p:sp>
        <p:nvSpPr>
          <p:cNvPr id="16" name="TextBox 15"/>
          <p:cNvSpPr txBox="1"/>
          <p:nvPr/>
        </p:nvSpPr>
        <p:spPr>
          <a:xfrm>
            <a:off x="6858527" y="1470145"/>
            <a:ext cx="2111359" cy="3416320"/>
          </a:xfrm>
          <a:prstGeom prst="rect">
            <a:avLst/>
          </a:prstGeom>
          <a:solidFill>
            <a:schemeClr val="accent2">
              <a:lumMod val="20000"/>
              <a:lumOff val="80000"/>
            </a:schemeClr>
          </a:solidFill>
        </p:spPr>
        <p:txBody>
          <a:bodyPr wrap="square" rtlCol="0">
            <a:spAutoFit/>
          </a:bodyPr>
          <a:lstStyle/>
          <a:p>
            <a:r>
              <a:rPr lang="en-GB" dirty="0"/>
              <a:t>Etymology:</a:t>
            </a:r>
          </a:p>
          <a:p>
            <a:r>
              <a:rPr lang="en-GB" sz="1600" dirty="0"/>
              <a:t> </a:t>
            </a:r>
            <a:r>
              <a:rPr lang="en-GB" dirty="0"/>
              <a:t>mid 16th century (originally also </a:t>
            </a:r>
            <a:r>
              <a:rPr lang="en-GB" i="1" dirty="0" err="1"/>
              <a:t>camerade</a:t>
            </a:r>
            <a:r>
              <a:rPr lang="en-GB" dirty="0"/>
              <a:t> ): from French </a:t>
            </a:r>
            <a:r>
              <a:rPr lang="en-GB" i="1" dirty="0" err="1"/>
              <a:t>camerade</a:t>
            </a:r>
            <a:r>
              <a:rPr lang="en-GB" dirty="0"/>
              <a:t>, </a:t>
            </a:r>
            <a:r>
              <a:rPr lang="en-GB" i="1" dirty="0" err="1"/>
              <a:t>camarade</a:t>
            </a:r>
            <a:r>
              <a:rPr lang="en-GB" dirty="0"/>
              <a:t> (originally feminine), from Spanish </a:t>
            </a:r>
            <a:r>
              <a:rPr lang="en-GB" i="1" dirty="0" err="1"/>
              <a:t>camarada</a:t>
            </a:r>
            <a:r>
              <a:rPr lang="en-GB" dirty="0"/>
              <a:t> ‘room-mate’, from Latin </a:t>
            </a:r>
            <a:r>
              <a:rPr lang="en-GB" i="1" dirty="0"/>
              <a:t>camera</a:t>
            </a:r>
            <a:r>
              <a:rPr lang="en-GB" dirty="0"/>
              <a:t> ‘chamber’. </a:t>
            </a:r>
            <a:endParaRPr lang="en-GB" sz="1600" dirty="0"/>
          </a:p>
        </p:txBody>
      </p:sp>
      <p:pic>
        <p:nvPicPr>
          <p:cNvPr id="17" name="Picture 16"/>
          <p:cNvPicPr>
            <a:picLocks noChangeAspect="1"/>
          </p:cNvPicPr>
          <p:nvPr/>
        </p:nvPicPr>
        <p:blipFill>
          <a:blip r:embed="rId4"/>
          <a:stretch>
            <a:fillRect/>
          </a:stretch>
        </p:blipFill>
        <p:spPr>
          <a:xfrm>
            <a:off x="913359" y="4930178"/>
            <a:ext cx="982555" cy="982555"/>
          </a:xfrm>
          <a:prstGeom prst="rect">
            <a:avLst/>
          </a:prstGeom>
        </p:spPr>
      </p:pic>
      <p:sp>
        <p:nvSpPr>
          <p:cNvPr id="19" name="Rectangle 18"/>
          <p:cNvSpPr/>
          <p:nvPr/>
        </p:nvSpPr>
        <p:spPr>
          <a:xfrm>
            <a:off x="2078626" y="4930178"/>
            <a:ext cx="6055747" cy="1200329"/>
          </a:xfrm>
          <a:prstGeom prst="rect">
            <a:avLst/>
          </a:prstGeom>
        </p:spPr>
        <p:txBody>
          <a:bodyPr wrap="square">
            <a:spAutoFit/>
          </a:bodyPr>
          <a:lstStyle/>
          <a:p>
            <a:r>
              <a:rPr lang="en-GB" b="1" u="sng" dirty="0"/>
              <a:t>Understand it </a:t>
            </a:r>
          </a:p>
          <a:p>
            <a:r>
              <a:rPr lang="en-GB" dirty="0"/>
              <a:t>Definition:  a fellow soldier or member of the armed forces.</a:t>
            </a:r>
          </a:p>
          <a:p>
            <a:r>
              <a:rPr lang="en-GB" dirty="0"/>
              <a:t>Word Class: Noun </a:t>
            </a:r>
          </a:p>
          <a:p>
            <a:r>
              <a:rPr lang="en-GB" dirty="0"/>
              <a:t>Example: "Hewett turned and rushed to help his comrade"</a:t>
            </a:r>
            <a:endParaRPr lang="en-GB" u="sng" dirty="0"/>
          </a:p>
        </p:txBody>
      </p:sp>
      <p:sp>
        <p:nvSpPr>
          <p:cNvPr id="5" name="AutoShape 2" descr="data:image/png;base64,iVBORw0KGgoAAAANSUhEUgAAAWQAAAB/CAYAAADYfbjMAAAbzElEQVR42u2dh3cVR5pH57/ZOTtnFs8ZdvEO3plBZogyIoicM7aJJjMwHhAmg7GMTM45Z4RBMsFgg0002WCCyGDA5GhqfWu2eusFvSAjpCf97jl9pO7X3dVdr/v211/Xq/6NESJFOHWnfA6i/PAbVYGQkCVkISELISFLyEJCFhKyhCwkZCEkZAlZSMhCQpaQhYQsRLEIOe/AGfOHP1Y0GZlNIoYdRwtMmy7dTK9BQyOWYzrLuvEV+XtNk1bt7XJ1GjQ26fUyzUefTDPHbj4vdBl/eLt6Lfv3wMX7pufAf9p11G3Y1LxTv5HJmjDZHP/xRdz1xFq/kJCFSAkhI7LCIks++++3/myW5+0pVH7Tlqw3jVu1M199fz34/NDlh2Zg1ljTunPXpITcqXsfuz43HaF/OCbbDBg2RkIWErKQkOetyzdp1WpayYbL7+ClB+Yvb//NHCi4F3X5DwZnmT1nbiYsZPfXH07c+tn0GPChhCwkZCEhM8/oz2abbv2GREyfv+4Lm2JIJI+biJD7Dxtt5btpzzEr4mTWIyELCVmkvJCj5ZA79+gbIrmTt1+auo2amaWf7w6Znj17qRn56YyQdb7fZ1Cwnmq13jGTF61JWMgMlNHr78NseU1bdzA581fa8n3xVk/PiNhm9kNCFhKyKPMRMv/zkK/K36rbB2+JRsiDho8z46ctSFjI3119HDJ9f8Fdmz9G0IqQhYQsJGRPcuOnzbcRcCI5ZFpGVK9dJykh8/fojWcRn5PDlpCFhCwkZE9ypA7qN2lh3vzTWyGtLGjy9vXpG8F8CLpLr/6mYYs2SQm539BRZtBH40Oay02cudh07NZbQhYSsij7Qi6sHfLmb05GldzO45fM737/+5DpNIuj6Ztrg8zyc1ZvsTL2hRwt90vO2An5yPWnZvDIj03NOvX+ta76DU23foNDInAJWUjIokwKWb/UExKyEBKyhCwkZCEhS8hCQhailAj53L3yNUjIErIQpZJzd8vnICRkIYQQErIQQkjIQgghJGQhhBASshBCSMhCCCEkZCGEkJCFEEJIyEIIISELIRzdunUzZ86cUUUICVkICVlIyEK8Yq5cuWK6dOliGjdubOrVq2fmzZtnpz979swMGzbMTm/atKlp0KCBWb9+fbBckyZNzOLFi03z5s1NrVq1zO7du01OTo6dNz093ezZs8fOd+/ePdOzZ0+7noyMDLN27dpgHQsWLDCzZs0yAwYMMO3btzeLFi0yjRo1Ms2aNTP169c3Y8eODeZduXKl3YbMzEwzevRo07Vr10DIscoQErIQKcGLFy+shA8ePBhIuEWLFubAgQNmypQpZvLkycG8jx49MjVr1jQPHjyw42lpaVagcOnSJVOxYkWTm5trxy9evGgaNmxo/0eUq1evtv8/efLEtGnTxly4cCEQco0aNcyRI0fsNnTo0MFuA7x8+dL06dPH7Ny50xw7dszKluVh06ZN5o033giEHKsMISELkRIQxQ4ePDhk2uXLl61Qjx8/biNPx+3bt62Qf/jhBzteuXJl8/z58+BzxpGog6j56dOnNlr2IZLOzs4OhDx8+PAgUi8oKAjme/z4senfv79ZuHChGTNmjMnLywtZD+tHyPHK8OFiwv7FGq5du2bu3LljyxcSshCvDdIAM2fOjPoZkSYi7Ny5s83Xkr4gmnZRKUIMF2T4uIucSW+4gZTDyJEjAyEzOEiBUN77779vBg4caMvlcyJlLhA+nTp1stsSrwyfn376yV5QEh1Yt4vKhYQsxGuPkPfv328jzAkTJoTIEkgFJCNkoldyyj537941p06dihAyZfbq1StIWQApEz7nwrB169ZCI+RYZYSnaIh8Yw1E0UTI58+ft1Lmrx/5CwlZiGIhPIdMnpgHaidPnjRDhw4NeThGyqBChQrm9OnTCQsZePi2a9cu+z9iI/LNz8+PEPLmzZvNoEGDguXPnj1rqlataj8nOibyddEq8xIVu4tDrDKKCushhYKUEbSQkIUodsJbWTgJk0tt1aqVbfVAi4esrCwze/Zs+9AvGSGTeyb1gFBpJeE/KPSFTD4aIdetW9emHN59912zfft2U6VKFXP9+nWbXmE72B4i5iFDhgRCjlXGr+Hhw4dWyNSRkJCFECV8B+HSFkJCFkKUMO4Bn5CQhRASspCQhRASsoQshJCQhYQshJCQJWQhhIQsJGQhhIQsIQshJGQhIQshJGQJWQghIQsJWQghIUvIQggJWUjIQggJWUIWQkjIQkIWQkjIQkIWQkIWErIQQkIWErIQErIojUI+dceYsjCUBGWl7lKlvstjvaeSkH/++eeUFyLvO+Q9hxKyhKz6Vr2ntJAvXryY8lKWkCVk1bfqvUwImfISkfLChQtNw4YNTdOmTU27du3M5cuX7fRnz56ZTz75xL6hm7eJt27d2hw/fjxYjrdzL1682DRv3ty+HXz37t0mJyfHric9Pd3s2bMnmJfPd+3aZdfFMrwNnDePM2+zZs3MsWPH7Hw//vij/Yz5WO+6detChPz555/bbeWt4Mz3008/ScgSsupbQk4NIceT8oYNG6zwkC989dVXpm3btvb/ESNGmPHjx5uXL18G66tZs6a5fv26HU9LSzOLFi2y/1+6dMlUrFjR5ObmBtE54nQwb1ZWli2H9R84cCD47Ny5c1bA0LlzZ/PFF1/Y/x88eGDatGkTCJloOSMjw9y7d8+O79y50/Tv319ClpBV3xJy0eT4+PHj1za4MmNJmQj1xo0bIdP27t1rnj9/bmrUqBGxzMqVK82nn35q/69cubKdz8G4k7eLih2VKlUKRPrNN9+ErPP06dN22SdPnljh+hAROyGPGzfObN68OeRzomh/GyRkCVlCVj0nLOSSHJByOLVr1466vaQtOnToEDH9u+++M3379o0QbrxxIms/t01kS8qhR48eZsKECaZq1ap2OhGyD6kMJ2TKRdikStxQrVo1c+3atZITcpsu3UzegTMx55mzZqv5t9/+1uw+eTWY9s9xk0xGZhM7/M9f0+zgxvmMdbJu5h0/bYGpXruOOXbzech6mc6QKkI+cPG+6Tnwn6ZOg8ambsOm5p36jUzWhMnm+I8vQuqzenpGUBfp9TJNev2GZtW2fSHr+ubsLfPvv/udmbZkfUSdxKsrv26/OHzOtOzwrqnXuLmp26iZ/Ttr5eZgOX9efyhsemkUMvvtH19u4LiM9lmNd+qaUZNmFvqduGHwyI/t53/8z/8KqTM3vF29VvD/t+fvmO79/2G/c/e9jv5stjl5+2XccynWOfZrhYzoXtcQLmQXofqQvw2PkImAXYTsR7wuQv7444+TFrL/P2WePHkyGH/x4oWpUqWKjZDr1KlTaIQ8duxYm6f2OXToUJBuKbVCbtqmoxn56Qzzj9GfRP08mljDhfzmn94yH47JTmkhd+reJ0SgSJN9GjBsTMz63HXiikmrViNE3IicE7p+kxYRdRKvrlzdnrj1sxXNln3f//9Fo+Ceada2k1mwYXuZEnJhx0m0z47eeGYym7Uyq7fvT+gYf+svVcxf3v6bvUhGEzIX4pp16pn5674IPvvu6mPTrd8Q0+cfH5WokEsih1yYjKPlkPPy8kz37t2DHDIP9ZyUyfUSkbpIu6hCRrrknAHxI3hSFtClS5cgh/zw4UPTsWPHQMhInJwy4nY5ZaLkEs0hxztYicA69+hrjlx/aiM3XyrJCBn5VKv1jsndezxlhexHTG5Aij0GfBi3Ppu0ah/cYbAM0Sx/m7frbPIO/hBSJ/HqytUtome94WVt/ubkL/POL7dCZhg+caqZvHB1Qsc43+uURWtN685do37fQ0ZNNKNzZkUsx7nQuFU7c/SXc6M8CbkwGYe3sqAlBWmEW7duBa0sJk6caB+4ZWZm2nyt/zCuqEImR12/fn27Xv4uX77cShf5+60sWrZsab788suQVha0uuAzct+0+uAiUaqF3HvIcLN+93f2fyJBbhOLImSGDV8dsREdEUwqCrn/sNFWvpv2HLMyTbQ+2W9Obnd7Sx2OyJ5u/1+0aaf5YHBWRF3Gqis/QiZFMeoXWew4djHq9pRHIe85c9OmFL48fjlhIfOX1M/0ZRsjphOI7C+4a4p6LpUlIceTsShGIXNb1rR1h2CcA9wfT1bI/P/3EROC3F2qCZlh6ee7Ta+/D7MRLnWRM39lRB7Rz1eSc+RE37r/dDAP4+4EZ9laGfXNkWtPEq4rv26JzojuSKdQXrv3epoV+XtDvoc//LFiRP6UbUzlHHKHrh9E/Yz6/o8Kb5jsOcvi5pCX5+0JEe/eH360qQv++tP/WrVaQsdoYeVQ/2VByJJxCQs5e/ZS8+e0qhEH187jl4osZCI+DtqNXx9NOSFzgfLHkSp3DQg6mRRQxUpvhtRp5T//1Xy2YFXCdeXqFpm722U3ECmTxnAPqcpjhEwenXrLP3Q2qQiZYfrSDfaC6U8nfVRYhDxj+Sbz9ekb5SJCFiUsZFoTHL7yKGTazBW5ZtDwcUUWMgO5UQ5ycqWplkN2KQR/SKtWM2Ehk57wI1gXmSHmROvK1S3LEamHl7F250Hz7gcDynUOmZY+n85dnrSQGVp1et/edbjp3KWMipJD5mJIdF5ecsiiBIW8ZscB0/79XlEPQm7rfDElK2QGWmzQmiCVhNxv6Cgz6KPxIU3SJs5cbDp2651wCsjPJftDo5Zt/+9hXPy68uuWJnXz1uWHfD9devYLZFRehfyv6fOLJGRaW3CM0/rCRdw0pVu4cUcwz6HLD216iIeH5SWHLF6TkKPlvWiOtWD9tqjLvNd7oL1V+zVCRmpEfqkkZFqaEC3RBIq7B2TYrd9ge8ImmgJC6tE+IyKjnWsideXX7e5T12z+mIdYtI2uXbeB+eiTaeX6oR7D3LV5wZ1cYcc4D6wLaz1Dyof2yb6k+a75zm075F/+cjEu6XbIoowJWb8cS+6hnn5Bpnovr31ZCAlZQpaQVc8SsoQsQUjIErKELIpByOfupfZQkkJO9bpLpfoub/WeSkJesGBB8BPjcM6fP2+2bNlS6LL8nHnt2rXm+++/D5l+9+5ds3r1ajN//nwzZ84c8/XXXwef7d+/P/gVH31TzJ07t8SOR7aRX/y9EiGfu/vLl18GhpKgrNRdqtR3eaz3VBFyrI7b6Sj+6NGjEdMROJ350McxP2OmP2IH3XnOnj076IOC/i3oaN71jbx+/Xpz9epV+z/zxBJ+cTNjxoxXFyHrJkGIssevFTKyXLp0qe3tDGFOnz7d9tJGlOrG3fqJbHfs2GH/R6pr1qyxUS1RK91nsp47dyLD/adPnwa/7ps5c2bIZ3QGv2/fvpBpN2/etFEz5dMTG1E5fUvQVwXbtWrVKlsuAx0FRYPlV6xYYeeZN29eyFtG2B+3PIPrZpP9o48LpE+ZbCsdHnFBIHKn/w2mP3r0yF5gLly4EKyT6J15YOvWrUF9bNq0yfbpEX7hkpCFkJAj70J+ER3dYjq5nDp1ykyePNn2eAa3b98OhIKMkRapByTnXslEVEsH71OmTIlZFrf73Pb7TJ061Rw+fNjKK1yciJxpDkRMJ0CuBzk6pPfn95dDji7KZvuWLVtmx69cuRJI1e3frFmzgv3j4sI0QNQsB3R2v3379qAM5qMcB+tFvoDkt23bFnTCz0XNvwCyrIQshIQcAa9Wct1SwtmzZ20vaQ4iUGQJS5YsMffv3zfffvutXc4HURORxoKo0X+rB+kPXuWEkAHRb9y4MRjnIkG06UD4TqRufeHRtdsncs8+SJaonn1wwnUgaFInfIZ4/e3jIgBEzlysXDRMmsWH7Th48KCV/6RJk0LeNuLW76LjEydOSMhCSMiRIBz/zRjI7MiRI8E4kTJpBXA5VHK84blkHrz5D+OiQRTtcsVAOsBFoA5SHnRWD0S/7iWlpCD8CwWQNnBRug+pjsI6QHJpB38gSkeYCN9/tRTidBcetpOLkYuGuXD4EPlTj6R7iOLDt5P9Jjqm7kBCFkJCjoDbaf/tHUS5vmyRMVJGlC4C5pY7/G0apBYKCgpilkUawY8ckSmy8kHS7tafHLWLZnkrdXh6gjKjvfeO6f72sX/UEbINb6XBfOSs2T93J+DIz8+3LUfctvsXH7//ZkSL6Fk/0T13ED5E60wnOuYOREIWQkKOgHSEe7uzI/yhG7fxzEe06F5zxEMvP4rmYRtv54j1UlA+iyZDynORJ2IjX+2iXpfbBVIXvvBjNYFDpKQPHKQbXKRLROxeLYVAiXSJwtk/5gtPZbBNpDp8WZOeYJ/ddhD5u21x0bAP2808Lv0hIQshIUdA5MvDJwdpgfAUgpMieWYX3ZHHdS0YEChN3fyHb9Eg8o3WZA1ZsSzyY13uYSKQukB0pALCo16kF/6maD9idS1AWM6lXIAHi6QNKI91uxw0++fXI1G1yxPz8I47CbaP6ew//yNp2lWz/27fWGf4hYn5R40aFZJekZCFkJBFCUCE7UfHErIQErIoIUiLkKeWkJPEb1dY1uBW0H+po+o79evbPaxyqQRR+o4BUhvR2kpLyAlAI/myKonSKGTV96+/oCFk8rMitYgQMm3punTpYl/RXa9evSApT+J82LBhdjqvxG7QoIH9PbmjSZMmNinOq7t5BTdPXnNycuy86enpwdWAdoA9e/a068nIyLDJbwcJdR4WDBgwwLRv394+sWzRooVdJ/O/99579gFDSdz+JSIJ93pz9rldu3ZBsj7WfrDPPCTgVeS8orx79+62MT37zzh1xVPfePVPndN8hleW8z2wPspk3mbNmgXtNv3XnrM9tI10gohXRnmqb+DJOOunHpjfb/b1Kuo7XhlFhTKpQ78dsUhBIdNUAwm7piGcoBxktK2jcTQ/nXTwhLBmzZpBhyBpaWlBUxmedFasWNHk5ubaca7UHHTAAe9+JslTzzZt2gQ/z+RkqVGjhm06Q9n87/eiRAPwMWPGlIgg4kliw4YN9kRzT3xpTtO2bdu4+8E+161bNxBGv379TOvWrYNyGOdpcCL1n5WVZcujXL89JNuNEKBz587BL7BYlvp3gohXRnmqbyJZAgb3QwKm9e/fP1jnq6jveGUUBYTu6s//9ZpIQSETxQ4ePDhkBqIOhEoDbP9XLjTM5mR1Dw4qV64c0qyDcb9hOREFBz3Rsg+RdHZ2dnCyDB8+3P7PL2T4CaR/seDEIqIJh5OL7SyuwR3gsSRBZOTaMTqI1OLtB/tMT1cOmuR89tlnIeNc6OLVf6VKlYLP/Z+hAj/75PvgAogAfIjQnCDileFDxyplub7HjRsX0XyKCNcd46+ivuOVkUx9c46SM3b15vprECksZNr3hTcAd3BwEWVwxeeA4taWaNq1D0S4PtHGXeRMesMNmZmZZuTIkcHJwuDgJ5ddu3a1t5y9e/c2I0aMiJp/c7dor2uI1vdp7dq1C63kWPsRvs+Fjcerf8Tp4OQk0uIWuEePHmbChAmmatWqdjrL+3Br7bYlXhnhed6yXN99+/a1MvWP1WrVqgVpgFdR3/HKKEp9I+WSSOuJ1xQh8/M+olgOMv/ABW6/khEykQ6RTXh06zrn8E8OfgVENO1320cqJZqQiSiIjIpr8A/4wiIP8obhERu9ZcXbj0QFkUz9sy0nT54MiRKrVKlihVunTp1CI7Z4ZfiU9fqme0f3CzTHoUOHghTJq6jveGUkU9+URbmiDOeQyUG5g23o0KEhD+Dy8vJMhQoVgl6QEhEyELnwMARIaQwcOND+pDH85OCEIgpxt6uIm4eNLF9SOeRYt4HhOU3qh9vkePuRqCCSqX8k4H6mycWKn69yCw2U7XKayKtjx46BIOKVUZ7qm2Oei5F7CwYXJSLYaMd3Ues7XhminAsZwltZuBOU26hWrVrZhxU8jeaBBk+reeiXjJDJS3JAcuDxZNl/iBR+cpDP42CnTCJrOufgVtDvf/R1CSKRnJx76k/dcft669atuPuRqCCSqX9yqczj5iWHSp2TO/Wf+rds2dL+Tt8JIl4Z5am+gRYRbh08+CNtEO34Lmp9xytDSMgiCnpAovoWQkIWQggJWQghhIQsRBmmNP5UXUjIQkjIQkjIoqyQ6n2HQHH0ZSEkZCFeK2Wh75Di6MtCSMhCvHbKQt8hyfRlISRkIUotZaHvkGT6shASshCllrLQd0gyfVkICVmIUktZ6DtEfVkICVmUGVK97xBQXxZCQhZCCAlZCCGEhCyEEBKyEEIICVkIISRkIYQQErIQQkjIQgghJGQhhJCQhRBCSMhCCFGehEyn237H28XBzJkz9S2UEl7H9y2EkJCFhCxE6Rcy3QVu3brV9pA1b948s2nTJvtOMXeC0tk37xKjZy16u+I9YkAfsyzD9Llz59qetBxr1qwxp06dMkuWLLHCpTcs3lvmxul9yxcynXa78umq8OXLl/YzesrifWV8xuB33E0ZvL1h6dKl9tU3JQHbx3bwxgjqgK4eT5w4YbeVHsP4y7jj+vXrdnv5jH2l5y9X18nUWTRYJ98Jb7tg/vPnz9u+dvl+Zs2aZS5cuGDnKygosHXKfCyzatUq+5YN1s9rixjcWyxi1b8QohiEzMm3b9++YAKSQMJOyNOmTQtevEjH25zEhw8ftl0MOpkA0j579mwgF3dSM8/06dMDYbtx118t7y3btm1bsB4uDvv377dlzZgxI3g3GrKjbCdrylixYoXtY7akYNtycnJsp+JAf7YI1+0b/dwiNKbfv3/f7g+vAgL2gzpxfeUmU2fRQKQIGfi+Jk6cGHSazjgXALcev874Ll05foQcr/6FEMUgZE46Hzr8vnr1anCC+rIEokGiN/+NDETZGzduDE5m5EIk5li9enXQgbcbd33XZmdnBx10A9Ea8qBf2C1btoSUvWPHjmC9lOE6Cy9JIRN9Oog63cszHYwznTuLI0eOhHyG3BAkf5Ops2hMmjQp5ALJeHhqiO/pypUrIeUjZMoOF3K8+hdCFIOQiXQLI1pO0U0jGiNCRRSkOTipfSH7b/2NNT516tSIcpEHL6ok6nMdhjMgPxf1ha+zpITM/vvbHQ0uelyw3IXOZ9myZTaCTabOiLpdnTjBhpdd2DipC7aZVAV3Nfn5+VGFHK/+hRCvIULmdeekDGIJmbQCbzrwIzLSHEURMhEyUbEfIZOvJP0Rnhvmdt+9hr20CNnJzEXI/puK/Vt9IuSjR49GjZCJXJOps2gkImTufpCqX9+XL1+OKuR49S+EKAYhh+eQiZjcSVmYkHNzc+3g4FaaSNeJPNkImTIdvLuM9SCpOXPmBCkA8qekMlz+szQKmVwxEa/L9fKXnDIP9sghI0U/1UMKgJdeJltnRRUyIuYCTH7YXfxWrlwZRPnkwt3Dw3j1L4QoBiFz4pErJCqlpYB7yBRLyAgTIXPCcpJy+0uLB25xEU8yciF6JLfKesJbWfBU37UGYPvcG39Lq5DBtbJgoH649XewP66VBS1WyM/7rSyKW8jAd0fZroUMr6rnosj3x1uc+d89XIxV/0KIV8//ArA0wgRKRQnn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5"/>
          <a:stretch>
            <a:fillRect/>
          </a:stretch>
        </p:blipFill>
        <p:spPr>
          <a:xfrm>
            <a:off x="8134373" y="4809697"/>
            <a:ext cx="3390900" cy="1209675"/>
          </a:xfrm>
          <a:prstGeom prst="rect">
            <a:avLst/>
          </a:prstGeom>
        </p:spPr>
      </p:pic>
    </p:spTree>
    <p:extLst>
      <p:ext uri="{BB962C8B-B14F-4D97-AF65-F5344CB8AC3E}">
        <p14:creationId xmlns:p14="http://schemas.microsoft.com/office/powerpoint/2010/main" val="957075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0230" y="319485"/>
            <a:ext cx="3555722" cy="2663359"/>
          </a:xfrm>
          <a:prstGeom prst="rect">
            <a:avLst/>
          </a:prstGeom>
        </p:spPr>
      </p:pic>
      <p:sp>
        <p:nvSpPr>
          <p:cNvPr id="3" name="Rectangle 2"/>
          <p:cNvSpPr/>
          <p:nvPr/>
        </p:nvSpPr>
        <p:spPr>
          <a:xfrm>
            <a:off x="1474838" y="4265642"/>
            <a:ext cx="8770374" cy="1014380"/>
          </a:xfrm>
          <a:prstGeom prst="rect">
            <a:avLst/>
          </a:prstGeom>
          <a:solidFill>
            <a:schemeClr val="accent2">
              <a:lumMod val="20000"/>
              <a:lumOff val="80000"/>
            </a:schemeClr>
          </a:solidFill>
          <a:ln>
            <a:solidFill>
              <a:schemeClr val="tx1"/>
            </a:solidFill>
          </a:ln>
        </p:spPr>
        <p:txBody>
          <a:bodyPr wrap="square">
            <a:spAutoFit/>
          </a:bodyPr>
          <a:lstStyle/>
          <a:p>
            <a:pPr lvl="0" algn="ctr">
              <a:lnSpc>
                <a:spcPct val="107000"/>
              </a:lnSpc>
              <a:spcAft>
                <a:spcPts val="0"/>
              </a:spcAft>
            </a:pPr>
            <a:r>
              <a:rPr lang="en-GB" sz="2800" dirty="0">
                <a:latin typeface="Calibri Light" panose="020F0302020204030204" pitchFamily="34" charset="0"/>
                <a:ea typeface="Calibri" panose="020F0502020204030204" pitchFamily="34" charset="0"/>
                <a:cs typeface="Times New Roman" panose="02020603050405020304" pitchFamily="18" charset="0"/>
              </a:rPr>
              <a:t>Opening stage directions – setting of Saint Quentin. </a:t>
            </a:r>
          </a:p>
          <a:p>
            <a:pPr lvl="0" algn="ctr">
              <a:lnSpc>
                <a:spcPct val="107000"/>
              </a:lnSpc>
              <a:spcAft>
                <a:spcPts val="0"/>
              </a:spcAft>
            </a:pPr>
            <a:r>
              <a:rPr lang="en-GB" sz="2800" dirty="0">
                <a:latin typeface="Calibri Light" panose="020F0302020204030204" pitchFamily="34" charset="0"/>
                <a:ea typeface="Calibri" panose="020F0502020204030204" pitchFamily="34" charset="0"/>
                <a:cs typeface="Times New Roman" panose="02020603050405020304" pitchFamily="18" charset="0"/>
              </a:rPr>
              <a:t>Note the date: Evening on Monday, 18</a:t>
            </a:r>
            <a:r>
              <a:rPr lang="en-GB" sz="2800" baseline="30000" dirty="0">
                <a:latin typeface="Calibri Light" panose="020F0302020204030204" pitchFamily="34" charset="0"/>
                <a:ea typeface="Calibri" panose="020F0502020204030204" pitchFamily="34" charset="0"/>
                <a:cs typeface="Times New Roman" panose="02020603050405020304" pitchFamily="18" charset="0"/>
              </a:rPr>
              <a:t>th</a:t>
            </a:r>
            <a:r>
              <a:rPr lang="en-GB" sz="2800" dirty="0">
                <a:latin typeface="Calibri Light" panose="020F0302020204030204" pitchFamily="34" charset="0"/>
                <a:ea typeface="Calibri" panose="020F0502020204030204" pitchFamily="34" charset="0"/>
                <a:cs typeface="Times New Roman" panose="02020603050405020304" pitchFamily="18" charset="0"/>
              </a:rPr>
              <a:t> March 1918.</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464517" y="207014"/>
            <a:ext cx="1213209" cy="1213209"/>
          </a:xfrm>
          <a:prstGeom prst="rect">
            <a:avLst/>
          </a:prstGeom>
        </p:spPr>
      </p:pic>
      <p:pic>
        <p:nvPicPr>
          <p:cNvPr id="5" name="Picture 4"/>
          <p:cNvPicPr>
            <a:picLocks noChangeAspect="1"/>
          </p:cNvPicPr>
          <p:nvPr/>
        </p:nvPicPr>
        <p:blipFill>
          <a:blip r:embed="rId4"/>
          <a:stretch>
            <a:fillRect/>
          </a:stretch>
        </p:blipFill>
        <p:spPr>
          <a:xfrm>
            <a:off x="682290" y="367820"/>
            <a:ext cx="1585097" cy="1579001"/>
          </a:xfrm>
          <a:prstGeom prst="rect">
            <a:avLst/>
          </a:prstGeom>
        </p:spPr>
      </p:pic>
      <p:sp>
        <p:nvSpPr>
          <p:cNvPr id="6" name="Text Box 35"/>
          <p:cNvSpPr txBox="1"/>
          <p:nvPr/>
        </p:nvSpPr>
        <p:spPr>
          <a:xfrm>
            <a:off x="5938684" y="1783716"/>
            <a:ext cx="5885528" cy="1851148"/>
          </a:xfrm>
          <a:prstGeom prst="rect">
            <a:avLst/>
          </a:prstGeom>
          <a:solidFill>
            <a:schemeClr val="accent3">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en-GB" b="1" dirty="0">
                <a:solidFill>
                  <a:srgbClr val="000000"/>
                </a:solidFill>
                <a:effectLst/>
                <a:latin typeface="Calibri Light" panose="020F0302020204030204" pitchFamily="34" charset="0"/>
                <a:ea typeface="Times New Roman" panose="02020603050405020304" pitchFamily="18" charset="0"/>
              </a:rPr>
              <a:t>Structured discussion</a:t>
            </a:r>
            <a:endParaRPr lang="en-GB" dirty="0">
              <a:effectLst/>
              <a:latin typeface="Times New Roman" panose="02020603050405020304" pitchFamily="18" charset="0"/>
              <a:ea typeface="Times New Roman" panose="02020603050405020304" pitchFamily="18" charset="0"/>
            </a:endParaRPr>
          </a:p>
          <a:p>
            <a:pPr marL="457200" indent="-228600">
              <a:lnSpc>
                <a:spcPct val="107000"/>
              </a:lnSpc>
              <a:spcAft>
                <a:spcPts val="0"/>
              </a:spcAft>
            </a:pPr>
            <a:r>
              <a:rPr lang="en-GB"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What is your impression of the description of the dug-out? What do you think it might be like to live there?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454025" indent="-228600">
              <a:lnSpc>
                <a:spcPct val="107000"/>
              </a:lnSpc>
              <a:spcAft>
                <a:spcPts val="0"/>
              </a:spcAft>
            </a:pPr>
            <a:r>
              <a:rPr lang="en-GB"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What does this suggest about the story to follow?</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454025" indent="-228600">
              <a:lnSpc>
                <a:spcPct val="107000"/>
              </a:lnSpc>
              <a:spcAft>
                <a:spcPts val="800"/>
              </a:spcAft>
            </a:pPr>
            <a:r>
              <a:rPr lang="en-GB"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Does this seem like an accurate reflection of the realities of war?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40524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0852" y="4718626"/>
            <a:ext cx="6105832" cy="1014380"/>
          </a:xfrm>
          <a:prstGeom prst="rect">
            <a:avLst/>
          </a:prstGeom>
          <a:solidFill>
            <a:schemeClr val="accent6">
              <a:lumMod val="20000"/>
              <a:lumOff val="80000"/>
            </a:schemeClr>
          </a:solidFill>
          <a:ln>
            <a:solidFill>
              <a:schemeClr val="tx1"/>
            </a:solidFill>
          </a:ln>
        </p:spPr>
        <p:txBody>
          <a:bodyPr wrap="square">
            <a:spAutoFit/>
          </a:bodyPr>
          <a:lstStyle/>
          <a:p>
            <a:pPr lvl="0" algn="ctr">
              <a:lnSpc>
                <a:spcPct val="107000"/>
              </a:lnSpc>
              <a:spcAft>
                <a:spcPts val="0"/>
              </a:spcAft>
            </a:pPr>
            <a:r>
              <a:rPr lang="en-GB" sz="2800" dirty="0">
                <a:latin typeface="Calibri Light" panose="020F0302020204030204" pitchFamily="34" charset="0"/>
                <a:ea typeface="Calibri" panose="020F0502020204030204" pitchFamily="34" charset="0"/>
                <a:cs typeface="Times New Roman" panose="02020603050405020304" pitchFamily="18" charset="0"/>
              </a:rPr>
              <a:t>Focussing on character and plot: </a:t>
            </a:r>
          </a:p>
          <a:p>
            <a:pPr lvl="0" algn="ctr">
              <a:lnSpc>
                <a:spcPct val="107000"/>
              </a:lnSpc>
              <a:spcAft>
                <a:spcPts val="0"/>
              </a:spcAft>
            </a:pPr>
            <a:r>
              <a:rPr lang="en-GB" sz="2800" dirty="0">
                <a:latin typeface="Calibri Light" panose="020F0302020204030204" pitchFamily="34" charset="0"/>
                <a:ea typeface="Calibri" panose="020F0502020204030204" pitchFamily="34" charset="0"/>
                <a:cs typeface="Times New Roman" panose="02020603050405020304" pitchFamily="18" charset="0"/>
              </a:rPr>
              <a:t>read (ideally perform) the act (p 1-31)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120381" y="367820"/>
            <a:ext cx="5256702" cy="3937452"/>
          </a:xfrm>
          <a:prstGeom prst="rect">
            <a:avLst/>
          </a:prstGeom>
        </p:spPr>
      </p:pic>
      <p:pic>
        <p:nvPicPr>
          <p:cNvPr id="4" name="Picture 3"/>
          <p:cNvPicPr>
            <a:picLocks noChangeAspect="1"/>
          </p:cNvPicPr>
          <p:nvPr/>
        </p:nvPicPr>
        <p:blipFill>
          <a:blip r:embed="rId3"/>
          <a:stretch>
            <a:fillRect/>
          </a:stretch>
        </p:blipFill>
        <p:spPr>
          <a:xfrm>
            <a:off x="10464517" y="207014"/>
            <a:ext cx="1213209" cy="1213209"/>
          </a:xfrm>
          <a:prstGeom prst="rect">
            <a:avLst/>
          </a:prstGeom>
        </p:spPr>
      </p:pic>
      <p:pic>
        <p:nvPicPr>
          <p:cNvPr id="5" name="Picture 4"/>
          <p:cNvPicPr>
            <a:picLocks noChangeAspect="1"/>
          </p:cNvPicPr>
          <p:nvPr/>
        </p:nvPicPr>
        <p:blipFill>
          <a:blip r:embed="rId4"/>
          <a:stretch>
            <a:fillRect/>
          </a:stretch>
        </p:blipFill>
        <p:spPr>
          <a:xfrm>
            <a:off x="682290" y="367820"/>
            <a:ext cx="1585097" cy="1579001"/>
          </a:xfrm>
          <a:prstGeom prst="rect">
            <a:avLst/>
          </a:prstGeom>
        </p:spPr>
      </p:pic>
    </p:spTree>
    <p:extLst>
      <p:ext uri="{BB962C8B-B14F-4D97-AF65-F5344CB8AC3E}">
        <p14:creationId xmlns:p14="http://schemas.microsoft.com/office/powerpoint/2010/main" val="1933380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9703" y="4718626"/>
            <a:ext cx="9507794" cy="1936428"/>
          </a:xfrm>
          <a:prstGeom prst="rect">
            <a:avLst/>
          </a:prstGeom>
          <a:solidFill>
            <a:schemeClr val="accent6">
              <a:lumMod val="20000"/>
              <a:lumOff val="80000"/>
            </a:schemeClr>
          </a:solidFill>
          <a:ln>
            <a:solidFill>
              <a:schemeClr val="tx1"/>
            </a:solidFill>
          </a:ln>
        </p:spPr>
        <p:txBody>
          <a:bodyPr wrap="square">
            <a:spAutoFit/>
          </a:bodyPr>
          <a:lstStyle/>
          <a:p>
            <a:pPr marL="342900" lvl="0" indent="-342900">
              <a:lnSpc>
                <a:spcPct val="107000"/>
              </a:lnSpc>
              <a:spcAft>
                <a:spcPts val="0"/>
              </a:spcAft>
              <a:buFont typeface="Calibri" panose="020F0502020204030204" pitchFamily="34" charset="0"/>
              <a:buChar char="-"/>
            </a:pPr>
            <a:r>
              <a:rPr lang="en-GB" sz="2800" b="1" dirty="0">
                <a:latin typeface="Calibri Light" panose="020F0302020204030204" pitchFamily="34" charset="0"/>
                <a:ea typeface="Calibri" panose="020F0502020204030204" pitchFamily="34" charset="0"/>
                <a:cs typeface="Times New Roman" panose="02020603050405020304" pitchFamily="18" charset="0"/>
              </a:rPr>
              <a:t>Focus on staging</a:t>
            </a:r>
            <a:r>
              <a:rPr lang="en-GB" sz="2800" dirty="0">
                <a:latin typeface="Calibri Light" panose="020F0302020204030204" pitchFamily="34" charset="0"/>
                <a:ea typeface="Calibri" panose="020F0502020204030204" pitchFamily="34" charset="0"/>
                <a:cs typeface="Times New Roman" panose="02020603050405020304" pitchFamily="18" charset="0"/>
              </a:rPr>
              <a:t>: all the action takes place in the officer’s dugout – we never see outside into the trench although we hear the sounds of war off stage. This makes the setting more claustrophobic and tense.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120381" y="367820"/>
            <a:ext cx="5256702" cy="3937452"/>
          </a:xfrm>
          <a:prstGeom prst="rect">
            <a:avLst/>
          </a:prstGeom>
        </p:spPr>
      </p:pic>
      <p:pic>
        <p:nvPicPr>
          <p:cNvPr id="4" name="Picture 3"/>
          <p:cNvPicPr>
            <a:picLocks noChangeAspect="1"/>
          </p:cNvPicPr>
          <p:nvPr/>
        </p:nvPicPr>
        <p:blipFill>
          <a:blip r:embed="rId3"/>
          <a:stretch>
            <a:fillRect/>
          </a:stretch>
        </p:blipFill>
        <p:spPr>
          <a:xfrm>
            <a:off x="10464517" y="207014"/>
            <a:ext cx="1213209" cy="1213209"/>
          </a:xfrm>
          <a:prstGeom prst="rect">
            <a:avLst/>
          </a:prstGeom>
        </p:spPr>
      </p:pic>
      <p:pic>
        <p:nvPicPr>
          <p:cNvPr id="5" name="Picture 4"/>
          <p:cNvPicPr>
            <a:picLocks noChangeAspect="1"/>
          </p:cNvPicPr>
          <p:nvPr/>
        </p:nvPicPr>
        <p:blipFill>
          <a:blip r:embed="rId4"/>
          <a:stretch>
            <a:fillRect/>
          </a:stretch>
        </p:blipFill>
        <p:spPr>
          <a:xfrm>
            <a:off x="682290" y="367820"/>
            <a:ext cx="1585097" cy="1579001"/>
          </a:xfrm>
          <a:prstGeom prst="rect">
            <a:avLst/>
          </a:prstGeom>
        </p:spPr>
      </p:pic>
    </p:spTree>
    <p:extLst>
      <p:ext uri="{BB962C8B-B14F-4D97-AF65-F5344CB8AC3E}">
        <p14:creationId xmlns:p14="http://schemas.microsoft.com/office/powerpoint/2010/main" val="1465289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6916" y="1887396"/>
            <a:ext cx="10776155" cy="3750386"/>
          </a:xfrm>
          <a:prstGeom prst="rect">
            <a:avLst/>
          </a:prstGeom>
          <a:solidFill>
            <a:schemeClr val="accent1">
              <a:lumMod val="20000"/>
              <a:lumOff val="80000"/>
            </a:schemeClr>
          </a:solidFill>
          <a:ln>
            <a:solidFill>
              <a:schemeClr val="tx1"/>
            </a:solidFill>
          </a:ln>
        </p:spPr>
        <p:txBody>
          <a:bodyPr wrap="square">
            <a:spAutoFit/>
          </a:bodyPr>
          <a:lstStyle/>
          <a:p>
            <a:pPr>
              <a:spcAft>
                <a:spcPts val="0"/>
              </a:spcAft>
            </a:pPr>
            <a:r>
              <a:rPr lang="en-GB" sz="2800" b="1" dirty="0">
                <a:latin typeface="Calibri Light" panose="020F0302020204030204" pitchFamily="34" charset="0"/>
                <a:ea typeface="Times New Roman" panose="02020603050405020304" pitchFamily="18" charset="0"/>
              </a:rPr>
              <a:t>Check understanding:</a:t>
            </a:r>
            <a:endParaRPr lang="en-GB" sz="2800" b="1" dirty="0">
              <a:latin typeface="Times New Roman" panose="02020603050405020304" pitchFamily="18" charset="0"/>
              <a:ea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800" dirty="0">
                <a:latin typeface="Calibri Light" panose="020F0302020204030204" pitchFamily="34" charset="0"/>
                <a:ea typeface="Calibri" panose="020F0502020204030204" pitchFamily="34" charset="0"/>
                <a:cs typeface="Times New Roman" panose="02020603050405020304" pitchFamily="18" charset="0"/>
              </a:rPr>
              <a:t>Describe both Hardy and Osborne in three words.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800" dirty="0">
                <a:latin typeface="Calibri Light" panose="020F0302020204030204" pitchFamily="34" charset="0"/>
                <a:ea typeface="Calibri" panose="020F0502020204030204" pitchFamily="34" charset="0"/>
                <a:cs typeface="Times New Roman" panose="02020603050405020304" pitchFamily="18" charset="0"/>
              </a:rPr>
              <a:t>What do Hardy and Osborne reveal about Stanhope? (5-6)</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800" dirty="0">
                <a:latin typeface="Calibri Light" panose="020F0302020204030204" pitchFamily="34" charset="0"/>
                <a:ea typeface="Calibri" panose="020F0502020204030204" pitchFamily="34" charset="0"/>
                <a:cs typeface="Times New Roman" panose="02020603050405020304" pitchFamily="18" charset="0"/>
              </a:rPr>
              <a:t>Why do you think Sherriff introduces the character of Raleigh?</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800" dirty="0">
                <a:latin typeface="Calibri Light" panose="020F0302020204030204" pitchFamily="34" charset="0"/>
                <a:ea typeface="Calibri" panose="020F0502020204030204" pitchFamily="34" charset="0"/>
                <a:cs typeface="Times New Roman" panose="02020603050405020304" pitchFamily="18" charset="0"/>
              </a:rPr>
              <a:t>What else do we learn about Stanhope from Raleigh? (11-12)</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800" dirty="0">
                <a:latin typeface="Calibri Light" panose="020F0302020204030204" pitchFamily="34" charset="0"/>
                <a:ea typeface="Calibri" panose="020F0502020204030204" pitchFamily="34" charset="0"/>
                <a:cs typeface="Times New Roman" panose="02020603050405020304" pitchFamily="18" charset="0"/>
              </a:rPr>
              <a:t>Why do we hear so much about Stanhope before his entrance on p 17?</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800" dirty="0">
                <a:latin typeface="Calibri Light" panose="020F0302020204030204" pitchFamily="34" charset="0"/>
                <a:ea typeface="Calibri" panose="020F0502020204030204" pitchFamily="34" charset="0"/>
                <a:cs typeface="Times New Roman" panose="02020603050405020304" pitchFamily="18" charset="0"/>
              </a:rPr>
              <a:t>How is Trotter different to the other officers?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800" dirty="0">
                <a:latin typeface="Calibri Light" panose="020F0302020204030204" pitchFamily="34" charset="0"/>
                <a:ea typeface="Calibri" panose="020F0502020204030204" pitchFamily="34" charset="0"/>
                <a:cs typeface="Times New Roman" panose="02020603050405020304" pitchFamily="18" charset="0"/>
              </a:rPr>
              <a:t>What is Mason’s role in the play?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190770" y="506092"/>
            <a:ext cx="2519449" cy="1888125"/>
          </a:xfrm>
          <a:prstGeom prst="rect">
            <a:avLst/>
          </a:prstGeom>
        </p:spPr>
      </p:pic>
      <p:pic>
        <p:nvPicPr>
          <p:cNvPr id="5" name="Picture 4"/>
          <p:cNvPicPr>
            <a:picLocks noChangeAspect="1"/>
          </p:cNvPicPr>
          <p:nvPr/>
        </p:nvPicPr>
        <p:blipFill>
          <a:blip r:embed="rId3"/>
          <a:stretch>
            <a:fillRect/>
          </a:stretch>
        </p:blipFill>
        <p:spPr>
          <a:xfrm>
            <a:off x="446251" y="328854"/>
            <a:ext cx="798645" cy="792549"/>
          </a:xfrm>
          <a:prstGeom prst="rect">
            <a:avLst/>
          </a:prstGeom>
        </p:spPr>
      </p:pic>
    </p:spTree>
    <p:extLst>
      <p:ext uri="{BB962C8B-B14F-4D97-AF65-F5344CB8AC3E}">
        <p14:creationId xmlns:p14="http://schemas.microsoft.com/office/powerpoint/2010/main" val="38852416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7602" y="965621"/>
            <a:ext cx="6096000" cy="2954655"/>
          </a:xfrm>
          <a:prstGeom prst="rect">
            <a:avLst/>
          </a:prstGeom>
          <a:solidFill>
            <a:schemeClr val="accent6">
              <a:lumMod val="20000"/>
              <a:lumOff val="80000"/>
            </a:schemeClr>
          </a:solidFill>
          <a:ln>
            <a:solidFill>
              <a:schemeClr val="tx1"/>
            </a:solidFill>
          </a:ln>
        </p:spPr>
        <p:txBody>
          <a:bodyPr>
            <a:spAutoFit/>
          </a:bodyPr>
          <a:lstStyle/>
          <a:p>
            <a:pPr algn="ctr">
              <a:spcAft>
                <a:spcPts val="0"/>
              </a:spcAft>
            </a:pPr>
            <a:r>
              <a:rPr lang="en-GB" sz="4400" kern="1400" spc="-50" dirty="0">
                <a:latin typeface="Calibri Light" panose="020F0302020204030204" pitchFamily="34" charset="0"/>
                <a:ea typeface="Yu Gothic Light" panose="020B0300000000000000" pitchFamily="34" charset="-128"/>
                <a:cs typeface="Times New Roman" panose="02020603050405020304" pitchFamily="18" charset="0"/>
              </a:rPr>
              <a:t>Year 9 English</a:t>
            </a:r>
          </a:p>
          <a:p>
            <a:pPr algn="ctr">
              <a:spcAft>
                <a:spcPts val="0"/>
              </a:spcAft>
            </a:pPr>
            <a:r>
              <a:rPr lang="en-GB" sz="4400" kern="1400" spc="-50" dirty="0">
                <a:latin typeface="Calibri Light" panose="020F0302020204030204" pitchFamily="34" charset="0"/>
                <a:ea typeface="Yu Gothic Light" panose="020B0300000000000000" pitchFamily="34" charset="-128"/>
                <a:cs typeface="Times New Roman" panose="02020603050405020304" pitchFamily="18" charset="0"/>
              </a:rPr>
              <a:t>Michaelmas Term</a:t>
            </a:r>
          </a:p>
          <a:p>
            <a:pPr algn="ctr">
              <a:spcAft>
                <a:spcPts val="0"/>
              </a:spcAft>
            </a:pPr>
            <a:r>
              <a:rPr lang="en-GB" sz="4400" kern="1400" spc="-50" dirty="0">
                <a:latin typeface="Calibri Light" panose="020F0302020204030204" pitchFamily="34" charset="0"/>
                <a:ea typeface="Yu Gothic Light" panose="020B0300000000000000" pitchFamily="34" charset="-128"/>
                <a:cs typeface="Times New Roman" panose="02020603050405020304" pitchFamily="18" charset="0"/>
              </a:rPr>
              <a:t>War Writing</a:t>
            </a:r>
          </a:p>
          <a:p>
            <a:pPr algn="ctr">
              <a:spcAft>
                <a:spcPts val="0"/>
              </a:spcAft>
            </a:pPr>
            <a:r>
              <a:rPr lang="en-GB" sz="4400" kern="1400" spc="-50" dirty="0">
                <a:latin typeface="Calibri Light" panose="020F0302020204030204" pitchFamily="34" charset="0"/>
                <a:ea typeface="Yu Gothic Light" panose="020B0300000000000000" pitchFamily="34" charset="-128"/>
                <a:cs typeface="Times New Roman" panose="02020603050405020304" pitchFamily="18" charset="0"/>
              </a:rPr>
              <a:t>Week 2, Lesson 2</a:t>
            </a:r>
          </a:p>
          <a:p>
            <a:pPr>
              <a:spcAft>
                <a:spcPts val="0"/>
              </a:spcAft>
            </a:pPr>
            <a:r>
              <a:rPr lang="en-GB" sz="1000" dirty="0">
                <a:effectLst/>
                <a:latin typeface="Times New Roman" panose="02020603050405020304" pitchFamily="18" charset="0"/>
                <a:ea typeface="Times New Roman" panose="02020603050405020304" pitchFamily="18" charset="0"/>
              </a:rPr>
              <a:t> </a:t>
            </a:r>
          </a:p>
        </p:txBody>
      </p:sp>
      <p:pic>
        <p:nvPicPr>
          <p:cNvPr id="3" name="Picture 2" descr="Diagram&#10;&#10;Description automatically generated"/>
          <p:cNvPicPr/>
          <p:nvPr/>
        </p:nvPicPr>
        <p:blipFill rotWithShape="1">
          <a:blip r:embed="rId2" cstate="print">
            <a:extLst>
              <a:ext uri="{28A0092B-C50C-407E-A947-70E740481C1C}">
                <a14:useLocalDpi xmlns:a14="http://schemas.microsoft.com/office/drawing/2010/main" val="0"/>
              </a:ext>
            </a:extLst>
          </a:blip>
          <a:srcRect l="26299" t="55938" r="25914" b="7917"/>
          <a:stretch/>
        </p:blipFill>
        <p:spPr>
          <a:xfrm>
            <a:off x="7767484" y="2212919"/>
            <a:ext cx="987628" cy="933404"/>
          </a:xfrm>
          <a:prstGeom prst="rect">
            <a:avLst/>
          </a:prstGeom>
        </p:spPr>
      </p:pic>
      <p:sp>
        <p:nvSpPr>
          <p:cNvPr id="4" name="Rectangle 3"/>
          <p:cNvSpPr/>
          <p:nvPr/>
        </p:nvSpPr>
        <p:spPr>
          <a:xfrm>
            <a:off x="3367035" y="4213995"/>
            <a:ext cx="5303989" cy="2437527"/>
          </a:xfrm>
          <a:prstGeom prst="rect">
            <a:avLst/>
          </a:prstGeom>
          <a:solidFill>
            <a:schemeClr val="accent2">
              <a:lumMod val="20000"/>
              <a:lumOff val="80000"/>
            </a:schemeClr>
          </a:solidFill>
          <a:ln>
            <a:solidFill>
              <a:schemeClr val="tx1"/>
            </a:solidFill>
          </a:ln>
        </p:spPr>
        <p:txBody>
          <a:bodyPr wrap="square">
            <a:spAutoFit/>
          </a:bodyPr>
          <a:lstStyle/>
          <a:p>
            <a:pPr>
              <a:spcAft>
                <a:spcPts val="0"/>
              </a:spcAft>
            </a:pPr>
            <a:r>
              <a:rPr lang="en-GB" sz="2400" dirty="0">
                <a:latin typeface="Calibri Light" panose="020F0302020204030204" pitchFamily="34" charset="0"/>
                <a:ea typeface="Times New Roman" panose="02020603050405020304" pitchFamily="18" charset="0"/>
              </a:rPr>
              <a:t>Recap:</a:t>
            </a:r>
            <a:endParaRPr lang="en-GB" sz="2400" dirty="0">
              <a:latin typeface="Times New Roman" panose="02020603050405020304" pitchFamily="18" charset="0"/>
              <a:ea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400" dirty="0">
                <a:latin typeface="Calibri Light" panose="020F0302020204030204" pitchFamily="34" charset="0"/>
                <a:ea typeface="Calibri" panose="020F0502020204030204" pitchFamily="34" charset="0"/>
                <a:cs typeface="Times New Roman" panose="02020603050405020304" pitchFamily="18" charset="0"/>
              </a:rPr>
              <a:t>What rank is Stanhope?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400" dirty="0">
                <a:latin typeface="Calibri Light" panose="020F0302020204030204" pitchFamily="34" charset="0"/>
                <a:ea typeface="Calibri" panose="020F0502020204030204" pitchFamily="34" charset="0"/>
                <a:cs typeface="Times New Roman" panose="02020603050405020304" pitchFamily="18" charset="0"/>
              </a:rPr>
              <a:t>What is Osborne’s nickname?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400" dirty="0">
                <a:latin typeface="Calibri Light" panose="020F0302020204030204" pitchFamily="34" charset="0"/>
                <a:ea typeface="Calibri" panose="020F0502020204030204" pitchFamily="34" charset="0"/>
                <a:cs typeface="Times New Roman" panose="02020603050405020304" pitchFamily="18" charset="0"/>
              </a:rPr>
              <a:t>How does Raleigh know Stanhope?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400" dirty="0">
                <a:latin typeface="Calibri Light" panose="020F0302020204030204" pitchFamily="34" charset="0"/>
                <a:ea typeface="Calibri" panose="020F0502020204030204" pitchFamily="34" charset="0"/>
                <a:cs typeface="Times New Roman" panose="02020603050405020304" pitchFamily="18" charset="0"/>
              </a:rPr>
              <a:t>What does the verb ‘glorify’ mean?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400" dirty="0">
                <a:latin typeface="Calibri Light" panose="020F0302020204030204" pitchFamily="34" charset="0"/>
                <a:ea typeface="Calibri" panose="020F0502020204030204" pitchFamily="34" charset="0"/>
                <a:cs typeface="Times New Roman" panose="02020603050405020304" pitchFamily="18" charset="0"/>
              </a:rPr>
              <a:t>What is a thesis statement?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623800" y="4375025"/>
            <a:ext cx="798645" cy="792549"/>
          </a:xfrm>
          <a:prstGeom prst="rect">
            <a:avLst/>
          </a:prstGeom>
        </p:spPr>
      </p:pic>
    </p:spTree>
    <p:extLst>
      <p:ext uri="{BB962C8B-B14F-4D97-AF65-F5344CB8AC3E}">
        <p14:creationId xmlns:p14="http://schemas.microsoft.com/office/powerpoint/2010/main" val="26529228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65251"/>
            <a:ext cx="2190125" cy="3862596"/>
          </a:xfrm>
          <a:prstGeom prst="rect">
            <a:avLst/>
          </a:prstGeom>
          <a:solidFill>
            <a:schemeClr val="accent2">
              <a:lumMod val="20000"/>
              <a:lumOff val="80000"/>
            </a:schemeClr>
          </a:solidFill>
        </p:spPr>
        <p:txBody>
          <a:bodyPr wrap="square">
            <a:spAutoFit/>
          </a:bodyPr>
          <a:lstStyle/>
          <a:p>
            <a:pPr>
              <a:spcAft>
                <a:spcPts val="300"/>
              </a:spcAft>
            </a:pPr>
            <a:r>
              <a:rPr lang="en-GB" sz="2000" u="sng" dirty="0">
                <a:effectLst/>
              </a:rPr>
              <a:t>Terminology</a:t>
            </a:r>
            <a:endParaRPr lang="en-GB" sz="2000" dirty="0">
              <a:effectLst/>
            </a:endParaRPr>
          </a:p>
          <a:p>
            <a:pPr>
              <a:spcAft>
                <a:spcPts val="300"/>
              </a:spcAft>
            </a:pPr>
            <a:r>
              <a:rPr lang="en-GB" sz="2000" dirty="0">
                <a:effectLst/>
              </a:rPr>
              <a:t>act</a:t>
            </a:r>
          </a:p>
          <a:p>
            <a:pPr>
              <a:spcAft>
                <a:spcPts val="300"/>
              </a:spcAft>
            </a:pPr>
            <a:r>
              <a:rPr lang="en-GB" sz="2000" dirty="0">
                <a:effectLst/>
              </a:rPr>
              <a:t>symbolism</a:t>
            </a:r>
          </a:p>
          <a:p>
            <a:pPr>
              <a:spcAft>
                <a:spcPts val="300"/>
              </a:spcAft>
            </a:pPr>
            <a:r>
              <a:rPr lang="en-GB" sz="2000" dirty="0">
                <a:effectLst/>
              </a:rPr>
              <a:t>realism</a:t>
            </a:r>
          </a:p>
          <a:p>
            <a:pPr>
              <a:spcAft>
                <a:spcPts val="300"/>
              </a:spcAft>
            </a:pPr>
            <a:r>
              <a:rPr lang="en-GB" sz="2000" dirty="0">
                <a:effectLst/>
              </a:rPr>
              <a:t>Aristotle’s unities</a:t>
            </a:r>
          </a:p>
          <a:p>
            <a:pPr>
              <a:spcAft>
                <a:spcPts val="300"/>
              </a:spcAft>
            </a:pPr>
            <a:r>
              <a:rPr lang="en-GB" sz="2000" dirty="0">
                <a:effectLst/>
              </a:rPr>
              <a:t> </a:t>
            </a:r>
          </a:p>
          <a:p>
            <a:pPr>
              <a:spcAft>
                <a:spcPts val="300"/>
              </a:spcAft>
            </a:pPr>
            <a:r>
              <a:rPr lang="en-GB" sz="2000" u="sng" dirty="0">
                <a:effectLst/>
              </a:rPr>
              <a:t>Vocabulary</a:t>
            </a:r>
            <a:endParaRPr lang="en-GB" sz="2000" dirty="0">
              <a:effectLst/>
            </a:endParaRPr>
          </a:p>
          <a:p>
            <a:pPr>
              <a:spcAft>
                <a:spcPts val="300"/>
              </a:spcAft>
            </a:pPr>
            <a:r>
              <a:rPr lang="en-GB" sz="2000" dirty="0">
                <a:effectLst/>
              </a:rPr>
              <a:t>heroism</a:t>
            </a:r>
          </a:p>
          <a:p>
            <a:pPr>
              <a:spcAft>
                <a:spcPts val="300"/>
              </a:spcAft>
            </a:pPr>
            <a:r>
              <a:rPr lang="en-GB" sz="2000" dirty="0">
                <a:effectLst/>
              </a:rPr>
              <a:t>comrade</a:t>
            </a:r>
          </a:p>
          <a:p>
            <a:pPr>
              <a:spcAft>
                <a:spcPts val="300"/>
              </a:spcAft>
            </a:pPr>
            <a:r>
              <a:rPr lang="en-GB" sz="2000" dirty="0">
                <a:effectLst/>
              </a:rPr>
              <a:t>regulations</a:t>
            </a:r>
          </a:p>
          <a:p>
            <a:pPr>
              <a:spcAft>
                <a:spcPts val="300"/>
              </a:spcAft>
            </a:pPr>
            <a:r>
              <a:rPr lang="en-GB" sz="2000" dirty="0">
                <a:effectLst/>
              </a:rPr>
              <a:t>insubordination</a:t>
            </a:r>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1928477" cy="707886"/>
          </a:xfrm>
          <a:prstGeom prst="rect">
            <a:avLst/>
          </a:prstGeom>
          <a:solidFill>
            <a:schemeClr val="accent2">
              <a:lumMod val="20000"/>
              <a:lumOff val="80000"/>
            </a:schemeClr>
          </a:solidFill>
        </p:spPr>
        <p:txBody>
          <a:bodyPr wrap="none">
            <a:spAutoFit/>
          </a:bodyPr>
          <a:lstStyle/>
          <a:p>
            <a:r>
              <a:rPr lang="en-GB" sz="4000" dirty="0"/>
              <a:t>Heroism</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42847972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41452" y="4735840"/>
            <a:ext cx="8001103" cy="1803011"/>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533166" y="204507"/>
            <a:ext cx="2537298" cy="1323439"/>
          </a:xfrm>
          <a:prstGeom prst="rect">
            <a:avLst/>
          </a:prstGeom>
          <a:solidFill>
            <a:schemeClr val="accent2">
              <a:lumMod val="20000"/>
              <a:lumOff val="80000"/>
            </a:schemeClr>
          </a:solidFill>
        </p:spPr>
        <p:txBody>
          <a:bodyPr wrap="none">
            <a:spAutoFit/>
          </a:bodyPr>
          <a:lstStyle/>
          <a:p>
            <a:pPr algn="ctr"/>
            <a:r>
              <a:rPr lang="en-GB" sz="4000" dirty="0"/>
              <a:t>New Word:</a:t>
            </a:r>
          </a:p>
          <a:p>
            <a:pPr algn="ctr"/>
            <a:r>
              <a:rPr lang="en-GB" sz="4000" dirty="0"/>
              <a:t>Heroism</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913359" y="1328174"/>
            <a:ext cx="3054381" cy="2869267"/>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197070" y="2967452"/>
            <a:ext cx="3369573" cy="523220"/>
          </a:xfrm>
          <a:prstGeom prst="rect">
            <a:avLst/>
          </a:prstGeom>
          <a:noFill/>
        </p:spPr>
        <p:txBody>
          <a:bodyPr wrap="square" rtlCol="0">
            <a:spAutoFit/>
          </a:bodyPr>
          <a:lstStyle/>
          <a:p>
            <a:r>
              <a:rPr lang="en-GB" sz="2800" dirty="0"/>
              <a:t>“</a:t>
            </a:r>
            <a:r>
              <a:rPr lang="en-GB" sz="2800" dirty="0" err="1"/>
              <a:t>Herro</a:t>
            </a:r>
            <a:r>
              <a:rPr lang="en-GB" sz="2800" dirty="0"/>
              <a:t>-ism”</a:t>
            </a:r>
          </a:p>
        </p:txBody>
      </p:sp>
      <p:grpSp>
        <p:nvGrpSpPr>
          <p:cNvPr id="12" name="Group 11"/>
          <p:cNvGrpSpPr/>
          <p:nvPr/>
        </p:nvGrpSpPr>
        <p:grpSpPr>
          <a:xfrm>
            <a:off x="8969889" y="788562"/>
            <a:ext cx="2203555" cy="3252614"/>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8821141" y="866227"/>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9258468" y="2930295"/>
            <a:ext cx="1626407" cy="523220"/>
          </a:xfrm>
          <a:prstGeom prst="rect">
            <a:avLst/>
          </a:prstGeom>
        </p:spPr>
        <p:txBody>
          <a:bodyPr wrap="none">
            <a:spAutoFit/>
          </a:bodyPr>
          <a:lstStyle/>
          <a:p>
            <a:pPr algn="ctr"/>
            <a:r>
              <a:rPr lang="en-GB" sz="2800" dirty="0">
                <a:solidFill>
                  <a:sysClr val="windowText" lastClr="000000"/>
                </a:solidFill>
              </a:rPr>
              <a:t>He-</a:t>
            </a:r>
            <a:r>
              <a:rPr lang="en-GB" sz="2800" dirty="0" err="1">
                <a:solidFill>
                  <a:sysClr val="windowText" lastClr="000000"/>
                </a:solidFill>
              </a:rPr>
              <a:t>ro</a:t>
            </a:r>
            <a:r>
              <a:rPr lang="en-GB" sz="2800" dirty="0">
                <a:solidFill>
                  <a:sysClr val="windowText" lastClr="000000"/>
                </a:solidFill>
              </a:rPr>
              <a:t>-ism</a:t>
            </a:r>
          </a:p>
        </p:txBody>
      </p:sp>
      <p:sp>
        <p:nvSpPr>
          <p:cNvPr id="16" name="TextBox 15"/>
          <p:cNvSpPr txBox="1"/>
          <p:nvPr/>
        </p:nvSpPr>
        <p:spPr>
          <a:xfrm>
            <a:off x="6709779" y="1574113"/>
            <a:ext cx="2311128" cy="1477328"/>
          </a:xfrm>
          <a:prstGeom prst="rect">
            <a:avLst/>
          </a:prstGeom>
          <a:solidFill>
            <a:schemeClr val="accent2">
              <a:lumMod val="20000"/>
              <a:lumOff val="80000"/>
            </a:schemeClr>
          </a:solidFill>
        </p:spPr>
        <p:txBody>
          <a:bodyPr wrap="square" rtlCol="0">
            <a:spAutoFit/>
          </a:bodyPr>
          <a:lstStyle/>
          <a:p>
            <a:r>
              <a:rPr lang="en-GB" dirty="0"/>
              <a:t>Etymology:</a:t>
            </a:r>
          </a:p>
          <a:p>
            <a:r>
              <a:rPr lang="en-GB" dirty="0"/>
              <a:t>late 17th century: from French </a:t>
            </a:r>
            <a:r>
              <a:rPr lang="en-GB" i="1" dirty="0" err="1"/>
              <a:t>héroïsme</a:t>
            </a:r>
            <a:r>
              <a:rPr lang="en-GB" dirty="0"/>
              <a:t>, from </a:t>
            </a:r>
            <a:r>
              <a:rPr lang="en-GB" i="1" dirty="0" err="1"/>
              <a:t>héros</a:t>
            </a:r>
            <a:r>
              <a:rPr lang="en-GB" dirty="0"/>
              <a:t>, from Latin </a:t>
            </a:r>
            <a:r>
              <a:rPr lang="en-GB" i="1" dirty="0" err="1"/>
              <a:t>heros</a:t>
            </a:r>
            <a:r>
              <a:rPr lang="en-GB" dirty="0"/>
              <a:t> (see </a:t>
            </a:r>
            <a:r>
              <a:rPr lang="en-GB" dirty="0">
                <a:hlinkClick r:id="rId4"/>
              </a:rPr>
              <a:t>hero</a:t>
            </a:r>
            <a:r>
              <a:rPr lang="en-GB" dirty="0"/>
              <a:t>).</a:t>
            </a:r>
            <a:endParaRPr lang="en-GB" sz="1600" dirty="0"/>
          </a:p>
        </p:txBody>
      </p:sp>
      <p:pic>
        <p:nvPicPr>
          <p:cNvPr id="17" name="Picture 16"/>
          <p:cNvPicPr>
            <a:picLocks noChangeAspect="1"/>
          </p:cNvPicPr>
          <p:nvPr/>
        </p:nvPicPr>
        <p:blipFill>
          <a:blip r:embed="rId5"/>
          <a:stretch>
            <a:fillRect/>
          </a:stretch>
        </p:blipFill>
        <p:spPr>
          <a:xfrm>
            <a:off x="913359" y="4930178"/>
            <a:ext cx="982555" cy="982555"/>
          </a:xfrm>
          <a:prstGeom prst="rect">
            <a:avLst/>
          </a:prstGeom>
        </p:spPr>
      </p:pic>
      <p:sp>
        <p:nvSpPr>
          <p:cNvPr id="19" name="Rectangle 18"/>
          <p:cNvSpPr/>
          <p:nvPr/>
        </p:nvSpPr>
        <p:spPr>
          <a:xfrm>
            <a:off x="2078626" y="4930178"/>
            <a:ext cx="6055747" cy="1200329"/>
          </a:xfrm>
          <a:prstGeom prst="rect">
            <a:avLst/>
          </a:prstGeom>
        </p:spPr>
        <p:txBody>
          <a:bodyPr wrap="square">
            <a:spAutoFit/>
          </a:bodyPr>
          <a:lstStyle/>
          <a:p>
            <a:r>
              <a:rPr lang="en-GB" b="1" u="sng" dirty="0"/>
              <a:t>Understand it </a:t>
            </a:r>
          </a:p>
          <a:p>
            <a:r>
              <a:rPr lang="en-GB" dirty="0"/>
              <a:t>Definition:  great bravery.</a:t>
            </a:r>
          </a:p>
          <a:p>
            <a:r>
              <a:rPr lang="en-GB" dirty="0"/>
              <a:t>Word Class: Noun </a:t>
            </a:r>
          </a:p>
          <a:p>
            <a:r>
              <a:rPr lang="en-GB" dirty="0"/>
              <a:t>Example: "they fought with exemplary heroism"</a:t>
            </a:r>
          </a:p>
        </p:txBody>
      </p:sp>
      <p:sp>
        <p:nvSpPr>
          <p:cNvPr id="5" name="AutoShape 2" descr="data:image/png;base64,iVBORw0KGgoAAAANSUhEUgAAAWQAAAB/CAYAAADYfbjMAAAbzElEQVR42u2dh3cVR5pH57/ZOTtnFs8ZdvEO3plBZogyIoicM7aJJjMwHhAmg7GMTM45Z4RBMsFgg0002WCCyGDA5GhqfWu2eusFvSAjpCf97jl9pO7X3dVdr/v211/Xq/6NESJFOHWnfA6i/PAbVYGQkCVkISELISFLyEJCFhKyhCwkZCEkZAlZSMhCQpaQhYQsRLEIOe/AGfOHP1Y0GZlNIoYdRwtMmy7dTK9BQyOWYzrLuvEV+XtNk1bt7XJ1GjQ26fUyzUefTDPHbj4vdBl/eLt6Lfv3wMX7pufAf9p11G3Y1LxTv5HJmjDZHP/xRdz1xFq/kJCFSAkhI7LCIks++++3/myW5+0pVH7Tlqw3jVu1M199fz34/NDlh2Zg1ljTunPXpITcqXsfuz43HaF/OCbbDBg2RkIWErKQkOetyzdp1WpayYbL7+ClB+Yvb//NHCi4F3X5DwZnmT1nbiYsZPfXH07c+tn0GPChhCwkZCEhM8/oz2abbv2GREyfv+4Lm2JIJI+biJD7Dxtt5btpzzEr4mTWIyELCVmkvJCj5ZA79+gbIrmTt1+auo2amaWf7w6Znj17qRn56YyQdb7fZ1Cwnmq13jGTF61JWMgMlNHr78NseU1bdzA581fa8n3xVk/PiNhm9kNCFhKyKPMRMv/zkK/K36rbB2+JRsiDho8z46ctSFjI3119HDJ9f8Fdmz9G0IqQhYQsJGRPcuOnzbcRcCI5ZFpGVK9dJykh8/fojWcRn5PDlpCFhCwkZE9ypA7qN2lh3vzTWyGtLGjy9vXpG8F8CLpLr/6mYYs2SQm539BRZtBH40Oay02cudh07NZbQhYSsij7Qi6sHfLmb05GldzO45fM737/+5DpNIuj6Ztrg8zyc1ZvsTL2hRwt90vO2An5yPWnZvDIj03NOvX+ta76DU23foNDInAJWUjIokwKWb/UExKyEBKyhCwkZCEhS8hCQhailAj53L3yNUjIErIQpZJzd8vnICRkIYQQErIQQkjIQgghJGQhhBASshBCSMhCCCEkZCGEkJCFEEJIyEIIISELIRzdunUzZ86cUUUICVkICVlIyEK8Yq5cuWK6dOliGjdubOrVq2fmzZtnpz979swMGzbMTm/atKlp0KCBWb9+fbBckyZNzOLFi03z5s1NrVq1zO7du01OTo6dNz093ezZs8fOd+/ePdOzZ0+7noyMDLN27dpgHQsWLDCzZs0yAwYMMO3btzeLFi0yjRo1Ms2aNTP169c3Y8eODeZduXKl3YbMzEwzevRo07Vr10DIscoQErIQKcGLFy+shA8ePBhIuEWLFubAgQNmypQpZvLkycG8jx49MjVr1jQPHjyw42lpaVagcOnSJVOxYkWTm5trxy9evGgaNmxo/0eUq1evtv8/efLEtGnTxly4cCEQco0aNcyRI0fsNnTo0MFuA7x8+dL06dPH7Ny50xw7dszKluVh06ZN5o033giEHKsMISELkRIQxQ4ePDhk2uXLl61Qjx8/biNPx+3bt62Qf/jhBzteuXJl8/z58+BzxpGog6j56dOnNlr2IZLOzs4OhDx8+PAgUi8oKAjme/z4senfv79ZuHChGTNmjMnLywtZD+tHyPHK8OFiwv7FGq5du2bu3LljyxcSshCvDdIAM2fOjPoZkSYi7Ny5s83Xkr4gmnZRKUIMF2T4uIucSW+4gZTDyJEjAyEzOEiBUN77779vBg4caMvlcyJlLhA+nTp1stsSrwyfn376yV5QEh1Yt4vKhYQsxGuPkPfv328jzAkTJoTIEkgFJCNkoldyyj537941p06dihAyZfbq1StIWQApEz7nwrB169ZCI+RYZYSnaIh8Yw1E0UTI58+ft1Lmrx/5CwlZiGIhPIdMnpgHaidPnjRDhw4NeThGyqBChQrm9OnTCQsZePi2a9cu+z9iI/LNz8+PEPLmzZvNoEGDguXPnj1rqlataj8nOibyddEq8xIVu4tDrDKKCushhYKUEbSQkIUodsJbWTgJk0tt1aqVbfVAi4esrCwze/Zs+9AvGSGTeyb1gFBpJeE/KPSFTD4aIdetW9emHN59912zfft2U6VKFXP9+nWbXmE72B4i5iFDhgRCjlXGr+Hhw4dWyNSRkJCFECV8B+HSFkJCFkKUMO4Bn5CQhRASspCQhRASsoQshJCQhYQshJCQJWQhhIQsJGQhhIQsIQshJGQhIQshJGQJWQghIQsJWQghIUvIQggJWUjIQggJWUIWQkjIQkIWQkjIQkIWQkIWErIQQkIWErIQErIojUI+dceYsjCUBGWl7lKlvstjvaeSkH/++eeUFyLvO+Q9hxKyhKz6Vr2ntJAvXryY8lKWkCVk1bfqvUwImfISkfLChQtNw4YNTdOmTU27du3M5cuX7fRnz56ZTz75xL6hm7eJt27d2hw/fjxYjrdzL1682DRv3ty+HXz37t0mJyfHric9Pd3s2bMnmJfPd+3aZdfFMrwNnDePM2+zZs3MsWPH7Hw//vij/Yz5WO+6detChPz555/bbeWt4Mz3008/ScgSsupbQk4NIceT8oYNG6zwkC989dVXpm3btvb/ESNGmPHjx5uXL18G66tZs6a5fv26HU9LSzOLFi2y/1+6dMlUrFjR5ObmBtE54nQwb1ZWli2H9R84cCD47Ny5c1bA0LlzZ/PFF1/Y/x88eGDatGkTCJloOSMjw9y7d8+O79y50/Tv319ClpBV3xJy0eT4+PHj1za4MmNJmQj1xo0bIdP27t1rnj9/bmrUqBGxzMqVK82nn35q/69cubKdz8G4k7eLih2VKlUKRPrNN9+ErPP06dN22SdPnljh+hAROyGPGzfObN68OeRzomh/GyRkCVlCVj0nLOSSHJByOLVr1466vaQtOnToEDH9u+++M3379o0QbrxxIms/t01kS8qhR48eZsKECaZq1ap2OhGyD6kMJ2TKRdikStxQrVo1c+3atZITcpsu3UzegTMx55mzZqv5t9/+1uw+eTWY9s9xk0xGZhM7/M9f0+zgxvmMdbJu5h0/bYGpXruOOXbzech6mc6QKkI+cPG+6Tnwn6ZOg8ambsOm5p36jUzWhMnm+I8vQuqzenpGUBfp9TJNev2GZtW2fSHr+ubsLfPvv/udmbZkfUSdxKsrv26/OHzOtOzwrqnXuLmp26iZ/Ttr5eZgOX9efyhsemkUMvvtH19u4LiM9lmNd+qaUZNmFvqduGHwyI/t53/8z/8KqTM3vF29VvD/t+fvmO79/2G/c/e9jv5stjl5+2XccynWOfZrhYzoXtcQLmQXofqQvw2PkImAXYTsR7wuQv7444+TFrL/P2WePHkyGH/x4oWpUqWKjZDr1KlTaIQ8duxYm6f2OXToUJBuKbVCbtqmoxn56Qzzj9GfRP08mljDhfzmn94yH47JTmkhd+reJ0SgSJN9GjBsTMz63HXiikmrViNE3IicE7p+kxYRdRKvrlzdnrj1sxXNln3f//9Fo+Ceada2k1mwYXuZEnJhx0m0z47eeGYym7Uyq7fvT+gYf+svVcxf3v6bvUhGEzIX4pp16pn5674IPvvu6mPTrd8Q0+cfH5WokEsih1yYjKPlkPPy8kz37t2DHDIP9ZyUyfUSkbpIu6hCRrrknAHxI3hSFtClS5cgh/zw4UPTsWPHQMhInJwy4nY5ZaLkEs0hxztYicA69+hrjlx/aiM3XyrJCBn5VKv1jsndezxlhexHTG5Aij0GfBi3Ppu0ah/cYbAM0Sx/m7frbPIO/hBSJ/HqytUtome94WVt/ubkL/POL7dCZhg+caqZvHB1Qsc43+uURWtN685do37fQ0ZNNKNzZkUsx7nQuFU7c/SXc6M8CbkwGYe3sqAlBWmEW7duBa0sJk6caB+4ZWZm2nyt/zCuqEImR12/fn27Xv4uX77cShf5+60sWrZsab788suQVha0uuAzct+0+uAiUaqF3HvIcLN+93f2fyJBbhOLImSGDV8dsREdEUwqCrn/sNFWvpv2HLMyTbQ+2W9Obnd7Sx2OyJ5u/1+0aaf5YHBWRF3Gqis/QiZFMeoXWew4djHq9pRHIe85c9OmFL48fjlhIfOX1M/0ZRsjphOI7C+4a4p6LpUlIceTsShGIXNb1rR1h2CcA9wfT1bI/P/3EROC3F2qCZlh6ee7Ta+/D7MRLnWRM39lRB7Rz1eSc+RE37r/dDAP4+4EZ9laGfXNkWtPEq4rv26JzojuSKdQXrv3epoV+XtDvoc//LFiRP6UbUzlHHKHrh9E/Yz6/o8Kb5jsOcvi5pCX5+0JEe/eH360qQv++tP/WrVaQsdoYeVQ/2VByJJxCQs5e/ZS8+e0qhEH187jl4osZCI+DtqNXx9NOSFzgfLHkSp3DQg6mRRQxUpvhtRp5T//1Xy2YFXCdeXqFpm722U3ECmTxnAPqcpjhEwenXrLP3Q2qQiZYfrSDfaC6U8nfVRYhDxj+Sbz9ekb5SJCFiUsZFoTHL7yKGTazBW5ZtDwcUUWMgO5UQ5ycqWplkN2KQR/SKtWM2Ehk57wI1gXmSHmROvK1S3LEamHl7F250Hz7gcDynUOmZY+n85dnrSQGVp1et/edbjp3KWMipJD5mJIdF5ecsiiBIW8ZscB0/79XlEPQm7rfDElK2QGWmzQmiCVhNxv6Cgz6KPxIU3SJs5cbDp2651wCsjPJftDo5Zt/+9hXPy68uuWJnXz1uWHfD9devYLZFRehfyv6fOLJGRaW3CM0/rCRdw0pVu4cUcwz6HLD216iIeH5SWHLF6TkKPlvWiOtWD9tqjLvNd7oL1V+zVCRmpEfqkkZFqaEC3RBIq7B2TYrd9ge8ImmgJC6tE+IyKjnWsideXX7e5T12z+mIdYtI2uXbeB+eiTaeX6oR7D3LV5wZ1cYcc4D6wLaz1Dyof2yb6k+a75zm075F/+cjEu6XbIoowJWb8cS+6hnn5Bpnovr31ZCAlZQpaQVc8SsoQsQUjIErKELIpByOfupfZQkkJO9bpLpfoub/WeSkJesGBB8BPjcM6fP2+2bNlS6LL8nHnt2rXm+++/D5l+9+5ds3r1ajN//nwzZ84c8/XXXwef7d+/P/gVH31TzJ07t8SOR7aRX/y9EiGfu/vLl18GhpKgrNRdqtR3eaz3VBFyrI7b6Sj+6NGjEdMROJ350McxP2OmP2IH3XnOnj076IOC/i3oaN71jbx+/Xpz9epV+z/zxBJ+cTNjxoxXFyHrJkGIssevFTKyXLp0qe3tDGFOnz7d9tJGlOrG3fqJbHfs2GH/R6pr1qyxUS1RK91nsp47dyLD/adPnwa/7ps5c2bIZ3QGv2/fvpBpN2/etFEz5dMTG1E5fUvQVwXbtWrVKlsuAx0FRYPlV6xYYeeZN29eyFtG2B+3PIPrZpP9o48LpE+ZbCsdHnFBIHKn/w2mP3r0yF5gLly4EKyT6J15YOvWrUF9bNq0yfbpEX7hkpCFkJAj70J+ER3dYjq5nDp1ykyePNn2eAa3b98OhIKMkRapByTnXslEVEsH71OmTIlZFrf73Pb7TJ061Rw+fNjKK1yciJxpDkRMJ0CuBzk6pPfn95dDji7KZvuWLVtmx69cuRJI1e3frFmzgv3j4sI0QNQsB3R2v3379qAM5qMcB+tFvoDkt23bFnTCz0XNvwCyrIQshIQcAa9Wct1SwtmzZ20vaQ4iUGQJS5YsMffv3zfffvutXc4HURORxoKo0X+rB+kPXuWEkAHRb9y4MRjnIkG06UD4TqRufeHRtdsncs8+SJaonn1wwnUgaFInfIZ4/e3jIgBEzlysXDRMmsWH7Th48KCV/6RJk0LeNuLW76LjEydOSMhCSMiRIBz/zRjI7MiRI8E4kTJpBXA5VHK84blkHrz5D+OiQRTtcsVAOsBFoA5SHnRWD0S/7iWlpCD8CwWQNnBRug+pjsI6QHJpB38gSkeYCN9/tRTidBcetpOLkYuGuXD4EPlTj6R7iOLDt5P9Jjqm7kBCFkJCjoDbaf/tHUS5vmyRMVJGlC4C5pY7/G0apBYKCgpilkUawY8ckSmy8kHS7tafHLWLZnkrdXh6gjKjvfeO6f72sX/UEbINb6XBfOSs2T93J+DIz8+3LUfctvsXH7//ZkSL6Fk/0T13ED5E60wnOuYOREIWQkKOgHSEe7uzI/yhG7fxzEe06F5zxEMvP4rmYRtv54j1UlA+iyZDynORJ2IjX+2iXpfbBVIXvvBjNYFDpKQPHKQbXKRLROxeLYVAiXSJwtk/5gtPZbBNpDp8WZOeYJ/ddhD5u21x0bAP2808Lv0hIQshIUdA5MvDJwdpgfAUgpMieWYX3ZHHdS0YEChN3fyHb9Eg8o3WZA1ZsSzyY13uYSKQukB0pALCo16kF/6maD9idS1AWM6lXIAHi6QNKI91uxw0++fXI1G1yxPz8I47CbaP6ew//yNp2lWz/27fWGf4hYn5R40aFZJekZCFkJBFCUCE7UfHErIQErIoIUiLkKeWkJPEb1dY1uBW0H+po+o79evbPaxyqQRR+o4BUhvR2kpLyAlAI/myKonSKGTV96+/oCFk8rMitYgQMm3punTpYl/RXa9evSApT+J82LBhdjqvxG7QoIH9PbmjSZMmNinOq7t5BTdPXnNycuy86enpwdWAdoA9e/a068nIyLDJbwcJdR4WDBgwwLRv394+sWzRooVdJ/O/99579gFDSdz+JSIJ93pz9rldu3ZBsj7WfrDPPCTgVeS8orx79+62MT37zzh1xVPfePVPndN8hleW8z2wPspk3mbNmgXtNv3XnrM9tI10gohXRnmqb+DJOOunHpjfb/b1Kuo7XhlFhTKpQ78dsUhBIdNUAwm7piGcoBxktK2jcTQ/nXTwhLBmzZpBhyBpaWlBUxmedFasWNHk5ubaca7UHHTAAe9+JslTzzZt2gQ/z+RkqVGjhm06Q9n87/eiRAPwMWPGlIgg4kliw4YN9kRzT3xpTtO2bdu4+8E+161bNxBGv379TOvWrYNyGOdpcCL1n5WVZcujXL89JNuNEKBz587BL7BYlvp3gohXRnmqbyJZAgb3QwKm9e/fP1jnq6jveGUUBYTu6s//9ZpIQSETxQ4ePDhkBqIOhEoDbP9XLjTM5mR1Dw4qV64c0qyDcb9hOREFBz3Rsg+RdHZ2dnCyDB8+3P7PL2T4CaR/seDEIqIJh5OL7SyuwR3gsSRBZOTaMTqI1OLtB/tMT1cOmuR89tlnIeNc6OLVf6VKlYLP/Z+hAj/75PvgAogAfIjQnCDileFDxyplub7HjRsX0XyKCNcd46+ivuOVkUx9c46SM3b15vprECksZNr3hTcAd3BwEWVwxeeA4taWaNq1D0S4PtHGXeRMesMNmZmZZuTIkcHJwuDgJ5ddu3a1t5y9e/c2I0aMiJp/c7dor2uI1vdp7dq1C63kWPsRvs+Fjcerf8Tp4OQk0uIWuEePHmbChAmmatWqdjrL+3Br7bYlXhnhed6yXN99+/a1MvWP1WrVqgVpgFdR3/HKKEp9I+WSSOuJ1xQh8/M+olgOMv/ABW6/khEykQ6RTXh06zrn8E8OfgVENO1320cqJZqQiSiIjIpr8A/4wiIP8obhERu9ZcXbj0QFkUz9sy0nT54MiRKrVKlihVunTp1CI7Z4ZfiU9fqme0f3CzTHoUOHghTJq6jveGUkU9+URbmiDOeQyUG5g23o0KEhD+Dy8vJMhQoVgl6QEhEyELnwMARIaQwcOND+pDH85OCEIgpxt6uIm4eNLF9SOeRYt4HhOU3qh9vkePuRqCCSqX8k4H6mycWKn69yCw2U7XKayKtjx46BIOKVUZ7qm2Oei5F7CwYXJSLYaMd3Ues7XhminAsZwltZuBOU26hWrVrZhxU8jeaBBk+reeiXjJDJS3JAcuDxZNl/iBR+cpDP42CnTCJrOufgVtDvf/R1CSKRnJx76k/dcft669atuPuRqCCSqX9yqczj5iWHSp2TO/Wf+rds2dL+Tt8JIl4Z5am+gRYRbh08+CNtEO34Lmp9xytDSMgiCnpAovoWQkIWQggJWQghhIQsRBmmNP5UXUjIQkjIQkjIoqyQ6n2HQHH0ZSEkZCFeK2Wh75Di6MtCSMhCvHbKQt8hyfRlISRkIUotZaHvkGT6shASshCllrLQd0gyfVkICVmIUktZ6DtEfVkICVmUGVK97xBQXxZCQhZCCAlZCCGEhCyEEBKyEEIICVkIISRkIYQQErIQQkjIQgghJGQhhJCQhRBCSMhCCFGehEyn237H28XBzJkz9S2UEl7H9y2EkJCFhCxE6Rcy3QVu3brV9pA1b948s2nTJvtOMXeC0tk37xKjZy16u+I9YkAfsyzD9Llz59qetBxr1qwxp06dMkuWLLHCpTcs3lvmxul9yxcynXa78umq8OXLl/YzesrifWV8xuB33E0ZvL1h6dKl9tU3JQHbx3bwxgjqgK4eT5w4YbeVHsP4y7jj+vXrdnv5jH2l5y9X18nUWTRYJ98Jb7tg/vPnz9u+dvl+Zs2aZS5cuGDnKygosHXKfCyzatUq+5YN1s9rixjcWyxi1b8QohiEzMm3b9++YAKSQMJOyNOmTQtevEjH25zEhw8ftl0MOpkA0j579mwgF3dSM8/06dMDYbtx118t7y3btm1bsB4uDvv377dlzZgxI3g3GrKjbCdrylixYoXtY7akYNtycnJsp+JAf7YI1+0b/dwiNKbfv3/f7g+vAgL2gzpxfeUmU2fRQKQIGfi+Jk6cGHSazjgXALcev874Ll05foQcr/6FEMUgZE46Hzr8vnr1anCC+rIEokGiN/+NDETZGzduDE5m5EIk5li9enXQgbcbd33XZmdnBx10A9Ea8qBf2C1btoSUvWPHjmC9lOE6Cy9JIRN9Oog63cszHYwznTuLI0eOhHyG3BAkf5Ops2hMmjQp5ALJeHhqiO/pypUrIeUjZMoOF3K8+hdCFIOQiXQLI1pO0U0jGiNCRRSkOTipfSH7b/2NNT516tSIcpEHL6ok6nMdhjMgPxf1ha+zpITM/vvbHQ0uelyw3IXOZ9myZTaCTabOiLpdnTjBhpdd2DipC7aZVAV3Nfn5+VGFHK/+hRCvIULmdeekDGIJmbQCbzrwIzLSHEURMhEyUbEfIZOvJP0Rnhvmdt+9hr20CNnJzEXI/puK/Vt9IuSjR49GjZCJXJOps2gkImTufpCqX9+XL1+OKuR49S+EKAYhh+eQiZjcSVmYkHNzc+3g4FaaSNeJPNkImTIdvLuM9SCpOXPmBCkA8qekMlz+szQKmVwxEa/L9fKXnDIP9sghI0U/1UMKgJdeJltnRRUyIuYCTH7YXfxWrlwZRPnkwt3Dw3j1L4QoBiFz4pErJCqlpYB7yBRLyAgTIXPCcpJy+0uLB25xEU8yciF6JLfKesJbWfBU37UGYPvcG39Lq5DBtbJgoH649XewP66VBS1WyM/7rSyKW8jAd0fZroUMr6rnosj3x1uc+d89XIxV/0KIV8//ArA0wgRKRQnn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data:image/png;base64,iVBORw0KGgoAAAANSUhEUgAAAWQAAABgCAYAAAAq/QiCAAAbF0lEQVR4Xu2dB5cUVRaA/S0rEgRmYJacBSSJZBQBQSXDkpEkwVWQKEsQWZLknHNGkJxzRrLkIEEERO76PffVqX7dM9MzDHS63zn3zFS9Cq9fV3316lZ11Run7onEUkQCtw6JFJHErUsihZKYvOFuCNEekcCtQyJFJHHrkkihJCYq5DBw65BIEUncuiRSKImJCjkM3DokUkQSty6JFEpiokIOA7cOiRSRxK1LIoWSmAQJec2eU7LkpwNBG4gbCzbuCZhu/6UHMmnhmlSD8l0/35ZpSzea6U/efWHGbz1xNWjZs1dvlW2nrgeNJyKBWweCz+F+RmLbyWuy58K9gHGTF62VmSt/ki3HfwlYxqJN+4Lmt0F5RtuI4dHTFsjgMZNNOfPbsn2X7ptl+ccRB3/5zYw/euNp0DqISOLWhdB2V+KZICF36dNf6n/aPGgD8ceBK48kOX+K5Ev5pxy5/sSM23DwnFR8r5qJshUqyz/+8Q/z146jfPryTZI3KdlMf+zWH2aaKtVryfHbzwOWX7xUGZkwb2XQeolI4NaB4HOUKP2O9/lsIICFfx2s+Gx1GzT2omLV6pItWzbpPXC4twzGFyhUOGgZREbbqO/gkZIzVy75sNFn0vRfnaRIsRJmPoRA+bJth82yWKZ/ORsPnTfjd5y5GfQZiUji1oXQdlfimUwJeeSkOVKvUROzsX8/fWFQ+eZjl83G5vYwQgk5R86c0m/42IDp3I3eH5HArQPB55i6dEPQeMKKwR0/fs5yI4edZ2+ZYcTQs9/QoOlshNtGY2YskuR8+c3ZjS3nQFm5Wk1p3q6LGY5FMbh1IbTdlXgmU0KuWrOOfDtuugwa/YO8V6N2UHlGhMwGz4a/bt8Zb7p4FfL6/WfNePtZwxVDem3EmciXQ78Lmn/lzmNGRvwfi2Jw60JouyvxTIaFvP7Az2YjJV9HTjh79uyyatfxgGkyIuTVu09Kyw5dpdL7NbzTw1gRcvevBpt62li8eb8ps2JgZ7TBZ3+/1gdSocr73udEDLQ1PS1/MH+4bUSPjGkWbNwdVEd/WDH0GTRC+g4Z5UWnXl9HrRjcuhDa7ko8k2Ehd/1ygHzctJU33LBJS2nbtVfANBkVMhf8ChUtJl8PG2PKYkXIZcpXkKq16nrRs/+3psyKgXwiwUGLU1vK+ax2GYihSPGSUqtew4Cwva5w2mj3uTtmmhU7jgbV0R9WDC3+EkzLjt28aNS8TdSKwa0Loe2uxDMZEjIb6j8LFjLxzrsVTaQUKCi58+SR/ZcfetNlVMi2jJ732r2nY0bI4Z46bz56SYqWKGV6Rf7pwj11TquNTtz504ybsmR90PyHrj72voNYPHV260JouyvxTIaEPHnxOnN3Bb0C8mQ2kDI5ZTtdZoRM0HPgQiG9l3gSMsGO+dZbb5nbo+y4jIqBCNVGXGDl1Nqdf/jEWea7OXrzWUyKwa0Loe2uxDMhhVy34SdmQ/HHkRtP5aNPmkm7bn2CNh7m4QKHHc6skDk9LFysuBkfb0Imuv57oDmFJvfOMGKg9+a2NcHOHG4bsdPTWxs4+gfzPTFu7rodkpScz1x4tdPEmhjcuhDa7ko8E1LIbChujJ+7wvQ0lm45GLTxcBWaafixCMOZFTLB/aT+jd6NSODWgciMGA5f+92c8n7Wur0ZRgxuO9vgQlVG2ohx5FYRRJ6kJFO//iPGeeWxKAa3LoS2uxLPBAk52iMSuHWI5uDuF36ZRo7TLctMRBK3LtEc8dTuSuRQIYeBW4dEikji1iWRQklMVMhh4NYhkSKSuHVJpFASEyPk8w9iIyK1ocZSG2VlRKq9LdruSqLxxvn7f20EMRSRwK1DIkUkceuSSKEkJm+4IxRFUZTIoEJWFEWJElTIiqIoUYIKWVEUJUpQISuKokQJKmRFUZQoQYWsKIoSJaiQFUVRooRUhbx582a5c+eOO1rJIFeuXJE9e/a4o4O4fv26LFq0SB48eOAWKf/nt99+kzVr1rijg/jjjz9k8eLFcv78ebcoLJYvXy63bt2SQ4cOyb59+9xiRXllpCrkokWLyo4dO9zRyv9hp//zzz/d0UHMnj1b6tWr544Oolu3btKlSxd3dMLw9OlTd1QQCJZHVqYHB7aKFSsagWeGEiVKmIPogAEDpHfv3m6xorwyVMiZ5Pfff5fLly+nK+Vwhcx0LDNRQbbpSTlcIW/cuFEuXrzojlaUqCdNIU+cOFEaNWokZcuWlT59+gTsMDNnzpTatWtL5cqVZciQIV7Zhg0bZOTIkdKmTRupWrWq3Lx5U06fPi2tWrWScuXKSePGjQNO4UmNfPjhh1K+fHkzzfHjx72yaAZ5/vzzz+lKGdHWrVtXhg0bJpUqVZI6derItm3bvPJffvlF2rdvbz4/bXPgwAGvjDacNWuWaeMxY8bI8+fPZcKECVK9enWpUqWKDBo0yJM4f3v16iXvvvuu+V5GjRqVZr2iDdoyPSlbIS9ZskRq1qxp2nPKlCle+ePHj02vlvaiDebNm+eVuW0JiLt+/fqm7Tt06GC+C0u/fv3Mtgyst0WLFmY/aNiwoaxatcqMJ83EfAsWLDA98mrVqpnvds6cOaZu1NG/re/atcvsT6yvY8eOcuPGDa9MUSBNIbPxHjx4UA4fPizFixf3Nv6pU6eajZPxCKlp06bSs2dPUzZ9+nTJkSOHDB482MiIXFxycrLZCdiA2ZnefvttOXnypDmlzJMnj2zfvt3kq5EWG2ssYIWcnpRpAyTC57906ZI5eBUoUMBMzzI4PR4xYoTZOdnR8+XLZ6aDggULGvEuXLjQ5DJpU3b8o0ePyoULF4wc2rZta6al7TigsZxTp06Z72vZsmX+qkQ1ti3TkrIVMp+ZaVevXi3ZsmUz2xK0bt1amjdvbr4Ptk22UbY3cNuSjkBSUpKsW7fObJcDBw6UUqVKeQc4zmrYluGDDz4w39/du3eNxNm+r127ZurDW3Rod/7n+8mbN69JPZ07d84ss0KFCmYZJ06cMGXUme+I75wyUl+KYklTyFzcsNBD7tu3r/nfbuhsTASnh+wYT548MRtxyZIlvfkmTZpkenR+unbtanJzDx8+NK9qpyfOTvHs2TP59ddfA6YFdlB6L9EU7PRWImlJGSHTa7Vw4EEq7Ny0IQcg244EOzPSBiQyf/58b978+fMbIVioB8u6ffu2kUGNGjVMj4zlsPxQOzvTup8lGsLflqlJ2QqZz2DhAMWBjO2HMv7atqSHzBkJuG3ZsmVL+eabb7zhFy9eSJkyZbxt3i/kWrVqyeeff27O9ID1M72tD+uEM2f+fpWZrR+fBXlDjx495Isvvgj4rtlPtmzZYsr9uG2TXvBdh9pvlNgjTSH7c8j9+/c3GxQbIr0Cer0pKSkBwQbKRvzRRx9583EKyWmdn3Hjxsknn3xi/l+7dq3pKbAhk+Kwp4N+/L3RaI5Hjx65VQ/KITMNn5VUDqkddli3Hbt3726mRSI7d+40/3M6zny0sZ/cuXObNAd3Z3Tu3NmcffDdIJBQO6krv2gNv3QtVoB+SBMsXbpUdu/ebcrctrQHQ39bAp0Evhs/TZo08dIZfiGfPXvWbNN0OjjzsOkgWx/2CXDrxzDzQIMGDcx35dbPn1axuG0RbtAxCnUgU2KHDAsZOOXeunWrV0Zuk1M4Nkw2Yk6lLfR+P/74Y28YWFa7du3MfLZ3we1hY8eODSkde3ofTXH//v2AnSG129XSEvK0adNMftkPPWh7dwAS8ecgEe3evXu9Ybss1k99OONgh+S7obdMntKFcvezREP42zK13KorPLBCpvdKR4GzNAvtQe8R3LZs1qyZjB492hsGljVjxgzzv1/IbKNsgxzgOKth+ydP7NYn1LAVMjnsoUOHemVgzwpd3LZJL/iMyJi2Y52hztSU2CBTQqYHh2Ttxj958mQpXLiw2bhcIbOR5MyZU/bv32+G6aGxc7Bhk/uj18DpPrAj0mN0hRyN+CWSmowhLSGzE+XKlcs7bWWH57TZ5updiXTq1MmcatudmDQFF0qBPCZpJQvpJffMJJpJT8bgCg+skDm4k/4hlw5ICQnSLuC25dy5c6V06dJeT3zTpk1mO7XbohUyy2XeFStWmPGkGt577z3zvbr1CTVshcx90ewjV69eNcNHjhwx6Tqb/35Z+Lw2jRbq7EKJDTIl5Hv37pmLJ/QUOCUkF2Z7bq6QgftCmZbUBHlQmyMFLm7Q82MjZxq31xKtWCGnJWNIS8hAzpId3rYNuUYkAK5E2NE+/fRTKVSokLkAxUVXLuABF/nIpzKeHD8XsOzFwVggPRmDKzywQgYunNEmbI/FihUzF+O4qAxuWyIw7qTgIirbMLL0p8v8PWTutmB+7pwoUqSIkTxnGm59Qg1bIXP2yAGUbZ06kq6wy88q2LZoRzo9SmySqpDDgVNrjvjhnCIxDRsKuVAX5IY8QpVFK9Q5PRmHCzsr7RgqBx0K1kuKKBSIPrWyaCY9GWcE0j7h9hLtBeNQF0D9UM50dEZeBs5uWM6ryPVSR4Ss92DHLi8lZEVRogub+lFiExWyosQRKuTYRoWsKHGECjm2USErShyhQo5tVMiKEkeokGMbFbKixBEq5NhGhawocYQKObZRIStKHKFCjm1UyIoSR6iQYxsVsqLEESrk2EaFrChxhAo5tlEhK0ocoUKObVTIihJHqJBjGxWyosQRKuTYRoWsKHGECjm2USErShyhQo5tVMiKEkeokGMbFbKixBGxIGTeNLRmzRp3dJbzutaTlaiQlajj1D0NIjPEgpDddw++Kl7XerISFbISdbhiStTIDJEWcjjvRnydokzvXYnRhgpZiTpcMSVqZIZIC5l12zeqp4YV8pIlS6RmzZrmbd5TpkzxynkJbPv27aV8+fLSuHFjOXDggFfWpk0bmTVrlnlz95gxY8y4jRs3Sv369c30HTp08N66ff36dWnYsKH5n5cS9+rVy7xhvHbt2jJq1Cjv5czt2rUzbxavU6eOlCtXTiZNmiR79+6VunXrmje5Z/XbwdNChaxEHa6YEjUyQzQIOT0pWyG3bdvWTLt69WrJli2bnDx50oizRIkSMmLECNPbXrVqleTLl8+8lR4KFiwoVapUkYULF8q+fftk8+bNkpSUJOvWrTMCHjhwoJQqVcosx98THzZsmLRq1cos89SpU1K8eHFZtmyZKStatKgR77Fjx2Tt2rXy5ptvSr169eT48eOyYsUKeeutt9L8PFmJClmJOlwxJWpkBitEhBSJsOtPS8pWlLdv3/bGIUTkS6+Zni6pBhtdunSRIUOGmOkQ8vz58735WrZsKd988403/OLFCylTpowsX748QMiDBw+WGjVqyJ49e8wy796966UzEDLrtbAORGwpVKiQkf/rQIWsRB2umIgpS9bLpIVrgmLhxj2mfNfPt83wketPAuZj2Iy/8TRg/E/Hr8h3U+fLwO8myg8LVsvBX34LKJ+3fqf8ePhCUD2ItXtPy5KfDgQtb8QPs2XQ6B9k+vJNcuzWH17Zvkv3TR1O3n0RMA/rZPxRp242MoNfiNEQfulaQuWQq1WrJkuXLpWRI0dKjhw5JCUlJSC6d+9upkOWO3fu9OarXr26zJ492xuGJk2amHSGfz0PHjyQzp07y9tvvy3Jycny+eefy6+//mrKEPL27du9+RnesWNHwDAifx2okJWowxUTkSNnTilZpqxUfK9aQLTp0tOUz1691ex8Xb8cEDDf1hNXzfjd5+6Y4aM3n0nbrr0lZ65cUq9RE/msdQcpXe5dSSlQUJZuOejNx7KRq1sPottXg6T+p829YUTM8urUbySNW/xLihQvKeUqVpHd5++a8mXbDps6+CVNbDz0tzB2nLkZtA4iM1gRkkeNRPhljBCfPn3qVjFNIU+bNs3kbv3cuXPH3MIGCNkvx2bNmsno0aO9YWBZM2bMCFjP/fv35eHDh6Y+W7duNb3ljh07mrJQAnaHVchKwuKKiUDISNcdb4Oy7NmzS/a/eleLN+/3xrtC7j1wuBQpVkLW7TsTMH/PfkON8O1wuEI+cedPyZOUZHrZthzpV6xaXbp/NdgMR0LIkSI9GUNaQr548aLk+uvgtmXLFjOeXiwpCHvRzxXy3LlzpXTp0l5PfNOmTZLzr23l8uXLAeshf9ynTx9vvr59+5oLgBBKwO6wCllJWFwxEeEIOTl/inT990Ap+U45L3XhFzKpAeQ5Yd7KoPkPXX0sXw8b480XrpCRLwcBUir+aZCwTackmpDTkjGkJWQg/4t4K1SoIPnz55cePXrI8+fPTZkrZO6U6Nevn7nwxx0UhQsXNrlo8K/nwoULJk/NBb+yZcuaC4P2QmEoAbvDKmQlYXHFRCBkepxjZiwKCKRGuRUy0iUF0aVPfzPeL2Tyvvy///LDoOW7Ea6QiT6DRpje+YeNPpMBoybIih1HA6a3Qma6vkNGedGp19dxJ+T0ZBwuXJy7evWqPHr0yC0KCeskZZLefcdcaLx27Zo7OmpQIStRhysmAiG/W7mq1KrXMCCmLt1gyq2Q+Z9cML3WhT/uDRDy9GU/mlua/BfX6BWznJofNpAaH9T30h0ZETKxbOshcxAgd8z6ylao7KVFrJBbdOgqLTt286JR8zZxJ+SskHEio0JWog5XTES4KQs7TG+anLBNCyDk1btPmP+RtJ0OAY+dtdRE3qRkT/AZEbJ7h8a2U9elwWctpNL7NcxwIqUslJdDhaxEHa6YiIwKmdRFmfIVvF4oQqZnzAW9voNHBs1PcKdFRoU8fs5ys15Xtgs27jH5av5XISvhokJWog5XTARCHj93hZGXP3aevWXKXSETiJBfgFkhMw7hsqyvhn3vjdt87LK5GMgvshZs3G3GIWTE7a6PMr+Q9196IPlS/imtO/eQ7adv/L28o5fko0+aycdNW3n1UCEr4aBCVqIOV0wEEkVebjCe8lBCJkhd+IVMzFm7XapUr2XGczEOaZM/nr9hlzcNQnbXZaXqpiy4iMdtbpQjdZbXsElL2XPhnilXISvhokJWog5XTK8quNti05GLcuDKo6CyzAS/yOPXfeHcxRFOZAYVcmyjQlaiDldMiRqZQYUc26iQlajDFVOiRmZ4WSFz29qZM2fc0a8M7gvmZ80W/uepbW7w4CIX7icO9ayMWEaFrEQdyOj8g8SOSAkZQfJktHDgCWkv8yOLe/fumecS89hLC69c4tGbNoYPHy4DBgyQo0ePmnL/Ovlln/2JdSTg59n+p8JlBSpkJeo4f1+DyAyvU8g8Y5hf02WGQ4cOyX/+8x/zWE2/kF1+/PFHmTlzpvnlHvjXGWkh79692zxLIytRIStKHJHVQubNGTw5jcdZTp061Vs2D4TnYfCTJ082P5cGng3BozDHjh1rZMnT1ULx+PFjmThxopmet3OkJmR+Cv3tt996KQ13nayDHjV///vf/8q8efO8R2qGYteuXWa948ePNw+2t5Jn+fS8qTf1Z72WxYsXmwfn8xS6cePGmQfY81wN0iiskx48D7pnvXPmzPHmA57JYZe1aNEi8+aTCRMmmDec8NaTJ0+eeNPSruvXr1chK0o8kZVCPnHihHz33XfmLRs8/nLbtm2mV4vIeL4wsuTtG+SdmcYOI2J6rgjMviYpNdISMk9441GZFnediJjh06dPmwfOI1PeJBIKnqGMQOldkyphvTwDmWdf8PhO6ku9kS+fkWmAlAoSR6ykKHheM2JlPqTOwQqhuwcyQPA2H0/6heUcOXJErly5Yg4KnCVYkDkHPxWyosQRWSlken32rR9ImEdjks+1PTt/+mDlypXmKWsI2Mb3338v586d+3vBqZCakOk9I1t/LxLclAWvf7JwAEF0oUCONg8NXAxEsoyjzF9verw8xhMQsn8+PiO9ZPCnLMIR8uHDh70yeuvIHHiAEqkbzhxUyIoSR2SlkJ89e2ZOo+np0mskZYGQ7R0PfjmS5x06dKiZzh9+CYUiNSFzuo/kXVwh+3PIyA8JhgLh+VMRFnrggwYNCqq3XTdC5tGdFtImpEkgo0LmgGbhjIP10utHzgsWLDDjVciKEkdkpZDpCZI2oDdJD5nT+NSETI6UU3g/pAAym7JAiqE+R2aFTG/97Nmz3jApDlIfvCuPA40feqocjAAh+0WampBv3bpl8tt+mNcvZFIefsh5I2PagLQLqJAVJY7ISiGT16SHbNmwYYMRsn2dEhe0bEqC03ryq/T4gFvT6AGm9qJTSygh88om1hPqoqB/nRkRMgcXBGgPEKQlSD9wkKH3bJfJwYYLmORzIS0hW5lzsELiCNlOi/z5DGkJGQlTX8psvVTIihJHZKWQOVWnp4o0SVuQV0W6VjqkFZCOfZsGt6jRg+VOAubbv3+/t9zUCCVk6s/8ofCvMyNCRrQIGcHSW54+fbrX0z9+/LiRok3NkK6wd2CkJWTaijw3nxloHw5CXCQkhYOs0xIyEma8/6CnQlaUOOJlhezCLV7cRZBa6gGpWXkB0zG9feXSq8BdZ0bgIqHt4bvQu8/oA/b5nP55SHXYs4T04DMgfP9ZhApZiXu4sOTPH8YzWS1k5dXAHSH08OlJ+1EhK3EPbxcm95gIqJBjA+7pRshub1qFrMQ9iSJkTuWRcajbu5TYQIWsxD0IuU+fPtKpUyfzCvimTZuaX0tZuPWoUaNGUr58eenYsaP51RkgNublQhavmOeeVa7Kf/nll+aV8nXq1DG/DosWuD0NIb/MA3+UyKJCVuIepJqUlGRufeIZCI0bN5ZWrVqZMnJ5efPmNb/4QsRc9a5QoYL5aSx5Z94o0qxZM5k/f74RHRJu3bq1ETq3RpUoUcJcsY803Fdr0xWhHlWpxAYqZCXuQci9e/f2hrmtqVKlSub/Hj16yBdffGEEbKNkyZLmdiqEzCuWbG8aefOKJv/ze/mFFb1nF3KD9LBfdXArlRUxEW/PB040VMhK3OPmkPmBQ7ly5cz/DRo0kNy5c0tKSkpAcM8qQn7zzTe9W754SlfRokW95QB3cOTMmTNgHPh7rK8juFeWZyIosY0KWYl70hJymzZtzDMY/PBoRe4nRci8sNTCr9Fy5coVcI8tyypUqJA3bKGnTergVUdG75tVohsVshL3pCVknndbuHBh7/kIPB6RvDGPYXSFjPzKlCnjPVEMIdavX1969uzpTaMoL4MKWYl70hIyv5bip8LJyclSuXJlk66wF+lcIQMpCu7GeOedd6RAgQLSokWLoHtJFSWzqJAVRf7+ySsXycJNAfB0L/sQc0XJKv4HX2nPUXYRgP0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p:cNvPicPr>
            <a:picLocks noChangeAspect="1"/>
          </p:cNvPicPr>
          <p:nvPr/>
        </p:nvPicPr>
        <p:blipFill>
          <a:blip r:embed="rId6"/>
          <a:stretch>
            <a:fillRect/>
          </a:stretch>
        </p:blipFill>
        <p:spPr>
          <a:xfrm>
            <a:off x="8181732" y="4656895"/>
            <a:ext cx="3390900" cy="914400"/>
          </a:xfrm>
          <a:prstGeom prst="rect">
            <a:avLst/>
          </a:prstGeom>
        </p:spPr>
      </p:pic>
    </p:spTree>
    <p:extLst>
      <p:ext uri="{BB962C8B-B14F-4D97-AF65-F5344CB8AC3E}">
        <p14:creationId xmlns:p14="http://schemas.microsoft.com/office/powerpoint/2010/main" val="21362820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9041" y="2275573"/>
            <a:ext cx="4766867" cy="553357"/>
          </a:xfrm>
          <a:prstGeom prst="rect">
            <a:avLst/>
          </a:prstGeom>
          <a:solidFill>
            <a:schemeClr val="accent6">
              <a:lumMod val="20000"/>
              <a:lumOff val="80000"/>
            </a:schemeClr>
          </a:solidFill>
          <a:ln>
            <a:solidFill>
              <a:schemeClr val="tx1"/>
            </a:solidFill>
          </a:ln>
        </p:spPr>
        <p:txBody>
          <a:bodyPr wrap="square">
            <a:spAutoFit/>
          </a:bodyPr>
          <a:lstStyle/>
          <a:p>
            <a:pPr lvl="0">
              <a:lnSpc>
                <a:spcPct val="107000"/>
              </a:lnSpc>
              <a:spcAft>
                <a:spcPts val="0"/>
              </a:spcAft>
            </a:pPr>
            <a:r>
              <a:rPr lang="en-GB" sz="2800" dirty="0">
                <a:latin typeface="Calibri Light" panose="020F0302020204030204" pitchFamily="34" charset="0"/>
                <a:ea typeface="Calibri" panose="020F0502020204030204" pitchFamily="34" charset="0"/>
                <a:cs typeface="Times New Roman" panose="02020603050405020304" pitchFamily="18" charset="0"/>
              </a:rPr>
              <a:t>Read Act 2 scene 1 (pp.32-48)</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742704" y="303372"/>
            <a:ext cx="2415180" cy="1809053"/>
          </a:xfrm>
          <a:prstGeom prst="rect">
            <a:avLst/>
          </a:prstGeom>
        </p:spPr>
      </p:pic>
      <p:pic>
        <p:nvPicPr>
          <p:cNvPr id="4" name="Picture 3"/>
          <p:cNvPicPr>
            <a:picLocks noChangeAspect="1"/>
          </p:cNvPicPr>
          <p:nvPr/>
        </p:nvPicPr>
        <p:blipFill>
          <a:blip r:embed="rId3"/>
          <a:stretch>
            <a:fillRect/>
          </a:stretch>
        </p:blipFill>
        <p:spPr>
          <a:xfrm>
            <a:off x="10464517" y="207014"/>
            <a:ext cx="1213209" cy="1213209"/>
          </a:xfrm>
          <a:prstGeom prst="rect">
            <a:avLst/>
          </a:prstGeom>
        </p:spPr>
      </p:pic>
      <p:pic>
        <p:nvPicPr>
          <p:cNvPr id="5" name="Picture 4"/>
          <p:cNvPicPr>
            <a:picLocks noChangeAspect="1"/>
          </p:cNvPicPr>
          <p:nvPr/>
        </p:nvPicPr>
        <p:blipFill>
          <a:blip r:embed="rId4"/>
          <a:stretch>
            <a:fillRect/>
          </a:stretch>
        </p:blipFill>
        <p:spPr>
          <a:xfrm>
            <a:off x="682290" y="367820"/>
            <a:ext cx="1585097" cy="1579001"/>
          </a:xfrm>
          <a:prstGeom prst="rect">
            <a:avLst/>
          </a:prstGeom>
        </p:spPr>
      </p:pic>
      <p:sp>
        <p:nvSpPr>
          <p:cNvPr id="6" name="Rectangle 5"/>
          <p:cNvSpPr/>
          <p:nvPr/>
        </p:nvSpPr>
        <p:spPr>
          <a:xfrm>
            <a:off x="467920" y="3216147"/>
            <a:ext cx="11547099" cy="2705356"/>
          </a:xfrm>
          <a:prstGeom prst="rect">
            <a:avLst/>
          </a:prstGeom>
          <a:solidFill>
            <a:schemeClr val="accent2">
              <a:lumMod val="20000"/>
              <a:lumOff val="80000"/>
            </a:schemeClr>
          </a:solidFill>
          <a:ln>
            <a:solidFill>
              <a:schemeClr val="tx1"/>
            </a:solidFill>
          </a:ln>
        </p:spPr>
        <p:txBody>
          <a:bodyPr wrap="square">
            <a:spAutoFit/>
          </a:bodyPr>
          <a:lstStyle/>
          <a:p>
            <a:pPr>
              <a:spcAft>
                <a:spcPts val="0"/>
              </a:spcAft>
            </a:pPr>
            <a:r>
              <a:rPr lang="en-GB" sz="2000" b="1" u="sng" dirty="0">
                <a:latin typeface="Calibri Light" panose="020F0302020204030204" pitchFamily="34" charset="0"/>
                <a:ea typeface="Times New Roman" panose="02020603050405020304" pitchFamily="18" charset="0"/>
              </a:rPr>
              <a:t>Check understanding:</a:t>
            </a:r>
            <a:endParaRPr lang="en-GB" sz="2000" b="1" u="sng" dirty="0">
              <a:latin typeface="Times New Roman" panose="02020603050405020304" pitchFamily="18" charset="0"/>
              <a:ea typeface="Times New Roman" panose="02020603050405020304" pitchFamily="18" charset="0"/>
            </a:endParaRPr>
          </a:p>
          <a:p>
            <a:pPr marL="457200" lvl="0" indent="-457200">
              <a:lnSpc>
                <a:spcPct val="107000"/>
              </a:lnSpc>
              <a:spcAft>
                <a:spcPts val="0"/>
              </a:spcAft>
              <a:buFont typeface="+mj-lt"/>
              <a:buAutoNum type="arabicPeriod"/>
            </a:pPr>
            <a:r>
              <a:rPr lang="en-GB" sz="2000" dirty="0">
                <a:latin typeface="Calibri Light" panose="020F0302020204030204" pitchFamily="34" charset="0"/>
                <a:ea typeface="Calibri" panose="020F0502020204030204" pitchFamily="34" charset="0"/>
                <a:cs typeface="Times New Roman" panose="02020603050405020304" pitchFamily="18" charset="0"/>
              </a:rPr>
              <a:t>Why does Act 2 begin with a conversation between Trotter and Mason?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en-GB" sz="2000" dirty="0">
                <a:latin typeface="Calibri Light" panose="020F0302020204030204" pitchFamily="34" charset="0"/>
                <a:ea typeface="Calibri" panose="020F0502020204030204" pitchFamily="34" charset="0"/>
                <a:cs typeface="Times New Roman" panose="02020603050405020304" pitchFamily="18" charset="0"/>
              </a:rPr>
              <a:t>What are your thoughts about the character of Osborne? What is his role in the play?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en-GB" sz="2000" dirty="0">
                <a:latin typeface="Calibri Light" panose="020F0302020204030204" pitchFamily="34" charset="0"/>
                <a:ea typeface="Calibri" panose="020F0502020204030204" pitchFamily="34" charset="0"/>
                <a:cs typeface="Times New Roman" panose="02020603050405020304" pitchFamily="18" charset="0"/>
              </a:rPr>
              <a:t>Discuss vocab like ‘</a:t>
            </a:r>
            <a:r>
              <a:rPr lang="en-GB" sz="2000" dirty="0" err="1">
                <a:latin typeface="Calibri Light" panose="020F0302020204030204" pitchFamily="34" charset="0"/>
                <a:ea typeface="Calibri" panose="020F0502020204030204" pitchFamily="34" charset="0"/>
                <a:cs typeface="Times New Roman" panose="02020603050405020304" pitchFamily="18" charset="0"/>
              </a:rPr>
              <a:t>Boche</a:t>
            </a:r>
            <a:r>
              <a:rPr lang="en-GB" sz="2000" dirty="0">
                <a:latin typeface="Calibri Light" panose="020F0302020204030204" pitchFamily="34" charset="0"/>
                <a:ea typeface="Calibri" panose="020F0502020204030204" pitchFamily="34" charset="0"/>
                <a:cs typeface="Times New Roman" panose="02020603050405020304" pitchFamily="18" charset="0"/>
              </a:rPr>
              <a:t>’ (Germans) and phosgene (poison gas) whizz-bangs (an artillery shell) Wipers (Ypres)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en-GB" sz="2000" dirty="0">
                <a:latin typeface="Calibri Light" panose="020F0302020204030204" pitchFamily="34" charset="0"/>
                <a:ea typeface="Calibri" panose="020F0502020204030204" pitchFamily="34" charset="0"/>
                <a:cs typeface="Times New Roman" panose="02020603050405020304" pitchFamily="18" charset="0"/>
              </a:rPr>
              <a:t>What do you notice about the way most of the officers speak?</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en-GB" sz="2000" dirty="0">
                <a:latin typeface="Calibri Light" panose="020F0302020204030204" pitchFamily="34" charset="0"/>
                <a:ea typeface="Calibri" panose="020F0502020204030204" pitchFamily="34" charset="0"/>
                <a:cs typeface="Times New Roman" panose="02020603050405020304" pitchFamily="18" charset="0"/>
              </a:rPr>
              <a:t>What’s causing the tension between Raleigh &amp; Stanhope?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en-GB" sz="2000" dirty="0">
                <a:latin typeface="Calibri Light" panose="020F0302020204030204" pitchFamily="34" charset="0"/>
                <a:ea typeface="Calibri" panose="020F0502020204030204" pitchFamily="34" charset="0"/>
                <a:cs typeface="Times New Roman" panose="02020603050405020304" pitchFamily="18" charset="0"/>
              </a:rPr>
              <a:t>What do we learn in the incident of the letter? What is Stanhope afraid of?</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5004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900" y="282629"/>
            <a:ext cx="4984750" cy="2862322"/>
          </a:xfrm>
          <a:prstGeom prst="rect">
            <a:avLst/>
          </a:prstGeom>
          <a:solidFill>
            <a:schemeClr val="accent6">
              <a:lumMod val="20000"/>
              <a:lumOff val="80000"/>
            </a:schemeClr>
          </a:solidFill>
          <a:ln>
            <a:solidFill>
              <a:schemeClr val="tx1"/>
            </a:solidFill>
          </a:ln>
        </p:spPr>
        <p:txBody>
          <a:bodyPr wrap="square" lIns="91440" tIns="45720" rIns="91440" bIns="45720" rtlCol="0" anchor="t">
            <a:spAutoFit/>
          </a:bodyPr>
          <a:lstStyle/>
          <a:p>
            <a:r>
              <a:rPr lang="en-GB" b="1" u="sng" dirty="0"/>
              <a:t>Task 1: </a:t>
            </a:r>
          </a:p>
          <a:p>
            <a:endParaRPr lang="en-GB" dirty="0"/>
          </a:p>
          <a:p>
            <a:r>
              <a:rPr lang="en-GB" dirty="0"/>
              <a:t>With the ideas we’ve discussed about ‘Conflict’ and ‘Glory’ in mind, let’s read the following poems and think about the </a:t>
            </a:r>
            <a:r>
              <a:rPr lang="en-GB" b="1" dirty="0"/>
              <a:t>similarities between them</a:t>
            </a:r>
            <a:r>
              <a:rPr lang="en-GB" dirty="0"/>
              <a:t>:</a:t>
            </a:r>
          </a:p>
          <a:p>
            <a:endParaRPr lang="en-GB" dirty="0"/>
          </a:p>
          <a:p>
            <a:r>
              <a:rPr lang="en-GB" dirty="0">
                <a:latin typeface="Calibri Light" panose="020F0302020204030204" pitchFamily="34" charset="0"/>
                <a:ea typeface="Calibri" panose="020F0502020204030204" pitchFamily="34" charset="0"/>
                <a:cs typeface="Times New Roman" panose="02020603050405020304" pitchFamily="18" charset="0"/>
              </a:rPr>
              <a:t>Julian Grenfell: ‘Into Battle’ p.8</a:t>
            </a:r>
          </a:p>
          <a:p>
            <a:r>
              <a:rPr lang="en-GB" dirty="0">
                <a:latin typeface="Calibri Light"/>
                <a:ea typeface="Calibri" panose="020F0502020204030204" pitchFamily="34" charset="0"/>
                <a:cs typeface="Times New Roman"/>
              </a:rPr>
              <a:t>Seigfried Sassoon: The General’ p.9</a:t>
            </a:r>
          </a:p>
          <a:p>
            <a:r>
              <a:rPr lang="en-GB" dirty="0">
                <a:latin typeface="Calibri Light" panose="020F0302020204030204" pitchFamily="34" charset="0"/>
                <a:ea typeface="Calibri" panose="020F0502020204030204" pitchFamily="34" charset="0"/>
                <a:cs typeface="Times New Roman" panose="02020603050405020304" pitchFamily="18" charset="0"/>
              </a:rPr>
              <a:t>Wilfred Owen: ‘Anthem for Doomed Youth’ p.10 </a:t>
            </a:r>
          </a:p>
          <a:p>
            <a:r>
              <a:rPr lang="en-GB" dirty="0">
                <a:latin typeface="Calibri Light" panose="020F0302020204030204" pitchFamily="34" charset="0"/>
                <a:ea typeface="Calibri" panose="020F0502020204030204" pitchFamily="34" charset="0"/>
                <a:cs typeface="Times New Roman" panose="02020603050405020304" pitchFamily="18" charset="0"/>
              </a:rPr>
              <a:t>John McCrae: ‘In Flanders Field’ p.11</a:t>
            </a:r>
            <a:endParaRPr lang="en-GB" dirty="0"/>
          </a:p>
        </p:txBody>
      </p:sp>
      <p:pic>
        <p:nvPicPr>
          <p:cNvPr id="4" name="Picture 3"/>
          <p:cNvPicPr>
            <a:picLocks noChangeAspect="1"/>
          </p:cNvPicPr>
          <p:nvPr/>
        </p:nvPicPr>
        <p:blipFill>
          <a:blip r:embed="rId2"/>
          <a:stretch>
            <a:fillRect/>
          </a:stretch>
        </p:blipFill>
        <p:spPr>
          <a:xfrm>
            <a:off x="4017017" y="3292403"/>
            <a:ext cx="2127688" cy="1505843"/>
          </a:xfrm>
          <a:prstGeom prst="rect">
            <a:avLst/>
          </a:prstGeom>
        </p:spPr>
      </p:pic>
      <p:pic>
        <p:nvPicPr>
          <p:cNvPr id="5" name="Picture 4"/>
          <p:cNvPicPr>
            <a:picLocks noChangeAspect="1"/>
          </p:cNvPicPr>
          <p:nvPr/>
        </p:nvPicPr>
        <p:blipFill>
          <a:blip r:embed="rId3"/>
          <a:stretch>
            <a:fillRect/>
          </a:stretch>
        </p:blipFill>
        <p:spPr>
          <a:xfrm>
            <a:off x="464744" y="283346"/>
            <a:ext cx="1737511" cy="1201016"/>
          </a:xfrm>
          <a:prstGeom prst="rect">
            <a:avLst/>
          </a:prstGeom>
        </p:spPr>
      </p:pic>
      <p:pic>
        <p:nvPicPr>
          <p:cNvPr id="6" name="Picture 5"/>
          <p:cNvPicPr>
            <a:picLocks noChangeAspect="1"/>
          </p:cNvPicPr>
          <p:nvPr/>
        </p:nvPicPr>
        <p:blipFill>
          <a:blip r:embed="rId4"/>
          <a:stretch>
            <a:fillRect/>
          </a:stretch>
        </p:blipFill>
        <p:spPr>
          <a:xfrm>
            <a:off x="7779418" y="283346"/>
            <a:ext cx="1942432" cy="1347699"/>
          </a:xfrm>
          <a:prstGeom prst="rect">
            <a:avLst/>
          </a:prstGeom>
        </p:spPr>
      </p:pic>
      <p:pic>
        <p:nvPicPr>
          <p:cNvPr id="7" name="Picture 6"/>
          <p:cNvPicPr>
            <a:picLocks noChangeAspect="1"/>
          </p:cNvPicPr>
          <p:nvPr/>
        </p:nvPicPr>
        <p:blipFill>
          <a:blip r:embed="rId5"/>
          <a:stretch>
            <a:fillRect/>
          </a:stretch>
        </p:blipFill>
        <p:spPr>
          <a:xfrm>
            <a:off x="10188246" y="2472720"/>
            <a:ext cx="1531019" cy="998282"/>
          </a:xfrm>
          <a:prstGeom prst="rect">
            <a:avLst/>
          </a:prstGeom>
        </p:spPr>
      </p:pic>
      <p:sp>
        <p:nvSpPr>
          <p:cNvPr id="8" name="Oval Callout 7"/>
          <p:cNvSpPr/>
          <p:nvPr/>
        </p:nvSpPr>
        <p:spPr>
          <a:xfrm>
            <a:off x="7534786" y="1552244"/>
            <a:ext cx="2431695" cy="2085156"/>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848936" y="2124135"/>
            <a:ext cx="1793274" cy="923330"/>
          </a:xfrm>
          <a:prstGeom prst="rect">
            <a:avLst/>
          </a:prstGeom>
          <a:noFill/>
        </p:spPr>
        <p:txBody>
          <a:bodyPr wrap="square" lIns="91440" tIns="45720" rIns="91440" bIns="45720" rtlCol="0" anchor="t">
            <a:spAutoFit/>
          </a:bodyPr>
          <a:lstStyle/>
          <a:p>
            <a:pPr algn="ctr"/>
            <a:r>
              <a:rPr lang="en-GB" b="1" u="sng" dirty="0"/>
              <a:t>Task 2: </a:t>
            </a:r>
          </a:p>
          <a:p>
            <a:pPr algn="ctr"/>
            <a:r>
              <a:rPr lang="en-GB" dirty="0"/>
              <a:t>Which is ‘best’? Why?</a:t>
            </a:r>
          </a:p>
        </p:txBody>
      </p:sp>
      <p:sp>
        <p:nvSpPr>
          <p:cNvPr id="12" name="Rectangle 11"/>
          <p:cNvSpPr/>
          <p:nvPr/>
        </p:nvSpPr>
        <p:spPr>
          <a:xfrm>
            <a:off x="245151" y="3962901"/>
            <a:ext cx="3550101" cy="2463238"/>
          </a:xfrm>
          <a:prstGeom prst="rect">
            <a:avLst/>
          </a:prstGeom>
          <a:solidFill>
            <a:schemeClr val="accent4">
              <a:lumMod val="20000"/>
              <a:lumOff val="80000"/>
            </a:schemeClr>
          </a:solidFill>
          <a:ln>
            <a:solidFill>
              <a:schemeClr val="tx1"/>
            </a:solidFill>
          </a:ln>
        </p:spPr>
        <p:txBody>
          <a:bodyPr wrap="square" lIns="91440" tIns="45720" rIns="91440" bIns="45720" anchor="t">
            <a:spAutoFit/>
          </a:bodyPr>
          <a:lstStyle/>
          <a:p>
            <a:pPr lvl="0">
              <a:lnSpc>
                <a:spcPct val="107000"/>
              </a:lnSpc>
              <a:spcAft>
                <a:spcPts val="0"/>
              </a:spcAft>
              <a:tabLst>
                <a:tab pos="4476750" algn="l"/>
              </a:tabLst>
            </a:pPr>
            <a:r>
              <a:rPr lang="en-GB" b="1" u="sng" dirty="0">
                <a:latin typeface="Calibri Light" panose="020F0302020204030204" pitchFamily="34" charset="0"/>
                <a:ea typeface="Calibri" panose="020F0502020204030204" pitchFamily="34" charset="0"/>
                <a:cs typeface="Times New Roman" panose="02020603050405020304" pitchFamily="18" charset="0"/>
              </a:rPr>
              <a:t>Task 3:</a:t>
            </a:r>
          </a:p>
          <a:p>
            <a:pPr marL="342900" lvl="0" indent="-342900">
              <a:lnSpc>
                <a:spcPct val="107000"/>
              </a:lnSpc>
              <a:spcAft>
                <a:spcPts val="0"/>
              </a:spcAft>
              <a:buFont typeface="Calibri" panose="020F0502020204030204" pitchFamily="34" charset="0"/>
              <a:buChar char="-"/>
              <a:tabLst>
                <a:tab pos="4476750" algn="l"/>
              </a:tabLst>
            </a:pPr>
            <a:r>
              <a:rPr lang="en-GB" dirty="0">
                <a:latin typeface="Calibri Light"/>
                <a:ea typeface="Calibri" panose="020F0502020204030204" pitchFamily="34" charset="0"/>
                <a:cs typeface="Times New Roman"/>
              </a:rPr>
              <a:t>Select </a:t>
            </a:r>
            <a:r>
              <a:rPr lang="en-GB" b="1" dirty="0">
                <a:latin typeface="Calibri Light"/>
                <a:ea typeface="Calibri" panose="020F0502020204030204" pitchFamily="34" charset="0"/>
                <a:cs typeface="Times New Roman"/>
              </a:rPr>
              <a:t>one</a:t>
            </a:r>
            <a:r>
              <a:rPr lang="en-GB" dirty="0">
                <a:latin typeface="Calibri Light"/>
                <a:ea typeface="Calibri" panose="020F0502020204030204" pitchFamily="34" charset="0"/>
                <a:cs typeface="Times New Roman"/>
              </a:rPr>
              <a:t> poem and devise 3 questions for the poet of your chosen poem (e.g. what is it about? why did you write it? What did you mean by …?)</a:t>
            </a:r>
            <a:endParaRPr lang="en-GB" sz="1600" dirty="0">
              <a:effectLst/>
              <a:latin typeface="Calibri Light"/>
              <a:ea typeface="Calibri" panose="020F0502020204030204" pitchFamily="34" charset="0"/>
              <a:cs typeface="Times New Roman"/>
            </a:endParaRPr>
          </a:p>
          <a:p>
            <a:pPr marL="342900" lvl="0" indent="-342900">
              <a:lnSpc>
                <a:spcPct val="107000"/>
              </a:lnSpc>
              <a:spcAft>
                <a:spcPts val="0"/>
              </a:spcAft>
              <a:buFont typeface="Calibri" panose="020F0502020204030204" pitchFamily="34" charset="0"/>
              <a:buChar char="-"/>
              <a:tabLst>
                <a:tab pos="4476750" algn="l"/>
              </a:tabLst>
            </a:pPr>
            <a:r>
              <a:rPr lang="en-GB" dirty="0">
                <a:latin typeface="Calibri Light" panose="020F0302020204030204" pitchFamily="34" charset="0"/>
                <a:ea typeface="Calibri" panose="020F0502020204030204" pitchFamily="34" charset="0"/>
                <a:cs typeface="Times New Roman" panose="02020603050405020304" pitchFamily="18" charset="0"/>
              </a:rPr>
              <a:t>Discuss the answers to some of these questions.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6"/>
          <a:stretch>
            <a:fillRect/>
          </a:stretch>
        </p:blipFill>
        <p:spPr>
          <a:xfrm>
            <a:off x="11010765" y="233572"/>
            <a:ext cx="798645" cy="792549"/>
          </a:xfrm>
          <a:prstGeom prst="rect">
            <a:avLst/>
          </a:prstGeom>
        </p:spPr>
      </p:pic>
      <p:sp>
        <p:nvSpPr>
          <p:cNvPr id="14" name="Rectangle 13"/>
          <p:cNvSpPr/>
          <p:nvPr/>
        </p:nvSpPr>
        <p:spPr>
          <a:xfrm>
            <a:off x="6445128" y="4260546"/>
            <a:ext cx="5352795" cy="2165593"/>
          </a:xfrm>
          <a:prstGeom prst="rect">
            <a:avLst/>
          </a:prstGeom>
          <a:solidFill>
            <a:schemeClr val="accent1">
              <a:lumMod val="20000"/>
              <a:lumOff val="80000"/>
            </a:schemeClr>
          </a:solidFill>
          <a:ln>
            <a:solidFill>
              <a:schemeClr val="tx1"/>
            </a:solidFill>
          </a:ln>
        </p:spPr>
        <p:txBody>
          <a:bodyPr wrap="square">
            <a:spAutoFit/>
          </a:bodyPr>
          <a:lstStyle/>
          <a:p>
            <a:pPr>
              <a:spcAft>
                <a:spcPts val="0"/>
              </a:spcAft>
              <a:tabLst>
                <a:tab pos="4476750" algn="l"/>
              </a:tabLst>
            </a:pPr>
            <a:r>
              <a:rPr lang="en-GB" sz="1600" i="1" dirty="0">
                <a:effectLst/>
                <a:latin typeface="Calibri Light" panose="020F0302020204030204" pitchFamily="34" charset="0"/>
                <a:ea typeface="Times New Roman" panose="02020603050405020304" pitchFamily="18" charset="0"/>
              </a:rPr>
              <a:t> </a:t>
            </a:r>
            <a:r>
              <a:rPr lang="en-GB" sz="1600" b="1" u="sng" dirty="0">
                <a:effectLst/>
                <a:latin typeface="Calibri Light" panose="020F0302020204030204" pitchFamily="34" charset="0"/>
                <a:ea typeface="Times New Roman" panose="02020603050405020304" pitchFamily="18" charset="0"/>
              </a:rPr>
              <a:t>Task 4:</a:t>
            </a:r>
            <a:endParaRPr lang="en-GB" sz="1600" b="1" u="sng" dirty="0">
              <a:effectLst/>
              <a:latin typeface="Times New Roman" panose="02020603050405020304" pitchFamily="18" charset="0"/>
              <a:ea typeface="Times New Roman" panose="02020603050405020304" pitchFamily="18" charset="0"/>
            </a:endParaRPr>
          </a:p>
          <a:p>
            <a:pPr>
              <a:spcAft>
                <a:spcPts val="0"/>
              </a:spcAft>
              <a:tabLst>
                <a:tab pos="4476750" algn="l"/>
              </a:tabLst>
            </a:pPr>
            <a:r>
              <a:rPr lang="en-GB" sz="1600" dirty="0">
                <a:effectLst/>
                <a:latin typeface="Calibri Light" panose="020F0302020204030204" pitchFamily="34" charset="0"/>
                <a:ea typeface="Times New Roman" panose="02020603050405020304" pitchFamily="18" charset="0"/>
              </a:rPr>
              <a:t>Now let’s check your understanding:</a:t>
            </a:r>
            <a:endParaRPr lang="en-GB" sz="16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0"/>
              </a:spcAft>
              <a:buFont typeface="Calibri" panose="020F0502020204030204" pitchFamily="34" charset="0"/>
              <a:buChar char="-"/>
              <a:tabLst>
                <a:tab pos="4476750" algn="l"/>
              </a:tabLst>
            </a:pPr>
            <a:r>
              <a:rPr lang="en-GB" sz="1600" dirty="0">
                <a:effectLst/>
                <a:latin typeface="Calibri Light" panose="020F0302020204030204" pitchFamily="34" charset="0"/>
                <a:ea typeface="Calibri" panose="020F0502020204030204" pitchFamily="34" charset="0"/>
                <a:cs typeface="Times New Roman" panose="02020603050405020304" pitchFamily="18" charset="0"/>
              </a:rPr>
              <a:t>Which poems do the following lines come from: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tabLst>
                <a:tab pos="4476750" algn="l"/>
              </a:tabLst>
            </a:pPr>
            <a:r>
              <a:rPr lang="en-GB" sz="1600" dirty="0">
                <a:effectLst/>
                <a:latin typeface="Calibri Light" panose="020F0302020204030204" pitchFamily="34" charset="0"/>
                <a:ea typeface="Calibri" panose="020F0502020204030204" pitchFamily="34" charset="0"/>
                <a:cs typeface="Times New Roman" panose="02020603050405020304" pitchFamily="18" charset="0"/>
              </a:rPr>
              <a:t>“</a:t>
            </a:r>
            <a:r>
              <a:rPr lang="en-GB"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O patient eyes, courageous hearts!”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tabLst>
                <a:tab pos="4476750" algn="l"/>
              </a:tabLst>
            </a:pPr>
            <a:r>
              <a:rPr lang="en-GB"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“most of '</a:t>
            </a:r>
            <a:r>
              <a:rPr lang="en-GB" sz="16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em</a:t>
            </a:r>
            <a:r>
              <a:rPr lang="en-GB"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dead”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tabLst>
                <a:tab pos="4476750" algn="l"/>
              </a:tabLst>
            </a:pPr>
            <a:r>
              <a:rPr lang="en-GB"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“The pallor of girls’ brows shall be their pall”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tabLst>
                <a:tab pos="4476750" algn="l"/>
              </a:tabLst>
            </a:pPr>
            <a:r>
              <a:rPr lang="en-GB"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“We shall not sleep, though poppies grow”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tabLst>
                <a:tab pos="4476750" algn="l"/>
              </a:tabLst>
            </a:pPr>
            <a:r>
              <a:rPr lang="en-GB" sz="1600" dirty="0">
                <a:effectLst/>
                <a:latin typeface="Calibri Light" panose="020F0302020204030204" pitchFamily="34" charset="0"/>
                <a:ea typeface="Calibri" panose="020F0502020204030204" pitchFamily="34" charset="0"/>
                <a:cs typeface="Times New Roman" panose="02020603050405020304" pitchFamily="18" charset="0"/>
              </a:rPr>
              <a:t>Explain how you know….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06031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7602" y="965621"/>
            <a:ext cx="6096000" cy="2954655"/>
          </a:xfrm>
          <a:prstGeom prst="rect">
            <a:avLst/>
          </a:prstGeom>
          <a:solidFill>
            <a:schemeClr val="accent6">
              <a:lumMod val="20000"/>
              <a:lumOff val="80000"/>
            </a:schemeClr>
          </a:solidFill>
          <a:ln>
            <a:solidFill>
              <a:schemeClr val="tx1"/>
            </a:solidFill>
          </a:ln>
        </p:spPr>
        <p:txBody>
          <a:bodyPr>
            <a:spAutoFit/>
          </a:bodyPr>
          <a:lstStyle/>
          <a:p>
            <a:pPr algn="ctr">
              <a:spcAft>
                <a:spcPts val="0"/>
              </a:spcAft>
            </a:pPr>
            <a:r>
              <a:rPr lang="en-GB" sz="4400" kern="1400" spc="-50" dirty="0">
                <a:latin typeface="Calibri Light" panose="020F0302020204030204" pitchFamily="34" charset="0"/>
                <a:ea typeface="Yu Gothic Light" panose="020B0300000000000000" pitchFamily="34" charset="-128"/>
                <a:cs typeface="Times New Roman" panose="02020603050405020304" pitchFamily="18" charset="0"/>
              </a:rPr>
              <a:t>Year 9 English</a:t>
            </a:r>
          </a:p>
          <a:p>
            <a:pPr algn="ctr">
              <a:spcAft>
                <a:spcPts val="0"/>
              </a:spcAft>
            </a:pPr>
            <a:r>
              <a:rPr lang="en-GB" sz="4400" kern="1400" spc="-50" dirty="0">
                <a:latin typeface="Calibri Light" panose="020F0302020204030204" pitchFamily="34" charset="0"/>
                <a:ea typeface="Yu Gothic Light" panose="020B0300000000000000" pitchFamily="34" charset="-128"/>
                <a:cs typeface="Times New Roman" panose="02020603050405020304" pitchFamily="18" charset="0"/>
              </a:rPr>
              <a:t>Michaelmas Term</a:t>
            </a:r>
          </a:p>
          <a:p>
            <a:pPr algn="ctr">
              <a:spcAft>
                <a:spcPts val="0"/>
              </a:spcAft>
            </a:pPr>
            <a:r>
              <a:rPr lang="en-GB" sz="4400" kern="1400" spc="-50" dirty="0">
                <a:latin typeface="Calibri Light" panose="020F0302020204030204" pitchFamily="34" charset="0"/>
                <a:ea typeface="Yu Gothic Light" panose="020B0300000000000000" pitchFamily="34" charset="-128"/>
                <a:cs typeface="Times New Roman" panose="02020603050405020304" pitchFamily="18" charset="0"/>
              </a:rPr>
              <a:t>War Writing</a:t>
            </a:r>
          </a:p>
          <a:p>
            <a:pPr algn="ctr">
              <a:spcAft>
                <a:spcPts val="0"/>
              </a:spcAft>
            </a:pPr>
            <a:r>
              <a:rPr lang="en-GB" sz="4400" kern="1400" spc="-50" dirty="0">
                <a:latin typeface="Calibri Light" panose="020F0302020204030204" pitchFamily="34" charset="0"/>
                <a:ea typeface="Yu Gothic Light" panose="020B0300000000000000" pitchFamily="34" charset="-128"/>
                <a:cs typeface="Times New Roman" panose="02020603050405020304" pitchFamily="18" charset="0"/>
              </a:rPr>
              <a:t>Week 2, Lesson 3</a:t>
            </a:r>
          </a:p>
          <a:p>
            <a:pPr>
              <a:spcAft>
                <a:spcPts val="0"/>
              </a:spcAft>
            </a:pPr>
            <a:r>
              <a:rPr lang="en-GB" sz="1000" dirty="0">
                <a:effectLst/>
                <a:latin typeface="Times New Roman" panose="02020603050405020304" pitchFamily="18" charset="0"/>
                <a:ea typeface="Times New Roman" panose="02020603050405020304" pitchFamily="18" charset="0"/>
              </a:rPr>
              <a:t> </a:t>
            </a:r>
          </a:p>
        </p:txBody>
      </p:sp>
      <p:pic>
        <p:nvPicPr>
          <p:cNvPr id="3" name="Picture 2" descr="Diagram&#10;&#10;Description automatically generated"/>
          <p:cNvPicPr/>
          <p:nvPr/>
        </p:nvPicPr>
        <p:blipFill rotWithShape="1">
          <a:blip r:embed="rId2" cstate="print">
            <a:extLst>
              <a:ext uri="{28A0092B-C50C-407E-A947-70E740481C1C}">
                <a14:useLocalDpi xmlns:a14="http://schemas.microsoft.com/office/drawing/2010/main" val="0"/>
              </a:ext>
            </a:extLst>
          </a:blip>
          <a:srcRect l="26299" t="55938" r="25914" b="7917"/>
          <a:stretch/>
        </p:blipFill>
        <p:spPr>
          <a:xfrm>
            <a:off x="7767484" y="2212919"/>
            <a:ext cx="987628" cy="933404"/>
          </a:xfrm>
          <a:prstGeom prst="rect">
            <a:avLst/>
          </a:prstGeom>
        </p:spPr>
      </p:pic>
      <p:sp>
        <p:nvSpPr>
          <p:cNvPr id="4" name="Rectangle 3"/>
          <p:cNvSpPr/>
          <p:nvPr/>
        </p:nvSpPr>
        <p:spPr>
          <a:xfrm>
            <a:off x="2315496" y="4194331"/>
            <a:ext cx="6960211" cy="2308324"/>
          </a:xfrm>
          <a:prstGeom prst="rect">
            <a:avLst/>
          </a:prstGeom>
          <a:solidFill>
            <a:schemeClr val="accent2">
              <a:lumMod val="20000"/>
              <a:lumOff val="80000"/>
            </a:schemeClr>
          </a:solidFill>
          <a:ln>
            <a:solidFill>
              <a:schemeClr val="tx1"/>
            </a:solidFill>
          </a:ln>
        </p:spPr>
        <p:txBody>
          <a:bodyPr wrap="square">
            <a:spAutoFit/>
          </a:bodyPr>
          <a:lstStyle/>
          <a:p>
            <a:pPr lvl="0"/>
            <a:r>
              <a:rPr lang="en-GB" sz="2400" b="1" u="sng" dirty="0">
                <a:latin typeface="Calibri Light" panose="020F0302020204030204" pitchFamily="34" charset="0"/>
                <a:ea typeface="Times New Roman" panose="02020603050405020304" pitchFamily="18" charset="0"/>
              </a:rPr>
              <a:t>Recap:</a:t>
            </a:r>
          </a:p>
          <a:p>
            <a:pPr marL="457200" lvl="0" indent="-457200">
              <a:buFont typeface="+mj-lt"/>
              <a:buAutoNum type="arabicPeriod"/>
            </a:pPr>
            <a:r>
              <a:rPr lang="en-GB" sz="2400" dirty="0"/>
              <a:t>Change heroism to make it an adjective</a:t>
            </a:r>
          </a:p>
          <a:p>
            <a:pPr marL="457200" lvl="0" indent="-457200">
              <a:buFont typeface="+mj-lt"/>
              <a:buAutoNum type="arabicPeriod"/>
            </a:pPr>
            <a:r>
              <a:rPr lang="en-GB" sz="2400" dirty="0"/>
              <a:t>What does camaraderie mean?</a:t>
            </a:r>
          </a:p>
          <a:p>
            <a:pPr marL="457200" lvl="0" indent="-457200">
              <a:buFont typeface="+mj-lt"/>
              <a:buAutoNum type="arabicPeriod"/>
            </a:pPr>
            <a:r>
              <a:rPr lang="en-GB" sz="2400" dirty="0"/>
              <a:t>Suggest three words to describe Stanhope</a:t>
            </a:r>
          </a:p>
          <a:p>
            <a:pPr marL="457200" lvl="0" indent="-457200">
              <a:buFont typeface="+mj-lt"/>
              <a:buAutoNum type="arabicPeriod"/>
            </a:pPr>
            <a:r>
              <a:rPr lang="en-GB" sz="2400" dirty="0"/>
              <a:t>What does the verb ‘glorify’ mean?</a:t>
            </a:r>
          </a:p>
          <a:p>
            <a:pPr marL="457200" lvl="0" indent="-457200">
              <a:buFont typeface="+mj-lt"/>
              <a:buAutoNum type="arabicPeriod"/>
            </a:pPr>
            <a:r>
              <a:rPr lang="en-GB" sz="2400" dirty="0"/>
              <a:t>What is a subordinate clause?</a:t>
            </a:r>
          </a:p>
        </p:txBody>
      </p:sp>
      <p:pic>
        <p:nvPicPr>
          <p:cNvPr id="5" name="Picture 4"/>
          <p:cNvPicPr>
            <a:picLocks noChangeAspect="1"/>
          </p:cNvPicPr>
          <p:nvPr/>
        </p:nvPicPr>
        <p:blipFill>
          <a:blip r:embed="rId3"/>
          <a:stretch>
            <a:fillRect/>
          </a:stretch>
        </p:blipFill>
        <p:spPr>
          <a:xfrm>
            <a:off x="8261298" y="4393621"/>
            <a:ext cx="798645" cy="792549"/>
          </a:xfrm>
          <a:prstGeom prst="rect">
            <a:avLst/>
          </a:prstGeom>
        </p:spPr>
      </p:pic>
    </p:spTree>
    <p:extLst>
      <p:ext uri="{BB962C8B-B14F-4D97-AF65-F5344CB8AC3E}">
        <p14:creationId xmlns:p14="http://schemas.microsoft.com/office/powerpoint/2010/main" val="40041769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65251"/>
            <a:ext cx="2190125" cy="3862596"/>
          </a:xfrm>
          <a:prstGeom prst="rect">
            <a:avLst/>
          </a:prstGeom>
          <a:solidFill>
            <a:schemeClr val="accent2">
              <a:lumMod val="20000"/>
              <a:lumOff val="80000"/>
            </a:schemeClr>
          </a:solidFill>
        </p:spPr>
        <p:txBody>
          <a:bodyPr wrap="square">
            <a:spAutoFit/>
          </a:bodyPr>
          <a:lstStyle/>
          <a:p>
            <a:pPr>
              <a:spcAft>
                <a:spcPts val="300"/>
              </a:spcAft>
            </a:pPr>
            <a:r>
              <a:rPr lang="en-GB" sz="2000" u="sng" dirty="0">
                <a:effectLst/>
              </a:rPr>
              <a:t>Terminology</a:t>
            </a:r>
            <a:endParaRPr lang="en-GB" sz="2000" dirty="0">
              <a:effectLst/>
            </a:endParaRPr>
          </a:p>
          <a:p>
            <a:pPr>
              <a:spcAft>
                <a:spcPts val="300"/>
              </a:spcAft>
            </a:pPr>
            <a:r>
              <a:rPr lang="en-GB" sz="2000" dirty="0">
                <a:effectLst/>
              </a:rPr>
              <a:t>act</a:t>
            </a:r>
          </a:p>
          <a:p>
            <a:pPr>
              <a:spcAft>
                <a:spcPts val="300"/>
              </a:spcAft>
            </a:pPr>
            <a:r>
              <a:rPr lang="en-GB" sz="2000" dirty="0">
                <a:effectLst/>
              </a:rPr>
              <a:t>symbolism</a:t>
            </a:r>
          </a:p>
          <a:p>
            <a:pPr>
              <a:spcAft>
                <a:spcPts val="300"/>
              </a:spcAft>
            </a:pPr>
            <a:r>
              <a:rPr lang="en-GB" sz="2000" dirty="0">
                <a:effectLst/>
              </a:rPr>
              <a:t>realism</a:t>
            </a:r>
          </a:p>
          <a:p>
            <a:pPr>
              <a:spcAft>
                <a:spcPts val="300"/>
              </a:spcAft>
            </a:pPr>
            <a:r>
              <a:rPr lang="en-GB" sz="2000" dirty="0">
                <a:effectLst/>
              </a:rPr>
              <a:t>Aristotle’s unities</a:t>
            </a:r>
          </a:p>
          <a:p>
            <a:pPr>
              <a:spcAft>
                <a:spcPts val="300"/>
              </a:spcAft>
            </a:pPr>
            <a:r>
              <a:rPr lang="en-GB" sz="2000" dirty="0">
                <a:effectLst/>
              </a:rPr>
              <a:t> </a:t>
            </a:r>
          </a:p>
          <a:p>
            <a:pPr>
              <a:spcAft>
                <a:spcPts val="300"/>
              </a:spcAft>
            </a:pPr>
            <a:r>
              <a:rPr lang="en-GB" sz="2000" u="sng" dirty="0">
                <a:effectLst/>
              </a:rPr>
              <a:t>Vocabulary</a:t>
            </a:r>
            <a:endParaRPr lang="en-GB" sz="2000" dirty="0">
              <a:effectLst/>
            </a:endParaRPr>
          </a:p>
          <a:p>
            <a:pPr>
              <a:spcAft>
                <a:spcPts val="300"/>
              </a:spcAft>
            </a:pPr>
            <a:r>
              <a:rPr lang="en-GB" sz="2000" dirty="0">
                <a:effectLst/>
              </a:rPr>
              <a:t>heroism</a:t>
            </a:r>
          </a:p>
          <a:p>
            <a:pPr>
              <a:spcAft>
                <a:spcPts val="300"/>
              </a:spcAft>
            </a:pPr>
            <a:r>
              <a:rPr lang="en-GB" sz="2000" dirty="0">
                <a:effectLst/>
              </a:rPr>
              <a:t>comrade</a:t>
            </a:r>
          </a:p>
          <a:p>
            <a:pPr>
              <a:spcAft>
                <a:spcPts val="300"/>
              </a:spcAft>
            </a:pPr>
            <a:r>
              <a:rPr lang="en-GB" sz="2000" dirty="0">
                <a:effectLst/>
              </a:rPr>
              <a:t>regulations</a:t>
            </a:r>
          </a:p>
          <a:p>
            <a:pPr>
              <a:spcAft>
                <a:spcPts val="300"/>
              </a:spcAft>
            </a:pPr>
            <a:r>
              <a:rPr lang="en-GB" sz="2000" dirty="0">
                <a:effectLst/>
              </a:rPr>
              <a:t>insubordination</a:t>
            </a:r>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3491149" cy="707886"/>
          </a:xfrm>
          <a:prstGeom prst="rect">
            <a:avLst/>
          </a:prstGeom>
          <a:solidFill>
            <a:schemeClr val="accent2">
              <a:lumMod val="20000"/>
              <a:lumOff val="80000"/>
            </a:schemeClr>
          </a:solidFill>
        </p:spPr>
        <p:txBody>
          <a:bodyPr wrap="none">
            <a:spAutoFit/>
          </a:bodyPr>
          <a:lstStyle/>
          <a:p>
            <a:r>
              <a:rPr lang="en-GB" sz="4000" dirty="0"/>
              <a:t>Insubordination</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19470345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41452" y="4735840"/>
            <a:ext cx="8001103" cy="1803011"/>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056242" y="204507"/>
            <a:ext cx="3491149" cy="1323439"/>
          </a:xfrm>
          <a:prstGeom prst="rect">
            <a:avLst/>
          </a:prstGeom>
          <a:solidFill>
            <a:schemeClr val="accent2">
              <a:lumMod val="20000"/>
              <a:lumOff val="80000"/>
            </a:schemeClr>
          </a:solidFill>
        </p:spPr>
        <p:txBody>
          <a:bodyPr wrap="none">
            <a:spAutoFit/>
          </a:bodyPr>
          <a:lstStyle/>
          <a:p>
            <a:pPr algn="ctr"/>
            <a:r>
              <a:rPr lang="en-GB" sz="4000" dirty="0"/>
              <a:t>New Word:</a:t>
            </a:r>
          </a:p>
          <a:p>
            <a:pPr algn="ctr"/>
            <a:r>
              <a:rPr lang="en-GB" sz="4000" dirty="0"/>
              <a:t>Insubordination</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913359" y="1328174"/>
            <a:ext cx="3054381" cy="2869267"/>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755762" y="2930295"/>
            <a:ext cx="3369573" cy="523220"/>
          </a:xfrm>
          <a:prstGeom prst="rect">
            <a:avLst/>
          </a:prstGeom>
          <a:noFill/>
        </p:spPr>
        <p:txBody>
          <a:bodyPr wrap="square" rtlCol="0">
            <a:spAutoFit/>
          </a:bodyPr>
          <a:lstStyle/>
          <a:p>
            <a:r>
              <a:rPr lang="en-GB" sz="2800" dirty="0"/>
              <a:t>“In-sub-</a:t>
            </a:r>
            <a:r>
              <a:rPr lang="en-GB" sz="2800" dirty="0" err="1"/>
              <a:t>ord</a:t>
            </a:r>
            <a:r>
              <a:rPr lang="en-GB" sz="2800" dirty="0"/>
              <a:t>-</a:t>
            </a:r>
            <a:r>
              <a:rPr lang="en-GB" sz="2800" dirty="0" err="1"/>
              <a:t>inashon</a:t>
            </a:r>
            <a:r>
              <a:rPr lang="en-GB" sz="2800" dirty="0"/>
              <a:t>”</a:t>
            </a:r>
          </a:p>
        </p:txBody>
      </p:sp>
      <p:grpSp>
        <p:nvGrpSpPr>
          <p:cNvPr id="12" name="Group 11"/>
          <p:cNvGrpSpPr/>
          <p:nvPr/>
        </p:nvGrpSpPr>
        <p:grpSpPr>
          <a:xfrm>
            <a:off x="8969889" y="788561"/>
            <a:ext cx="2514188" cy="3408879"/>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8821141" y="866227"/>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8969889" y="3280063"/>
            <a:ext cx="2452210" cy="461665"/>
          </a:xfrm>
          <a:prstGeom prst="rect">
            <a:avLst/>
          </a:prstGeom>
        </p:spPr>
        <p:txBody>
          <a:bodyPr wrap="none">
            <a:spAutoFit/>
          </a:bodyPr>
          <a:lstStyle/>
          <a:p>
            <a:pPr algn="ctr"/>
            <a:r>
              <a:rPr lang="en-GB" sz="2400" dirty="0">
                <a:solidFill>
                  <a:sysClr val="windowText" lastClr="000000"/>
                </a:solidFill>
              </a:rPr>
              <a:t>In-sub-</a:t>
            </a:r>
            <a:r>
              <a:rPr lang="en-GB" sz="2400" dirty="0" err="1">
                <a:solidFill>
                  <a:sysClr val="windowText" lastClr="000000"/>
                </a:solidFill>
              </a:rPr>
              <a:t>ord</a:t>
            </a:r>
            <a:r>
              <a:rPr lang="en-GB" sz="2400" dirty="0">
                <a:solidFill>
                  <a:sysClr val="windowText" lastClr="000000"/>
                </a:solidFill>
              </a:rPr>
              <a:t>-</a:t>
            </a:r>
            <a:r>
              <a:rPr lang="en-GB" sz="2400" dirty="0" err="1">
                <a:solidFill>
                  <a:sysClr val="windowText" lastClr="000000"/>
                </a:solidFill>
              </a:rPr>
              <a:t>ination</a:t>
            </a:r>
            <a:endParaRPr lang="en-GB" sz="2400" dirty="0">
              <a:solidFill>
                <a:sysClr val="windowText" lastClr="000000"/>
              </a:solidFill>
            </a:endParaRPr>
          </a:p>
        </p:txBody>
      </p:sp>
      <p:sp>
        <p:nvSpPr>
          <p:cNvPr id="16" name="TextBox 15"/>
          <p:cNvSpPr txBox="1"/>
          <p:nvPr/>
        </p:nvSpPr>
        <p:spPr>
          <a:xfrm>
            <a:off x="6709779" y="1574113"/>
            <a:ext cx="2311128" cy="1754326"/>
          </a:xfrm>
          <a:prstGeom prst="rect">
            <a:avLst/>
          </a:prstGeom>
          <a:solidFill>
            <a:schemeClr val="accent2">
              <a:lumMod val="20000"/>
              <a:lumOff val="80000"/>
            </a:schemeClr>
          </a:solidFill>
        </p:spPr>
        <p:txBody>
          <a:bodyPr wrap="square" rtlCol="0">
            <a:spAutoFit/>
          </a:bodyPr>
          <a:lstStyle/>
          <a:p>
            <a:r>
              <a:rPr lang="en-GB" b="1" dirty="0"/>
              <a:t>Etymology:</a:t>
            </a:r>
          </a:p>
          <a:p>
            <a:r>
              <a:rPr lang="en-GB" dirty="0"/>
              <a:t>1790, on the model of French </a:t>
            </a:r>
            <a:r>
              <a:rPr lang="en-GB" i="1" dirty="0"/>
              <a:t>insubordination</a:t>
            </a:r>
            <a:r>
              <a:rPr lang="en-GB" dirty="0"/>
              <a:t> (1775); from </a:t>
            </a:r>
            <a:r>
              <a:rPr lang="en-GB" b="1" dirty="0">
                <a:hlinkClick r:id="rId4" tooltip="Etymology, meaning and definition of in- "/>
              </a:rPr>
              <a:t>in-</a:t>
            </a:r>
            <a:r>
              <a:rPr lang="en-GB" dirty="0"/>
              <a:t> (1) "not, opposite of" + </a:t>
            </a:r>
            <a:r>
              <a:rPr lang="en-GB" b="1" dirty="0">
                <a:hlinkClick r:id="rId5" tooltip="Etymology, meaning and definition of subordination "/>
              </a:rPr>
              <a:t>subordination</a:t>
            </a:r>
            <a:r>
              <a:rPr lang="en-GB" dirty="0"/>
              <a:t>.</a:t>
            </a:r>
            <a:endParaRPr lang="en-GB" sz="1600" dirty="0"/>
          </a:p>
        </p:txBody>
      </p:sp>
      <p:pic>
        <p:nvPicPr>
          <p:cNvPr id="17" name="Picture 16"/>
          <p:cNvPicPr>
            <a:picLocks noChangeAspect="1"/>
          </p:cNvPicPr>
          <p:nvPr/>
        </p:nvPicPr>
        <p:blipFill>
          <a:blip r:embed="rId6"/>
          <a:stretch>
            <a:fillRect/>
          </a:stretch>
        </p:blipFill>
        <p:spPr>
          <a:xfrm>
            <a:off x="913359" y="4930178"/>
            <a:ext cx="982555" cy="982555"/>
          </a:xfrm>
          <a:prstGeom prst="rect">
            <a:avLst/>
          </a:prstGeom>
        </p:spPr>
      </p:pic>
      <p:sp>
        <p:nvSpPr>
          <p:cNvPr id="19" name="Rectangle 18"/>
          <p:cNvSpPr/>
          <p:nvPr/>
        </p:nvSpPr>
        <p:spPr>
          <a:xfrm>
            <a:off x="2078626" y="4930178"/>
            <a:ext cx="6055747" cy="1200329"/>
          </a:xfrm>
          <a:prstGeom prst="rect">
            <a:avLst/>
          </a:prstGeom>
        </p:spPr>
        <p:txBody>
          <a:bodyPr wrap="square">
            <a:spAutoFit/>
          </a:bodyPr>
          <a:lstStyle/>
          <a:p>
            <a:r>
              <a:rPr lang="en-GB" b="1" u="sng" dirty="0"/>
              <a:t>Understand it </a:t>
            </a:r>
          </a:p>
          <a:p>
            <a:r>
              <a:rPr lang="en-GB" dirty="0"/>
              <a:t>Definition:  </a:t>
            </a:r>
            <a:r>
              <a:rPr lang="en-GB" dirty="0">
                <a:hlinkClick r:id="rId7"/>
              </a:rPr>
              <a:t>defiance</a:t>
            </a:r>
            <a:r>
              <a:rPr lang="en-GB" dirty="0"/>
              <a:t> of authority; </a:t>
            </a:r>
            <a:r>
              <a:rPr lang="en-GB" dirty="0">
                <a:hlinkClick r:id="rId8"/>
              </a:rPr>
              <a:t>refusal</a:t>
            </a:r>
            <a:r>
              <a:rPr lang="en-GB" dirty="0"/>
              <a:t> to </a:t>
            </a:r>
            <a:r>
              <a:rPr lang="en-GB" dirty="0">
                <a:hlinkClick r:id="rId9"/>
              </a:rPr>
              <a:t>obey</a:t>
            </a:r>
            <a:r>
              <a:rPr lang="en-GB" dirty="0"/>
              <a:t> orders.</a:t>
            </a:r>
          </a:p>
          <a:p>
            <a:r>
              <a:rPr lang="en-GB" dirty="0"/>
              <a:t>Example: "he was dismissed for insubordination"</a:t>
            </a:r>
          </a:p>
          <a:p>
            <a:r>
              <a:rPr lang="en-GB" dirty="0"/>
              <a:t>Word Class: Noun </a:t>
            </a:r>
          </a:p>
        </p:txBody>
      </p:sp>
      <p:sp>
        <p:nvSpPr>
          <p:cNvPr id="5" name="AutoShape 2" descr="data:image/png;base64,iVBORw0KGgoAAAANSUhEUgAAAWQAAAB/CAYAAADYfbjMAAAbzElEQVR42u2dh3cVR5pH57/ZOTtnFs8ZdvEO3plBZogyIoicM7aJJjMwHhAmg7GMTM45Z4RBMsFgg0002WCCyGDA5GhqfWu2eusFvSAjpCf97jl9pO7X3dVdr/v211/Xq/6NESJFOHWnfA6i/PAbVYGQkCVkISELISFLyEJCFhKyhCwkZCEkZAlZSMhCQpaQhYQsRLEIOe/AGfOHP1Y0GZlNIoYdRwtMmy7dTK9BQyOWYzrLuvEV+XtNk1bt7XJ1GjQ26fUyzUefTDPHbj4vdBl/eLt6Lfv3wMX7pufAf9p11G3Y1LxTv5HJmjDZHP/xRdz1xFq/kJCFSAkhI7LCIks++++3/myW5+0pVH7Tlqw3jVu1M199fz34/NDlh2Zg1ljTunPXpITcqXsfuz43HaF/OCbbDBg2RkIWErKQkOetyzdp1WpayYbL7+ClB+Yvb//NHCi4F3X5DwZnmT1nbiYsZPfXH07c+tn0GPChhCwkZCEhM8/oz2abbv2GREyfv+4Lm2JIJI+biJD7Dxtt5btpzzEr4mTWIyELCVmkvJCj5ZA79+gbIrmTt1+auo2amaWf7w6Znj17qRn56YyQdb7fZ1Cwnmq13jGTF61JWMgMlNHr78NseU1bdzA581fa8n3xVk/PiNhm9kNCFhKyKPMRMv/zkK/K36rbB2+JRsiDho8z46ctSFjI3119HDJ9f8Fdmz9G0IqQhYQsJGRPcuOnzbcRcCI5ZFpGVK9dJykh8/fojWcRn5PDlpCFhCwkZE9ypA7qN2lh3vzTWyGtLGjy9vXpG8F8CLpLr/6mYYs2SQm539BRZtBH40Oay02cudh07NZbQhYSsij7Qi6sHfLmb05GldzO45fM737/+5DpNIuj6Ztrg8zyc1ZvsTL2hRwt90vO2An5yPWnZvDIj03NOvX+ta76DU23foNDInAJWUjIokwKWb/UExKyEBKyhCwkZCEhS8hCQhailAj53L3yNUjIErIQpZJzd8vnICRkIYQQErIQQkjIQgghJGQhhBASshBCSMhCCCEkZCGEkJCFEEJIyEIIISELIRzdunUzZ86cUUUICVkICVlIyEK8Yq5cuWK6dOliGjdubOrVq2fmzZtnpz979swMGzbMTm/atKlp0KCBWb9+fbBckyZNzOLFi03z5s1NrVq1zO7du01OTo6dNz093ezZs8fOd+/ePdOzZ0+7noyMDLN27dpgHQsWLDCzZs0yAwYMMO3btzeLFi0yjRo1Ms2aNTP169c3Y8eODeZduXKl3YbMzEwzevRo07Vr10DIscoQErIQKcGLFy+shA8ePBhIuEWLFubAgQNmypQpZvLkycG8jx49MjVr1jQPHjyw42lpaVagcOnSJVOxYkWTm5trxy9evGgaNmxo/0eUq1evtv8/efLEtGnTxly4cCEQco0aNcyRI0fsNnTo0MFuA7x8+dL06dPH7Ny50xw7dszKluVh06ZN5o033giEHKsMISELkRIQxQ4ePDhk2uXLl61Qjx8/biNPx+3bt62Qf/jhBzteuXJl8/z58+BzxpGog6j56dOnNlr2IZLOzs4OhDx8+PAgUi8oKAjme/z4senfv79ZuHChGTNmjMnLywtZD+tHyPHK8OFiwv7FGq5du2bu3LljyxcSshCvDdIAM2fOjPoZkSYi7Ny5s83Xkr4gmnZRKUIMF2T4uIucSW+4gZTDyJEjAyEzOEiBUN77779vBg4caMvlcyJlLhA+nTp1stsSrwyfn376yV5QEh1Yt4vKhYQsxGuPkPfv328jzAkTJoTIEkgFJCNkoldyyj537941p06dihAyZfbq1StIWQApEz7nwrB169ZCI+RYZYSnaIh8Yw1E0UTI58+ft1Lmrx/5CwlZiGIhPIdMnpgHaidPnjRDhw4NeThGyqBChQrm9OnTCQsZePi2a9cu+z9iI/LNz8+PEPLmzZvNoEGDguXPnj1rqlataj8nOibyddEq8xIVu4tDrDKKCushhYKUEbSQkIUodsJbWTgJk0tt1aqVbfVAi4esrCwze/Zs+9AvGSGTeyb1gFBpJeE/KPSFTD4aIdetW9emHN59912zfft2U6VKFXP9+nWbXmE72B4i5iFDhgRCjlXGr+Hhw4dWyNSRkJCFECV8B+HSFkJCFkKUMO4Bn5CQhRASspCQhRASsoQshJCQhYQshJCQJWQhhIQsJGQhhIQsIQshJGQhIQshJGQJWQghIQsJWQghIUvIQggJWUjIQggJWUIWQkjIQkIWQkjIQkIWQkIWErIQQkIWErIQErIojUI+dceYsjCUBGWl7lKlvstjvaeSkH/++eeUFyLvO+Q9hxKyhKz6Vr2ntJAvXryY8lKWkCVk1bfqvUwImfISkfLChQtNw4YNTdOmTU27du3M5cuX7fRnz56ZTz75xL6hm7eJt27d2hw/fjxYjrdzL1682DRv3ty+HXz37t0mJyfHric9Pd3s2bMnmJfPd+3aZdfFMrwNnDePM2+zZs3MsWPH7Hw//vij/Yz5WO+6detChPz555/bbeWt4Mz3008/ScgSsupbQk4NIceT8oYNG6zwkC989dVXpm3btvb/ESNGmPHjx5uXL18G66tZs6a5fv26HU9LSzOLFi2y/1+6dMlUrFjR5ObmBtE54nQwb1ZWli2H9R84cCD47Ny5c1bA0LlzZ/PFF1/Y/x88eGDatGkTCJloOSMjw9y7d8+O79y50/Tv319ClpBV3xJy0eT4+PHj1za4MmNJmQj1xo0bIdP27t1rnj9/bmrUqBGxzMqVK82nn35q/69cubKdz8G4k7eLih2VKlUKRPrNN9+ErPP06dN22SdPnljh+hAROyGPGzfObN68OeRzomh/GyRkCVlCVj0nLOSSHJByOLVr1466vaQtOnToEDH9u+++M3379o0QbrxxIms/t01kS8qhR48eZsKECaZq1ap2OhGyD6kMJ2TKRdikStxQrVo1c+3atZITcpsu3UzegTMx55mzZqv5t9/+1uw+eTWY9s9xk0xGZhM7/M9f0+zgxvmMdbJu5h0/bYGpXruOOXbzech6mc6QKkI+cPG+6Tnwn6ZOg8ambsOm5p36jUzWhMnm+I8vQuqzenpGUBfp9TJNev2GZtW2fSHr+ubsLfPvv/udmbZkfUSdxKsrv26/OHzOtOzwrqnXuLmp26iZ/Ttr5eZgOX9efyhsemkUMvvtH19u4LiM9lmNd+qaUZNmFvqduGHwyI/t53/8z/8KqTM3vF29VvD/t+fvmO79/2G/c/e9jv5stjl5+2XccynWOfZrhYzoXtcQLmQXofqQvw2PkImAXYTsR7wuQv7444+TFrL/P2WePHkyGH/x4oWpUqWKjZDr1KlTaIQ8duxYm6f2OXToUJBuKbVCbtqmoxn56Qzzj9GfRP08mljDhfzmn94yH47JTmkhd+reJ0SgSJN9GjBsTMz63HXiikmrViNE3IicE7p+kxYRdRKvrlzdnrj1sxXNln3f//9Fo+Ceada2k1mwYXuZEnJhx0m0z47eeGYym7Uyq7fvT+gYf+svVcxf3v6bvUhGEzIX4pp16pn5674IPvvu6mPTrd8Q0+cfH5WokEsih1yYjKPlkPPy8kz37t2DHDIP9ZyUyfUSkbpIu6hCRrrknAHxI3hSFtClS5cgh/zw4UPTsWPHQMhInJwy4nY5ZaLkEs0hxztYicA69+hrjlx/aiM3XyrJCBn5VKv1jsndezxlhexHTG5Aij0GfBi3Ppu0ah/cYbAM0Sx/m7frbPIO/hBSJ/HqytUtome94WVt/ubkL/POL7dCZhg+caqZvHB1Qsc43+uURWtN685do37fQ0ZNNKNzZkUsx7nQuFU7c/SXc6M8CbkwGYe3sqAlBWmEW7duBa0sJk6caB+4ZWZm2nyt/zCuqEImR12/fn27Xv4uX77cShf5+60sWrZsab788suQVha0uuAzct+0+uAiUaqF3HvIcLN+93f2fyJBbhOLImSGDV8dsREdEUwqCrn/sNFWvpv2HLMyTbQ+2W9Obnd7Sx2OyJ5u/1+0aaf5YHBWRF3Gqis/QiZFMeoXWew4djHq9pRHIe85c9OmFL48fjlhIfOX1M/0ZRsjphOI7C+4a4p6LpUlIceTsShGIXNb1rR1h2CcA9wfT1bI/P/3EROC3F2qCZlh6ee7Ta+/D7MRLnWRM39lRB7Rz1eSc+RE37r/dDAP4+4EZ9laGfXNkWtPEq4rv26JzojuSKdQXrv3epoV+XtDvoc//LFiRP6UbUzlHHKHrh9E/Yz6/o8Kb5jsOcvi5pCX5+0JEe/eH360qQv++tP/WrVaQsdoYeVQ/2VByJJxCQs5e/ZS8+e0qhEH187jl4osZCI+DtqNXx9NOSFzgfLHkSp3DQg6mRRQxUpvhtRp5T//1Xy2YFXCdeXqFpm722U3ECmTxnAPqcpjhEwenXrLP3Q2qQiZYfrSDfaC6U8nfVRYhDxj+Sbz9ekb5SJCFiUsZFoTHL7yKGTazBW5ZtDwcUUWMgO5UQ5ycqWplkN2KQR/SKtWM2Ehk57wI1gXmSHmROvK1S3LEamHl7F250Hz7gcDynUOmZY+n85dnrSQGVp1et/edbjp3KWMipJD5mJIdF5ecsiiBIW8ZscB0/79XlEPQm7rfDElK2QGWmzQmiCVhNxv6Cgz6KPxIU3SJs5cbDp2651wCsjPJftDo5Zt/+9hXPy68uuWJnXz1uWHfD9devYLZFRehfyv6fOLJGRaW3CM0/rCRdw0pVu4cUcwz6HLD216iIeH5SWHLF6TkKPlvWiOtWD9tqjLvNd7oL1V+zVCRmpEfqkkZFqaEC3RBIq7B2TYrd9ge8ImmgJC6tE+IyKjnWsideXX7e5T12z+mIdYtI2uXbeB+eiTaeX6oR7D3LV5wZ1cYcc4D6wLaz1Dyof2yb6k+a75zm075F/+cjEu6XbIoowJWb8cS+6hnn5Bpnovr31ZCAlZQpaQVc8SsoQsQUjIErKELIpByOfupfZQkkJO9bpLpfoub/WeSkJesGBB8BPjcM6fP2+2bNlS6LL8nHnt2rXm+++/D5l+9+5ds3r1ajN//nwzZ84c8/XXXwef7d+/P/gVH31TzJ07t8SOR7aRX/y9EiGfu/vLl18GhpKgrNRdqtR3eaz3VBFyrI7b6Sj+6NGjEdMROJ350McxP2OmP2IH3XnOnj076IOC/i3oaN71jbx+/Xpz9epV+z/zxBJ+cTNjxoxXFyHrJkGIssevFTKyXLp0qe3tDGFOnz7d9tJGlOrG3fqJbHfs2GH/R6pr1qyxUS1RK91nsp47dyLD/adPnwa/7ps5c2bIZ3QGv2/fvpBpN2/etFEz5dMTG1E5fUvQVwXbtWrVKlsuAx0FRYPlV6xYYeeZN29eyFtG2B+3PIPrZpP9o48LpE+ZbCsdHnFBIHKn/w2mP3r0yF5gLly4EKyT6J15YOvWrUF9bNq0yfbpEX7hkpCFkJAj70J+ER3dYjq5nDp1ykyePNn2eAa3b98OhIKMkRapByTnXslEVEsH71OmTIlZFrf73Pb7TJ061Rw+fNjKK1yciJxpDkRMJ0CuBzk6pPfn95dDji7KZvuWLVtmx69cuRJI1e3frFmzgv3j4sI0QNQsB3R2v3379qAM5qMcB+tFvoDkt23bFnTCz0XNvwCyrIQshIQcAa9Wct1SwtmzZ20vaQ4iUGQJS5YsMffv3zfffvutXc4HURORxoKo0X+rB+kPXuWEkAHRb9y4MRjnIkG06UD4TqRufeHRtdsncs8+SJaonn1wwnUgaFInfIZ4/e3jIgBEzlysXDRMmsWH7Th48KCV/6RJk0LeNuLW76LjEydOSMhCSMiRIBz/zRjI7MiRI8E4kTJpBXA5VHK84blkHrz5D+OiQRTtcsVAOsBFoA5SHnRWD0S/7iWlpCD8CwWQNnBRug+pjsI6QHJpB38gSkeYCN9/tRTidBcetpOLkYuGuXD4EPlTj6R7iOLDt5P9Jjqm7kBCFkJCjoDbaf/tHUS5vmyRMVJGlC4C5pY7/G0apBYKCgpilkUawY8ckSmy8kHS7tafHLWLZnkrdXh6gjKjvfeO6f72sX/UEbINb6XBfOSs2T93J+DIz8+3LUfctvsXH7//ZkSL6Fk/0T13ED5E60wnOuYOREIWQkKOgHSEe7uzI/yhG7fxzEe06F5zxEMvP4rmYRtv54j1UlA+iyZDynORJ2IjX+2iXpfbBVIXvvBjNYFDpKQPHKQbXKRLROxeLYVAiXSJwtk/5gtPZbBNpDp8WZOeYJ/ddhD5u21x0bAP2808Lv0hIQshIUdA5MvDJwdpgfAUgpMieWYX3ZHHdS0YEChN3fyHb9Eg8o3WZA1ZsSzyY13uYSKQukB0pALCo16kF/6maD9idS1AWM6lXIAHi6QNKI91uxw0++fXI1G1yxPz8I47CbaP6ew//yNp2lWz/27fWGf4hYn5R40aFZJekZCFkJBFCUCE7UfHErIQErIoIUiLkKeWkJPEb1dY1uBW0H+po+o79evbPaxyqQRR+o4BUhvR2kpLyAlAI/myKonSKGTV96+/oCFk8rMitYgQMm3punTpYl/RXa9evSApT+J82LBhdjqvxG7QoIH9PbmjSZMmNinOq7t5BTdPXnNycuy86enpwdWAdoA9e/a068nIyLDJbwcJdR4WDBgwwLRv394+sWzRooVdJ/O/99579gFDSdz+JSIJ93pz9rldu3ZBsj7WfrDPPCTgVeS8orx79+62MT37zzh1xVPfePVPndN8hleW8z2wPspk3mbNmgXtNv3XnrM9tI10gohXRnmqb+DJOOunHpjfb/b1Kuo7XhlFhTKpQ78dsUhBIdNUAwm7piGcoBxktK2jcTQ/nXTwhLBmzZpBhyBpaWlBUxmedFasWNHk5ubaca7UHHTAAe9+JslTzzZt2gQ/z+RkqVGjhm06Q9n87/eiRAPwMWPGlIgg4kliw4YN9kRzT3xpTtO2bdu4+8E+161bNxBGv379TOvWrYNyGOdpcCL1n5WVZcujXL89JNuNEKBz587BL7BYlvp3gohXRnmqbyJZAgb3QwKm9e/fP1jnq6jveGUUBYTu6s//9ZpIQSETxQ4ePDhkBqIOhEoDbP9XLjTM5mR1Dw4qV64c0qyDcb9hOREFBz3Rsg+RdHZ2dnCyDB8+3P7PL2T4CaR/seDEIqIJh5OL7SyuwR3gsSRBZOTaMTqI1OLtB/tMT1cOmuR89tlnIeNc6OLVf6VKlYLP/Z+hAj/75PvgAogAfIjQnCDileFDxyplub7HjRsX0XyKCNcd46+ivuOVkUx9c46SM3b15vprECksZNr3hTcAd3BwEWVwxeeA4taWaNq1D0S4PtHGXeRMesMNmZmZZuTIkcHJwuDgJ5ddu3a1t5y9e/c2I0aMiJp/c7dor2uI1vdp7dq1C63kWPsRvs+Fjcerf8Tp4OQk0uIWuEePHmbChAmmatWqdjrL+3Br7bYlXhnhed6yXN99+/a1MvWP1WrVqgVpgFdR3/HKKEp9I+WSSOuJ1xQh8/M+olgOMv/ABW6/khEykQ6RTXh06zrn8E8OfgVENO1320cqJZqQiSiIjIpr8A/4wiIP8obhERu9ZcXbj0QFkUz9sy0nT54MiRKrVKlihVunTp1CI7Z4ZfiU9fqme0f3CzTHoUOHghTJq6jveGUkU9+URbmiDOeQyUG5g23o0KEhD+Dy8vJMhQoVgl6QEhEyELnwMARIaQwcOND+pDH85OCEIgpxt6uIm4eNLF9SOeRYt4HhOU3qh9vkePuRqCCSqX8k4H6mycWKn69yCw2U7XKayKtjx46BIOKVUZ7qm2Oei5F7CwYXJSLYaMd3Ues7XhminAsZwltZuBOU26hWrVrZhxU8jeaBBk+reeiXjJDJS3JAcuDxZNl/iBR+cpDP42CnTCJrOufgVtDvf/R1CSKRnJx76k/dcft669atuPuRqCCSqX9yqczj5iWHSp2TO/Wf+rds2dL+Tt8JIl4Z5am+gRYRbh08+CNtEO34Lmp9xytDSMgiCnpAovoWQkIWQggJWQghhIQsRBmmNP5UXUjIQkjIQkjIoqyQ6n2HQHH0ZSEkZCFeK2Wh75Di6MtCSMhCvHbKQt8hyfRlISRkIUotZaHvkGT6shASshCllrLQd0gyfVkICVmIUktZ6DtEfVkICVmUGVK97xBQXxZCQhZCCAlZCCGEhCyEEBKyEEIICVkIISRkIYQQErIQQkjIQgghJGQhhJCQhRBCSMhCCFGehEyn237H28XBzJkz9S2UEl7H9y2EkJCFhCxE6Rcy3QVu3brV9pA1b948s2nTJvtOMXeC0tk37xKjZy16u+I9YkAfsyzD9Llz59qetBxr1qwxp06dMkuWLLHCpTcs3lvmxul9yxcynXa78umq8OXLl/YzesrifWV8xuB33E0ZvL1h6dKl9tU3JQHbx3bwxgjqgK4eT5w4YbeVHsP4y7jj+vXrdnv5jH2l5y9X18nUWTRYJ98Jb7tg/vPnz9u+dvl+Zs2aZS5cuGDnKygosHXKfCyzatUq+5YN1s9rixjcWyxi1b8QohiEzMm3b9++YAKSQMJOyNOmTQtevEjH25zEhw8ftl0MOpkA0j579mwgF3dSM8/06dMDYbtx118t7y3btm1bsB4uDvv377dlzZgxI3g3GrKjbCdrylixYoXtY7akYNtycnJsp+JAf7YI1+0b/dwiNKbfv3/f7g+vAgL2gzpxfeUmU2fRQKQIGfi+Jk6cGHSazjgXALcev874Ll05foQcr/6FEMUgZE46Hzr8vnr1anCC+rIEokGiN/+NDETZGzduDE5m5EIk5li9enXQgbcbd33XZmdnBx10A9Ea8qBf2C1btoSUvWPHjmC9lOE6Cy9JIRN9Oog63cszHYwznTuLI0eOhHyG3BAkf5Ops2hMmjQp5ALJeHhqiO/pypUrIeUjZMoOF3K8+hdCFIOQiXQLI1pO0U0jGiNCRRSkOTipfSH7b/2NNT516tSIcpEHL6ok6nMdhjMgPxf1ha+zpITM/vvbHQ0uelyw3IXOZ9myZTaCTabOiLpdnTjBhpdd2DipC7aZVAV3Nfn5+VGFHK/+hRCvIULmdeekDGIJmbQCbzrwIzLSHEURMhEyUbEfIZOvJP0Rnhvmdt+9hr20CNnJzEXI/puK/Vt9IuSjR49GjZCJXJOps2gkImTufpCqX9+XL1+OKuR49S+EKAYhh+eQiZjcSVmYkHNzc+3g4FaaSNeJPNkImTIdvLuM9SCpOXPmBCkA8qekMlz+szQKmVwxEa/L9fKXnDIP9sghI0U/1UMKgJdeJltnRRUyIuYCTH7YXfxWrlwZRPnkwt3Dw3j1L4QoBiFz4pErJCqlpYB7yBRLyAgTIXPCcpJy+0uLB25xEU8yciF6JLfKesJbWfBU37UGYPvcG39Lq5DBtbJgoH649XewP66VBS1WyM/7rSyKW8jAd0fZroUMr6rnosj3x1uc+d89XIxV/0KIV8//ArA0wgRKRQnn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data:image/png;base64,iVBORw0KGgoAAAANSUhEUgAAAWQAAABgCAYAAAAq/QiCAAAbF0lEQVR4Xu2dB5cUVRaA/S0rEgRmYJacBSSJZBQBQSXDkpEkwVWQKEsQWZLknHNGkJxzRrLkIEEERO76PffVqX7dM9MzDHS63zn3zFS9Cq9fV3316lZ11Run7onEUkQCtw6JFJHErUsihZKYvOFuCNEekcCtQyJFJHHrkkihJCYq5DBw65BIEUncuiRSKImJCjkM3DokUkQSty6JFEpiokIOA7cOiRSRxK1LIoWSmAQJec2eU7LkpwNBG4gbCzbuCZhu/6UHMmnhmlSD8l0/35ZpSzea6U/efWHGbz1xNWjZs1dvlW2nrgeNJyKBWweCz+F+RmLbyWuy58K9gHGTF62VmSt/ki3HfwlYxqJN+4Lmt0F5RtuI4dHTFsjgMZNNOfPbsn2X7ptl+ccRB3/5zYw/euNp0DqISOLWhdB2V+KZICF36dNf6n/aPGgD8ceBK48kOX+K5Ev5pxy5/sSM23DwnFR8r5qJshUqyz/+8Q/z146jfPryTZI3KdlMf+zWH2aaKtVryfHbzwOWX7xUGZkwb2XQeolI4NaB4HOUKP2O9/lsIICFfx2s+Gx1GzT2omLV6pItWzbpPXC4twzGFyhUOGgZREbbqO/gkZIzVy75sNFn0vRfnaRIsRJmPoRA+bJth82yWKZ/ORsPnTfjd5y5GfQZiUji1oXQdlfimUwJeeSkOVKvUROzsX8/fWFQ+eZjl83G5vYwQgk5R86c0m/42IDp3I3eH5HArQPB55i6dEPQeMKKwR0/fs5yI4edZ2+ZYcTQs9/QoOlshNtGY2YskuR8+c3ZjS3nQFm5Wk1p3q6LGY5FMbh1IbTdlXgmU0KuWrOOfDtuugwa/YO8V6N2UHlGhMwGz4a/bt8Zb7p4FfL6/WfNePtZwxVDem3EmciXQ78Lmn/lzmNGRvwfi2Jw60JouyvxTIaFvP7Az2YjJV9HTjh79uyyatfxgGkyIuTVu09Kyw5dpdL7NbzTw1gRcvevBpt62li8eb8ps2JgZ7TBZ3+/1gdSocr73udEDLQ1PS1/MH+4bUSPjGkWbNwdVEd/WDH0GTRC+g4Z5UWnXl9HrRjcuhDa7ko8k2Ehd/1ygHzctJU33LBJS2nbtVfANBkVMhf8ChUtJl8PG2PKYkXIZcpXkKq16nrRs/+3psyKgXwiwUGLU1vK+ax2GYihSPGSUqtew4Cwva5w2mj3uTtmmhU7jgbV0R9WDC3+EkzLjt28aNS8TdSKwa0Loe2uxDMZEjIb6j8LFjLxzrsVTaQUKCi58+SR/ZcfetNlVMi2jJ732r2nY0bI4Z46bz56SYqWKGV6Rf7pwj11TquNTtz504ybsmR90PyHrj72voNYPHV260JouyvxTIaEPHnxOnN3Bb0C8mQ2kDI5ZTtdZoRM0HPgQiG9l3gSMsGO+dZbb5nbo+y4jIqBCNVGXGDl1Nqdf/jEWea7OXrzWUyKwa0Loe2uxDMhhVy34SdmQ/HHkRtP5aNPmkm7bn2CNh7m4QKHHc6skDk9LFysuBkfb0Imuv57oDmFJvfOMGKg9+a2NcHOHG4bsdPTWxs4+gfzPTFu7rodkpScz1x4tdPEmhjcuhDa7ko8E1LIbChujJ+7wvQ0lm45GLTxcBWaafixCMOZFTLB/aT+jd6NSODWgciMGA5f+92c8n7Wur0ZRgxuO9vgQlVG2ohx5FYRRJ6kJFO//iPGeeWxKAa3LoS2uxLPBAk52iMSuHWI5uDuF36ZRo7TLctMRBK3LtEc8dTuSuRQIYeBW4dEikji1iWRQklMVMhh4NYhkSKSuHVJpFASEyPk8w9iIyK1ocZSG2VlRKq9LdruSqLxxvn7f20EMRSRwK1DIkUkceuSSKEkJm+4IxRFUZTIoEJWFEWJElTIiqIoUYIKWVEUJUpQISuKokQJKmRFUZQoQYWsKIoSJaiQFUVRooRUhbx582a5c+eOO1rJIFeuXJE9e/a4o4O4fv26LFq0SB48eOAWKf/nt99+kzVr1rijg/jjjz9k8eLFcv78ebcoLJYvXy63bt2SQ4cOyb59+9xiRXllpCrkokWLyo4dO9zRyv9hp//zzz/d0UHMnj1b6tWr544Oolu3btKlSxd3dMLw9OlTd1QQCJZHVqYHB7aKFSsagWeGEiVKmIPogAEDpHfv3m6xorwyVMiZ5Pfff5fLly+nK+Vwhcx0LDNRQbbpSTlcIW/cuFEuXrzojlaUqCdNIU+cOFEaNWokZcuWlT59+gTsMDNnzpTatWtL5cqVZciQIV7Zhg0bZOTIkdKmTRupWrWq3Lx5U06fPi2tWrWScuXKSePGjQNO4UmNfPjhh1K+fHkzzfHjx72yaAZ5/vzzz+lKGdHWrVtXhg0bJpUqVZI6derItm3bvPJffvlF2rdvbz4/bXPgwAGvjDacNWuWaeMxY8bI8+fPZcKECVK9enWpUqWKDBo0yJM4f3v16iXvvvuu+V5GjRqVZr2iDdoyPSlbIS9ZskRq1qxp2nPKlCle+ePHj02vlvaiDebNm+eVuW0JiLt+/fqm7Tt06GC+C0u/fv3Mtgyst0WLFmY/aNiwoaxatcqMJ83EfAsWLDA98mrVqpnvds6cOaZu1NG/re/atcvsT6yvY8eOcuPGDa9MUSBNIbPxHjx4UA4fPizFixf3Nv6pU6eajZPxCKlp06bSs2dPUzZ9+nTJkSOHDB482MiIXFxycrLZCdiA2ZnefvttOXnypDmlzJMnj2zfvt3kq5EWG2ssYIWcnpRpAyTC57906ZI5eBUoUMBMzzI4PR4xYoTZOdnR8+XLZ6aDggULGvEuXLjQ5DJpU3b8o0ePyoULF4wc2rZta6al7TigsZxTp06Z72vZsmX+qkQ1ti3TkrIVMp+ZaVevXi3ZsmUz2xK0bt1amjdvbr4Ptk22UbY3cNuSjkBSUpKsW7fObJcDBw6UUqVKeQc4zmrYluGDDz4w39/du3eNxNm+r127ZurDW3Rod/7n+8mbN69JPZ07d84ss0KFCmYZJ06cMGXUme+I75wyUl+KYklTyFzcsNBD7tu3r/nfbuhsTASnh+wYT548MRtxyZIlvfkmTZpkenR+unbtanJzDx8+NK9qpyfOTvHs2TP59ddfA6YFdlB6L9EU7PRWImlJGSHTa7Vw4EEq7Ny0IQcg244EOzPSBiQyf/58b978+fMbIVioB8u6ffu2kUGNGjVMj4zlsPxQOzvTup8lGsLflqlJ2QqZz2DhAMWBjO2HMv7atqSHzBkJuG3ZsmVL+eabb7zhFy9eSJkyZbxt3i/kWrVqyeeff27O9ID1M72tD+uEM2f+fpWZrR+fBXlDjx495Isvvgj4rtlPtmzZYsr9uG2TXvBdh9pvlNgjTSH7c8j9+/c3GxQbIr0Cer0pKSkBwQbKRvzRRx9583EKyWmdn3Hjxsknn3xi/l+7dq3pKbAhk+Kwp4N+/L3RaI5Hjx65VQ/KITMNn5VUDqkddli3Hbt3726mRSI7d+40/3M6zny0sZ/cuXObNAd3Z3Tu3NmcffDdIJBQO6krv2gNv3QtVoB+SBMsXbpUdu/ebcrctrQHQ39bAp0Evhs/TZo08dIZfiGfPXvWbNN0OjjzsOkgWx/2CXDrxzDzQIMGDcx35dbPn1axuG0RbtAxCnUgU2KHDAsZOOXeunWrV0Zuk1M4Nkw2Yk6lLfR+P/74Y28YWFa7du3MfLZ3we1hY8eODSkde3ofTXH//v2AnSG129XSEvK0adNMftkPPWh7dwAS8ecgEe3evXu9Ybss1k99OONgh+S7obdMntKFcvezREP42zK13KorPLBCpvdKR4GzNAvtQe8R3LZs1qyZjB492hsGljVjxgzzv1/IbKNsgxzgOKth+ydP7NYn1LAVMjnsoUOHemVgzwpd3LZJL/iMyJi2Y52hztSU2CBTQqYHh2Ttxj958mQpXLiw2bhcIbOR5MyZU/bv32+G6aGxc7Bhk/uj18DpPrAj0mN0hRyN+CWSmowhLSGzE+XKlcs7bWWH57TZ5updiXTq1MmcatudmDQFF0qBPCZpJQvpJffMJJpJT8bgCg+skDm4k/4hlw5ICQnSLuC25dy5c6V06dJeT3zTpk1mO7XbohUyy2XeFStWmPGkGt577z3zvbr1CTVshcx90ewjV69eNcNHjhwx6Tqb/35Z+Lw2jRbq7EKJDTIl5Hv37pmLJ/QUOCUkF2Z7bq6QgftCmZbUBHlQmyMFLm7Q82MjZxq31xKtWCGnJWNIS8hAzpId3rYNuUYkAK5E2NE+/fRTKVSokLkAxUVXLuABF/nIpzKeHD8XsOzFwVggPRmDKzywQgYunNEmbI/FihUzF+O4qAxuWyIw7qTgIirbMLL0p8v8PWTutmB+7pwoUqSIkTxnGm59Qg1bIXP2yAGUbZ06kq6wy88q2LZoRzo9SmySqpDDgVNrjvjhnCIxDRsKuVAX5IY8QpVFK9Q5PRmHCzsr7RgqBx0K1kuKKBSIPrWyaCY9GWcE0j7h9hLtBeNQF0D9UM50dEZeBs5uWM6ryPVSR4Ss92DHLi8lZEVRogub+lFiExWyosQRKuTYRoWsKHGECjm2USErShyhQo5tVMiKEkeokGMbFbKixBEq5NhGhawocYQKObZRIStKHKFCjm1UyIoSR6iQYxsVsqLEESrk2EaFrChxhAo5tlEhK0ocoUKObVTIihJHqJBjGxWyosQRKuTYRoWsKHGECjm2USErShyhQo5tVMiKEkeokGMbFbKixBGxIGTeNLRmzRp3dJbzutaTlaiQlajj1D0NIjPEgpDddw++Kl7XerISFbISdbhiStTIDJEWcjjvRnydokzvXYnRhgpZiTpcMSVqZIZIC5l12zeqp4YV8pIlS6RmzZrmbd5TpkzxynkJbPv27aV8+fLSuHFjOXDggFfWpk0bmTVrlnlz95gxY8y4jRs3Sv369c30HTp08N66ff36dWnYsKH5n5cS9+rVy7xhvHbt2jJq1Cjv5czt2rUzbxavU6eOlCtXTiZNmiR79+6VunXrmje5Z/XbwdNChaxEHa6YEjUyQzQIOT0pWyG3bdvWTLt69WrJli2bnDx50oizRIkSMmLECNPbXrVqleTLl8+8lR4KFiwoVapUkYULF8q+fftk8+bNkpSUJOvWrTMCHjhwoJQqVcosx98THzZsmLRq1cos89SpU1K8eHFZtmyZKStatKgR77Fjx2Tt2rXy5ptvSr169eT48eOyYsUKeeutt9L8PFmJClmJOlwxJWpkBitEhBSJsOtPS8pWlLdv3/bGIUTkS6+Zni6pBhtdunSRIUOGmOkQ8vz58735WrZsKd988403/OLFCylTpowsX748QMiDBw+WGjVqyJ49e8wy796966UzEDLrtbAORGwpVKiQkf/rQIWsRB2umIgpS9bLpIVrgmLhxj2mfNfPt83wketPAuZj2Iy/8TRg/E/Hr8h3U+fLwO8myg8LVsvBX34LKJ+3fqf8ePhCUD2ItXtPy5KfDgQtb8QPs2XQ6B9k+vJNcuzWH17Zvkv3TR1O3n0RMA/rZPxRp242MoNfiNEQfulaQuWQq1WrJkuXLpWRI0dKjhw5JCUlJSC6d+9upkOWO3fu9OarXr26zJ492xuGJk2amHSGfz0PHjyQzp07y9tvvy3Jycny+eefy6+//mrKEPL27du9+RnesWNHwDAifx2okJWowxUTkSNnTilZpqxUfK9aQLTp0tOUz1691ex8Xb8cEDDf1hNXzfjd5+6Y4aM3n0nbrr0lZ65cUq9RE/msdQcpXe5dSSlQUJZuOejNx7KRq1sPottXg6T+p829YUTM8urUbySNW/xLihQvKeUqVpHd5++a8mXbDps6+CVNbDz0tzB2nLkZtA4iM1gRkkeNRPhljBCfPn3qVjFNIU+bNs3kbv3cuXPH3MIGCNkvx2bNmsno0aO9YWBZM2bMCFjP/fv35eHDh6Y+W7duNb3ljh07mrJQAnaHVchKwuKKiUDISNcdb4Oy7NmzS/a/eleLN+/3xrtC7j1wuBQpVkLW7TsTMH/PfkON8O1wuEI+cedPyZOUZHrZthzpV6xaXbp/NdgMR0LIkSI9GUNaQr548aLk+uvgtmXLFjOeXiwpCHvRzxXy3LlzpXTp0l5PfNOmTZLzr23l8uXLAeshf9ynTx9vvr59+5oLgBBKwO6wCllJWFwxEeEIOTl/inT990Ap+U45L3XhFzKpAeQ5Yd7KoPkPXX0sXw8b480XrpCRLwcBUir+aZCwTackmpDTkjGkJWQg/4t4K1SoIPnz55cePXrI8+fPTZkrZO6U6Nevn7nwxx0UhQsXNrlo8K/nwoULJk/NBb+yZcuaC4P2QmEoAbvDKmQlYXHFRCBkepxjZiwKCKRGuRUy0iUF0aVPfzPeL2Tyvvy///LDoOW7Ea6QiT6DRpje+YeNPpMBoybIih1HA6a3Qma6vkNGedGp19dxJ+T0ZBwuXJy7evWqPHr0yC0KCeskZZLefcdcaLx27Zo7OmpQIStRhysmAiG/W7mq1KrXMCCmLt1gyq2Q+Z9cML3WhT/uDRDy9GU/mlua/BfX6BWznJofNpAaH9T30h0ZETKxbOshcxAgd8z6ylao7KVFrJBbdOgqLTt286JR8zZxJ+SskHEio0JWog5XTES4KQs7TG+anLBNCyDk1btPmP+RtJ0OAY+dtdRE3qRkT/AZEbJ7h8a2U9elwWctpNL7NcxwIqUslJdDhaxEHa6YiIwKmdRFmfIVvF4oQqZnzAW9voNHBs1PcKdFRoU8fs5ys15Xtgs27jH5av5XISvhokJWog5XTARCHj93hZGXP3aevWXKXSETiJBfgFkhMw7hsqyvhn3vjdt87LK5GMgvshZs3G3GIWTE7a6PMr+Q9196IPlS/imtO/eQ7adv/L28o5fko0+aycdNW3n1UCEr4aBCVqIOV0wEEkVebjCe8lBCJkhd+IVMzFm7XapUr2XGczEOaZM/nr9hlzcNQnbXZaXqpiy4iMdtbpQjdZbXsElL2XPhnilXISvhokJWog5XTK8quNti05GLcuDKo6CyzAS/yOPXfeHcxRFOZAYVcmyjQlaiDldMiRqZQYUc26iQlajDFVOiRmZ4WSFz29qZM2fc0a8M7gvmZ80W/uepbW7w4CIX7icO9ayMWEaFrEQdyOj8g8SOSAkZQfJktHDgCWkv8yOLe/fumecS89hLC69c4tGbNoYPHy4DBgyQo0ePmnL/Ovlln/2JdSTg59n+p8JlBSpkJeo4f1+DyAyvU8g8Y5hf02WGQ4cOyX/+8x/zWE2/kF1+/PFHmTlzpvnlHvjXGWkh79692zxLIytRIStKHJHVQubNGTw5jcdZTp061Vs2D4TnYfCTJ082P5cGng3BozDHjh1rZMnT1ULx+PFjmThxopmet3OkJmR+Cv3tt996KQ13nayDHjV///vf/8q8efO8R2qGYteuXWa948ePNw+2t5Jn+fS8qTf1Z72WxYsXmwfn8xS6cePGmQfY81wN0iiskx48D7pnvXPmzPHmA57JYZe1aNEi8+aTCRMmmDec8NaTJ0+eeNPSruvXr1chK0o8kZVCPnHihHz33XfmLRs8/nLbtm2mV4vIeL4wsuTtG+SdmcYOI2J6rgjMviYpNdISMk9441GZFnediJjh06dPmwfOI1PeJBIKnqGMQOldkyphvTwDmWdf8PhO6ku9kS+fkWmAlAoSR6ykKHheM2JlPqTOwQqhuwcyQPA2H0/6heUcOXJErly5Yg4KnCVYkDkHPxWyosQRWSlken32rR9ImEdjks+1PTt/+mDlypXmKWsI2Mb3338v586d+3vBqZCakOk9I1t/LxLclAWvf7JwAEF0oUCONg8NXAxEsoyjzF9verw8xhMQsn8+PiO9ZPCnLMIR8uHDh70yeuvIHHiAEqkbzhxUyIoSR2SlkJ89e2ZOo+np0mskZYGQ7R0PfjmS5x06dKiZzh9+CYUiNSFzuo/kXVwh+3PIyA8JhgLh+VMRFnrggwYNCqq3XTdC5tGdFtImpEkgo0LmgGbhjIP10utHzgsWLDDjVciKEkdkpZDpCZI2oDdJD5nT+NSETI6UU3g/pAAym7JAiqE+R2aFTG/97Nmz3jApDlIfvCuPA40feqocjAAh+0WampBv3bpl8tt+mNcvZFIefsh5I2PagLQLqJAVJY7ISiGT16SHbNmwYYMRsn2dEhe0bEqC03ryq/T4gFvT6AGm9qJTSygh88om1hPqoqB/nRkRMgcXBGgPEKQlSD9wkKH3bJfJwYYLmORzIS0hW5lzsELiCNlOi/z5DGkJGQlTX8psvVTIihJHZKWQOVWnp4o0SVuQV0W6VjqkFZCOfZsGt6jRg+VOAubbv3+/t9zUCCVk6s/8ofCvMyNCRrQIGcHSW54+fbrX0z9+/LiRok3NkK6wd2CkJWTaijw3nxloHw5CXCQkhYOs0xIyEma8/6CnQlaUOOJlhezCLV7cRZBa6gGpWXkB0zG9feXSq8BdZ0bgIqHt4bvQu8/oA/b5nP55SHXYs4T04DMgfP9ZhApZiXu4sOTPH8YzWS1k5dXAHSH08OlJ+1EhK3EPbxcm95gIqJBjA+7pRshub1qFrMQ9iSJkTuWRcajbu5TYQIWsxD0IuU+fPtKpUyfzCvimTZuaX0tZuPWoUaNGUr58eenYsaP51RkgNublQhavmOeeVa7Kf/nll+aV8nXq1DG/DosWuD0NIb/MA3+UyKJCVuIepJqUlGRufeIZCI0bN5ZWrVqZMnJ5efPmNb/4QsRc9a5QoYL5aSx5Z94o0qxZM5k/f74RHRJu3bq1ETq3RpUoUcJcsY803Fdr0xWhHlWpxAYqZCXuQci9e/f2hrmtqVKlSub/Hj16yBdffGEEbKNkyZLmdiqEzCuWbG8aefOKJv/ze/mFFb1nF3KD9LBfdXArlRUxEW/PB040VMhK3OPmkPmBQ7ly5cz/DRo0kNy5c0tKSkpAcM8qQn7zzTe9W754SlfRokW95QB3cOTMmTNgHPh7rK8juFeWZyIosY0KWYl70hJymzZtzDMY/PBoRe4nRci8sNTCr9Fy5coVcI8tyypUqJA3bKGnTergVUdG75tVohsVshL3pCVknndbuHBh7/kIPB6RvDGPYXSFjPzKlCnjPVEMIdavX1969uzpTaMoL4MKWYl70hIyv5bip8LJyclSuXJlk66wF+lcIQMpCu7GeOedd6RAgQLSokWLoHtJFSWzqJAVRf7+ySsXycJNAfB0L/sQc0XJKv4HX2nPUXYRgP0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664002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9041" y="2275573"/>
            <a:ext cx="4766867" cy="553357"/>
          </a:xfrm>
          <a:prstGeom prst="rect">
            <a:avLst/>
          </a:prstGeom>
          <a:solidFill>
            <a:schemeClr val="accent6">
              <a:lumMod val="20000"/>
              <a:lumOff val="80000"/>
            </a:schemeClr>
          </a:solidFill>
          <a:ln>
            <a:solidFill>
              <a:schemeClr val="tx1"/>
            </a:solidFill>
          </a:ln>
        </p:spPr>
        <p:txBody>
          <a:bodyPr wrap="square">
            <a:spAutoFit/>
          </a:bodyPr>
          <a:lstStyle/>
          <a:p>
            <a:pPr lvl="0">
              <a:lnSpc>
                <a:spcPct val="107000"/>
              </a:lnSpc>
              <a:spcAft>
                <a:spcPts val="0"/>
              </a:spcAft>
            </a:pPr>
            <a:r>
              <a:rPr lang="en-GB" sz="2800" dirty="0">
                <a:latin typeface="Calibri Light" panose="020F0302020204030204" pitchFamily="34" charset="0"/>
                <a:ea typeface="Calibri" panose="020F0502020204030204" pitchFamily="34" charset="0"/>
                <a:cs typeface="Times New Roman" panose="02020603050405020304" pitchFamily="18" charset="0"/>
              </a:rPr>
              <a:t>Read Act 2 </a:t>
            </a:r>
            <a:r>
              <a:rPr lang="en-GB" sz="2800" dirty="0"/>
              <a:t>scene 2 (pp.33-65)</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742704" y="303372"/>
            <a:ext cx="2415180" cy="1809053"/>
          </a:xfrm>
          <a:prstGeom prst="rect">
            <a:avLst/>
          </a:prstGeom>
        </p:spPr>
      </p:pic>
      <p:pic>
        <p:nvPicPr>
          <p:cNvPr id="4" name="Picture 3"/>
          <p:cNvPicPr>
            <a:picLocks noChangeAspect="1"/>
          </p:cNvPicPr>
          <p:nvPr/>
        </p:nvPicPr>
        <p:blipFill>
          <a:blip r:embed="rId3"/>
          <a:stretch>
            <a:fillRect/>
          </a:stretch>
        </p:blipFill>
        <p:spPr>
          <a:xfrm>
            <a:off x="10464517" y="207014"/>
            <a:ext cx="1213209" cy="1213209"/>
          </a:xfrm>
          <a:prstGeom prst="rect">
            <a:avLst/>
          </a:prstGeom>
        </p:spPr>
      </p:pic>
      <p:pic>
        <p:nvPicPr>
          <p:cNvPr id="5" name="Picture 4"/>
          <p:cNvPicPr>
            <a:picLocks noChangeAspect="1"/>
          </p:cNvPicPr>
          <p:nvPr/>
        </p:nvPicPr>
        <p:blipFill>
          <a:blip r:embed="rId4"/>
          <a:stretch>
            <a:fillRect/>
          </a:stretch>
        </p:blipFill>
        <p:spPr>
          <a:xfrm>
            <a:off x="682290" y="367820"/>
            <a:ext cx="1585097" cy="1579001"/>
          </a:xfrm>
          <a:prstGeom prst="rect">
            <a:avLst/>
          </a:prstGeom>
        </p:spPr>
      </p:pic>
      <p:sp>
        <p:nvSpPr>
          <p:cNvPr id="6" name="Rectangle 5"/>
          <p:cNvSpPr/>
          <p:nvPr/>
        </p:nvSpPr>
        <p:spPr>
          <a:xfrm>
            <a:off x="467920" y="3216147"/>
            <a:ext cx="11547099" cy="2893100"/>
          </a:xfrm>
          <a:prstGeom prst="rect">
            <a:avLst/>
          </a:prstGeom>
          <a:solidFill>
            <a:schemeClr val="accent2">
              <a:lumMod val="20000"/>
              <a:lumOff val="80000"/>
            </a:schemeClr>
          </a:solidFill>
          <a:ln>
            <a:solidFill>
              <a:schemeClr val="tx1"/>
            </a:solidFill>
          </a:ln>
        </p:spPr>
        <p:txBody>
          <a:bodyPr wrap="square">
            <a:spAutoFit/>
          </a:bodyPr>
          <a:lstStyle/>
          <a:p>
            <a:pPr>
              <a:spcAft>
                <a:spcPts val="0"/>
              </a:spcAft>
            </a:pPr>
            <a:r>
              <a:rPr lang="en-GB" sz="2000" b="1" u="sng" dirty="0">
                <a:latin typeface="Calibri Light" panose="020F0302020204030204" pitchFamily="34" charset="0"/>
                <a:ea typeface="Times New Roman" panose="02020603050405020304" pitchFamily="18" charset="0"/>
              </a:rPr>
              <a:t>Check understanding:</a:t>
            </a:r>
          </a:p>
          <a:p>
            <a:pPr lvl="0"/>
            <a:endParaRPr lang="en-GB" dirty="0"/>
          </a:p>
          <a:p>
            <a:pPr marL="342900" lvl="0" indent="-342900">
              <a:buFont typeface="+mj-lt"/>
              <a:buAutoNum type="arabicPeriod"/>
            </a:pPr>
            <a:r>
              <a:rPr lang="en-GB" dirty="0"/>
              <a:t>Let’s discuss the purpose of non-commissioned officers and the sergeant major’s role in the army.  We see the disparity between Stanhope’s and the SM’s ages.</a:t>
            </a:r>
          </a:p>
          <a:p>
            <a:pPr marL="342900" lvl="0" indent="-342900">
              <a:buFont typeface="+mj-lt"/>
              <a:buAutoNum type="arabicPeriod"/>
            </a:pPr>
            <a:r>
              <a:rPr lang="en-GB" dirty="0"/>
              <a:t>Contrast with the Colonel – what is his purpose in visiting the trenches? How is life different at Head Quarters?</a:t>
            </a:r>
          </a:p>
          <a:p>
            <a:pPr marL="342900" lvl="0" indent="-342900">
              <a:buFont typeface="+mj-lt"/>
              <a:buAutoNum type="arabicPeriod"/>
            </a:pPr>
            <a:r>
              <a:rPr lang="en-GB" dirty="0"/>
              <a:t>Why is Stanhope so angry with </a:t>
            </a:r>
            <a:r>
              <a:rPr lang="en-GB" dirty="0" err="1"/>
              <a:t>Hibbert</a:t>
            </a:r>
            <a:r>
              <a:rPr lang="en-GB" dirty="0"/>
              <a:t>? Note the language he uses ‘worm’, ‘swine’</a:t>
            </a:r>
          </a:p>
          <a:p>
            <a:pPr marL="342900" lvl="0" indent="-342900">
              <a:buFont typeface="+mj-lt"/>
              <a:buAutoNum type="arabicPeriod"/>
            </a:pPr>
            <a:r>
              <a:rPr lang="en-GB" dirty="0"/>
              <a:t>Why does Stanhope change his attitude towards </a:t>
            </a:r>
            <a:r>
              <a:rPr lang="en-GB" dirty="0" err="1"/>
              <a:t>Hibbert</a:t>
            </a:r>
            <a:r>
              <a:rPr lang="en-GB" dirty="0"/>
              <a:t>?</a:t>
            </a:r>
          </a:p>
          <a:p>
            <a:pPr marL="342900" lvl="0" indent="-342900">
              <a:buFont typeface="+mj-lt"/>
              <a:buAutoNum type="arabicPeriod"/>
            </a:pPr>
            <a:r>
              <a:rPr lang="en-GB" dirty="0"/>
              <a:t>What’s the significance of Osborne reading Alice’s Adventures in Wonderland?</a:t>
            </a:r>
          </a:p>
          <a:p>
            <a:pPr marL="342900" lvl="0" indent="-342900">
              <a:buFont typeface="+mj-lt"/>
              <a:buAutoNum type="arabicPeriod"/>
            </a:pPr>
            <a:r>
              <a:rPr lang="en-GB" dirty="0"/>
              <a:t>How do Raleigh and Osborne feel about the raid? </a:t>
            </a:r>
          </a:p>
          <a:p>
            <a:pPr marL="342900" lvl="0" indent="-342900">
              <a:buFont typeface="+mj-lt"/>
              <a:buAutoNum type="arabicPeriod"/>
            </a:pPr>
            <a:r>
              <a:rPr lang="en-GB" dirty="0"/>
              <a:t>How do you think Stanhope feels?</a:t>
            </a:r>
          </a:p>
        </p:txBody>
      </p:sp>
      <p:pic>
        <p:nvPicPr>
          <p:cNvPr id="7" name="Picture 6"/>
          <p:cNvPicPr>
            <a:picLocks noChangeAspect="1"/>
          </p:cNvPicPr>
          <p:nvPr/>
        </p:nvPicPr>
        <p:blipFill>
          <a:blip r:embed="rId5"/>
          <a:stretch>
            <a:fillRect/>
          </a:stretch>
        </p:blipFill>
        <p:spPr>
          <a:xfrm>
            <a:off x="10984833" y="5180202"/>
            <a:ext cx="798645" cy="792549"/>
          </a:xfrm>
          <a:prstGeom prst="rect">
            <a:avLst/>
          </a:prstGeom>
        </p:spPr>
      </p:pic>
    </p:spTree>
    <p:extLst>
      <p:ext uri="{BB962C8B-B14F-4D97-AF65-F5344CB8AC3E}">
        <p14:creationId xmlns:p14="http://schemas.microsoft.com/office/powerpoint/2010/main" val="8320368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980" y="462116"/>
            <a:ext cx="11690555" cy="5816977"/>
          </a:xfrm>
          <a:prstGeom prst="rect">
            <a:avLst/>
          </a:prstGeom>
          <a:solidFill>
            <a:schemeClr val="accent2">
              <a:lumMod val="20000"/>
              <a:lumOff val="80000"/>
            </a:schemeClr>
          </a:solidFill>
        </p:spPr>
        <p:txBody>
          <a:bodyPr wrap="square">
            <a:spAutoFit/>
          </a:bodyPr>
          <a:lstStyle/>
          <a:p>
            <a:endParaRPr lang="en-GB" sz="1200" dirty="0"/>
          </a:p>
          <a:p>
            <a:r>
              <a:rPr lang="en-GB" sz="1200" dirty="0"/>
              <a:t>1. **Disparity between Stanhope, the SM, and the Colonel:**</a:t>
            </a:r>
          </a:p>
          <a:p>
            <a:r>
              <a:rPr lang="en-GB" sz="1200" dirty="0"/>
              <a:t>   - Stanhope is a young officer in the trenches, while the Sergeant-Major (SM) and the Colonel are older men. Stanhope represents the youth and vitality of the soldiers at the front, while the SM and Colonel symbolize the older generation and the military hierarchy.</a:t>
            </a:r>
          </a:p>
          <a:p>
            <a:r>
              <a:rPr lang="en-GB" sz="1200" dirty="0"/>
              <a:t>   - The Colonel's purpose in visiting the trenches is to inspect the front lines, maintain discipline, and gather information about the state of affairs. He represents the high command and the link between the soldiers on the front and the officers at headquarters.</a:t>
            </a:r>
          </a:p>
          <a:p>
            <a:r>
              <a:rPr lang="en-GB" sz="1200" dirty="0"/>
              <a:t>   - Life at headquarters is significantly different from the trenches. It's safer and more comfortable, with better food and amenities. Officers at headquarters are more removed from the immediate dangers of combat, which creates a contrast with the front-line experience.</a:t>
            </a:r>
          </a:p>
          <a:p>
            <a:endParaRPr lang="en-GB" sz="1200" dirty="0"/>
          </a:p>
          <a:p>
            <a:r>
              <a:rPr lang="en-GB" sz="1200" dirty="0"/>
              <a:t>2. **Stanhope's anger with </a:t>
            </a:r>
            <a:r>
              <a:rPr lang="en-GB" sz="1200" dirty="0" err="1"/>
              <a:t>Hibbert</a:t>
            </a:r>
            <a:r>
              <a:rPr lang="en-GB" sz="1200" dirty="0"/>
              <a:t>:**</a:t>
            </a:r>
          </a:p>
          <a:p>
            <a:r>
              <a:rPr lang="en-GB" sz="1200" dirty="0"/>
              <a:t>   - Stanhope is angry with </a:t>
            </a:r>
            <a:r>
              <a:rPr lang="en-GB" sz="1200" dirty="0" err="1"/>
              <a:t>Hibbert</a:t>
            </a:r>
            <a:r>
              <a:rPr lang="en-GB" sz="1200" dirty="0"/>
              <a:t> because he suspects that </a:t>
            </a:r>
            <a:r>
              <a:rPr lang="en-GB" sz="1200" dirty="0" err="1"/>
              <a:t>Hibbert</a:t>
            </a:r>
            <a:r>
              <a:rPr lang="en-GB" sz="1200" dirty="0"/>
              <a:t> is faking illness to avoid going on a dangerous raid. Stanhope believes that </a:t>
            </a:r>
            <a:r>
              <a:rPr lang="en-GB" sz="1200" dirty="0" err="1"/>
              <a:t>Hibbert</a:t>
            </a:r>
            <a:r>
              <a:rPr lang="en-GB" sz="1200" dirty="0"/>
              <a:t> is trying to shirk his duty, which he views as cowardly and unacceptable in the face of the war's brutality.</a:t>
            </a:r>
          </a:p>
          <a:p>
            <a:r>
              <a:rPr lang="en-GB" sz="1200" dirty="0"/>
              <a:t>   - The use of derogatory language like "worm" and "swine" reflects Stanhope's frustration and contempt for </a:t>
            </a:r>
            <a:r>
              <a:rPr lang="en-GB" sz="1200" dirty="0" err="1"/>
              <a:t>Hibbert's</a:t>
            </a:r>
            <a:r>
              <a:rPr lang="en-GB" sz="1200" dirty="0"/>
              <a:t> apparent cowardice.</a:t>
            </a:r>
          </a:p>
          <a:p>
            <a:endParaRPr lang="en-GB" sz="1200" dirty="0"/>
          </a:p>
          <a:p>
            <a:r>
              <a:rPr lang="en-GB" sz="1200" dirty="0"/>
              <a:t>3. **Stanhope changing his attitude towards </a:t>
            </a:r>
            <a:r>
              <a:rPr lang="en-GB" sz="1200" dirty="0" err="1"/>
              <a:t>Hibbert</a:t>
            </a:r>
            <a:r>
              <a:rPr lang="en-GB" sz="1200" dirty="0"/>
              <a:t>:**</a:t>
            </a:r>
          </a:p>
          <a:p>
            <a:r>
              <a:rPr lang="en-GB" sz="1200" dirty="0"/>
              <a:t>   - Stanhope's attitude towards </a:t>
            </a:r>
            <a:r>
              <a:rPr lang="en-GB" sz="1200" dirty="0" err="1"/>
              <a:t>Hibbert</a:t>
            </a:r>
            <a:r>
              <a:rPr lang="en-GB" sz="1200" dirty="0"/>
              <a:t> changes when he learns about </a:t>
            </a:r>
            <a:r>
              <a:rPr lang="en-GB" sz="1200" dirty="0" err="1"/>
              <a:t>Hibbert's</a:t>
            </a:r>
            <a:r>
              <a:rPr lang="en-GB" sz="1200" dirty="0"/>
              <a:t> neuralgia, a condition causing severe pain. Stanhope realizes that </a:t>
            </a:r>
            <a:r>
              <a:rPr lang="en-GB" sz="1200" dirty="0" err="1"/>
              <a:t>Hibbert's</a:t>
            </a:r>
            <a:r>
              <a:rPr lang="en-GB" sz="1200" dirty="0"/>
              <a:t> ailment is genuine and not just an excuse to avoid duty. This understanding leads Stanhope to show empathy and compassion towards </a:t>
            </a:r>
            <a:r>
              <a:rPr lang="en-GB" sz="1200" dirty="0" err="1"/>
              <a:t>Hibbert</a:t>
            </a:r>
            <a:r>
              <a:rPr lang="en-GB" sz="1200" dirty="0"/>
              <a:t>.</a:t>
            </a:r>
          </a:p>
          <a:p>
            <a:endParaRPr lang="en-GB" sz="1200" dirty="0"/>
          </a:p>
          <a:p>
            <a:r>
              <a:rPr lang="en-GB" sz="1200" dirty="0"/>
              <a:t>4. **Significance of Osborne reading Alice's Adventures in Wonderland:**</a:t>
            </a:r>
          </a:p>
          <a:p>
            <a:r>
              <a:rPr lang="en-GB" sz="1200" dirty="0"/>
              <a:t>   - Osborne reading "Alice's Adventures in Wonderland" symbolizes his desire to escape the harsh reality of war, even if only temporarily. The book serves as a form of escapism, offering a contrast to the grim and brutal world of the trenches. It highlights Osborne's sensitivity and his attempt to find solace in literature amid the chaos of war.</a:t>
            </a:r>
          </a:p>
          <a:p>
            <a:endParaRPr lang="en-GB" sz="1200" dirty="0"/>
          </a:p>
          <a:p>
            <a:r>
              <a:rPr lang="en-GB" sz="1200" dirty="0"/>
              <a:t>5. **Raleigh and Osborne's feelings about the raid:**</a:t>
            </a:r>
          </a:p>
          <a:p>
            <a:r>
              <a:rPr lang="en-GB" sz="1200" dirty="0"/>
              <a:t>   - Raleigh is initially excited and nervous about the raid. He sees it as an opportunity to prove himself in front of Stanhope and to gain acceptance among his fellow soldiers.</a:t>
            </a:r>
          </a:p>
          <a:p>
            <a:r>
              <a:rPr lang="en-GB" sz="1200" dirty="0"/>
              <a:t>   - Osborne, on the other hand, is more experienced and calm about the raid. He understands the risks and accepts them as part of their duty. He tries to reassure Raleigh and keep his spirits up.</a:t>
            </a:r>
          </a:p>
          <a:p>
            <a:endParaRPr lang="en-GB" sz="1200" dirty="0"/>
          </a:p>
          <a:p>
            <a:r>
              <a:rPr lang="en-GB" sz="1200" dirty="0"/>
              <a:t>6. **How Stanhope feels about the raid:**</a:t>
            </a:r>
          </a:p>
          <a:p>
            <a:r>
              <a:rPr lang="en-GB" sz="1200" dirty="0"/>
              <a:t>   - Stanhope likely feels a mix of emotions about the raid. On one hand, he is responsible for the men under his command, including Raleigh, and he may be worried about their safety. On the other hand, he understands the grim reality of war and the necessity of such actions. His primary concern is the well-being of his men, and he may be haunted by the constant fear of losing them in combat.</a:t>
            </a:r>
          </a:p>
        </p:txBody>
      </p:sp>
    </p:spTree>
    <p:extLst>
      <p:ext uri="{BB962C8B-B14F-4D97-AF65-F5344CB8AC3E}">
        <p14:creationId xmlns:p14="http://schemas.microsoft.com/office/powerpoint/2010/main" val="19913391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7602" y="965621"/>
            <a:ext cx="6096000" cy="2954655"/>
          </a:xfrm>
          <a:prstGeom prst="rect">
            <a:avLst/>
          </a:prstGeom>
          <a:solidFill>
            <a:schemeClr val="accent6">
              <a:lumMod val="20000"/>
              <a:lumOff val="80000"/>
            </a:schemeClr>
          </a:solidFill>
          <a:ln>
            <a:solidFill>
              <a:schemeClr val="tx1"/>
            </a:solidFill>
          </a:ln>
        </p:spPr>
        <p:txBody>
          <a:bodyPr>
            <a:spAutoFit/>
          </a:bodyPr>
          <a:lstStyle/>
          <a:p>
            <a:pPr algn="ctr">
              <a:spcAft>
                <a:spcPts val="0"/>
              </a:spcAft>
            </a:pPr>
            <a:r>
              <a:rPr lang="en-GB" sz="4400" kern="1400" spc="-50" dirty="0">
                <a:latin typeface="Calibri Light" panose="020F0302020204030204" pitchFamily="34" charset="0"/>
                <a:ea typeface="Yu Gothic Light" panose="020B0300000000000000" pitchFamily="34" charset="-128"/>
                <a:cs typeface="Times New Roman" panose="02020603050405020304" pitchFamily="18" charset="0"/>
              </a:rPr>
              <a:t>Year 9 English</a:t>
            </a:r>
          </a:p>
          <a:p>
            <a:pPr algn="ctr">
              <a:spcAft>
                <a:spcPts val="0"/>
              </a:spcAft>
            </a:pPr>
            <a:r>
              <a:rPr lang="en-GB" sz="4400" kern="1400" spc="-50" dirty="0">
                <a:latin typeface="Calibri Light" panose="020F0302020204030204" pitchFamily="34" charset="0"/>
                <a:ea typeface="Yu Gothic Light" panose="020B0300000000000000" pitchFamily="34" charset="-128"/>
                <a:cs typeface="Times New Roman" panose="02020603050405020304" pitchFamily="18" charset="0"/>
              </a:rPr>
              <a:t>Michaelmas Term</a:t>
            </a:r>
          </a:p>
          <a:p>
            <a:pPr algn="ctr">
              <a:spcAft>
                <a:spcPts val="0"/>
              </a:spcAft>
            </a:pPr>
            <a:r>
              <a:rPr lang="en-GB" sz="4400" kern="1400" spc="-50" dirty="0">
                <a:latin typeface="Calibri Light" panose="020F0302020204030204" pitchFamily="34" charset="0"/>
                <a:ea typeface="Yu Gothic Light" panose="020B0300000000000000" pitchFamily="34" charset="-128"/>
                <a:cs typeface="Times New Roman" panose="02020603050405020304" pitchFamily="18" charset="0"/>
              </a:rPr>
              <a:t>War Writing</a:t>
            </a:r>
          </a:p>
          <a:p>
            <a:pPr algn="ctr">
              <a:spcAft>
                <a:spcPts val="0"/>
              </a:spcAft>
            </a:pPr>
            <a:r>
              <a:rPr lang="en-GB" sz="4400" kern="1400" spc="-50" dirty="0">
                <a:latin typeface="Calibri Light" panose="020F0302020204030204" pitchFamily="34" charset="0"/>
                <a:ea typeface="Yu Gothic Light" panose="020B0300000000000000" pitchFamily="34" charset="-128"/>
                <a:cs typeface="Times New Roman" panose="02020603050405020304" pitchFamily="18" charset="0"/>
              </a:rPr>
              <a:t>Week 2, Lesson 3/4</a:t>
            </a:r>
          </a:p>
          <a:p>
            <a:pPr>
              <a:spcAft>
                <a:spcPts val="0"/>
              </a:spcAft>
            </a:pPr>
            <a:r>
              <a:rPr lang="en-GB" sz="1000" dirty="0">
                <a:effectLst/>
                <a:latin typeface="Times New Roman" panose="02020603050405020304" pitchFamily="18" charset="0"/>
                <a:ea typeface="Times New Roman" panose="02020603050405020304" pitchFamily="18" charset="0"/>
              </a:rPr>
              <a:t> </a:t>
            </a:r>
          </a:p>
        </p:txBody>
      </p:sp>
      <p:pic>
        <p:nvPicPr>
          <p:cNvPr id="3" name="Picture 2" descr="Diagram&#10;&#10;Description automatically generated"/>
          <p:cNvPicPr/>
          <p:nvPr/>
        </p:nvPicPr>
        <p:blipFill rotWithShape="1">
          <a:blip r:embed="rId2" cstate="print">
            <a:extLst>
              <a:ext uri="{28A0092B-C50C-407E-A947-70E740481C1C}">
                <a14:useLocalDpi xmlns:a14="http://schemas.microsoft.com/office/drawing/2010/main" val="0"/>
              </a:ext>
            </a:extLst>
          </a:blip>
          <a:srcRect l="26299" t="55938" r="25914" b="7917"/>
          <a:stretch/>
        </p:blipFill>
        <p:spPr>
          <a:xfrm>
            <a:off x="7767484" y="2212919"/>
            <a:ext cx="987628" cy="933404"/>
          </a:xfrm>
          <a:prstGeom prst="rect">
            <a:avLst/>
          </a:prstGeom>
        </p:spPr>
      </p:pic>
      <p:sp>
        <p:nvSpPr>
          <p:cNvPr id="4" name="Rectangle 3"/>
          <p:cNvSpPr/>
          <p:nvPr/>
        </p:nvSpPr>
        <p:spPr>
          <a:xfrm>
            <a:off x="2315496" y="4194331"/>
            <a:ext cx="6960211" cy="2308324"/>
          </a:xfrm>
          <a:prstGeom prst="rect">
            <a:avLst/>
          </a:prstGeom>
          <a:solidFill>
            <a:schemeClr val="accent2">
              <a:lumMod val="20000"/>
              <a:lumOff val="80000"/>
            </a:schemeClr>
          </a:solidFill>
          <a:ln>
            <a:solidFill>
              <a:schemeClr val="tx1"/>
            </a:solidFill>
          </a:ln>
        </p:spPr>
        <p:txBody>
          <a:bodyPr wrap="square">
            <a:spAutoFit/>
          </a:bodyPr>
          <a:lstStyle/>
          <a:p>
            <a:pPr lvl="0"/>
            <a:r>
              <a:rPr lang="en-GB" sz="2400" b="1" u="sng" dirty="0">
                <a:latin typeface="Calibri Light" panose="020F0302020204030204" pitchFamily="34" charset="0"/>
                <a:ea typeface="Times New Roman" panose="02020603050405020304" pitchFamily="18" charset="0"/>
              </a:rPr>
              <a:t>Recap:</a:t>
            </a:r>
          </a:p>
          <a:p>
            <a:pPr marL="457200" lvl="0" indent="-457200">
              <a:buFont typeface="+mj-lt"/>
              <a:buAutoNum type="arabicPeriod"/>
            </a:pPr>
            <a:r>
              <a:rPr lang="en-GB" sz="2400" dirty="0"/>
              <a:t>Change comrade to make it an adjective</a:t>
            </a:r>
          </a:p>
          <a:p>
            <a:pPr marL="457200" lvl="0" indent="-457200">
              <a:buFont typeface="+mj-lt"/>
              <a:buAutoNum type="arabicPeriod"/>
            </a:pPr>
            <a:r>
              <a:rPr lang="en-GB" sz="2400" dirty="0"/>
              <a:t>What are Aristotle’s unities?</a:t>
            </a:r>
          </a:p>
          <a:p>
            <a:pPr marL="457200" lvl="0" indent="-457200">
              <a:buFont typeface="+mj-lt"/>
              <a:buAutoNum type="arabicPeriod"/>
            </a:pPr>
            <a:r>
              <a:rPr lang="en-GB" sz="2400" dirty="0"/>
              <a:t>Suggest three words to describe Osborne</a:t>
            </a:r>
          </a:p>
          <a:p>
            <a:pPr marL="457200" lvl="0" indent="-457200">
              <a:buFont typeface="+mj-lt"/>
              <a:buAutoNum type="arabicPeriod"/>
            </a:pPr>
            <a:r>
              <a:rPr lang="en-GB" sz="2400" dirty="0"/>
              <a:t>Where is the play set?</a:t>
            </a:r>
          </a:p>
          <a:p>
            <a:pPr marL="457200" lvl="0" indent="-457200">
              <a:buFont typeface="+mj-lt"/>
              <a:buAutoNum type="arabicPeriod"/>
            </a:pPr>
            <a:r>
              <a:rPr lang="en-GB" sz="2400" dirty="0"/>
              <a:t>What is symbolism?</a:t>
            </a:r>
          </a:p>
        </p:txBody>
      </p:sp>
      <p:pic>
        <p:nvPicPr>
          <p:cNvPr id="5" name="Picture 4"/>
          <p:cNvPicPr>
            <a:picLocks noChangeAspect="1"/>
          </p:cNvPicPr>
          <p:nvPr/>
        </p:nvPicPr>
        <p:blipFill>
          <a:blip r:embed="rId3"/>
          <a:stretch>
            <a:fillRect/>
          </a:stretch>
        </p:blipFill>
        <p:spPr>
          <a:xfrm>
            <a:off x="8261298" y="4393621"/>
            <a:ext cx="798645" cy="792549"/>
          </a:xfrm>
          <a:prstGeom prst="rect">
            <a:avLst/>
          </a:prstGeom>
        </p:spPr>
      </p:pic>
    </p:spTree>
    <p:extLst>
      <p:ext uri="{BB962C8B-B14F-4D97-AF65-F5344CB8AC3E}">
        <p14:creationId xmlns:p14="http://schemas.microsoft.com/office/powerpoint/2010/main" val="38211374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65251"/>
            <a:ext cx="2190125" cy="3862596"/>
          </a:xfrm>
          <a:prstGeom prst="rect">
            <a:avLst/>
          </a:prstGeom>
          <a:solidFill>
            <a:schemeClr val="accent2">
              <a:lumMod val="20000"/>
              <a:lumOff val="80000"/>
            </a:schemeClr>
          </a:solidFill>
        </p:spPr>
        <p:txBody>
          <a:bodyPr wrap="square">
            <a:spAutoFit/>
          </a:bodyPr>
          <a:lstStyle/>
          <a:p>
            <a:pPr>
              <a:spcAft>
                <a:spcPts val="300"/>
              </a:spcAft>
            </a:pPr>
            <a:r>
              <a:rPr lang="en-GB" sz="2000" u="sng" dirty="0">
                <a:effectLst/>
              </a:rPr>
              <a:t>Terminology</a:t>
            </a:r>
            <a:endParaRPr lang="en-GB" sz="2000" dirty="0">
              <a:effectLst/>
            </a:endParaRPr>
          </a:p>
          <a:p>
            <a:pPr>
              <a:spcAft>
                <a:spcPts val="300"/>
              </a:spcAft>
            </a:pPr>
            <a:r>
              <a:rPr lang="en-GB" sz="2000" dirty="0">
                <a:effectLst/>
              </a:rPr>
              <a:t>act</a:t>
            </a:r>
          </a:p>
          <a:p>
            <a:pPr>
              <a:spcAft>
                <a:spcPts val="300"/>
              </a:spcAft>
            </a:pPr>
            <a:r>
              <a:rPr lang="en-GB" sz="2000" dirty="0">
                <a:effectLst/>
              </a:rPr>
              <a:t>symbolism</a:t>
            </a:r>
          </a:p>
          <a:p>
            <a:pPr>
              <a:spcAft>
                <a:spcPts val="300"/>
              </a:spcAft>
            </a:pPr>
            <a:r>
              <a:rPr lang="en-GB" sz="2000" dirty="0">
                <a:effectLst/>
              </a:rPr>
              <a:t>realism</a:t>
            </a:r>
          </a:p>
          <a:p>
            <a:pPr>
              <a:spcAft>
                <a:spcPts val="300"/>
              </a:spcAft>
            </a:pPr>
            <a:r>
              <a:rPr lang="en-GB" sz="2000" dirty="0">
                <a:effectLst/>
              </a:rPr>
              <a:t>Aristotle’s unities</a:t>
            </a:r>
          </a:p>
          <a:p>
            <a:pPr>
              <a:spcAft>
                <a:spcPts val="300"/>
              </a:spcAft>
            </a:pPr>
            <a:r>
              <a:rPr lang="en-GB" sz="2000" dirty="0">
                <a:effectLst/>
              </a:rPr>
              <a:t> </a:t>
            </a:r>
          </a:p>
          <a:p>
            <a:pPr>
              <a:spcAft>
                <a:spcPts val="300"/>
              </a:spcAft>
            </a:pPr>
            <a:r>
              <a:rPr lang="en-GB" sz="2000" u="sng" dirty="0">
                <a:effectLst/>
              </a:rPr>
              <a:t>Vocabulary</a:t>
            </a:r>
            <a:endParaRPr lang="en-GB" sz="2000" dirty="0">
              <a:effectLst/>
            </a:endParaRPr>
          </a:p>
          <a:p>
            <a:pPr>
              <a:spcAft>
                <a:spcPts val="300"/>
              </a:spcAft>
            </a:pPr>
            <a:r>
              <a:rPr lang="en-GB" sz="2000" dirty="0">
                <a:effectLst/>
              </a:rPr>
              <a:t>heroism</a:t>
            </a:r>
          </a:p>
          <a:p>
            <a:pPr>
              <a:spcAft>
                <a:spcPts val="300"/>
              </a:spcAft>
            </a:pPr>
            <a:r>
              <a:rPr lang="en-GB" sz="2000" dirty="0">
                <a:effectLst/>
              </a:rPr>
              <a:t>comrade</a:t>
            </a:r>
          </a:p>
          <a:p>
            <a:pPr>
              <a:spcAft>
                <a:spcPts val="300"/>
              </a:spcAft>
            </a:pPr>
            <a:r>
              <a:rPr lang="en-GB" sz="2000" dirty="0">
                <a:effectLst/>
              </a:rPr>
              <a:t>regulations</a:t>
            </a:r>
          </a:p>
          <a:p>
            <a:pPr>
              <a:spcAft>
                <a:spcPts val="300"/>
              </a:spcAft>
            </a:pPr>
            <a:r>
              <a:rPr lang="en-GB" sz="2000" dirty="0">
                <a:effectLst/>
              </a:rPr>
              <a:t>insubordination</a:t>
            </a:r>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2607445" cy="707886"/>
          </a:xfrm>
          <a:prstGeom prst="rect">
            <a:avLst/>
          </a:prstGeom>
          <a:solidFill>
            <a:schemeClr val="accent2">
              <a:lumMod val="20000"/>
              <a:lumOff val="80000"/>
            </a:schemeClr>
          </a:solidFill>
        </p:spPr>
        <p:txBody>
          <a:bodyPr wrap="none">
            <a:spAutoFit/>
          </a:bodyPr>
          <a:lstStyle/>
          <a:p>
            <a:r>
              <a:rPr lang="en-GB" sz="4000" dirty="0"/>
              <a:t>Regulations</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4513260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41452" y="4735840"/>
            <a:ext cx="8001103" cy="1803011"/>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8094" y="204507"/>
            <a:ext cx="2607445" cy="1323439"/>
          </a:xfrm>
          <a:prstGeom prst="rect">
            <a:avLst/>
          </a:prstGeom>
          <a:solidFill>
            <a:schemeClr val="accent2">
              <a:lumMod val="20000"/>
              <a:lumOff val="80000"/>
            </a:schemeClr>
          </a:solidFill>
        </p:spPr>
        <p:txBody>
          <a:bodyPr wrap="none">
            <a:spAutoFit/>
          </a:bodyPr>
          <a:lstStyle/>
          <a:p>
            <a:pPr algn="ctr"/>
            <a:r>
              <a:rPr lang="en-GB" sz="4000" dirty="0"/>
              <a:t>New Word:</a:t>
            </a:r>
          </a:p>
          <a:p>
            <a:pPr algn="ctr"/>
            <a:r>
              <a:rPr lang="en-GB" sz="4000" dirty="0"/>
              <a:t>Regulations</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641453" y="1328174"/>
            <a:ext cx="3326288" cy="2999322"/>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755762" y="2930295"/>
            <a:ext cx="3875232" cy="369332"/>
          </a:xfrm>
          <a:prstGeom prst="rect">
            <a:avLst/>
          </a:prstGeom>
          <a:noFill/>
        </p:spPr>
        <p:txBody>
          <a:bodyPr wrap="square" rtlCol="0">
            <a:spAutoFit/>
          </a:bodyPr>
          <a:lstStyle/>
          <a:p>
            <a:r>
              <a:rPr lang="en-GB" dirty="0"/>
              <a:t>[REG] + [YUH] + [LAY] + [SHUHNS] </a:t>
            </a:r>
            <a:endParaRPr lang="en-GB" sz="2800" dirty="0"/>
          </a:p>
        </p:txBody>
      </p:sp>
      <p:grpSp>
        <p:nvGrpSpPr>
          <p:cNvPr id="12" name="Group 11"/>
          <p:cNvGrpSpPr/>
          <p:nvPr/>
        </p:nvGrpSpPr>
        <p:grpSpPr>
          <a:xfrm>
            <a:off x="9074488" y="542754"/>
            <a:ext cx="2514188" cy="3408879"/>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8821141" y="866227"/>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9280810" y="3280063"/>
            <a:ext cx="1830374" cy="461665"/>
          </a:xfrm>
          <a:prstGeom prst="rect">
            <a:avLst/>
          </a:prstGeom>
        </p:spPr>
        <p:txBody>
          <a:bodyPr wrap="none">
            <a:spAutoFit/>
          </a:bodyPr>
          <a:lstStyle/>
          <a:p>
            <a:pPr algn="ctr"/>
            <a:r>
              <a:rPr lang="en-GB" sz="2400" dirty="0" err="1">
                <a:solidFill>
                  <a:sysClr val="windowText" lastClr="000000"/>
                </a:solidFill>
              </a:rPr>
              <a:t>Regu</a:t>
            </a:r>
            <a:r>
              <a:rPr lang="en-GB" sz="2400" dirty="0">
                <a:solidFill>
                  <a:sysClr val="windowText" lastClr="000000"/>
                </a:solidFill>
              </a:rPr>
              <a:t>-la-</a:t>
            </a:r>
            <a:r>
              <a:rPr lang="en-GB" sz="2400" dirty="0" err="1">
                <a:solidFill>
                  <a:sysClr val="windowText" lastClr="000000"/>
                </a:solidFill>
              </a:rPr>
              <a:t>tions</a:t>
            </a:r>
            <a:endParaRPr lang="en-GB" sz="2400" dirty="0">
              <a:solidFill>
                <a:sysClr val="windowText" lastClr="000000"/>
              </a:solidFill>
            </a:endParaRPr>
          </a:p>
        </p:txBody>
      </p:sp>
      <p:sp>
        <p:nvSpPr>
          <p:cNvPr id="16" name="TextBox 15"/>
          <p:cNvSpPr txBox="1"/>
          <p:nvPr/>
        </p:nvSpPr>
        <p:spPr>
          <a:xfrm>
            <a:off x="8800056" y="4087922"/>
            <a:ext cx="3129496" cy="2308324"/>
          </a:xfrm>
          <a:prstGeom prst="rect">
            <a:avLst/>
          </a:prstGeom>
          <a:solidFill>
            <a:schemeClr val="accent2">
              <a:lumMod val="20000"/>
              <a:lumOff val="80000"/>
            </a:schemeClr>
          </a:solidFill>
        </p:spPr>
        <p:txBody>
          <a:bodyPr wrap="square" rtlCol="0">
            <a:spAutoFit/>
          </a:bodyPr>
          <a:lstStyle/>
          <a:p>
            <a:r>
              <a:rPr lang="en-GB" b="1" dirty="0"/>
              <a:t>Etymology:</a:t>
            </a:r>
          </a:p>
          <a:p>
            <a:r>
              <a:rPr lang="en-GB" dirty="0"/>
              <a:t>early 15c., </a:t>
            </a:r>
            <a:r>
              <a:rPr lang="en-GB" dirty="0" err="1"/>
              <a:t>regulaten</a:t>
            </a:r>
            <a:r>
              <a:rPr lang="en-GB" dirty="0"/>
              <a:t>, "adjust by rule, method, or control," from Late Latin </a:t>
            </a:r>
            <a:r>
              <a:rPr lang="en-GB" dirty="0" err="1"/>
              <a:t>regulatus</a:t>
            </a:r>
            <a:r>
              <a:rPr lang="en-GB" dirty="0"/>
              <a:t>, past participle of </a:t>
            </a:r>
            <a:r>
              <a:rPr lang="en-GB" dirty="0" err="1"/>
              <a:t>regulare</a:t>
            </a:r>
            <a:r>
              <a:rPr lang="en-GB" dirty="0"/>
              <a:t> "to control by rule, direct," from Latin </a:t>
            </a:r>
            <a:r>
              <a:rPr lang="en-GB" dirty="0" err="1"/>
              <a:t>regula</a:t>
            </a:r>
            <a:r>
              <a:rPr lang="en-GB" dirty="0"/>
              <a:t> "rule, straight piece of wood" </a:t>
            </a:r>
            <a:endParaRPr lang="en-GB" sz="1600" dirty="0"/>
          </a:p>
        </p:txBody>
      </p:sp>
      <p:pic>
        <p:nvPicPr>
          <p:cNvPr id="17" name="Picture 16"/>
          <p:cNvPicPr>
            <a:picLocks noChangeAspect="1"/>
          </p:cNvPicPr>
          <p:nvPr/>
        </p:nvPicPr>
        <p:blipFill>
          <a:blip r:embed="rId4"/>
          <a:stretch>
            <a:fillRect/>
          </a:stretch>
        </p:blipFill>
        <p:spPr>
          <a:xfrm>
            <a:off x="913359" y="4930178"/>
            <a:ext cx="982555" cy="982555"/>
          </a:xfrm>
          <a:prstGeom prst="rect">
            <a:avLst/>
          </a:prstGeom>
        </p:spPr>
      </p:pic>
      <p:sp>
        <p:nvSpPr>
          <p:cNvPr id="19" name="Rectangle 18"/>
          <p:cNvSpPr/>
          <p:nvPr/>
        </p:nvSpPr>
        <p:spPr>
          <a:xfrm>
            <a:off x="2078626" y="4930178"/>
            <a:ext cx="6055747" cy="1477328"/>
          </a:xfrm>
          <a:prstGeom prst="rect">
            <a:avLst/>
          </a:prstGeom>
        </p:spPr>
        <p:txBody>
          <a:bodyPr wrap="square">
            <a:spAutoFit/>
          </a:bodyPr>
          <a:lstStyle/>
          <a:p>
            <a:r>
              <a:rPr lang="en-GB" b="1" u="sng" dirty="0"/>
              <a:t>Understand it </a:t>
            </a:r>
          </a:p>
          <a:p>
            <a:r>
              <a:rPr lang="en-GB" dirty="0"/>
              <a:t>Definition:  a rule or directive made and maintained by an authority.</a:t>
            </a:r>
          </a:p>
          <a:p>
            <a:r>
              <a:rPr lang="en-GB" dirty="0"/>
              <a:t>Example: "planning regulations"</a:t>
            </a:r>
          </a:p>
          <a:p>
            <a:r>
              <a:rPr lang="en-GB" dirty="0"/>
              <a:t>Word Class: Noun </a:t>
            </a:r>
          </a:p>
        </p:txBody>
      </p:sp>
      <p:sp>
        <p:nvSpPr>
          <p:cNvPr id="5" name="AutoShape 2" descr="data:image/png;base64,iVBORw0KGgoAAAANSUhEUgAAAWQAAAB/CAYAAADYfbjMAAAbzElEQVR42u2dh3cVR5pH57/ZOTtnFs8ZdvEO3plBZogyIoicM7aJJjMwHhAmg7GMTM45Z4RBMsFgg0002WCCyGDA5GhqfWu2eusFvSAjpCf97jl9pO7X3dVdr/v211/Xq/6NESJFOHWnfA6i/PAbVYGQkCVkISELISFLyEJCFhKyhCwkZCEkZAlZSMhCQpaQhYQsRLEIOe/AGfOHP1Y0GZlNIoYdRwtMmy7dTK9BQyOWYzrLuvEV+XtNk1bt7XJ1GjQ26fUyzUefTDPHbj4vdBl/eLt6Lfv3wMX7pufAf9p11G3Y1LxTv5HJmjDZHP/xRdz1xFq/kJCFSAkhI7LCIks++++3/myW5+0pVH7Tlqw3jVu1M199fz34/NDlh2Zg1ljTunPXpITcqXsfuz43HaF/OCbbDBg2RkIWErKQkOetyzdp1WpayYbL7+ClB+Yvb//NHCi4F3X5DwZnmT1nbiYsZPfXH07c+tn0GPChhCwkZCEhM8/oz2abbv2GREyfv+4Lm2JIJI+biJD7Dxtt5btpzzEr4mTWIyELCVmkvJCj5ZA79+gbIrmTt1+auo2amaWf7w6Znj17qRn56YyQdb7fZ1Cwnmq13jGTF61JWMgMlNHr78NseU1bdzA581fa8n3xVk/PiNhm9kNCFhKyKPMRMv/zkK/K36rbB2+JRsiDho8z46ctSFjI3119HDJ9f8Fdmz9G0IqQhYQsJGRPcuOnzbcRcCI5ZFpGVK9dJykh8/fojWcRn5PDlpCFhCwkZE9ypA7qN2lh3vzTWyGtLGjy9vXpG8F8CLpLr/6mYYs2SQm539BRZtBH40Oay02cudh07NZbQhYSsij7Qi6sHfLmb05GldzO45fM737/+5DpNIuj6Ztrg8zyc1ZvsTL2hRwt90vO2An5yPWnZvDIj03NOvX+ta76DU23foNDInAJWUjIokwKWb/UExKyEBKyhCwkZCEhS8hCQhailAj53L3yNUjIErIQpZJzd8vnICRkIYQQErIQQkjIQgghJGQhhBASshBCSMhCCCEkZCGEkJCFEEJIyEIIISELIRzdunUzZ86cUUUICVkICVlIyEK8Yq5cuWK6dOliGjdubOrVq2fmzZtnpz979swMGzbMTm/atKlp0KCBWb9+fbBckyZNzOLFi03z5s1NrVq1zO7du01OTo6dNz093ezZs8fOd+/ePdOzZ0+7noyMDLN27dpgHQsWLDCzZs0yAwYMMO3btzeLFi0yjRo1Ms2aNTP169c3Y8eODeZduXKl3YbMzEwzevRo07Vr10DIscoQErIQKcGLFy+shA8ePBhIuEWLFubAgQNmypQpZvLkycG8jx49MjVr1jQPHjyw42lpaVagcOnSJVOxYkWTm5trxy9evGgaNmxo/0eUq1evtv8/efLEtGnTxly4cCEQco0aNcyRI0fsNnTo0MFuA7x8+dL06dPH7Ny50xw7dszKluVh06ZN5o033giEHKsMISELkRIQxQ4ePDhk2uXLl61Qjx8/biNPx+3bt62Qf/jhBzteuXJl8/z58+BzxpGog6j56dOnNlr2IZLOzs4OhDx8+PAgUi8oKAjme/z4senfv79ZuHChGTNmjMnLywtZD+tHyPHK8OFiwv7FGq5du2bu3LljyxcSshCvDdIAM2fOjPoZkSYi7Ny5s83Xkr4gmnZRKUIMF2T4uIucSW+4gZTDyJEjAyEzOEiBUN77779vBg4caMvlcyJlLhA+nTp1stsSrwyfn376yV5QEh1Yt4vKhYQsxGuPkPfv328jzAkTJoTIEkgFJCNkoldyyj537941p06dihAyZfbq1StIWQApEz7nwrB169ZCI+RYZYSnaIh8Yw1E0UTI58+ft1Lmrx/5CwlZiGIhPIdMnpgHaidPnjRDhw4NeThGyqBChQrm9OnTCQsZePi2a9cu+z9iI/LNz8+PEPLmzZvNoEGDguXPnj1rqlataj8nOibyddEq8xIVu4tDrDKKCushhYKUEbSQkIUodsJbWTgJk0tt1aqVbfVAi4esrCwze/Zs+9AvGSGTeyb1gFBpJeE/KPSFTD4aIdetW9emHN59912zfft2U6VKFXP9+nWbXmE72B4i5iFDhgRCjlXGr+Hhw4dWyNSRkJCFECV8B+HSFkJCFkKUMO4Bn5CQhRASspCQhRASsoQshJCQhYQshJCQJWQhhIQsJGQhhIQsIQshJGQhIQshJGQJWQghIQsJWQghIUvIQggJWUjIQggJWUIWQkjIQkIWQkjIQkIWQkIWErIQQkIWErIQErIojUI+dceYsjCUBGWl7lKlvstjvaeSkH/++eeUFyLvO+Q9hxKyhKz6Vr2ntJAvXryY8lKWkCVk1bfqvUwImfISkfLChQtNw4YNTdOmTU27du3M5cuX7fRnz56ZTz75xL6hm7eJt27d2hw/fjxYjrdzL1682DRv3ty+HXz37t0mJyfHric9Pd3s2bMnmJfPd+3aZdfFMrwNnDePM2+zZs3MsWPH7Hw//vij/Yz5WO+6detChPz555/bbeWt4Mz3008/ScgSsupbQk4NIceT8oYNG6zwkC989dVXpm3btvb/ESNGmPHjx5uXL18G66tZs6a5fv26HU9LSzOLFi2y/1+6dMlUrFjR5ObmBtE54nQwb1ZWli2H9R84cCD47Ny5c1bA0LlzZ/PFF1/Y/x88eGDatGkTCJloOSMjw9y7d8+O79y50/Tv319ClpBV3xJy0eT4+PHj1za4MmNJmQj1xo0bIdP27t1rnj9/bmrUqBGxzMqVK82nn35q/69cubKdz8G4k7eLih2VKlUKRPrNN9+ErPP06dN22SdPnljh+hAROyGPGzfObN68OeRzomh/GyRkCVlCVj0nLOSSHJByOLVr1466vaQtOnToEDH9u+++M3379o0QbrxxIms/t01kS8qhR48eZsKECaZq1ap2OhGyD6kMJ2TKRdikStxQrVo1c+3atZITcpsu3UzegTMx55mzZqv5t9/+1uw+eTWY9s9xk0xGZhM7/M9f0+zgxvmMdbJu5h0/bYGpXruOOXbzech6mc6QKkI+cPG+6Tnwn6ZOg8ambsOm5p36jUzWhMnm+I8vQuqzenpGUBfp9TJNev2GZtW2fSHr+ubsLfPvv/udmbZkfUSdxKsrv26/OHzOtOzwrqnXuLmp26iZ/Ttr5eZgOX9efyhsemkUMvvtH19u4LiM9lmNd+qaUZNmFvqduGHwyI/t53/8z/8KqTM3vF29VvD/t+fvmO79/2G/c/e9jv5stjl5+2XccynWOfZrhYzoXtcQLmQXofqQvw2PkImAXYTsR7wuQv7444+TFrL/P2WePHkyGH/x4oWpUqWKjZDr1KlTaIQ8duxYm6f2OXToUJBuKbVCbtqmoxn56Qzzj9GfRP08mljDhfzmn94yH47JTmkhd+reJ0SgSJN9GjBsTMz63HXiikmrViNE3IicE7p+kxYRdRKvrlzdnrj1sxXNln3f//9Fo+Ceada2k1mwYXuZEnJhx0m0z47eeGYym7Uyq7fvT+gYf+svVcxf3v6bvUhGEzIX4pp16pn5674IPvvu6mPTrd8Q0+cfH5WokEsih1yYjKPlkPPy8kz37t2DHDIP9ZyUyfUSkbpIu6hCRrrknAHxI3hSFtClS5cgh/zw4UPTsWPHQMhInJwy4nY5ZaLkEs0hxztYicA69+hrjlx/aiM3XyrJCBn5VKv1jsndezxlhexHTG5Aij0GfBi3Ppu0ah/cYbAM0Sx/m7frbPIO/hBSJ/HqytUtome94WVt/ubkL/POL7dCZhg+caqZvHB1Qsc43+uURWtN685do37fQ0ZNNKNzZkUsx7nQuFU7c/SXc6M8CbkwGYe3sqAlBWmEW7duBa0sJk6caB+4ZWZm2nyt/zCuqEImR12/fn27Xv4uX77cShf5+60sWrZsab788suQVha0uuAzct+0+uAiUaqF3HvIcLN+93f2fyJBbhOLImSGDV8dsREdEUwqCrn/sNFWvpv2HLMyTbQ+2W9Obnd7Sx2OyJ5u/1+0aaf5YHBWRF3Gqis/QiZFMeoXWew4djHq9pRHIe85c9OmFL48fjlhIfOX1M/0ZRsjphOI7C+4a4p6LpUlIceTsShGIXNb1rR1h2CcA9wfT1bI/P/3EROC3F2qCZlh6ee7Ta+/D7MRLnWRM39lRB7Rz1eSc+RE37r/dDAP4+4EZ9laGfXNkWtPEq4rv26JzojuSKdQXrv3epoV+XtDvoc//LFiRP6UbUzlHHKHrh9E/Yz6/o8Kb5jsOcvi5pCX5+0JEe/eH360qQv++tP/WrVaQsdoYeVQ/2VByJJxCQs5e/ZS8+e0qhEH187jl4osZCI+DtqNXx9NOSFzgfLHkSp3DQg6mRRQxUpvhtRp5T//1Xy2YFXCdeXqFpm722U3ECmTxnAPqcpjhEwenXrLP3Q2qQiZYfrSDfaC6U8nfVRYhDxj+Sbz9ekb5SJCFiUsZFoTHL7yKGTazBW5ZtDwcUUWMgO5UQ5ycqWplkN2KQR/SKtWM2Ehk57wI1gXmSHmROvK1S3LEamHl7F250Hz7gcDynUOmZY+n85dnrSQGVp1et/edbjp3KWMipJD5mJIdF5ecsiiBIW8ZscB0/79XlEPQm7rfDElK2QGWmzQmiCVhNxv6Cgz6KPxIU3SJs5cbDp2651wCsjPJftDo5Zt/+9hXPy68uuWJnXz1uWHfD9devYLZFRehfyv6fOLJGRaW3CM0/rCRdw0pVu4cUcwz6HLD216iIeH5SWHLF6TkKPlvWiOtWD9tqjLvNd7oL1V+zVCRmpEfqkkZFqaEC3RBIq7B2TYrd9ge8ImmgJC6tE+IyKjnWsideXX7e5T12z+mIdYtI2uXbeB+eiTaeX6oR7D3LV5wZ1cYcc4D6wLaz1Dyof2yb6k+a75zm075F/+cjEu6XbIoowJWb8cS+6hnn5Bpnovr31ZCAlZQpaQVc8SsoQsQUjIErKELIpByOfupfZQkkJO9bpLpfoub/WeSkJesGBB8BPjcM6fP2+2bNlS6LL8nHnt2rXm+++/D5l+9+5ds3r1ajN//nwzZ84c8/XXXwef7d+/P/gVH31TzJ07t8SOR7aRX/y9EiGfu/vLl18GhpKgrNRdqtR3eaz3VBFyrI7b6Sj+6NGjEdMROJ350McxP2OmP2IH3XnOnj076IOC/i3oaN71jbx+/Xpz9epV+z/zxBJ+cTNjxoxXFyHrJkGIssevFTKyXLp0qe3tDGFOnz7d9tJGlOrG3fqJbHfs2GH/R6pr1qyxUS1RK91nsp47dyLD/adPnwa/7ps5c2bIZ3QGv2/fvpBpN2/etFEz5dMTG1E5fUvQVwXbtWrVKlsuAx0FRYPlV6xYYeeZN29eyFtG2B+3PIPrZpP9o48LpE+ZbCsdHnFBIHKn/w2mP3r0yF5gLly4EKyT6J15YOvWrUF9bNq0yfbpEX7hkpCFkJAj70J+ER3dYjq5nDp1ykyePNn2eAa3b98OhIKMkRapByTnXslEVEsH71OmTIlZFrf73Pb7TJ061Rw+fNjKK1yciJxpDkRMJ0CuBzk6pPfn95dDji7KZvuWLVtmx69cuRJI1e3frFmzgv3j4sI0QNQsB3R2v3379qAM5qMcB+tFvoDkt23bFnTCz0XNvwCyrIQshIQcAa9Wct1SwtmzZ20vaQ4iUGQJS5YsMffv3zfffvutXc4HURORxoKo0X+rB+kPXuWEkAHRb9y4MRjnIkG06UD4TqRufeHRtdsncs8+SJaonn1wwnUgaFInfIZ4/e3jIgBEzlysXDRMmsWH7Th48KCV/6RJk0LeNuLW76LjEydOSMhCSMiRIBz/zRjI7MiRI8E4kTJpBXA5VHK84blkHrz5D+OiQRTtcsVAOsBFoA5SHnRWD0S/7iWlpCD8CwWQNnBRug+pjsI6QHJpB38gSkeYCN9/tRTidBcetpOLkYuGuXD4EPlTj6R7iOLDt5P9Jjqm7kBCFkJCjoDbaf/tHUS5vmyRMVJGlC4C5pY7/G0apBYKCgpilkUawY8ckSmy8kHS7tafHLWLZnkrdXh6gjKjvfeO6f72sX/UEbINb6XBfOSs2T93J+DIz8+3LUfctvsXH7//ZkSL6Fk/0T13ED5E60wnOuYOREIWQkKOgHSEe7uzI/yhG7fxzEe06F5zxEMvP4rmYRtv54j1UlA+iyZDynORJ2IjX+2iXpfbBVIXvvBjNYFDpKQPHKQbXKRLROxeLYVAiXSJwtk/5gtPZbBNpDp8WZOeYJ/ddhD5u21x0bAP2808Lv0hIQshIUdA5MvDJwdpgfAUgpMieWYX3ZHHdS0YEChN3fyHb9Eg8o3WZA1ZsSzyY13uYSKQukB0pALCo16kF/6maD9idS1AWM6lXIAHi6QNKI91uxw0++fXI1G1yxPz8I47CbaP6ew//yNp2lWz/27fWGf4hYn5R40aFZJekZCFkJBFCUCE7UfHErIQErIoIUiLkKeWkJPEb1dY1uBW0H+po+o79evbPaxyqQRR+o4BUhvR2kpLyAlAI/myKonSKGTV96+/oCFk8rMitYgQMm3punTpYl/RXa9evSApT+J82LBhdjqvxG7QoIH9PbmjSZMmNinOq7t5BTdPXnNycuy86enpwdWAdoA9e/a068nIyLDJbwcJdR4WDBgwwLRv394+sWzRooVdJ/O/99579gFDSdz+JSIJ93pz9rldu3ZBsj7WfrDPPCTgVeS8orx79+62MT37zzh1xVPfePVPndN8hleW8z2wPspk3mbNmgXtNv3XnrM9tI10gohXRnmqb+DJOOunHpjfb/b1Kuo7XhlFhTKpQ78dsUhBIdNUAwm7piGcoBxktK2jcTQ/nXTwhLBmzZpBhyBpaWlBUxmedFasWNHk5ubaca7UHHTAAe9+JslTzzZt2gQ/z+RkqVGjhm06Q9n87/eiRAPwMWPGlIgg4kliw4YN9kRzT3xpTtO2bdu4+8E+161bNxBGv379TOvWrYNyGOdpcCL1n5WVZcujXL89JNuNEKBz587BL7BYlvp3gohXRnmqbyJZAgb3QwKm9e/fP1jnq6jveGUUBYTu6s//9ZpIQSETxQ4ePDhkBqIOhEoDbP9XLjTM5mR1Dw4qV64c0qyDcb9hOREFBz3Rsg+RdHZ2dnCyDB8+3P7PL2T4CaR/seDEIqIJh5OL7SyuwR3gsSRBZOTaMTqI1OLtB/tMT1cOmuR89tlnIeNc6OLVf6VKlYLP/Z+hAj/75PvgAogAfIjQnCDileFDxyplub7HjRsX0XyKCNcd46+ivuOVkUx9c46SM3b15vprECksZNr3hTcAd3BwEWVwxeeA4taWaNq1D0S4PtHGXeRMesMNmZmZZuTIkcHJwuDgJ5ddu3a1t5y9e/c2I0aMiJp/c7dor2uI1vdp7dq1C63kWPsRvs+Fjcerf8Tp4OQk0uIWuEePHmbChAmmatWqdjrL+3Br7bYlXhnhed6yXN99+/a1MvWP1WrVqgVpgFdR3/HKKEp9I+WSSOuJ1xQh8/M+olgOMv/ABW6/khEykQ6RTXh06zrn8E8OfgVENO1320cqJZqQiSiIjIpr8A/4wiIP8obhERu9ZcXbj0QFkUz9sy0nT54MiRKrVKlihVunTp1CI7Z4ZfiU9fqme0f3CzTHoUOHghTJq6jveGUkU9+URbmiDOeQyUG5g23o0KEhD+Dy8vJMhQoVgl6QEhEyELnwMARIaQwcOND+pDH85OCEIgpxt6uIm4eNLF9SOeRYt4HhOU3qh9vkePuRqCCSqX8k4H6mycWKn69yCw2U7XKayKtjx46BIOKVUZ7qm2Oei5F7CwYXJSLYaMd3Ues7XhminAsZwltZuBOU26hWrVrZhxU8jeaBBk+reeiXjJDJS3JAcuDxZNl/iBR+cpDP42CnTCJrOufgVtDvf/R1CSKRnJx76k/dcft669atuPuRqCCSqX9yqczj5iWHSp2TO/Wf+rds2dL+Tt8JIl4Z5am+gRYRbh08+CNtEO34Lmp9xytDSMgiCnpAovoWQkIWQggJWQghhIQsRBmmNP5UXUjIQkjIQkjIoqyQ6n2HQHH0ZSEkZCFeK2Wh75Di6MtCSMhCvHbKQt8hyfRlISRkIUotZaHvkGT6shASshCllrLQd0gyfVkICVmIUktZ6DtEfVkICVmUGVK97xBQXxZCQhZCCAlZCCGEhCyEEBKyEEIICVkIISRkIYQQErIQQkjIQgghJGQhhJCQhRBCSMhCCFGehEyn237H28XBzJkz9S2UEl7H9y2EkJCFhCxE6Rcy3QVu3brV9pA1b948s2nTJvtOMXeC0tk37xKjZy16u+I9YkAfsyzD9Llz59qetBxr1qwxp06dMkuWLLHCpTcs3lvmxul9yxcynXa78umq8OXLl/YzesrifWV8xuB33E0ZvL1h6dKl9tU3JQHbx3bwxgjqgK4eT5w4YbeVHsP4y7jj+vXrdnv5jH2l5y9X18nUWTRYJ98Jb7tg/vPnz9u+dvl+Zs2aZS5cuGDnKygosHXKfCyzatUq+5YN1s9rixjcWyxi1b8QohiEzMm3b9++YAKSQMJOyNOmTQtevEjH25zEhw8ftl0MOpkA0j579mwgF3dSM8/06dMDYbtx118t7y3btm1bsB4uDvv377dlzZgxI3g3GrKjbCdrylixYoXtY7akYNtycnJsp+JAf7YI1+0b/dwiNKbfv3/f7g+vAgL2gzpxfeUmU2fRQKQIGfi+Jk6cGHSazjgXALcev874Ll05foQcr/6FEMUgZE46Hzr8vnr1anCC+rIEokGiN/+NDETZGzduDE5m5EIk5li9enXQgbcbd33XZmdnBx10A9Ea8qBf2C1btoSUvWPHjmC9lOE6Cy9JIRN9Oog63cszHYwznTuLI0eOhHyG3BAkf5Ops2hMmjQp5ALJeHhqiO/pypUrIeUjZMoOF3K8+hdCFIOQiXQLI1pO0U0jGiNCRRSkOTipfSH7b/2NNT516tSIcpEHL6ok6nMdhjMgPxf1ha+zpITM/vvbHQ0uelyw3IXOZ9myZTaCTabOiLpdnTjBhpdd2DipC7aZVAV3Nfn5+VGFHK/+hRCvIULmdeekDGIJmbQCbzrwIzLSHEURMhEyUbEfIZOvJP0Rnhvmdt+9hr20CNnJzEXI/puK/Vt9IuSjR49GjZCJXJOps2gkImTufpCqX9+XL1+OKuR49S+EKAYhh+eQiZjcSVmYkHNzc+3g4FaaSNeJPNkImTIdvLuM9SCpOXPmBCkA8qekMlz+szQKmVwxEa/L9fKXnDIP9sghI0U/1UMKgJdeJltnRRUyIuYCTH7YXfxWrlwZRPnkwt3Dw3j1L4QoBiFz4pErJCqlpYB7yBRLyAgTIXPCcpJy+0uLB25xEU8yciF6JLfKesJbWfBU37UGYPvcG39Lq5DBtbJgoH649XewP66VBS1WyM/7rSyKW8jAd0fZroUMr6rnosj3x1uc+d89XIxV/0KIV8//ArA0wgRKRQnn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data:image/png;base64,iVBORw0KGgoAAAANSUhEUgAAAWQAAABgCAYAAAAq/QiCAAAbF0lEQVR4Xu2dB5cUVRaA/S0rEgRmYJacBSSJZBQBQSXDkpEkwVWQKEsQWZLknHNGkJxzRrLkIEEERO76PffVqX7dM9MzDHS63zn3zFS9Cq9fV3316lZ11Run7onEUkQCtw6JFJHErUsihZKYvOFuCNEekcCtQyJFJHHrkkihJCYq5DBw65BIEUncuiRSKImJCjkM3DokUkQSty6JFEpiokIOA7cOiRSRxK1LIoWSmAQJec2eU7LkpwNBG4gbCzbuCZhu/6UHMmnhmlSD8l0/35ZpSzea6U/efWHGbz1xNWjZs1dvlW2nrgeNJyKBWweCz+F+RmLbyWuy58K9gHGTF62VmSt/ki3HfwlYxqJN+4Lmt0F5RtuI4dHTFsjgMZNNOfPbsn2X7ptl+ccRB3/5zYw/euNp0DqISOLWhdB2V+KZICF36dNf6n/aPGgD8ceBK48kOX+K5Ev5pxy5/sSM23DwnFR8r5qJshUqyz/+8Q/z146jfPryTZI3KdlMf+zWH2aaKtVryfHbzwOWX7xUGZkwb2XQeolI4NaB4HOUKP2O9/lsIICFfx2s+Gx1GzT2omLV6pItWzbpPXC4twzGFyhUOGgZREbbqO/gkZIzVy75sNFn0vRfnaRIsRJmPoRA+bJth82yWKZ/ORsPnTfjd5y5GfQZiUji1oXQdlfimUwJeeSkOVKvUROzsX8/fWFQ+eZjl83G5vYwQgk5R86c0m/42IDp3I3eH5HArQPB55i6dEPQeMKKwR0/fs5yI4edZ2+ZYcTQs9/QoOlshNtGY2YskuR8+c3ZjS3nQFm5Wk1p3q6LGY5FMbh1IbTdlXgmU0KuWrOOfDtuugwa/YO8V6N2UHlGhMwGz4a/bt8Zb7p4FfL6/WfNePtZwxVDem3EmciXQ78Lmn/lzmNGRvwfi2Jw60JouyvxTIaFvP7Az2YjJV9HTjh79uyyatfxgGkyIuTVu09Kyw5dpdL7NbzTw1gRcvevBpt62li8eb8ps2JgZ7TBZ3+/1gdSocr73udEDLQ1PS1/MH+4bUSPjGkWbNwdVEd/WDH0GTRC+g4Z5UWnXl9HrRjcuhDa7ko8k2Ehd/1ygHzctJU33LBJS2nbtVfANBkVMhf8ChUtJl8PG2PKYkXIZcpXkKq16nrRs/+3psyKgXwiwUGLU1vK+ax2GYihSPGSUqtew4Cwva5w2mj3uTtmmhU7jgbV0R9WDC3+EkzLjt28aNS8TdSKwa0Loe2uxDMZEjIb6j8LFjLxzrsVTaQUKCi58+SR/ZcfetNlVMi2jJ732r2nY0bI4Z46bz56SYqWKGV6Rf7pwj11TquNTtz504ybsmR90PyHrj72voNYPHV260JouyvxTIaEPHnxOnN3Bb0C8mQ2kDI5ZTtdZoRM0HPgQiG9l3gSMsGO+dZbb5nbo+y4jIqBCNVGXGDl1Nqdf/jEWea7OXrzWUyKwa0Loe2uxDMhhVy34SdmQ/HHkRtP5aNPmkm7bn2CNh7m4QKHHc6skDk9LFysuBkfb0Imuv57oDmFJvfOMGKg9+a2NcHOHG4bsdPTWxs4+gfzPTFu7rodkpScz1x4tdPEmhjcuhDa7ko8E1LIbChujJ+7wvQ0lm45GLTxcBWaafixCMOZFTLB/aT+jd6NSODWgciMGA5f+92c8n7Wur0ZRgxuO9vgQlVG2ohx5FYRRJ6kJFO//iPGeeWxKAa3LoS2uxLPBAk52iMSuHWI5uDuF36ZRo7TLctMRBK3LtEc8dTuSuRQIYeBW4dEikji1iWRQklMVMhh4NYhkSKSuHVJpFASEyPk8w9iIyK1ocZSG2VlRKq9LdruSqLxxvn7f20EMRSRwK1DIkUkceuSSKEkJm+4IxRFUZTIoEJWFEWJElTIiqIoUYIKWVEUJUpQISuKokQJKmRFUZQoQYWsKIoSJaiQFUVRooRUhbx582a5c+eOO1rJIFeuXJE9e/a4o4O4fv26LFq0SB48eOAWKf/nt99+kzVr1rijg/jjjz9k8eLFcv78ebcoLJYvXy63bt2SQ4cOyb59+9xiRXllpCrkokWLyo4dO9zRyv9hp//zzz/d0UHMnj1b6tWr544Oolu3btKlSxd3dMLw9OlTd1QQCJZHVqYHB7aKFSsagWeGEiVKmIPogAEDpHfv3m6xorwyVMiZ5Pfff5fLly+nK+Vwhcx0LDNRQbbpSTlcIW/cuFEuXrzojlaUqCdNIU+cOFEaNWokZcuWlT59+gTsMDNnzpTatWtL5cqVZciQIV7Zhg0bZOTIkdKmTRupWrWq3Lx5U06fPi2tWrWScuXKSePGjQNO4UmNfPjhh1K+fHkzzfHjx72yaAZ5/vzzz+lKGdHWrVtXhg0bJpUqVZI6derItm3bvPJffvlF2rdvbz4/bXPgwAGvjDacNWuWaeMxY8bI8+fPZcKECVK9enWpUqWKDBo0yJM4f3v16iXvvvuu+V5GjRqVZr2iDdoyPSlbIS9ZskRq1qxp2nPKlCle+ePHj02vlvaiDebNm+eVuW0JiLt+/fqm7Tt06GC+C0u/fv3Mtgyst0WLFmY/aNiwoaxatcqMJ83EfAsWLDA98mrVqpnvds6cOaZu1NG/re/atcvsT6yvY8eOcuPGDa9MUSBNIbPxHjx4UA4fPizFixf3Nv6pU6eajZPxCKlp06bSs2dPUzZ9+nTJkSOHDB482MiIXFxycrLZCdiA2ZnefvttOXnypDmlzJMnj2zfvt3kq5EWG2ssYIWcnpRpAyTC57906ZI5eBUoUMBMzzI4PR4xYoTZOdnR8+XLZ6aDggULGvEuXLjQ5DJpU3b8o0ePyoULF4wc2rZta6al7TigsZxTp06Z72vZsmX+qkQ1ti3TkrIVMp+ZaVevXi3ZsmUz2xK0bt1amjdvbr4Ptk22UbY3cNuSjkBSUpKsW7fObJcDBw6UUqVKeQc4zmrYluGDDz4w39/du3eNxNm+r127ZurDW3Rod/7n+8mbN69JPZ07d84ss0KFCmYZJ06cMGXUme+I75wyUl+KYklTyFzcsNBD7tu3r/nfbuhsTASnh+wYT548MRtxyZIlvfkmTZpkenR+unbtanJzDx8+NK9qpyfOTvHs2TP59ddfA6YFdlB6L9EU7PRWImlJGSHTa7Vw4EEq7Ny0IQcg244EOzPSBiQyf/58b978+fMbIVioB8u6ffu2kUGNGjVMj4zlsPxQOzvTup8lGsLflqlJ2QqZz2DhAMWBjO2HMv7atqSHzBkJuG3ZsmVL+eabb7zhFy9eSJkyZbxt3i/kWrVqyeeff27O9ID1M72tD+uEM2f+fpWZrR+fBXlDjx495Isvvgj4rtlPtmzZYsr9uG2TXvBdh9pvlNgjTSH7c8j9+/c3GxQbIr0Cer0pKSkBwQbKRvzRRx9583EKyWmdn3Hjxsknn3xi/l+7dq3pKbAhk+Kwp4N+/L3RaI5Hjx65VQ/KITMNn5VUDqkddli3Hbt3726mRSI7d+40/3M6zny0sZ/cuXObNAd3Z3Tu3NmcffDdIJBQO6krv2gNv3QtVoB+SBMsXbpUdu/ebcrctrQHQ39bAp0Evhs/TZo08dIZfiGfPXvWbNN0OjjzsOkgWx/2CXDrxzDzQIMGDcx35dbPn1axuG0RbtAxCnUgU2KHDAsZOOXeunWrV0Zuk1M4Nkw2Yk6lLfR+P/74Y28YWFa7du3MfLZ3we1hY8eODSkde3ofTXH//v2AnSG129XSEvK0adNMftkPPWh7dwAS8ecgEe3evXu9Ybss1k99OONgh+S7obdMntKFcvezREP42zK13KorPLBCpvdKR4GzNAvtQe8R3LZs1qyZjB492hsGljVjxgzzv1/IbKNsgxzgOKth+ydP7NYn1LAVMjnsoUOHemVgzwpd3LZJL/iMyJi2Y52hztSU2CBTQqYHh2Ttxj958mQpXLiw2bhcIbOR5MyZU/bv32+G6aGxc7Bhk/uj18DpPrAj0mN0hRyN+CWSmowhLSGzE+XKlcs7bWWH57TZ5updiXTq1MmcatudmDQFF0qBPCZpJQvpJffMJJpJT8bgCg+skDm4k/4hlw5ICQnSLuC25dy5c6V06dJeT3zTpk1mO7XbohUyy2XeFStWmPGkGt577z3zvbr1CTVshcx90ewjV69eNcNHjhwx6Tqb/35Z+Lw2jRbq7EKJDTIl5Hv37pmLJ/QUOCUkF2Z7bq6QgftCmZbUBHlQmyMFLm7Q82MjZxq31xKtWCGnJWNIS8hAzpId3rYNuUYkAK5E2NE+/fRTKVSokLkAxUVXLuABF/nIpzKeHD8XsOzFwVggPRmDKzywQgYunNEmbI/FihUzF+O4qAxuWyIw7qTgIirbMLL0p8v8PWTutmB+7pwoUqSIkTxnGm59Qg1bIXP2yAGUbZ06kq6wy88q2LZoRzo9SmySqpDDgVNrjvjhnCIxDRsKuVAX5IY8QpVFK9Q5PRmHCzsr7RgqBx0K1kuKKBSIPrWyaCY9GWcE0j7h9hLtBeNQF0D9UM50dEZeBs5uWM6ryPVSR4Ss92DHLi8lZEVRogub+lFiExWyosQRKuTYRoWsKHGECjm2USErShyhQo5tVMiKEkeokGMbFbKixBEq5NhGhawocYQKObZRIStKHKFCjm1UyIoSR6iQYxsVsqLEESrk2EaFrChxhAo5tlEhK0ocoUKObVTIihJHqJBjGxWyosQRKuTYRoWsKHGECjm2USErShyhQo5tVMiKEkeokGMbFbKixBGxIGTeNLRmzRp3dJbzutaTlaiQlajj1D0NIjPEgpDddw++Kl7XerISFbISdbhiStTIDJEWcjjvRnydokzvXYnRhgpZiTpcMSVqZIZIC5l12zeqp4YV8pIlS6RmzZrmbd5TpkzxynkJbPv27aV8+fLSuHFjOXDggFfWpk0bmTVrlnlz95gxY8y4jRs3Sv369c30HTp08N66ff36dWnYsKH5n5cS9+rVy7xhvHbt2jJq1Cjv5czt2rUzbxavU6eOlCtXTiZNmiR79+6VunXrmje5Z/XbwdNChaxEHa6YEjUyQzQIOT0pWyG3bdvWTLt69WrJli2bnDx50oizRIkSMmLECNPbXrVqleTLl8+8lR4KFiwoVapUkYULF8q+fftk8+bNkpSUJOvWrTMCHjhwoJQqVcosx98THzZsmLRq1cos89SpU1K8eHFZtmyZKStatKgR77Fjx2Tt2rXy5ptvSr169eT48eOyYsUKeeutt9L8PFmJClmJOlwxJWpkBitEhBSJsOtPS8pWlLdv3/bGIUTkS6+Zni6pBhtdunSRIUOGmOkQ8vz58735WrZsKd988403/OLFCylTpowsX748QMiDBw+WGjVqyJ49e8wy796966UzEDLrtbAORGwpVKiQkf/rQIWsRB2umIgpS9bLpIVrgmLhxj2mfNfPt83wketPAuZj2Iy/8TRg/E/Hr8h3U+fLwO8myg8LVsvBX34LKJ+3fqf8ePhCUD2ItXtPy5KfDgQtb8QPs2XQ6B9k+vJNcuzWH17Zvkv3TR1O3n0RMA/rZPxRp242MoNfiNEQfulaQuWQq1WrJkuXLpWRI0dKjhw5JCUlJSC6d+9upkOWO3fu9OarXr26zJ492xuGJk2amHSGfz0PHjyQzp07y9tvvy3Jycny+eefy6+//mrKEPL27du9+RnesWNHwDAifx2okJWowxUTkSNnTilZpqxUfK9aQLTp0tOUz1691ex8Xb8cEDDf1hNXzfjd5+6Y4aM3n0nbrr0lZ65cUq9RE/msdQcpXe5dSSlQUJZuOejNx7KRq1sPottXg6T+p829YUTM8urUbySNW/xLihQvKeUqVpHd5++a8mXbDps6+CVNbDz0tzB2nLkZtA4iM1gRkkeNRPhljBCfPn3qVjFNIU+bNs3kbv3cuXPH3MIGCNkvx2bNmsno0aO9YWBZM2bMCFjP/fv35eHDh6Y+W7duNb3ljh07mrJQAnaHVchKwuKKiUDISNcdb4Oy7NmzS/a/eleLN+/3xrtC7j1wuBQpVkLW7TsTMH/PfkON8O1wuEI+cedPyZOUZHrZthzpV6xaXbp/NdgMR0LIkSI9GUNaQr548aLk+uvgtmXLFjOeXiwpCHvRzxXy3LlzpXTp0l5PfNOmTZLzr23l8uXLAeshf9ynTx9vvr59+5oLgBBKwO6wCllJWFwxEeEIOTl/inT990Ap+U45L3XhFzKpAeQ5Yd7KoPkPXX0sXw8b480XrpCRLwcBUir+aZCwTackmpDTkjGkJWQg/4t4K1SoIPnz55cePXrI8+fPTZkrZO6U6Nevn7nwxx0UhQsXNrlo8K/nwoULJk/NBb+yZcuaC4P2QmEoAbvDKmQlYXHFRCBkepxjZiwKCKRGuRUy0iUF0aVPfzPeL2Tyvvy///LDoOW7Ea6QiT6DRpje+YeNPpMBoybIih1HA6a3Qma6vkNGedGp19dxJ+T0ZBwuXJy7evWqPHr0yC0KCeskZZLefcdcaLx27Zo7OmpQIStRhysmAiG/W7mq1KrXMCCmLt1gyq2Q+Z9cML3WhT/uDRDy9GU/mlua/BfX6BWznJofNpAaH9T30h0ZETKxbOshcxAgd8z6ylao7KVFrJBbdOgqLTt286JR8zZxJ+SskHEio0JWog5XTES4KQs7TG+anLBNCyDk1btPmP+RtJ0OAY+dtdRE3qRkT/AZEbJ7h8a2U9elwWctpNL7NcxwIqUslJdDhaxEHa6YiIwKmdRFmfIVvF4oQqZnzAW9voNHBs1PcKdFRoU8fs5ys15Xtgs27jH5av5XISvhokJWog5XTARCHj93hZGXP3aevWXKXSETiJBfgFkhMw7hsqyvhn3vjdt87LK5GMgvshZs3G3GIWTE7a6PMr+Q9196IPlS/imtO/eQ7adv/L28o5fko0+aycdNW3n1UCEr4aBCVqIOV0wEEkVebjCe8lBCJkhd+IVMzFm7XapUr2XGczEOaZM/nr9hlzcNQnbXZaXqpiy4iMdtbpQjdZbXsElL2XPhnilXISvhokJWog5XTK8quNti05GLcuDKo6CyzAS/yOPXfeHcxRFOZAYVcmyjQlaiDldMiRqZQYUc26iQlajDFVOiRmZ4WSFz29qZM2fc0a8M7gvmZ80W/uepbW7w4CIX7icO9ayMWEaFrEQdyOj8g8SOSAkZQfJktHDgCWkv8yOLe/fumecS89hLC69c4tGbNoYPHy4DBgyQo0ePmnL/Ovlln/2JdSTg59n+p8JlBSpkJeo4f1+DyAyvU8g8Y5hf02WGQ4cOyX/+8x/zWE2/kF1+/PFHmTlzpvnlHvjXGWkh79692zxLIytRIStKHJHVQubNGTw5jcdZTp061Vs2D4TnYfCTJ082P5cGng3BozDHjh1rZMnT1ULx+PFjmThxopmet3OkJmR+Cv3tt996KQ13nayDHjV///vf/8q8efO8R2qGYteuXWa948ePNw+2t5Jn+fS8qTf1Z72WxYsXmwfn8xS6cePGmQfY81wN0iiskx48D7pnvXPmzPHmA57JYZe1aNEi8+aTCRMmmDec8NaTJ0+eeNPSruvXr1chK0o8kZVCPnHihHz33XfmLRs8/nLbtm2mV4vIeL4wsuTtG+SdmcYOI2J6rgjMviYpNdISMk9441GZFnediJjh06dPmwfOI1PeJBIKnqGMQOldkyphvTwDmWdf8PhO6ku9kS+fkWmAlAoSR6ykKHheM2JlPqTOwQqhuwcyQPA2H0/6heUcOXJErly5Yg4KnCVYkDkHPxWyosQRWSlken32rR9ImEdjks+1PTt/+mDlypXmKWsI2Mb3338v586d+3vBqZCakOk9I1t/LxLclAWvf7JwAEF0oUCONg8NXAxEsoyjzF9verw8xhMQsn8+PiO9ZPCnLMIR8uHDh70yeuvIHHiAEqkbzhxUyIoSR2SlkJ89e2ZOo+np0mskZYGQ7R0PfjmS5x06dKiZzh9+CYUiNSFzuo/kXVwh+3PIyA8JhgLh+VMRFnrggwYNCqq3XTdC5tGdFtImpEkgo0LmgGbhjIP10utHzgsWLDDjVciKEkdkpZDpCZI2oDdJD5nT+NSETI6UU3g/pAAym7JAiqE+R2aFTG/97Nmz3jApDlIfvCuPA40feqocjAAh+0WampBv3bpl8tt+mNcvZFIefsh5I2PagLQLqJAVJY7ISiGT16SHbNmwYYMRsn2dEhe0bEqC03ryq/T4gFvT6AGm9qJTSygh88om1hPqoqB/nRkRMgcXBGgPEKQlSD9wkKH3bJfJwYYLmORzIS0hW5lzsELiCNlOi/z5DGkJGQlTX8psvVTIihJHZKWQOVWnp4o0SVuQV0W6VjqkFZCOfZsGt6jRg+VOAubbv3+/t9zUCCVk6s/8ofCvMyNCRrQIGcHSW54+fbrX0z9+/LiRok3NkK6wd2CkJWTaijw3nxloHw5CXCQkhYOs0xIyEma8/6CnQlaUOOJlhezCLV7cRZBa6gGpWXkB0zG9feXSq8BdZ0bgIqHt4bvQu8/oA/b5nP55SHXYs4T04DMgfP9ZhApZiXu4sOTPH8YzWS1k5dXAHSH08OlJ+1EhK3EPbxcm95gIqJBjA+7pRshub1qFrMQ9iSJkTuWRcajbu5TYQIWsxD0IuU+fPtKpUyfzCvimTZuaX0tZuPWoUaNGUr58eenYsaP51RkgNublQhavmOeeVa7Kf/nll+aV8nXq1DG/DosWuD0NIb/MA3+UyKJCVuIepJqUlGRufeIZCI0bN5ZWrVqZMnJ5efPmNb/4QsRc9a5QoYL5aSx5Z94o0qxZM5k/f74RHRJu3bq1ETq3RpUoUcJcsY803Fdr0xWhHlWpxAYqZCXuQci9e/f2hrmtqVKlSub/Hj16yBdffGEEbKNkyZLmdiqEzCuWbG8aefOKJv/ze/mFFb1nF3KD9LBfdXArlRUxEW/PB040VMhK3OPmkPmBQ7ly5cz/DRo0kNy5c0tKSkpAcM8qQn7zzTe9W754SlfRokW95QB3cOTMmTNgHPh7rK8juFeWZyIosY0KWYl70hJymzZtzDMY/PBoRe4nRci8sNTCr9Fy5coVcI8tyypUqJA3bKGnTergVUdG75tVohsVshL3pCVknndbuHBh7/kIPB6RvDGPYXSFjPzKlCnjPVEMIdavX1969uzpTaMoL4MKWYl70hIyv5bip8LJyclSuXJlk66wF+lcIQMpCu7GeOedd6RAgQLSokWLoHtJFSWzqJAVRf7+ySsXycJNAfB0L/sQc0XJKv4HX2nPUXYRgP0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016413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9041" y="2275573"/>
            <a:ext cx="4766867" cy="553357"/>
          </a:xfrm>
          <a:prstGeom prst="rect">
            <a:avLst/>
          </a:prstGeom>
          <a:solidFill>
            <a:schemeClr val="accent6">
              <a:lumMod val="20000"/>
              <a:lumOff val="80000"/>
            </a:schemeClr>
          </a:solidFill>
          <a:ln>
            <a:solidFill>
              <a:schemeClr val="tx1"/>
            </a:solidFill>
          </a:ln>
        </p:spPr>
        <p:txBody>
          <a:bodyPr wrap="square">
            <a:spAutoFit/>
          </a:bodyPr>
          <a:lstStyle/>
          <a:p>
            <a:pPr lvl="0">
              <a:lnSpc>
                <a:spcPct val="107000"/>
              </a:lnSpc>
              <a:spcAft>
                <a:spcPts val="0"/>
              </a:spcAft>
            </a:pPr>
            <a:r>
              <a:rPr lang="en-GB" sz="2800" dirty="0">
                <a:latin typeface="Calibri Light" panose="020F0302020204030204" pitchFamily="34" charset="0"/>
                <a:ea typeface="Calibri" panose="020F0502020204030204" pitchFamily="34" charset="0"/>
                <a:cs typeface="Times New Roman" panose="02020603050405020304" pitchFamily="18" charset="0"/>
              </a:rPr>
              <a:t>Read Act 3 </a:t>
            </a:r>
            <a:r>
              <a:rPr lang="en-GB" sz="2800" dirty="0"/>
              <a:t>scene 1 (pp.66-103)</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742704" y="303372"/>
            <a:ext cx="2415180" cy="1809053"/>
          </a:xfrm>
          <a:prstGeom prst="rect">
            <a:avLst/>
          </a:prstGeom>
        </p:spPr>
      </p:pic>
      <p:pic>
        <p:nvPicPr>
          <p:cNvPr id="4" name="Picture 3"/>
          <p:cNvPicPr>
            <a:picLocks noChangeAspect="1"/>
          </p:cNvPicPr>
          <p:nvPr/>
        </p:nvPicPr>
        <p:blipFill>
          <a:blip r:embed="rId3"/>
          <a:stretch>
            <a:fillRect/>
          </a:stretch>
        </p:blipFill>
        <p:spPr>
          <a:xfrm>
            <a:off x="10464517" y="207014"/>
            <a:ext cx="1213209" cy="1213209"/>
          </a:xfrm>
          <a:prstGeom prst="rect">
            <a:avLst/>
          </a:prstGeom>
        </p:spPr>
      </p:pic>
      <p:pic>
        <p:nvPicPr>
          <p:cNvPr id="5" name="Picture 4"/>
          <p:cNvPicPr>
            <a:picLocks noChangeAspect="1"/>
          </p:cNvPicPr>
          <p:nvPr/>
        </p:nvPicPr>
        <p:blipFill>
          <a:blip r:embed="rId4"/>
          <a:stretch>
            <a:fillRect/>
          </a:stretch>
        </p:blipFill>
        <p:spPr>
          <a:xfrm>
            <a:off x="682290" y="367820"/>
            <a:ext cx="1585097" cy="1579001"/>
          </a:xfrm>
          <a:prstGeom prst="rect">
            <a:avLst/>
          </a:prstGeom>
        </p:spPr>
      </p:pic>
      <p:sp>
        <p:nvSpPr>
          <p:cNvPr id="6" name="Rectangle 5"/>
          <p:cNvSpPr/>
          <p:nvPr/>
        </p:nvSpPr>
        <p:spPr>
          <a:xfrm>
            <a:off x="467920" y="3216147"/>
            <a:ext cx="11547099" cy="3416320"/>
          </a:xfrm>
          <a:prstGeom prst="rect">
            <a:avLst/>
          </a:prstGeom>
          <a:solidFill>
            <a:schemeClr val="accent2">
              <a:lumMod val="20000"/>
              <a:lumOff val="80000"/>
            </a:schemeClr>
          </a:solidFill>
          <a:ln>
            <a:solidFill>
              <a:schemeClr val="tx1"/>
            </a:solidFill>
          </a:ln>
        </p:spPr>
        <p:txBody>
          <a:bodyPr wrap="square">
            <a:spAutoFit/>
          </a:bodyPr>
          <a:lstStyle/>
          <a:p>
            <a:pPr>
              <a:spcAft>
                <a:spcPts val="0"/>
              </a:spcAft>
            </a:pPr>
            <a:r>
              <a:rPr lang="en-GB" sz="2400" b="1" u="sng" dirty="0">
                <a:latin typeface="Calibri Light" panose="020F0302020204030204" pitchFamily="34" charset="0"/>
                <a:ea typeface="Times New Roman" panose="02020603050405020304" pitchFamily="18" charset="0"/>
              </a:rPr>
              <a:t>Check understanding:</a:t>
            </a:r>
          </a:p>
          <a:p>
            <a:pPr lvl="0"/>
            <a:r>
              <a:rPr lang="en-GB" sz="2400" dirty="0"/>
              <a:t>(pp.66-80)</a:t>
            </a:r>
          </a:p>
          <a:p>
            <a:pPr marL="457200" lvl="0" indent="-457200">
              <a:buFont typeface="+mj-lt"/>
              <a:buAutoNum type="arabicPeriod"/>
            </a:pPr>
            <a:r>
              <a:rPr lang="en-GB" sz="2400" dirty="0"/>
              <a:t>How do you think Stanhope feels towards the Colonel?</a:t>
            </a:r>
          </a:p>
          <a:p>
            <a:pPr marL="457200" lvl="0" indent="-457200">
              <a:buFont typeface="+mj-lt"/>
              <a:buAutoNum type="arabicPeriod"/>
            </a:pPr>
            <a:r>
              <a:rPr lang="en-GB" sz="2400" dirty="0"/>
              <a:t>How do you think Osborne feels about being recommended for an M.C.? Compare to Raleigh.</a:t>
            </a:r>
          </a:p>
          <a:p>
            <a:pPr marL="457200" lvl="0" indent="-457200">
              <a:buFont typeface="+mj-lt"/>
              <a:buAutoNum type="arabicPeriod"/>
            </a:pPr>
            <a:r>
              <a:rPr lang="en-GB" sz="2400" dirty="0"/>
              <a:t>How does Sherriff build tension? Why does Osborne keep changing the subject?</a:t>
            </a:r>
          </a:p>
          <a:p>
            <a:pPr marL="457200" lvl="0" indent="-457200">
              <a:buFont typeface="+mj-lt"/>
              <a:buAutoNum type="arabicPeriod"/>
            </a:pPr>
            <a:r>
              <a:rPr lang="en-GB" sz="2400" dirty="0"/>
              <a:t>What do we learn about Osborne?</a:t>
            </a:r>
          </a:p>
          <a:p>
            <a:pPr marL="457200" lvl="0" indent="-457200">
              <a:buFont typeface="+mj-lt"/>
              <a:buAutoNum type="arabicPeriod"/>
            </a:pPr>
            <a:r>
              <a:rPr lang="en-GB" sz="2400" dirty="0"/>
              <a:t>What’s the effect of the raid happening off stage?</a:t>
            </a:r>
          </a:p>
          <a:p>
            <a:pPr marL="457200" lvl="0" indent="-457200">
              <a:buFont typeface="+mj-lt"/>
              <a:buAutoNum type="arabicPeriod"/>
            </a:pPr>
            <a:r>
              <a:rPr lang="en-GB" sz="2400" dirty="0"/>
              <a:t>Compare the Colonel’s treatment of the German prisoner with that of his own men.</a:t>
            </a:r>
          </a:p>
        </p:txBody>
      </p:sp>
      <p:pic>
        <p:nvPicPr>
          <p:cNvPr id="7" name="Picture 6"/>
          <p:cNvPicPr>
            <a:picLocks noChangeAspect="1"/>
          </p:cNvPicPr>
          <p:nvPr/>
        </p:nvPicPr>
        <p:blipFill>
          <a:blip r:embed="rId5"/>
          <a:stretch>
            <a:fillRect/>
          </a:stretch>
        </p:blipFill>
        <p:spPr>
          <a:xfrm>
            <a:off x="11071121" y="3327693"/>
            <a:ext cx="798645" cy="792549"/>
          </a:xfrm>
          <a:prstGeom prst="rect">
            <a:avLst/>
          </a:prstGeom>
        </p:spPr>
      </p:pic>
    </p:spTree>
    <p:extLst>
      <p:ext uri="{BB962C8B-B14F-4D97-AF65-F5344CB8AC3E}">
        <p14:creationId xmlns:p14="http://schemas.microsoft.com/office/powerpoint/2010/main" val="42719000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787" y="1077597"/>
            <a:ext cx="8072284" cy="4344203"/>
          </a:xfrm>
          <a:prstGeom prst="rect">
            <a:avLst/>
          </a:prstGeom>
          <a:solidFill>
            <a:schemeClr val="accent4">
              <a:lumMod val="20000"/>
              <a:lumOff val="80000"/>
            </a:schemeClr>
          </a:solidFill>
          <a:ln>
            <a:solidFill>
              <a:schemeClr val="tx1"/>
            </a:solidFill>
          </a:ln>
        </p:spPr>
        <p:txBody>
          <a:bodyPr wrap="square">
            <a:spAutoFit/>
          </a:bodyPr>
          <a:lstStyle/>
          <a:p>
            <a:r>
              <a:rPr lang="en-GB" sz="2400" b="1" u="sng" dirty="0">
                <a:latin typeface="Calibri Light" panose="020F0302020204030204" pitchFamily="34" charset="0"/>
                <a:ea typeface="Times New Roman" panose="02020603050405020304" pitchFamily="18" charset="0"/>
              </a:rPr>
              <a:t>Check understanding:</a:t>
            </a:r>
          </a:p>
          <a:p>
            <a:pPr>
              <a:spcAft>
                <a:spcPts val="0"/>
              </a:spcAft>
            </a:pPr>
            <a:r>
              <a:rPr lang="en-GB" sz="2400" b="1" u="sng" dirty="0">
                <a:latin typeface="Calibri Light" panose="020F0302020204030204" pitchFamily="34" charset="0"/>
                <a:ea typeface="Times New Roman" panose="02020603050405020304" pitchFamily="18" charset="0"/>
              </a:rPr>
              <a:t>(pp.80-91)</a:t>
            </a:r>
            <a:endParaRPr lang="en-GB" sz="2400" b="1" u="sng" dirty="0">
              <a:latin typeface="Times New Roman" panose="02020603050405020304" pitchFamily="18" charset="0"/>
              <a:ea typeface="Times New Roman" panose="02020603050405020304" pitchFamily="18" charset="0"/>
            </a:endParaRPr>
          </a:p>
          <a:p>
            <a:pPr marL="514350" lvl="0" indent="-51435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Why doesn’t Raleigh join in the celebrations?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What are we supposed to think of </a:t>
            </a:r>
            <a:r>
              <a:rPr lang="en-GB" sz="2400" dirty="0" err="1">
                <a:latin typeface="Calibri Light" panose="020F0302020204030204" pitchFamily="34" charset="0"/>
                <a:ea typeface="Calibri" panose="020F0502020204030204" pitchFamily="34" charset="0"/>
                <a:cs typeface="Times New Roman" panose="02020603050405020304" pitchFamily="18" charset="0"/>
              </a:rPr>
              <a:t>Hibbert’s</a:t>
            </a:r>
            <a:r>
              <a:rPr lang="en-GB" sz="2400" dirty="0">
                <a:latin typeface="Calibri Light" panose="020F0302020204030204" pitchFamily="34" charset="0"/>
                <a:ea typeface="Calibri" panose="020F0502020204030204" pitchFamily="34" charset="0"/>
                <a:cs typeface="Times New Roman" panose="02020603050405020304" pitchFamily="18" charset="0"/>
              </a:rPr>
              <a:t> behaviour?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Why is Stanhope upset that Raleigh shares his rations with the men? Why does he call him a “bloody little swine”?</a:t>
            </a:r>
          </a:p>
          <a:p>
            <a:pPr>
              <a:spcAft>
                <a:spcPts val="0"/>
              </a:spcAft>
            </a:pPr>
            <a:r>
              <a:rPr lang="en-GB" sz="2400" b="1" u="sng" dirty="0">
                <a:latin typeface="Calibri Light" panose="020F0302020204030204" pitchFamily="34" charset="0"/>
                <a:ea typeface="Times New Roman" panose="02020603050405020304" pitchFamily="18" charset="0"/>
              </a:rPr>
              <a:t>(pp.92-101)</a:t>
            </a:r>
            <a:endParaRPr lang="en-GB" sz="2400" b="1" u="sng" dirty="0">
              <a:latin typeface="Times New Roman" panose="02020603050405020304" pitchFamily="18" charset="0"/>
              <a:ea typeface="Times New Roman" panose="02020603050405020304" pitchFamily="18" charset="0"/>
            </a:endParaRPr>
          </a:p>
          <a:p>
            <a:pPr marL="457200" lvl="0" indent="-4572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Compare Mason and </a:t>
            </a:r>
            <a:r>
              <a:rPr lang="en-GB" sz="2400" dirty="0" err="1">
                <a:latin typeface="Calibri Light" panose="020F0302020204030204" pitchFamily="34" charset="0"/>
                <a:ea typeface="Calibri" panose="020F0502020204030204" pitchFamily="34" charset="0"/>
                <a:cs typeface="Times New Roman" panose="02020603050405020304" pitchFamily="18" charset="0"/>
              </a:rPr>
              <a:t>Hibbert’s</a:t>
            </a:r>
            <a:r>
              <a:rPr lang="en-GB" sz="2400" dirty="0">
                <a:latin typeface="Calibri Light" panose="020F0302020204030204" pitchFamily="34" charset="0"/>
                <a:ea typeface="Calibri" panose="020F0502020204030204" pitchFamily="34" charset="0"/>
                <a:cs typeface="Times New Roman" panose="02020603050405020304" pitchFamily="18" charset="0"/>
              </a:rPr>
              <a:t> feelings about ‘standing to’</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Why does Stanhope remain in the dug-out?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Note Stanhope calls Raleigh ‘Jimmy’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What has changed? What do you think happens at the end?</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9609672" y="273819"/>
            <a:ext cx="2415180" cy="1809053"/>
          </a:xfrm>
          <a:prstGeom prst="rect">
            <a:avLst/>
          </a:prstGeom>
        </p:spPr>
      </p:pic>
      <p:pic>
        <p:nvPicPr>
          <p:cNvPr id="4" name="Picture 3"/>
          <p:cNvPicPr>
            <a:picLocks noChangeAspect="1"/>
          </p:cNvPicPr>
          <p:nvPr/>
        </p:nvPicPr>
        <p:blipFill>
          <a:blip r:embed="rId3"/>
          <a:stretch>
            <a:fillRect/>
          </a:stretch>
        </p:blipFill>
        <p:spPr>
          <a:xfrm>
            <a:off x="7456651" y="1290323"/>
            <a:ext cx="798645" cy="792549"/>
          </a:xfrm>
          <a:prstGeom prst="rect">
            <a:avLst/>
          </a:prstGeom>
        </p:spPr>
      </p:pic>
      <p:sp>
        <p:nvSpPr>
          <p:cNvPr id="5" name="Rectangle 4"/>
          <p:cNvSpPr/>
          <p:nvPr/>
        </p:nvSpPr>
        <p:spPr>
          <a:xfrm>
            <a:off x="422787" y="3623305"/>
            <a:ext cx="6096000" cy="369332"/>
          </a:xfrm>
          <a:prstGeom prst="rect">
            <a:avLst/>
          </a:prstGeom>
        </p:spPr>
        <p:txBody>
          <a:bodyPr>
            <a:spAutoFit/>
          </a:bodyPr>
          <a:lstStyle/>
          <a:p>
            <a:pPr>
              <a:spcAft>
                <a:spcPts val="0"/>
              </a:spcAft>
            </a:pPr>
            <a:r>
              <a:rPr lang="en-GB" dirty="0">
                <a:latin typeface="Calibri Light" panose="020F030202020403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6112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5" y="200615"/>
            <a:ext cx="8504902" cy="566302"/>
          </a:xfrm>
          <a:solidFill>
            <a:schemeClr val="accent2">
              <a:lumMod val="20000"/>
              <a:lumOff val="80000"/>
            </a:schemeClr>
          </a:solidFill>
          <a:ln>
            <a:solidFill>
              <a:schemeClr val="tx1"/>
            </a:solidFill>
          </a:ln>
        </p:spPr>
        <p:txBody>
          <a:bodyPr>
            <a:normAutofit/>
          </a:bodyPr>
          <a:lstStyle/>
          <a:p>
            <a:r>
              <a:rPr lang="en-GB" dirty="0" err="1"/>
              <a:t>Discussion:</a:t>
            </a:r>
            <a:r>
              <a:rPr lang="en-GB" b="1" i="1" dirty="0" err="1"/>
              <a:t>How</a:t>
            </a:r>
            <a:r>
              <a:rPr lang="en-GB" i="1" dirty="0"/>
              <a:t> </a:t>
            </a:r>
            <a:r>
              <a:rPr lang="en-GB" dirty="0"/>
              <a:t>should poets write about war? </a:t>
            </a:r>
            <a:endParaRPr lang="en-GB" i="1" dirty="0"/>
          </a:p>
        </p:txBody>
      </p:sp>
      <p:pic>
        <p:nvPicPr>
          <p:cNvPr id="8" name="Picture 7"/>
          <p:cNvPicPr>
            <a:picLocks noChangeAspect="1"/>
          </p:cNvPicPr>
          <p:nvPr/>
        </p:nvPicPr>
        <p:blipFill>
          <a:blip r:embed="rId2"/>
          <a:stretch>
            <a:fillRect/>
          </a:stretch>
        </p:blipFill>
        <p:spPr>
          <a:xfrm>
            <a:off x="11072345" y="2227"/>
            <a:ext cx="909946" cy="909946"/>
          </a:xfrm>
          <a:prstGeom prst="rect">
            <a:avLst/>
          </a:prstGeom>
        </p:spPr>
      </p:pic>
      <p:pic>
        <p:nvPicPr>
          <p:cNvPr id="9" name="Picture 8"/>
          <p:cNvPicPr>
            <a:picLocks noChangeAspect="1"/>
          </p:cNvPicPr>
          <p:nvPr/>
        </p:nvPicPr>
        <p:blipFill>
          <a:blip r:embed="rId3"/>
          <a:stretch>
            <a:fillRect/>
          </a:stretch>
        </p:blipFill>
        <p:spPr>
          <a:xfrm>
            <a:off x="9037432" y="169901"/>
            <a:ext cx="1162050" cy="1162050"/>
          </a:xfrm>
          <a:prstGeom prst="rect">
            <a:avLst/>
          </a:prstGeom>
        </p:spPr>
      </p:pic>
      <p:sp>
        <p:nvSpPr>
          <p:cNvPr id="10" name="Rectangle 9"/>
          <p:cNvSpPr/>
          <p:nvPr/>
        </p:nvSpPr>
        <p:spPr>
          <a:xfrm>
            <a:off x="259429" y="2422041"/>
            <a:ext cx="5580156" cy="2862322"/>
          </a:xfrm>
          <a:prstGeom prst="rect">
            <a:avLst/>
          </a:prstGeom>
          <a:solidFill>
            <a:schemeClr val="accent6">
              <a:lumMod val="20000"/>
              <a:lumOff val="80000"/>
            </a:schemeClr>
          </a:solidFill>
          <a:ln>
            <a:solidFill>
              <a:schemeClr val="tx1"/>
            </a:solidFill>
          </a:ln>
        </p:spPr>
        <p:txBody>
          <a:bodyPr wrap="square" lIns="91440" tIns="45720" rIns="91440" bIns="45720" anchor="t">
            <a:spAutoFit/>
          </a:bodyPr>
          <a:lstStyle/>
          <a:p>
            <a:r>
              <a:rPr lang="en-GB" sz="2000" dirty="0"/>
              <a:t>Poets have written about the experience of war since the Greeks, but the young soldier poets of the First World War established war poetry as a </a:t>
            </a:r>
            <a:r>
              <a:rPr lang="en-GB" sz="2000" b="1" dirty="0"/>
              <a:t>literary genre</a:t>
            </a:r>
            <a:r>
              <a:rPr lang="en-GB" sz="2000" dirty="0"/>
              <a:t>. </a:t>
            </a:r>
            <a:endParaRPr lang="en-GB" sz="2000">
              <a:cs typeface="Calibri"/>
            </a:endParaRPr>
          </a:p>
          <a:p>
            <a:endParaRPr lang="en-GB" sz="2000" dirty="0"/>
          </a:p>
          <a:p>
            <a:r>
              <a:rPr lang="en-GB" sz="2000" dirty="0"/>
              <a:t>In 1914 hundreds of young men in uniform took to writing poetry as </a:t>
            </a:r>
            <a:r>
              <a:rPr lang="en-GB" sz="2000" b="1" dirty="0"/>
              <a:t>a way of striving to express extreme emotion at the very edge of experience</a:t>
            </a:r>
            <a:r>
              <a:rPr lang="en-GB" sz="2000" dirty="0"/>
              <a:t>. </a:t>
            </a:r>
          </a:p>
          <a:p>
            <a:endParaRPr lang="en-GB" sz="2000">
              <a:cs typeface="Calibri"/>
            </a:endParaRPr>
          </a:p>
        </p:txBody>
      </p:sp>
      <p:sp>
        <p:nvSpPr>
          <p:cNvPr id="3" name="TextBox 2">
            <a:extLst>
              <a:ext uri="{FF2B5EF4-FFF2-40B4-BE49-F238E27FC236}">
                <a16:creationId xmlns:a16="http://schemas.microsoft.com/office/drawing/2014/main" id="{650A97DC-2A51-783A-A7B5-49A0C764256A}"/>
              </a:ext>
            </a:extLst>
          </p:cNvPr>
          <p:cNvSpPr txBox="1"/>
          <p:nvPr/>
        </p:nvSpPr>
        <p:spPr>
          <a:xfrm>
            <a:off x="1093205" y="1104384"/>
            <a:ext cx="4998308" cy="461665"/>
          </a:xfrm>
          <a:prstGeom prst="rect">
            <a:avLst/>
          </a:prstGeom>
          <a:solidFill>
            <a:schemeClr val="accent2">
              <a:lumMod val="20000"/>
              <a:lumOff val="8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cs typeface="Calibri"/>
              </a:rPr>
              <a:t>...also, </a:t>
            </a:r>
            <a:r>
              <a:rPr lang="en-GB" sz="2400" b="1" i="1" dirty="0">
                <a:cs typeface="Calibri"/>
              </a:rPr>
              <a:t>why</a:t>
            </a:r>
            <a:r>
              <a:rPr lang="en-GB" sz="2400" dirty="0">
                <a:cs typeface="Calibri"/>
              </a:rPr>
              <a:t> do soldiers write poems?</a:t>
            </a:r>
          </a:p>
        </p:txBody>
      </p:sp>
      <p:sp>
        <p:nvSpPr>
          <p:cNvPr id="4" name="TextBox 3">
            <a:extLst>
              <a:ext uri="{FF2B5EF4-FFF2-40B4-BE49-F238E27FC236}">
                <a16:creationId xmlns:a16="http://schemas.microsoft.com/office/drawing/2014/main" id="{36D34CF4-63A9-6562-23CF-B2C34159C3DD}"/>
              </a:ext>
            </a:extLst>
          </p:cNvPr>
          <p:cNvSpPr txBox="1"/>
          <p:nvPr/>
        </p:nvSpPr>
        <p:spPr>
          <a:xfrm>
            <a:off x="6302829" y="1608365"/>
            <a:ext cx="5682343" cy="5016758"/>
          </a:xfrm>
          <a:prstGeom prst="rect">
            <a:avLst/>
          </a:prstGeom>
          <a:solidFill>
            <a:schemeClr val="accent2">
              <a:lumMod val="20000"/>
              <a:lumOff val="8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cs typeface="Segoe UI"/>
              </a:rPr>
              <a:t>​</a:t>
            </a:r>
            <a:r>
              <a:rPr lang="en-GB" sz="2000" dirty="0">
                <a:cs typeface="Segoe UI"/>
              </a:rPr>
              <a:t>Although ‘war poet’ tends traditionally to refer to active combatants, war poetry has been written by many ‘civilians’ caught up in conflict in other ways.</a:t>
            </a:r>
            <a:endParaRPr lang="en-US" dirty="0">
              <a:cs typeface="Calibri" panose="020F0502020204030204"/>
            </a:endParaRPr>
          </a:p>
          <a:p>
            <a:endParaRPr lang="en-GB" sz="2000" dirty="0">
              <a:cs typeface="Segoe UI"/>
            </a:endParaRPr>
          </a:p>
          <a:p>
            <a:r>
              <a:rPr lang="en-GB" sz="2000" dirty="0">
                <a:cs typeface="Segoe UI"/>
              </a:rPr>
              <a:t>​</a:t>
            </a:r>
          </a:p>
          <a:p>
            <a:r>
              <a:rPr lang="en-GB" sz="2000" dirty="0">
                <a:cs typeface="Segoe UI"/>
              </a:rPr>
              <a:t>In the global, ‘total war’ of 1939-45, that saw the holocaust, the blitz and Hiroshima, virtually no poet was untouched by the experience of war. </a:t>
            </a:r>
          </a:p>
          <a:p>
            <a:endParaRPr lang="en-GB" sz="2000" dirty="0">
              <a:cs typeface="Segoe UI"/>
            </a:endParaRPr>
          </a:p>
          <a:p>
            <a:r>
              <a:rPr lang="en-GB" sz="2000" dirty="0">
                <a:cs typeface="Segoe UI"/>
              </a:rPr>
              <a:t>The same was true for the civil conflicts and revolutions in Spain and Eastern Europe. </a:t>
            </a:r>
            <a:endParaRPr lang="en-US" dirty="0">
              <a:cs typeface="Calibri" panose="020F0502020204030204"/>
            </a:endParaRPr>
          </a:p>
          <a:p>
            <a:endParaRPr lang="en-GB" sz="2000" b="1" dirty="0">
              <a:cs typeface="Segoe UI"/>
            </a:endParaRPr>
          </a:p>
          <a:p>
            <a:r>
              <a:rPr lang="en-GB" sz="2000" b="1" dirty="0">
                <a:cs typeface="Segoe UI"/>
              </a:rPr>
              <a:t>That does not mean, however, that every poet responded to war by writing directly about it. For some, the proper response of a poet was one of consciously (conscientiously) keeping silent</a:t>
            </a:r>
            <a:r>
              <a:rPr lang="en-GB" sz="2000" dirty="0">
                <a:cs typeface="Segoe UI"/>
              </a:rPr>
              <a:t>.</a:t>
            </a:r>
            <a:r>
              <a:rPr lang="en-US" sz="2000" dirty="0">
                <a:cs typeface="Segoe UI"/>
              </a:rPr>
              <a:t>​</a:t>
            </a:r>
            <a:endParaRPr lang="en-US">
              <a:cs typeface="Calibri"/>
            </a:endParaRPr>
          </a:p>
        </p:txBody>
      </p:sp>
    </p:spTree>
    <p:extLst>
      <p:ext uri="{BB962C8B-B14F-4D97-AF65-F5344CB8AC3E}">
        <p14:creationId xmlns:p14="http://schemas.microsoft.com/office/powerpoint/2010/main" val="11682129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8385" y="160338"/>
            <a:ext cx="9267473" cy="584775"/>
          </a:xfrm>
          <a:prstGeom prst="rect">
            <a:avLst/>
          </a:prstGeom>
          <a:solidFill>
            <a:schemeClr val="accent2">
              <a:lumMod val="20000"/>
              <a:lumOff val="80000"/>
            </a:schemeClr>
          </a:solidFill>
          <a:ln>
            <a:solidFill>
              <a:schemeClr val="tx1"/>
            </a:solidFill>
          </a:ln>
        </p:spPr>
        <p:txBody>
          <a:bodyPr wrap="none">
            <a:spAutoFit/>
          </a:bodyPr>
          <a:lstStyle/>
          <a:p>
            <a:pPr>
              <a:spcAft>
                <a:spcPts val="500"/>
              </a:spcAft>
            </a:pPr>
            <a:r>
              <a:rPr lang="en-GB" sz="3200" dirty="0"/>
              <a:t>Write Osborne or Raleigh’s letter home before the raid</a:t>
            </a:r>
          </a:p>
        </p:txBody>
      </p:sp>
      <p:sp>
        <p:nvSpPr>
          <p:cNvPr id="3" name="AutoShape 2" descr="NHS Couch to 5K - Apps on Google Pl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p:cNvGrpSpPr/>
          <p:nvPr/>
        </p:nvGrpSpPr>
        <p:grpSpPr>
          <a:xfrm>
            <a:off x="460375" y="263166"/>
            <a:ext cx="2143125" cy="2143125"/>
            <a:chOff x="460375" y="263166"/>
            <a:chExt cx="2143125" cy="2143125"/>
          </a:xfrm>
        </p:grpSpPr>
        <p:pic>
          <p:nvPicPr>
            <p:cNvPr id="4" name="Picture 3"/>
            <p:cNvPicPr>
              <a:picLocks noChangeAspect="1"/>
            </p:cNvPicPr>
            <p:nvPr/>
          </p:nvPicPr>
          <p:blipFill>
            <a:blip r:embed="rId2"/>
            <a:stretch>
              <a:fillRect/>
            </a:stretch>
          </p:blipFill>
          <p:spPr>
            <a:xfrm>
              <a:off x="460375" y="263166"/>
              <a:ext cx="2143125" cy="2143125"/>
            </a:xfrm>
            <a:prstGeom prst="rect">
              <a:avLst/>
            </a:prstGeom>
          </p:spPr>
        </p:pic>
        <p:pic>
          <p:nvPicPr>
            <p:cNvPr id="5" name="Picture 4"/>
            <p:cNvPicPr>
              <a:picLocks noChangeAspect="1"/>
            </p:cNvPicPr>
            <p:nvPr/>
          </p:nvPicPr>
          <p:blipFill>
            <a:blip r:embed="rId3"/>
            <a:stretch>
              <a:fillRect/>
            </a:stretch>
          </p:blipFill>
          <p:spPr>
            <a:xfrm>
              <a:off x="1340986" y="1085938"/>
              <a:ext cx="1105259" cy="1096823"/>
            </a:xfrm>
            <a:prstGeom prst="rect">
              <a:avLst/>
            </a:prstGeom>
          </p:spPr>
        </p:pic>
      </p:grpSp>
      <p:sp>
        <p:nvSpPr>
          <p:cNvPr id="7" name="TextBox 6">
            <a:extLst>
              <a:ext uri="{FF2B5EF4-FFF2-40B4-BE49-F238E27FC236}">
                <a16:creationId xmlns:a16="http://schemas.microsoft.com/office/drawing/2014/main" id="{EAAF7856-7F5F-C864-3456-77E9BAC409A0}"/>
              </a:ext>
            </a:extLst>
          </p:cNvPr>
          <p:cNvSpPr txBox="1"/>
          <p:nvPr/>
        </p:nvSpPr>
        <p:spPr>
          <a:xfrm>
            <a:off x="3167429" y="1474909"/>
            <a:ext cx="633485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Teacher to select 5 sentences (3 from 1-23 plus 24-5). SLOW writing practice.</a:t>
            </a:r>
          </a:p>
          <a:p>
            <a:endParaRPr lang="en-GB" dirty="0">
              <a:cs typeface="Calibri"/>
            </a:endParaRPr>
          </a:p>
          <a:p>
            <a:r>
              <a:rPr lang="en-GB">
                <a:cs typeface="Calibri"/>
              </a:rPr>
              <a:t>E.g. </a:t>
            </a:r>
          </a:p>
          <a:p>
            <a:endParaRPr lang="en-GB" dirty="0">
              <a:cs typeface="Calibri"/>
            </a:endParaRPr>
          </a:p>
        </p:txBody>
      </p:sp>
    </p:spTree>
    <p:extLst>
      <p:ext uri="{BB962C8B-B14F-4D97-AF65-F5344CB8AC3E}">
        <p14:creationId xmlns:p14="http://schemas.microsoft.com/office/powerpoint/2010/main" val="33855983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627" y="1384339"/>
            <a:ext cx="6096000" cy="1790234"/>
          </a:xfrm>
          <a:prstGeom prst="rect">
            <a:avLst/>
          </a:prstGeom>
          <a:solidFill>
            <a:schemeClr val="accent6">
              <a:lumMod val="20000"/>
              <a:lumOff val="80000"/>
            </a:schemeClr>
          </a:solidFill>
          <a:ln>
            <a:solidFill>
              <a:schemeClr val="tx1"/>
            </a:solidFill>
          </a:ln>
        </p:spPr>
        <p:txBody>
          <a:bodyPr>
            <a:spAutoFit/>
          </a:bodyPr>
          <a:lstStyle/>
          <a:p>
            <a:pPr>
              <a:spcAft>
                <a:spcPts val="1000"/>
              </a:spcAft>
            </a:pPr>
            <a:r>
              <a:rPr lang="en-GB" b="1" dirty="0">
                <a:solidFill>
                  <a:srgbClr val="000000"/>
                </a:solidFill>
                <a:latin typeface="Calibri Light" panose="020F0302020204030204" pitchFamily="34" charset="0"/>
                <a:ea typeface="Times New Roman" panose="02020603050405020304" pitchFamily="18" charset="0"/>
              </a:rPr>
              <a:t>The well-made play and the play made well, </a:t>
            </a:r>
            <a:r>
              <a:rPr lang="en-GB" b="1" dirty="0" err="1">
                <a:solidFill>
                  <a:srgbClr val="000000"/>
                </a:solidFill>
                <a:latin typeface="Calibri Light" panose="020F0302020204030204" pitchFamily="34" charset="0"/>
                <a:ea typeface="Times New Roman" panose="02020603050405020304" pitchFamily="18" charset="0"/>
              </a:rPr>
              <a:t>Maddy</a:t>
            </a:r>
            <a:r>
              <a:rPr lang="en-GB" b="1" dirty="0">
                <a:solidFill>
                  <a:srgbClr val="000000"/>
                </a:solidFill>
                <a:latin typeface="Calibri Light" panose="020F0302020204030204" pitchFamily="34" charset="0"/>
                <a:ea typeface="Times New Roman" panose="02020603050405020304" pitchFamily="18" charset="0"/>
              </a:rPr>
              <a:t> Costa</a:t>
            </a:r>
          </a:p>
          <a:p>
            <a:pPr>
              <a:spcAft>
                <a:spcPts val="1000"/>
              </a:spcAft>
            </a:pPr>
            <a:r>
              <a:rPr lang="en-GB" sz="2800" b="1" dirty="0">
                <a:effectLst/>
                <a:latin typeface="Times New Roman" panose="02020603050405020304" pitchFamily="18" charset="0"/>
                <a:ea typeface="Times New Roman" panose="02020603050405020304" pitchFamily="18" charset="0"/>
                <a:hlinkClick r:id="rId2"/>
              </a:rPr>
              <a:t>https://www.writeaplay.co.uk/the-well-made-play-and-the-play-made-well-by-maddy-costa/</a:t>
            </a:r>
            <a:endParaRPr lang="en-GB" sz="2800" b="1" dirty="0">
              <a:effectLst/>
              <a:latin typeface="Times New Roman" panose="02020603050405020304" pitchFamily="18" charset="0"/>
              <a:ea typeface="Times New Roman" panose="02020603050405020304" pitchFamily="18" charset="0"/>
            </a:endParaRPr>
          </a:p>
        </p:txBody>
      </p:sp>
      <p:sp>
        <p:nvSpPr>
          <p:cNvPr id="4" name="Title 1"/>
          <p:cNvSpPr txBox="1">
            <a:spLocks/>
          </p:cNvSpPr>
          <p:nvPr/>
        </p:nvSpPr>
        <p:spPr>
          <a:xfrm>
            <a:off x="373627" y="315963"/>
            <a:ext cx="5742038" cy="863907"/>
          </a:xfrm>
          <a:prstGeom prst="rect">
            <a:avLst/>
          </a:prstGeom>
          <a:solidFill>
            <a:schemeClr val="accent2">
              <a:lumMod val="20000"/>
              <a:lumOff val="80000"/>
            </a:schemeClr>
          </a:solidFill>
          <a:ln>
            <a:solidFill>
              <a:schemeClr val="tx1"/>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t>Extension: Additional Reading</a:t>
            </a:r>
            <a:endParaRPr lang="en-GB" sz="3600" dirty="0"/>
          </a:p>
        </p:txBody>
      </p:sp>
      <p:sp>
        <p:nvSpPr>
          <p:cNvPr id="5" name="Rectangle 4"/>
          <p:cNvSpPr/>
          <p:nvPr/>
        </p:nvSpPr>
        <p:spPr>
          <a:xfrm>
            <a:off x="373627" y="3480308"/>
            <a:ext cx="7245894" cy="1020792"/>
          </a:xfrm>
          <a:prstGeom prst="rect">
            <a:avLst/>
          </a:prstGeom>
          <a:solidFill>
            <a:schemeClr val="accent4">
              <a:lumMod val="20000"/>
              <a:lumOff val="80000"/>
            </a:schemeClr>
          </a:solidFill>
          <a:ln>
            <a:solidFill>
              <a:schemeClr val="tx1"/>
            </a:solidFill>
          </a:ln>
        </p:spPr>
        <p:txBody>
          <a:bodyPr wrap="none">
            <a:spAutoFit/>
          </a:bodyPr>
          <a:lstStyle/>
          <a:p>
            <a:pPr>
              <a:spcBef>
                <a:spcPts val="1200"/>
              </a:spcBef>
              <a:spcAft>
                <a:spcPts val="1000"/>
              </a:spcAft>
            </a:pPr>
            <a:r>
              <a:rPr lang="en-GB" b="1" kern="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Form, structure and language in Journey's End</a:t>
            </a:r>
          </a:p>
          <a:p>
            <a:pPr>
              <a:spcBef>
                <a:spcPts val="1200"/>
              </a:spcBef>
              <a:spcAft>
                <a:spcPts val="1000"/>
              </a:spcAft>
            </a:pPr>
            <a:r>
              <a:rPr lang="en-GB" sz="2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hlinkClick r:id="rId3"/>
              </a:rPr>
              <a:t>https://www.bbc.co.uk/bitesize/guides/z8kky4j/revision/5</a:t>
            </a:r>
            <a:endParaRPr lang="en-GB" sz="2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373627" y="4806835"/>
            <a:ext cx="7039896" cy="1015663"/>
          </a:xfrm>
          <a:prstGeom prst="rect">
            <a:avLst/>
          </a:prstGeom>
          <a:solidFill>
            <a:schemeClr val="accent3">
              <a:lumMod val="40000"/>
              <a:lumOff val="60000"/>
            </a:schemeClr>
          </a:solidFill>
          <a:ln>
            <a:solidFill>
              <a:schemeClr val="tx1"/>
            </a:solidFill>
          </a:ln>
        </p:spPr>
        <p:txBody>
          <a:bodyPr wrap="square">
            <a:spAutoFit/>
          </a:bodyPr>
          <a:lstStyle/>
          <a:p>
            <a:pPr fontAlgn="base">
              <a:lnSpc>
                <a:spcPts val="1800"/>
              </a:lnSpc>
              <a:spcAft>
                <a:spcPts val="0"/>
              </a:spcAft>
            </a:pPr>
            <a:r>
              <a:rPr lang="en-GB" b="1" dirty="0">
                <a:solidFill>
                  <a:srgbClr val="000000"/>
                </a:solidFill>
                <a:latin typeface="Calibri Light" panose="020F0302020204030204" pitchFamily="34" charset="0"/>
                <a:ea typeface="Times New Roman" panose="02020603050405020304" pitchFamily="18" charset="0"/>
              </a:rPr>
              <a:t>Journey’s end – the classic war play explored, Robert Gore-Langton</a:t>
            </a:r>
            <a:endParaRPr lang="en-GB" dirty="0">
              <a:latin typeface="Times New Roman" panose="02020603050405020304" pitchFamily="18" charset="0"/>
              <a:ea typeface="Times New Roman" panose="02020603050405020304" pitchFamily="18" charset="0"/>
            </a:endParaRPr>
          </a:p>
          <a:p>
            <a:pPr fontAlgn="base">
              <a:lnSpc>
                <a:spcPts val="1800"/>
              </a:lnSpc>
              <a:spcAft>
                <a:spcPts val="0"/>
              </a:spcAft>
            </a:pPr>
            <a:r>
              <a:rPr lang="en-GB" b="1" dirty="0">
                <a:solidFill>
                  <a:srgbClr val="000000"/>
                </a:solidFill>
                <a:latin typeface="Calibri Light" panose="020F0302020204030204" pitchFamily="34" charset="0"/>
                <a:ea typeface="Times New Roman" panose="02020603050405020304" pitchFamily="18" charset="0"/>
              </a:rPr>
              <a:t>Book review by Dominic Cavendish</a:t>
            </a:r>
            <a:r>
              <a:rPr lang="en-GB" b="1" dirty="0">
                <a:solidFill>
                  <a:srgbClr val="000000"/>
                </a:solidFill>
                <a:latin typeface="Calibri Light" panose="020F0302020204030204" pitchFamily="34" charset="0"/>
                <a:ea typeface="Times New Roman" panose="02020603050405020304" pitchFamily="18" charset="0"/>
                <a:hlinkClick r:id="rId4"/>
              </a:rPr>
              <a:t>https://www.theatrevoice.com/review/journeys-end-classic-war-play-explored-robert-gore-langton/</a:t>
            </a:r>
            <a:endParaRPr lang="en-GB" dirty="0">
              <a:latin typeface="Times New Roman" panose="02020603050405020304" pitchFamily="18" charset="0"/>
              <a:ea typeface="Times New Roman" panose="02020603050405020304" pitchFamily="18" charset="0"/>
            </a:endParaRPr>
          </a:p>
        </p:txBody>
      </p:sp>
      <p:sp>
        <p:nvSpPr>
          <p:cNvPr id="7" name="Rectangle 6"/>
          <p:cNvSpPr/>
          <p:nvPr/>
        </p:nvSpPr>
        <p:spPr>
          <a:xfrm>
            <a:off x="7285704" y="315963"/>
            <a:ext cx="3972232" cy="2159566"/>
          </a:xfrm>
          <a:prstGeom prst="rect">
            <a:avLst/>
          </a:prstGeom>
          <a:solidFill>
            <a:schemeClr val="accent2">
              <a:lumMod val="20000"/>
              <a:lumOff val="80000"/>
            </a:schemeClr>
          </a:solidFill>
          <a:ln>
            <a:solidFill>
              <a:schemeClr val="tx1"/>
            </a:solidFill>
          </a:ln>
        </p:spPr>
        <p:txBody>
          <a:bodyPr wrap="square">
            <a:spAutoFit/>
          </a:bodyPr>
          <a:lstStyle/>
          <a:p>
            <a:pPr>
              <a:spcAft>
                <a:spcPts val="1000"/>
              </a:spcAft>
            </a:pPr>
            <a:r>
              <a:rPr lang="en-GB" b="1" i="1" dirty="0">
                <a:latin typeface="Calibri Light" panose="020F0302020204030204" pitchFamily="34" charset="0"/>
                <a:ea typeface="Times New Roman" panose="02020603050405020304" pitchFamily="18" charset="0"/>
              </a:rPr>
              <a:t>Journey’s End</a:t>
            </a:r>
            <a:r>
              <a:rPr lang="en-GB" b="1" dirty="0">
                <a:latin typeface="Calibri Light" panose="020F0302020204030204" pitchFamily="34" charset="0"/>
                <a:ea typeface="Times New Roman" panose="02020603050405020304" pitchFamily="18" charset="0"/>
              </a:rPr>
              <a:t>: An Account of the Changing Responses Towards the First World War’s Representation  </a:t>
            </a:r>
          </a:p>
          <a:p>
            <a:pPr>
              <a:spcAft>
                <a:spcPts val="1000"/>
              </a:spcAft>
            </a:pPr>
            <a:r>
              <a:rPr lang="en-GB" dirty="0"/>
              <a:t>Amanda Phipps</a:t>
            </a:r>
            <a:br>
              <a:rPr lang="en-GB" dirty="0"/>
            </a:br>
            <a:r>
              <a:rPr lang="en-GB" dirty="0">
                <a:hlinkClick r:id="rId5"/>
              </a:rPr>
              <a:t>https://warwick.ac.uk/fac/arts/history/students/retrospectives/issues/amanda-phipps.pdf</a:t>
            </a:r>
            <a:endParaRPr lang="en-GB"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62424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56742358"/>
              </p:ext>
            </p:extLst>
          </p:nvPr>
        </p:nvGraphicFramePr>
        <p:xfrm>
          <a:off x="88489" y="339836"/>
          <a:ext cx="11779045" cy="5872138"/>
        </p:xfrm>
        <a:graphic>
          <a:graphicData uri="http://schemas.openxmlformats.org/drawingml/2006/table">
            <a:tbl>
              <a:tblPr firstRow="1" firstCol="1" bandRow="1">
                <a:tableStyleId>{5C22544A-7EE6-4342-B048-85BDC9FD1C3A}</a:tableStyleId>
              </a:tblPr>
              <a:tblGrid>
                <a:gridCol w="2170261">
                  <a:extLst>
                    <a:ext uri="{9D8B030D-6E8A-4147-A177-3AD203B41FA5}">
                      <a16:colId xmlns:a16="http://schemas.microsoft.com/office/drawing/2014/main" val="1527295416"/>
                    </a:ext>
                  </a:extLst>
                </a:gridCol>
                <a:gridCol w="5624000">
                  <a:extLst>
                    <a:ext uri="{9D8B030D-6E8A-4147-A177-3AD203B41FA5}">
                      <a16:colId xmlns:a16="http://schemas.microsoft.com/office/drawing/2014/main" val="1130580735"/>
                    </a:ext>
                  </a:extLst>
                </a:gridCol>
                <a:gridCol w="1445989">
                  <a:extLst>
                    <a:ext uri="{9D8B030D-6E8A-4147-A177-3AD203B41FA5}">
                      <a16:colId xmlns:a16="http://schemas.microsoft.com/office/drawing/2014/main" val="2863271648"/>
                    </a:ext>
                  </a:extLst>
                </a:gridCol>
                <a:gridCol w="2538795">
                  <a:extLst>
                    <a:ext uri="{9D8B030D-6E8A-4147-A177-3AD203B41FA5}">
                      <a16:colId xmlns:a16="http://schemas.microsoft.com/office/drawing/2014/main" val="2572060765"/>
                    </a:ext>
                  </a:extLst>
                </a:gridCol>
              </a:tblGrid>
              <a:tr h="465949">
                <a:tc>
                  <a:txBody>
                    <a:bodyPr/>
                    <a:lstStyle/>
                    <a:p>
                      <a:pPr marR="71755" algn="l">
                        <a:spcAft>
                          <a:spcPts val="0"/>
                        </a:spcAft>
                      </a:pPr>
                      <a:r>
                        <a:rPr lang="en-GB" sz="1200" dirty="0">
                          <a:effectLst/>
                        </a:rPr>
                        <a:t>Key questions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87" marR="44587" marT="0" marB="0"/>
                </a:tc>
                <a:tc>
                  <a:txBody>
                    <a:bodyPr/>
                    <a:lstStyle/>
                    <a:p>
                      <a:pPr marR="71755" algn="l">
                        <a:spcAft>
                          <a:spcPts val="0"/>
                        </a:spcAft>
                      </a:pPr>
                      <a:r>
                        <a:rPr lang="en-GB" sz="1200" dirty="0">
                          <a:effectLst/>
                        </a:rPr>
                        <a:t>Core knowledge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87" marR="44587" marT="0" marB="0"/>
                </a:tc>
                <a:tc>
                  <a:txBody>
                    <a:bodyPr/>
                    <a:lstStyle/>
                    <a:p>
                      <a:pPr marR="71755" algn="l">
                        <a:spcAft>
                          <a:spcPts val="0"/>
                        </a:spcAft>
                      </a:pPr>
                      <a:r>
                        <a:rPr lang="en-GB" sz="1200">
                          <a:effectLst/>
                        </a:rPr>
                        <a:t>Terminology &amp; vocabulary</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87" marR="44587" marT="0" marB="0"/>
                </a:tc>
                <a:tc>
                  <a:txBody>
                    <a:bodyPr/>
                    <a:lstStyle/>
                    <a:p>
                      <a:pPr marR="71755" algn="l">
                        <a:spcAft>
                          <a:spcPts val="0"/>
                        </a:spcAft>
                      </a:pPr>
                      <a:r>
                        <a:rPr lang="en-GB" sz="1200">
                          <a:effectLst/>
                        </a:rPr>
                        <a:t>Discussion, reading &amp; writing</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87" marR="44587" marT="0" marB="0"/>
                </a:tc>
                <a:extLst>
                  <a:ext uri="{0D108BD9-81ED-4DB2-BD59-A6C34878D82A}">
                    <a16:rowId xmlns:a16="http://schemas.microsoft.com/office/drawing/2014/main" val="4026202788"/>
                  </a:ext>
                </a:extLst>
              </a:tr>
              <a:tr h="3231412">
                <a:tc>
                  <a:txBody>
                    <a:bodyPr/>
                    <a:lstStyle/>
                    <a:p>
                      <a:pPr algn="l">
                        <a:spcAft>
                          <a:spcPts val="300"/>
                        </a:spcAft>
                      </a:pPr>
                      <a:r>
                        <a:rPr lang="en-US" sz="1200" u="sng" dirty="0">
                          <a:effectLst/>
                        </a:rPr>
                        <a:t>Big questions</a:t>
                      </a:r>
                      <a:r>
                        <a:rPr lang="en-US" sz="1200" dirty="0">
                          <a:effectLst/>
                        </a:rPr>
                        <a:t>:</a:t>
                      </a:r>
                      <a:endParaRPr lang="en-GB" sz="1200" dirty="0">
                        <a:effectLst/>
                      </a:endParaRPr>
                    </a:p>
                    <a:p>
                      <a:pPr algn="l">
                        <a:spcAft>
                          <a:spcPts val="0"/>
                        </a:spcAft>
                      </a:pPr>
                      <a:r>
                        <a:rPr lang="en-GB" sz="1200" dirty="0">
                          <a:effectLst/>
                        </a:rPr>
                        <a:t>How do human beings cope with the horrors of war?</a:t>
                      </a:r>
                    </a:p>
                    <a:p>
                      <a:pPr algn="l">
                        <a:spcAft>
                          <a:spcPts val="0"/>
                        </a:spcAft>
                      </a:pPr>
                      <a:r>
                        <a:rPr lang="en-GB" sz="1200" dirty="0">
                          <a:effectLst/>
                        </a:rPr>
                        <a:t> </a:t>
                      </a:r>
                    </a:p>
                    <a:p>
                      <a:pPr algn="l">
                        <a:spcAft>
                          <a:spcPts val="0"/>
                        </a:spcAft>
                      </a:pPr>
                      <a:r>
                        <a:rPr lang="en-GB" sz="1200" dirty="0">
                          <a:effectLst/>
                        </a:rPr>
                        <a:t>Is it better to feel pain or numbness? </a:t>
                      </a:r>
                    </a:p>
                    <a:p>
                      <a:pPr algn="l">
                        <a:spcAft>
                          <a:spcPts val="0"/>
                        </a:spcAft>
                      </a:pPr>
                      <a:r>
                        <a:rPr lang="en-GB" sz="1200" dirty="0">
                          <a:effectLst/>
                        </a:rPr>
                        <a:t> </a:t>
                      </a:r>
                    </a:p>
                    <a:p>
                      <a:pPr algn="l">
                        <a:spcAft>
                          <a:spcPts val="300"/>
                        </a:spcAft>
                      </a:pPr>
                      <a:r>
                        <a:rPr lang="en-US" sz="1200" dirty="0">
                          <a:effectLst/>
                        </a:rPr>
                        <a:t> </a:t>
                      </a:r>
                      <a:endParaRPr lang="en-GB" sz="1200" dirty="0">
                        <a:effectLst/>
                      </a:endParaRPr>
                    </a:p>
                    <a:p>
                      <a:pPr algn="l">
                        <a:spcAft>
                          <a:spcPts val="300"/>
                        </a:spcAft>
                      </a:pPr>
                      <a:r>
                        <a:rPr lang="en-US" sz="1200" u="sng" dirty="0">
                          <a:effectLst/>
                        </a:rPr>
                        <a:t>Key questions:</a:t>
                      </a:r>
                      <a:endParaRPr lang="en-GB" sz="1200" dirty="0">
                        <a:effectLst/>
                      </a:endParaRPr>
                    </a:p>
                    <a:p>
                      <a:pPr algn="l">
                        <a:spcAft>
                          <a:spcPts val="300"/>
                        </a:spcAft>
                      </a:pPr>
                      <a:r>
                        <a:rPr lang="en-US" sz="1200" dirty="0">
                          <a:effectLst/>
                        </a:rPr>
                        <a:t>What is modernism?</a:t>
                      </a:r>
                      <a:endParaRPr lang="en-GB" sz="1200" dirty="0">
                        <a:effectLst/>
                      </a:endParaRPr>
                    </a:p>
                    <a:p>
                      <a:pPr algn="l">
                        <a:spcAft>
                          <a:spcPts val="300"/>
                        </a:spcAft>
                      </a:pPr>
                      <a:r>
                        <a:rPr lang="en-US" sz="1200" dirty="0">
                          <a:effectLst/>
                        </a:rPr>
                        <a:t>How is modernism a reaction to WW1?</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87" marR="44587" marT="0" marB="0"/>
                </a:tc>
                <a:tc>
                  <a:txBody>
                    <a:bodyPr/>
                    <a:lstStyle/>
                    <a:p>
                      <a:pPr algn="l">
                        <a:spcAft>
                          <a:spcPts val="300"/>
                        </a:spcAft>
                      </a:pPr>
                      <a:r>
                        <a:rPr lang="en-GB" sz="1200" dirty="0">
                          <a:effectLst/>
                        </a:rPr>
                        <a:t>Features of modernism: </a:t>
                      </a:r>
                    </a:p>
                    <a:p>
                      <a:pPr marL="342900" lvl="0" indent="-342900" algn="l">
                        <a:lnSpc>
                          <a:spcPct val="107000"/>
                        </a:lnSpc>
                        <a:spcAft>
                          <a:spcPts val="300"/>
                        </a:spcAft>
                        <a:buFont typeface="Calibri" panose="020F0502020204030204" pitchFamily="34" charset="0"/>
                        <a:buChar char="-"/>
                      </a:pPr>
                      <a:r>
                        <a:rPr lang="en-GB" sz="1200" dirty="0">
                          <a:effectLst/>
                        </a:rPr>
                        <a:t>individualism (the individual is more important than society)</a:t>
                      </a:r>
                    </a:p>
                    <a:p>
                      <a:pPr marL="342900" lvl="0" indent="-342900" algn="l">
                        <a:lnSpc>
                          <a:spcPct val="107000"/>
                        </a:lnSpc>
                        <a:spcAft>
                          <a:spcPts val="300"/>
                        </a:spcAft>
                        <a:buFont typeface="Calibri" panose="020F0502020204030204" pitchFamily="34" charset="0"/>
                        <a:buChar char="-"/>
                      </a:pPr>
                      <a:r>
                        <a:rPr lang="en-GB" sz="1200" dirty="0">
                          <a:effectLst/>
                        </a:rPr>
                        <a:t>experimentation (breaking free of old forms &amp; techniques)</a:t>
                      </a:r>
                    </a:p>
                    <a:p>
                      <a:pPr marL="342900" lvl="0" indent="-342900" algn="l">
                        <a:lnSpc>
                          <a:spcPct val="107000"/>
                        </a:lnSpc>
                        <a:spcAft>
                          <a:spcPts val="300"/>
                        </a:spcAft>
                        <a:buFont typeface="Calibri" panose="020F0502020204030204" pitchFamily="34" charset="0"/>
                        <a:buChar char="-"/>
                      </a:pPr>
                      <a:r>
                        <a:rPr lang="en-GB" sz="1200" dirty="0">
                          <a:effectLst/>
                        </a:rPr>
                        <a:t>absurdity (the violence of the war = madness)</a:t>
                      </a:r>
                    </a:p>
                    <a:p>
                      <a:pPr marL="342900" lvl="0" indent="-342900" algn="l">
                        <a:lnSpc>
                          <a:spcPct val="107000"/>
                        </a:lnSpc>
                        <a:spcAft>
                          <a:spcPts val="300"/>
                        </a:spcAft>
                        <a:buFont typeface="Calibri" panose="020F0502020204030204" pitchFamily="34" charset="0"/>
                        <a:buChar char="-"/>
                      </a:pPr>
                      <a:r>
                        <a:rPr lang="en-GB" sz="1200" dirty="0">
                          <a:effectLst/>
                        </a:rPr>
                        <a:t>symbolism (reality has multiple layers)</a:t>
                      </a:r>
                    </a:p>
                    <a:p>
                      <a:pPr marL="342900" lvl="0" indent="-342900" algn="l">
                        <a:lnSpc>
                          <a:spcPct val="107000"/>
                        </a:lnSpc>
                        <a:spcAft>
                          <a:spcPts val="300"/>
                        </a:spcAft>
                        <a:buFont typeface="Calibri" panose="020F0502020204030204" pitchFamily="34" charset="0"/>
                        <a:buChar char="-"/>
                      </a:pPr>
                      <a:r>
                        <a:rPr lang="en-GB" sz="1200" dirty="0">
                          <a:effectLst/>
                        </a:rPr>
                        <a:t>formalism (art is a process made of parts)  </a:t>
                      </a:r>
                    </a:p>
                    <a:p>
                      <a:pPr algn="l">
                        <a:spcAft>
                          <a:spcPts val="300"/>
                        </a:spcAft>
                      </a:pPr>
                      <a:r>
                        <a:rPr lang="en-GB" sz="1200" dirty="0">
                          <a:effectLst/>
                        </a:rPr>
                        <a:t>Although Journey’s End seems stylistically conventional. Yet if we consider the play’s concerns — such as waiting and the absurdity of life, or at least life when viewed from the trenches — we can appreciate a certain modernist mode of thought. Which of the above features apply to the play?</a:t>
                      </a:r>
                    </a:p>
                    <a:p>
                      <a:pPr algn="l">
                        <a:spcAft>
                          <a:spcPts val="300"/>
                        </a:spcAft>
                      </a:pPr>
                      <a:r>
                        <a:rPr lang="en-GB" sz="1200" dirty="0">
                          <a:effectLst/>
                        </a:rPr>
                        <a:t>Texts:</a:t>
                      </a:r>
                    </a:p>
                    <a:p>
                      <a:pPr marL="342900" lvl="0" indent="-342900" algn="l">
                        <a:lnSpc>
                          <a:spcPct val="107000"/>
                        </a:lnSpc>
                        <a:spcAft>
                          <a:spcPts val="0"/>
                        </a:spcAft>
                        <a:buFont typeface="Calibri" panose="020F0502020204030204" pitchFamily="34" charset="0"/>
                        <a:buChar char="-"/>
                      </a:pPr>
                      <a:r>
                        <a:rPr lang="en-GB" sz="1200" dirty="0">
                          <a:effectLst/>
                        </a:rPr>
                        <a:t>Ian Beck, Propping Up The Line</a:t>
                      </a:r>
                    </a:p>
                    <a:p>
                      <a:pPr marL="342900" lvl="0" indent="-342900" algn="l">
                        <a:lnSpc>
                          <a:spcPct val="107000"/>
                        </a:lnSpc>
                        <a:spcAft>
                          <a:spcPts val="0"/>
                        </a:spcAft>
                        <a:buFont typeface="Calibri" panose="020F0502020204030204" pitchFamily="34" charset="0"/>
                        <a:buChar char="-"/>
                      </a:pPr>
                      <a:r>
                        <a:rPr lang="en-GB" sz="1200" dirty="0">
                          <a:effectLst/>
                        </a:rPr>
                        <a:t>Wilfred Owen, ‘Exposure’</a:t>
                      </a:r>
                    </a:p>
                    <a:p>
                      <a:pPr marL="342900" lvl="0" indent="-342900" algn="l">
                        <a:lnSpc>
                          <a:spcPct val="107000"/>
                        </a:lnSpc>
                        <a:spcAft>
                          <a:spcPts val="800"/>
                        </a:spcAft>
                        <a:buFont typeface="Calibri" panose="020F0502020204030204" pitchFamily="34" charset="0"/>
                        <a:buChar char="-"/>
                      </a:pPr>
                      <a:r>
                        <a:rPr lang="en-GB" sz="1200" dirty="0">
                          <a:effectLst/>
                        </a:rPr>
                        <a:t>Alcoholism and the First World War.</a:t>
                      </a:r>
                    </a:p>
                    <a:p>
                      <a:pPr algn="l">
                        <a:lnSpc>
                          <a:spcPct val="107000"/>
                        </a:lnSpc>
                        <a:spcAft>
                          <a:spcPts val="800"/>
                        </a:spcAf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87" marR="44587" marT="0" marB="0"/>
                </a:tc>
                <a:tc>
                  <a:txBody>
                    <a:bodyPr/>
                    <a:lstStyle/>
                    <a:p>
                      <a:pPr algn="l">
                        <a:spcAft>
                          <a:spcPts val="300"/>
                        </a:spcAft>
                      </a:pPr>
                      <a:r>
                        <a:rPr lang="en-GB" sz="1200" u="sng" dirty="0">
                          <a:effectLst/>
                        </a:rPr>
                        <a:t>Terminology</a:t>
                      </a:r>
                      <a:endParaRPr lang="en-GB" sz="1200" dirty="0">
                        <a:effectLst/>
                      </a:endParaRPr>
                    </a:p>
                    <a:p>
                      <a:pPr algn="l">
                        <a:spcAft>
                          <a:spcPts val="300"/>
                        </a:spcAft>
                      </a:pPr>
                      <a:r>
                        <a:rPr lang="en-GB" sz="1200" dirty="0">
                          <a:effectLst/>
                        </a:rPr>
                        <a:t>modernism</a:t>
                      </a:r>
                    </a:p>
                    <a:p>
                      <a:pPr algn="l">
                        <a:spcAft>
                          <a:spcPts val="300"/>
                        </a:spcAft>
                      </a:pPr>
                      <a:r>
                        <a:rPr lang="en-GB" sz="1200" dirty="0">
                          <a:effectLst/>
                        </a:rPr>
                        <a:t>symbolism</a:t>
                      </a:r>
                    </a:p>
                    <a:p>
                      <a:pPr algn="l">
                        <a:spcAft>
                          <a:spcPts val="300"/>
                        </a:spcAft>
                      </a:pPr>
                      <a:r>
                        <a:rPr lang="en-GB" sz="1200" dirty="0">
                          <a:effectLst/>
                        </a:rPr>
                        <a:t>absurdity</a:t>
                      </a:r>
                    </a:p>
                    <a:p>
                      <a:pPr algn="l">
                        <a:spcAft>
                          <a:spcPts val="300"/>
                        </a:spcAft>
                      </a:pPr>
                      <a:r>
                        <a:rPr lang="en-GB" sz="1200" dirty="0">
                          <a:effectLst/>
                        </a:rPr>
                        <a:t>individualism</a:t>
                      </a:r>
                    </a:p>
                    <a:p>
                      <a:pPr algn="l">
                        <a:spcAft>
                          <a:spcPts val="300"/>
                        </a:spcAft>
                      </a:pPr>
                      <a:r>
                        <a:rPr lang="en-GB" sz="1200" dirty="0">
                          <a:effectLst/>
                        </a:rPr>
                        <a:t>formalism</a:t>
                      </a:r>
                    </a:p>
                    <a:p>
                      <a:pPr algn="l">
                        <a:spcAft>
                          <a:spcPts val="300"/>
                        </a:spcAft>
                      </a:pPr>
                      <a:r>
                        <a:rPr lang="en-GB" sz="1200" dirty="0">
                          <a:effectLst/>
                        </a:rPr>
                        <a:t> </a:t>
                      </a:r>
                    </a:p>
                    <a:p>
                      <a:pPr algn="l">
                        <a:spcAft>
                          <a:spcPts val="300"/>
                        </a:spcAft>
                      </a:pPr>
                      <a:r>
                        <a:rPr lang="en-GB" sz="1200" u="sng" dirty="0">
                          <a:effectLst/>
                        </a:rPr>
                        <a:t>Vocabulary</a:t>
                      </a:r>
                      <a:endParaRPr lang="en-GB" sz="1200" dirty="0">
                        <a:effectLst/>
                      </a:endParaRPr>
                    </a:p>
                    <a:p>
                      <a:pPr algn="l">
                        <a:spcAft>
                          <a:spcPts val="300"/>
                        </a:spcAft>
                      </a:pPr>
                      <a:r>
                        <a:rPr lang="en-GB" sz="1200" dirty="0">
                          <a:effectLst/>
                        </a:rPr>
                        <a:t>brutality</a:t>
                      </a:r>
                    </a:p>
                    <a:p>
                      <a:pPr algn="l">
                        <a:spcAft>
                          <a:spcPts val="300"/>
                        </a:spcAft>
                      </a:pPr>
                      <a:r>
                        <a:rPr lang="en-GB" sz="1200" dirty="0">
                          <a:effectLst/>
                        </a:rPr>
                        <a:t>alcoholism</a:t>
                      </a:r>
                    </a:p>
                    <a:p>
                      <a:pPr algn="l">
                        <a:spcAft>
                          <a:spcPts val="300"/>
                        </a:spcAft>
                      </a:pPr>
                      <a:r>
                        <a:rPr lang="en-GB" sz="1200" dirty="0">
                          <a:effectLst/>
                        </a:rPr>
                        <a:t>neuralgia</a:t>
                      </a:r>
                    </a:p>
                    <a:p>
                      <a:pPr algn="l">
                        <a:spcAft>
                          <a:spcPts val="300"/>
                        </a:spcAft>
                      </a:pPr>
                      <a:r>
                        <a:rPr lang="en-GB" sz="1200" dirty="0">
                          <a:effectLst/>
                        </a:rPr>
                        <a:t>prohibit</a:t>
                      </a:r>
                    </a:p>
                    <a:p>
                      <a:pPr algn="l">
                        <a:spcAft>
                          <a:spcPts val="300"/>
                        </a:spcAf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87" marR="44587" marT="0" marB="0"/>
                </a:tc>
                <a:tc>
                  <a:txBody>
                    <a:bodyPr/>
                    <a:lstStyle/>
                    <a:p>
                      <a:pPr algn="l">
                        <a:spcAft>
                          <a:spcPts val="300"/>
                        </a:spcAft>
                      </a:pPr>
                      <a:r>
                        <a:rPr lang="en-GB" sz="1200" dirty="0">
                          <a:effectLst/>
                        </a:rPr>
                        <a:t>Structured discussions:</a:t>
                      </a:r>
                    </a:p>
                    <a:p>
                      <a:pPr algn="l">
                        <a:spcAft>
                          <a:spcPts val="300"/>
                        </a:spcAft>
                      </a:pPr>
                      <a:r>
                        <a:rPr lang="en-GB" sz="1200" dirty="0">
                          <a:effectLst/>
                        </a:rPr>
                        <a:t>To what extent is Journey’s End a modernist play?</a:t>
                      </a:r>
                    </a:p>
                    <a:p>
                      <a:pPr algn="l">
                        <a:spcAft>
                          <a:spcPts val="300"/>
                        </a:spcAft>
                      </a:pPr>
                      <a:r>
                        <a:rPr lang="en-GB" sz="1200" dirty="0">
                          <a:effectLst/>
                        </a:rPr>
                        <a:t> </a:t>
                      </a:r>
                    </a:p>
                    <a:p>
                      <a:pPr algn="l">
                        <a:spcAft>
                          <a:spcPts val="500"/>
                        </a:spcAft>
                      </a:pPr>
                      <a:r>
                        <a:rPr lang="en-GB" sz="1200" dirty="0">
                          <a:effectLst/>
                        </a:rPr>
                        <a:t>Couch to 5 k writing: </a:t>
                      </a:r>
                    </a:p>
                    <a:p>
                      <a:pPr algn="l">
                        <a:spcAft>
                          <a:spcPts val="500"/>
                        </a:spcAft>
                      </a:pPr>
                      <a:r>
                        <a:rPr lang="en-GB" sz="1200" dirty="0">
                          <a:effectLst/>
                        </a:rPr>
                        <a:t>How do writers convey the horrors of war?</a:t>
                      </a:r>
                    </a:p>
                    <a:p>
                      <a:pPr algn="l">
                        <a:spcAft>
                          <a:spcPts val="500"/>
                        </a:spcAft>
                      </a:pPr>
                      <a:r>
                        <a:rPr lang="en-GB" sz="1200" dirty="0">
                          <a:effectLst/>
                        </a:rPr>
                        <a:t>Should </a:t>
                      </a:r>
                      <a:r>
                        <a:rPr lang="en-GB" sz="1200" dirty="0" err="1">
                          <a:effectLst/>
                        </a:rPr>
                        <a:t>Hibbert</a:t>
                      </a:r>
                      <a:r>
                        <a:rPr lang="en-GB" sz="1200" dirty="0">
                          <a:effectLst/>
                        </a:rPr>
                        <a:t> be sent on medical leave? (Persuasive writing)</a:t>
                      </a:r>
                    </a:p>
                    <a:p>
                      <a:pPr algn="l">
                        <a:spcAft>
                          <a:spcPts val="1000"/>
                        </a:spcAft>
                      </a:pPr>
                      <a:r>
                        <a:rPr lang="en-GB" sz="1200" dirty="0">
                          <a:effectLst/>
                        </a:rPr>
                        <a:t>Compare how RC Sherriff and Wilfred Owen present the horrors of war. </a:t>
                      </a:r>
                    </a:p>
                    <a:p>
                      <a:pPr algn="l">
                        <a:spcAft>
                          <a:spcPts val="500"/>
                        </a:spcAft>
                      </a:pPr>
                      <a:r>
                        <a:rPr lang="en-GB" sz="1200" dirty="0">
                          <a:effectLst/>
                        </a:rPr>
                        <a:t>Reading fluency:</a:t>
                      </a:r>
                    </a:p>
                    <a:p>
                      <a:pPr algn="l">
                        <a:spcAft>
                          <a:spcPts val="500"/>
                        </a:spcAft>
                      </a:pPr>
                      <a:r>
                        <a:rPr lang="en-GB" sz="1200" dirty="0">
                          <a:effectLst/>
                        </a:rPr>
                        <a:t>Scenes from Journey’s End</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87" marR="44587" marT="0" marB="0"/>
                </a:tc>
                <a:extLst>
                  <a:ext uri="{0D108BD9-81ED-4DB2-BD59-A6C34878D82A}">
                    <a16:rowId xmlns:a16="http://schemas.microsoft.com/office/drawing/2014/main" val="2886195146"/>
                  </a:ext>
                </a:extLst>
              </a:tr>
              <a:tr h="2141146">
                <a:tc gridSpan="4">
                  <a:txBody>
                    <a:bodyPr/>
                    <a:lstStyle/>
                    <a:p>
                      <a:pPr algn="l">
                        <a:spcAft>
                          <a:spcPts val="500"/>
                        </a:spcAft>
                      </a:pPr>
                      <a:r>
                        <a:rPr lang="en-GB" sz="1200" dirty="0">
                          <a:effectLst/>
                        </a:rPr>
                        <a:t>Expert knowledge</a:t>
                      </a:r>
                    </a:p>
                    <a:p>
                      <a:pPr algn="l"/>
                      <a:r>
                        <a:rPr lang="en-GB" sz="1200" dirty="0">
                          <a:effectLst/>
                        </a:rPr>
                        <a:t>One biographer, Antony Cronin, terms Samuel Beckett (a man who was not only a Nobel laureate but also won the Croix de Guerre (cross of war) for his work with the French resistance during the Second World War) the last modernist. Consider the extent to which you believe Beckett and Sheriff might have shared some of the same concerns. </a:t>
                      </a:r>
                    </a:p>
                    <a:p>
                      <a:pPr marL="342900" lvl="0" indent="-342900" algn="l">
                        <a:spcAft>
                          <a:spcPts val="500"/>
                        </a:spcAft>
                        <a:buFont typeface="Arial" panose="020B0604020202020204" pitchFamily="34" charset="0"/>
                        <a:buChar char="-"/>
                      </a:pPr>
                      <a:r>
                        <a:rPr lang="en-GB" sz="1200" dirty="0">
                          <a:effectLst/>
                        </a:rPr>
                        <a:t>The following article explores the popularity of Beckett’s seminal play, Waiting for Godot, whose sense of waiting and the futility of waiting we see in Journey’s End: http://www.bbc.co.uk/news/education-20889073 </a:t>
                      </a:r>
                    </a:p>
                    <a:p>
                      <a:pPr marL="342900" lvl="0" indent="-342900" algn="l">
                        <a:spcAft>
                          <a:spcPts val="500"/>
                        </a:spcAft>
                        <a:buFont typeface="Arial" panose="020B0604020202020204" pitchFamily="34" charset="0"/>
                        <a:buChar char="-"/>
                      </a:pPr>
                      <a:r>
                        <a:rPr lang="en-GB" sz="1200" dirty="0">
                          <a:effectLst/>
                        </a:rPr>
                        <a:t>The following site promotes the 2015 production of Happy Days in which a woman is buried up to her waist in sand. There is also a range of related links: http://www.youngvic.org/whats-on/happy-days </a:t>
                      </a:r>
                    </a:p>
                    <a:p>
                      <a:pPr marL="342900" lvl="0" indent="-342900" algn="l">
                        <a:spcAft>
                          <a:spcPts val="500"/>
                        </a:spcAft>
                        <a:buFont typeface="Arial" panose="020B0604020202020204" pitchFamily="34" charset="0"/>
                        <a:buChar char="-"/>
                      </a:pPr>
                      <a:r>
                        <a:rPr lang="en-GB" sz="1200" dirty="0">
                          <a:effectLst/>
                        </a:rPr>
                        <a:t>The following review from the New York Times is worth reading for its final paragraphs, which consider Sheriff as a precursor to Beckett: http://www.nytimes.com/2014/06/22/theater/r-c-sherriffs-journeys-end-a-remembrance-of-war.html </a:t>
                      </a:r>
                    </a:p>
                    <a:p>
                      <a:pPr algn="l">
                        <a:spcAft>
                          <a:spcPts val="0"/>
                        </a:spcAf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87" marR="44587"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2258973"/>
                  </a:ext>
                </a:extLst>
              </a:tr>
            </a:tbl>
          </a:graphicData>
        </a:graphic>
      </p:graphicFrame>
      <p:sp>
        <p:nvSpPr>
          <p:cNvPr id="3" name="TextBox 2"/>
          <p:cNvSpPr txBox="1"/>
          <p:nvPr/>
        </p:nvSpPr>
        <p:spPr>
          <a:xfrm>
            <a:off x="88489" y="0"/>
            <a:ext cx="3136491" cy="369332"/>
          </a:xfrm>
          <a:prstGeom prst="rect">
            <a:avLst/>
          </a:prstGeom>
          <a:noFill/>
        </p:spPr>
        <p:txBody>
          <a:bodyPr wrap="square" rtlCol="0">
            <a:spAutoFit/>
          </a:bodyPr>
          <a:lstStyle/>
          <a:p>
            <a:r>
              <a:rPr lang="en-GB" dirty="0"/>
              <a:t>WEEK 3: Y9 WAR WRITING</a:t>
            </a:r>
          </a:p>
        </p:txBody>
      </p:sp>
    </p:spTree>
    <p:extLst>
      <p:ext uri="{BB962C8B-B14F-4D97-AF65-F5344CB8AC3E}">
        <p14:creationId xmlns:p14="http://schemas.microsoft.com/office/powerpoint/2010/main" val="39836572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0244" y="3098660"/>
            <a:ext cx="7659329" cy="2437527"/>
          </a:xfrm>
          <a:prstGeom prst="rect">
            <a:avLst/>
          </a:prstGeom>
          <a:solidFill>
            <a:schemeClr val="accent2">
              <a:lumMod val="20000"/>
              <a:lumOff val="80000"/>
            </a:schemeClr>
          </a:solidFill>
          <a:ln>
            <a:solidFill>
              <a:schemeClr val="tx1"/>
            </a:solidFill>
          </a:ln>
        </p:spPr>
        <p:txBody>
          <a:bodyPr wrap="square">
            <a:spAutoFit/>
          </a:bodyPr>
          <a:lstStyle/>
          <a:p>
            <a:pPr>
              <a:spcAft>
                <a:spcPts val="0"/>
              </a:spcAft>
            </a:pPr>
            <a:r>
              <a:rPr lang="en-GB" sz="2400" dirty="0">
                <a:latin typeface="Calibri Light" panose="020F0302020204030204" pitchFamily="34" charset="0"/>
                <a:ea typeface="Times New Roman" panose="02020603050405020304" pitchFamily="18" charset="0"/>
              </a:rPr>
              <a:t>Recap:</a:t>
            </a:r>
            <a:endParaRPr lang="en-GB" sz="2400" dirty="0">
              <a:latin typeface="Times New Roman" panose="02020603050405020304" pitchFamily="18" charset="0"/>
              <a:ea typeface="Times New Roman" panose="02020603050405020304" pitchFamily="18" charset="0"/>
            </a:endParaRPr>
          </a:p>
          <a:p>
            <a:pPr marL="457200" lvl="0" indent="-4572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What year is </a:t>
            </a:r>
            <a:r>
              <a:rPr lang="en-GB" sz="2400" i="1" dirty="0">
                <a:latin typeface="Calibri Light" panose="020F0302020204030204" pitchFamily="34" charset="0"/>
                <a:ea typeface="Calibri" panose="020F0502020204030204" pitchFamily="34" charset="0"/>
                <a:cs typeface="Times New Roman" panose="02020603050405020304" pitchFamily="18" charset="0"/>
              </a:rPr>
              <a:t>Journey’s End</a:t>
            </a:r>
            <a:r>
              <a:rPr lang="en-GB" sz="2400" dirty="0">
                <a:latin typeface="Calibri Light" panose="020F0302020204030204" pitchFamily="34" charset="0"/>
                <a:ea typeface="Calibri" panose="020F0502020204030204" pitchFamily="34" charset="0"/>
                <a:cs typeface="Times New Roman" panose="02020603050405020304" pitchFamily="18" charset="0"/>
              </a:rPr>
              <a:t> set?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How does Stanhope ‘cope’ with the experience of war?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What is </a:t>
            </a:r>
            <a:r>
              <a:rPr lang="en-GB" sz="2400" dirty="0" err="1">
                <a:latin typeface="Calibri Light" panose="020F0302020204030204" pitchFamily="34" charset="0"/>
                <a:ea typeface="Calibri" panose="020F0502020204030204" pitchFamily="34" charset="0"/>
                <a:cs typeface="Times New Roman" panose="02020603050405020304" pitchFamily="18" charset="0"/>
              </a:rPr>
              <a:t>Hibbert’s</a:t>
            </a:r>
            <a:r>
              <a:rPr lang="en-GB" sz="2400" dirty="0">
                <a:latin typeface="Calibri Light" panose="020F0302020204030204" pitchFamily="34" charset="0"/>
                <a:ea typeface="Calibri" panose="020F0502020204030204" pitchFamily="34" charset="0"/>
                <a:cs typeface="Times New Roman" panose="02020603050405020304" pitchFamily="18" charset="0"/>
              </a:rPr>
              <a:t> strategy for coping with the war?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What does ‘insubordination’ mean?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en-GB" sz="2400" dirty="0">
                <a:latin typeface="Calibri Light" panose="020F0302020204030204" pitchFamily="34" charset="0"/>
                <a:ea typeface="Calibri" panose="020F0502020204030204" pitchFamily="34" charset="0"/>
                <a:cs typeface="Times New Roman" panose="02020603050405020304" pitchFamily="18" charset="0"/>
              </a:rPr>
              <a:t>What is ‘comradeship’?</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688608" y="247866"/>
            <a:ext cx="6096000" cy="2585323"/>
          </a:xfrm>
          <a:prstGeom prst="rect">
            <a:avLst/>
          </a:prstGeom>
          <a:solidFill>
            <a:schemeClr val="accent6">
              <a:lumMod val="20000"/>
              <a:lumOff val="80000"/>
            </a:schemeClr>
          </a:solidFill>
          <a:ln>
            <a:solidFill>
              <a:schemeClr val="tx1"/>
            </a:solidFill>
          </a:ln>
        </p:spPr>
        <p:txBody>
          <a:bodyPr>
            <a:spAutoFit/>
          </a:bodyPr>
          <a:lstStyle/>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Year 9 English</a:t>
            </a:r>
          </a:p>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Michaelmas Term</a:t>
            </a:r>
          </a:p>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War Writing</a:t>
            </a:r>
          </a:p>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Week 3, Lesson </a:t>
            </a:r>
            <a:r>
              <a:rPr lang="en-GB" sz="4400" kern="1400" spc="-50" dirty="0">
                <a:latin typeface="Calibri Light" panose="020F0302020204030204" pitchFamily="34" charset="0"/>
                <a:ea typeface="Yu Gothic Light" panose="020B0300000000000000" pitchFamily="34" charset="-128"/>
                <a:cs typeface="Times New Roman" panose="02020603050405020304" pitchFamily="18" charset="0"/>
              </a:rPr>
              <a:t>1</a:t>
            </a:r>
          </a:p>
          <a:p>
            <a:pPr>
              <a:spcAft>
                <a:spcPts val="0"/>
              </a:spcAft>
            </a:pPr>
            <a:r>
              <a:rPr lang="en-GB" sz="1000" dirty="0">
                <a:effectLst/>
                <a:latin typeface="Times New Roman" panose="02020603050405020304" pitchFamily="18" charset="0"/>
                <a:ea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8508703" y="2569650"/>
            <a:ext cx="798645" cy="792549"/>
          </a:xfrm>
          <a:prstGeom prst="rect">
            <a:avLst/>
          </a:prstGeom>
        </p:spPr>
      </p:pic>
    </p:spTree>
    <p:extLst>
      <p:ext uri="{BB962C8B-B14F-4D97-AF65-F5344CB8AC3E}">
        <p14:creationId xmlns:p14="http://schemas.microsoft.com/office/powerpoint/2010/main" val="42659132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65251"/>
            <a:ext cx="2190125" cy="4208844"/>
          </a:xfrm>
          <a:prstGeom prst="rect">
            <a:avLst/>
          </a:prstGeom>
          <a:solidFill>
            <a:schemeClr val="accent2">
              <a:lumMod val="20000"/>
              <a:lumOff val="80000"/>
            </a:schemeClr>
          </a:solidFill>
        </p:spPr>
        <p:txBody>
          <a:bodyPr wrap="square">
            <a:spAutoFit/>
          </a:bodyPr>
          <a:lstStyle/>
          <a:p>
            <a:pPr>
              <a:spcAft>
                <a:spcPts val="300"/>
              </a:spcAft>
            </a:pPr>
            <a:r>
              <a:rPr lang="en-GB" sz="2000" u="sng" dirty="0">
                <a:effectLst/>
              </a:rPr>
              <a:t>Terminology</a:t>
            </a:r>
            <a:endParaRPr lang="en-GB" sz="2000" dirty="0">
              <a:effectLst/>
            </a:endParaRPr>
          </a:p>
          <a:p>
            <a:pPr>
              <a:spcAft>
                <a:spcPts val="300"/>
              </a:spcAft>
            </a:pPr>
            <a:r>
              <a:rPr lang="en-GB" sz="2000" dirty="0">
                <a:effectLst/>
              </a:rPr>
              <a:t>modernism</a:t>
            </a:r>
          </a:p>
          <a:p>
            <a:pPr>
              <a:spcAft>
                <a:spcPts val="300"/>
              </a:spcAft>
            </a:pPr>
            <a:r>
              <a:rPr lang="en-GB" sz="2000" dirty="0">
                <a:effectLst/>
              </a:rPr>
              <a:t>symbolism</a:t>
            </a:r>
          </a:p>
          <a:p>
            <a:pPr>
              <a:spcAft>
                <a:spcPts val="300"/>
              </a:spcAft>
            </a:pPr>
            <a:r>
              <a:rPr lang="en-GB" sz="2000" dirty="0">
                <a:effectLst/>
              </a:rPr>
              <a:t>absurdity</a:t>
            </a:r>
          </a:p>
          <a:p>
            <a:pPr>
              <a:spcAft>
                <a:spcPts val="300"/>
              </a:spcAft>
            </a:pPr>
            <a:r>
              <a:rPr lang="en-GB" sz="2000" dirty="0">
                <a:effectLst/>
              </a:rPr>
              <a:t>individualism</a:t>
            </a:r>
          </a:p>
          <a:p>
            <a:pPr>
              <a:spcAft>
                <a:spcPts val="300"/>
              </a:spcAft>
            </a:pPr>
            <a:r>
              <a:rPr lang="en-GB" sz="2000" dirty="0">
                <a:effectLst/>
              </a:rPr>
              <a:t>formalism</a:t>
            </a:r>
          </a:p>
          <a:p>
            <a:pPr>
              <a:spcAft>
                <a:spcPts val="300"/>
              </a:spcAft>
            </a:pPr>
            <a:r>
              <a:rPr lang="en-GB" sz="2000" dirty="0">
                <a:effectLst/>
              </a:rPr>
              <a:t> </a:t>
            </a:r>
          </a:p>
          <a:p>
            <a:pPr>
              <a:spcAft>
                <a:spcPts val="300"/>
              </a:spcAft>
            </a:pPr>
            <a:r>
              <a:rPr lang="en-GB" sz="2000" u="sng" dirty="0">
                <a:effectLst/>
              </a:rPr>
              <a:t>Vocabulary</a:t>
            </a:r>
            <a:endParaRPr lang="en-GB" sz="2000" dirty="0">
              <a:effectLst/>
            </a:endParaRPr>
          </a:p>
          <a:p>
            <a:pPr>
              <a:spcAft>
                <a:spcPts val="300"/>
              </a:spcAft>
            </a:pPr>
            <a:r>
              <a:rPr lang="en-GB" sz="2000" dirty="0">
                <a:effectLst/>
              </a:rPr>
              <a:t>brutality</a:t>
            </a:r>
          </a:p>
          <a:p>
            <a:pPr>
              <a:spcAft>
                <a:spcPts val="300"/>
              </a:spcAft>
            </a:pPr>
            <a:r>
              <a:rPr lang="en-GB" sz="2000" dirty="0">
                <a:effectLst/>
              </a:rPr>
              <a:t>alcoholism</a:t>
            </a:r>
          </a:p>
          <a:p>
            <a:pPr>
              <a:spcAft>
                <a:spcPts val="300"/>
              </a:spcAft>
            </a:pPr>
            <a:r>
              <a:rPr lang="en-GB" sz="2000" dirty="0">
                <a:effectLst/>
              </a:rPr>
              <a:t>neuralgia</a:t>
            </a:r>
          </a:p>
          <a:p>
            <a:pPr>
              <a:spcAft>
                <a:spcPts val="300"/>
              </a:spcAft>
            </a:pPr>
            <a:r>
              <a:rPr lang="en-GB" sz="2000" dirty="0">
                <a:effectLst/>
              </a:rPr>
              <a:t>prohibit</a:t>
            </a:r>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1960921" cy="707886"/>
          </a:xfrm>
          <a:prstGeom prst="rect">
            <a:avLst/>
          </a:prstGeom>
          <a:solidFill>
            <a:schemeClr val="accent2">
              <a:lumMod val="20000"/>
              <a:lumOff val="80000"/>
            </a:schemeClr>
          </a:solidFill>
        </p:spPr>
        <p:txBody>
          <a:bodyPr wrap="none">
            <a:spAutoFit/>
          </a:bodyPr>
          <a:lstStyle/>
          <a:p>
            <a:r>
              <a:rPr lang="en-GB" sz="4000" dirty="0"/>
              <a:t>Brutality</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18252627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41452" y="4735840"/>
            <a:ext cx="8001103" cy="1803011"/>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8094" y="204507"/>
            <a:ext cx="2607445" cy="1323439"/>
          </a:xfrm>
          <a:prstGeom prst="rect">
            <a:avLst/>
          </a:prstGeom>
          <a:solidFill>
            <a:schemeClr val="accent2">
              <a:lumMod val="20000"/>
              <a:lumOff val="80000"/>
            </a:schemeClr>
          </a:solidFill>
        </p:spPr>
        <p:txBody>
          <a:bodyPr wrap="none">
            <a:spAutoFit/>
          </a:bodyPr>
          <a:lstStyle/>
          <a:p>
            <a:pPr algn="ctr"/>
            <a:r>
              <a:rPr lang="en-GB" sz="4000" dirty="0"/>
              <a:t>New Word:</a:t>
            </a:r>
          </a:p>
          <a:p>
            <a:pPr algn="ctr"/>
            <a:r>
              <a:rPr lang="en-GB" sz="4000" dirty="0"/>
              <a:t>Brutality</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641453" y="1328174"/>
            <a:ext cx="3326288" cy="2999322"/>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513342" y="3280063"/>
            <a:ext cx="3875232" cy="369332"/>
          </a:xfrm>
          <a:prstGeom prst="rect">
            <a:avLst/>
          </a:prstGeom>
          <a:noFill/>
        </p:spPr>
        <p:txBody>
          <a:bodyPr wrap="square" rtlCol="0">
            <a:spAutoFit/>
          </a:bodyPr>
          <a:lstStyle/>
          <a:p>
            <a:r>
              <a:rPr lang="en-GB" dirty="0" err="1"/>
              <a:t>Broot</a:t>
            </a:r>
            <a:r>
              <a:rPr lang="en-GB" dirty="0"/>
              <a:t>-al-itty </a:t>
            </a:r>
            <a:endParaRPr lang="en-GB" sz="2800" dirty="0"/>
          </a:p>
        </p:txBody>
      </p:sp>
      <p:grpSp>
        <p:nvGrpSpPr>
          <p:cNvPr id="12" name="Group 11"/>
          <p:cNvGrpSpPr/>
          <p:nvPr/>
        </p:nvGrpSpPr>
        <p:grpSpPr>
          <a:xfrm>
            <a:off x="9074488" y="542754"/>
            <a:ext cx="2514188" cy="3408879"/>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8821141" y="866227"/>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9476378" y="3280063"/>
            <a:ext cx="1439241" cy="461665"/>
          </a:xfrm>
          <a:prstGeom prst="rect">
            <a:avLst/>
          </a:prstGeom>
        </p:spPr>
        <p:txBody>
          <a:bodyPr wrap="none">
            <a:spAutoFit/>
          </a:bodyPr>
          <a:lstStyle/>
          <a:p>
            <a:pPr algn="ctr"/>
            <a:r>
              <a:rPr lang="en-GB" sz="2400" dirty="0" err="1">
                <a:solidFill>
                  <a:sysClr val="windowText" lastClr="000000"/>
                </a:solidFill>
              </a:rPr>
              <a:t>Bru-tal-ity</a:t>
            </a:r>
            <a:endParaRPr lang="en-GB" sz="2400" dirty="0">
              <a:solidFill>
                <a:sysClr val="windowText" lastClr="000000"/>
              </a:solidFill>
            </a:endParaRPr>
          </a:p>
        </p:txBody>
      </p:sp>
      <p:sp>
        <p:nvSpPr>
          <p:cNvPr id="16" name="TextBox 15"/>
          <p:cNvSpPr txBox="1"/>
          <p:nvPr/>
        </p:nvSpPr>
        <p:spPr>
          <a:xfrm>
            <a:off x="8800056" y="4087922"/>
            <a:ext cx="3129496" cy="2308324"/>
          </a:xfrm>
          <a:prstGeom prst="rect">
            <a:avLst/>
          </a:prstGeom>
          <a:solidFill>
            <a:schemeClr val="accent2">
              <a:lumMod val="20000"/>
              <a:lumOff val="80000"/>
            </a:schemeClr>
          </a:solidFill>
        </p:spPr>
        <p:txBody>
          <a:bodyPr wrap="square" rtlCol="0">
            <a:spAutoFit/>
          </a:bodyPr>
          <a:lstStyle/>
          <a:p>
            <a:r>
              <a:rPr lang="en-GB" b="1" dirty="0"/>
              <a:t>Etymology:</a:t>
            </a:r>
          </a:p>
          <a:p>
            <a:r>
              <a:rPr lang="en-GB" dirty="0"/>
              <a:t>1540s, "quality of resembling a brute;" 1630s, "savage cruelty, inhuman </a:t>
            </a:r>
            <a:r>
              <a:rPr lang="en-GB" dirty="0" err="1"/>
              <a:t>behavior</a:t>
            </a:r>
            <a:r>
              <a:rPr lang="en-GB" dirty="0"/>
              <a:t>, insensibility to pity or shame," from brutal + -</a:t>
            </a:r>
            <a:r>
              <a:rPr lang="en-GB" dirty="0" err="1"/>
              <a:t>ity</a:t>
            </a:r>
            <a:r>
              <a:rPr lang="en-GB" dirty="0"/>
              <a:t>. The literal sense of "condition or state of a brute" is from 1711.</a:t>
            </a:r>
            <a:endParaRPr lang="en-GB" sz="1600" dirty="0"/>
          </a:p>
        </p:txBody>
      </p:sp>
      <p:pic>
        <p:nvPicPr>
          <p:cNvPr id="17" name="Picture 16"/>
          <p:cNvPicPr>
            <a:picLocks noChangeAspect="1"/>
          </p:cNvPicPr>
          <p:nvPr/>
        </p:nvPicPr>
        <p:blipFill>
          <a:blip r:embed="rId4"/>
          <a:stretch>
            <a:fillRect/>
          </a:stretch>
        </p:blipFill>
        <p:spPr>
          <a:xfrm>
            <a:off x="913359" y="4930178"/>
            <a:ext cx="982555" cy="982555"/>
          </a:xfrm>
          <a:prstGeom prst="rect">
            <a:avLst/>
          </a:prstGeom>
        </p:spPr>
      </p:pic>
      <p:sp>
        <p:nvSpPr>
          <p:cNvPr id="19" name="Rectangle 18"/>
          <p:cNvSpPr/>
          <p:nvPr/>
        </p:nvSpPr>
        <p:spPr>
          <a:xfrm>
            <a:off x="2078626" y="4930178"/>
            <a:ext cx="6055747" cy="1200329"/>
          </a:xfrm>
          <a:prstGeom prst="rect">
            <a:avLst/>
          </a:prstGeom>
        </p:spPr>
        <p:txBody>
          <a:bodyPr wrap="square">
            <a:spAutoFit/>
          </a:bodyPr>
          <a:lstStyle/>
          <a:p>
            <a:r>
              <a:rPr lang="en-GB" b="1" u="sng" dirty="0"/>
              <a:t>Understand it </a:t>
            </a:r>
          </a:p>
          <a:p>
            <a:r>
              <a:rPr lang="en-GB" dirty="0"/>
              <a:t>Definition:  savage physical violence; great cruelty.</a:t>
            </a:r>
          </a:p>
          <a:p>
            <a:r>
              <a:rPr lang="en-GB" dirty="0" err="1"/>
              <a:t>Example:"brutality</a:t>
            </a:r>
            <a:r>
              <a:rPr lang="en-GB" dirty="0"/>
              <a:t> against civilians"</a:t>
            </a:r>
          </a:p>
          <a:p>
            <a:r>
              <a:rPr lang="en-GB" dirty="0"/>
              <a:t>Word Class: Noun </a:t>
            </a:r>
          </a:p>
        </p:txBody>
      </p:sp>
      <p:sp>
        <p:nvSpPr>
          <p:cNvPr id="5" name="AutoShape 2" descr="data:image/png;base64,iVBORw0KGgoAAAANSUhEUgAAAWQAAAB/CAYAAADYfbjMAAAbzElEQVR42u2dh3cVR5pH57/ZOTtnFs8ZdvEO3plBZogyIoicM7aJJjMwHhAmg7GMTM45Z4RBMsFgg0002WCCyGDA5GhqfWu2eusFvSAjpCf97jl9pO7X3dVdr/v211/Xq/6NESJFOHWnfA6i/PAbVYGQkCVkISELISFLyEJCFhKyhCwkZCEkZAlZSMhCQpaQhYQsRLEIOe/AGfOHP1Y0GZlNIoYdRwtMmy7dTK9BQyOWYzrLuvEV+XtNk1bt7XJ1GjQ26fUyzUefTDPHbj4vdBl/eLt6Lfv3wMX7pufAf9p11G3Y1LxTv5HJmjDZHP/xRdz1xFq/kJCFSAkhI7LCIks++++3/myW5+0pVH7Tlqw3jVu1M199fz34/NDlh2Zg1ljTunPXpITcqXsfuz43HaF/OCbbDBg2RkIWErKQkOetyzdp1WpayYbL7+ClB+Yvb//NHCi4F3X5DwZnmT1nbiYsZPfXH07c+tn0GPChhCwkZCEhM8/oz2abbv2GREyfv+4Lm2JIJI+biJD7Dxtt5btpzzEr4mTWIyELCVmkvJCj5ZA79+gbIrmTt1+auo2amaWf7w6Znj17qRn56YyQdb7fZ1Cwnmq13jGTF61JWMgMlNHr78NseU1bdzA581fa8n3xVk/PiNhm9kNCFhKyKPMRMv/zkK/K36rbB2+JRsiDho8z46ctSFjI3119HDJ9f8Fdmz9G0IqQhYQsJGRPcuOnzbcRcCI5ZFpGVK9dJykh8/fojWcRn5PDlpCFhCwkZE9ypA7qN2lh3vzTWyGtLGjy9vXpG8F8CLpLr/6mYYs2SQm539BRZtBH40Oay02cudh07NZbQhYSsij7Qi6sHfLmb05GldzO45fM737/+5DpNIuj6Ztrg8zyc1ZvsTL2hRwt90vO2An5yPWnZvDIj03NOvX+ta76DU23foNDInAJWUjIokwKWb/UExKyEBKyhCwkZCEhS8hCQhailAj53L3yNUjIErIQpZJzd8vnICRkIYQQErIQQkjIQgghJGQhhBASshBCSMhCCCEkZCGEkJCFEEJIyEIIISELIRzdunUzZ86cUUUICVkICVlIyEK8Yq5cuWK6dOliGjdubOrVq2fmzZtnpz979swMGzbMTm/atKlp0KCBWb9+fbBckyZNzOLFi03z5s1NrVq1zO7du01OTo6dNz093ezZs8fOd+/ePdOzZ0+7noyMDLN27dpgHQsWLDCzZs0yAwYMMO3btzeLFi0yjRo1Ms2aNTP169c3Y8eODeZduXKl3YbMzEwzevRo07Vr10DIscoQErIQKcGLFy+shA8ePBhIuEWLFubAgQNmypQpZvLkycG8jx49MjVr1jQPHjyw42lpaVagcOnSJVOxYkWTm5trxy9evGgaNmxo/0eUq1evtv8/efLEtGnTxly4cCEQco0aNcyRI0fsNnTo0MFuA7x8+dL06dPH7Ny50xw7dszKluVh06ZN5o033giEHKsMISELkRIQxQ4ePDhk2uXLl61Qjx8/biNPx+3bt62Qf/jhBzteuXJl8/z58+BzxpGog6j56dOnNlr2IZLOzs4OhDx8+PAgUi8oKAjme/z4senfv79ZuHChGTNmjMnLywtZD+tHyPHK8OFiwv7FGq5du2bu3LljyxcSshCvDdIAM2fOjPoZkSYi7Ny5s83Xkr4gmnZRKUIMF2T4uIucSW+4gZTDyJEjAyEzOEiBUN77779vBg4caMvlcyJlLhA+nTp1stsSrwyfn376yV5QEh1Yt4vKhYQsxGuPkPfv328jzAkTJoTIEkgFJCNkoldyyj537941p06dihAyZfbq1StIWQApEz7nwrB169ZCI+RYZYSnaIh8Yw1E0UTI58+ft1Lmrx/5CwlZiGIhPIdMnpgHaidPnjRDhw4NeThGyqBChQrm9OnTCQsZePi2a9cu+z9iI/LNz8+PEPLmzZvNoEGDguXPnj1rqlataj8nOibyddEq8xIVu4tDrDKKCushhYKUEbSQkIUodsJbWTgJk0tt1aqVbfVAi4esrCwze/Zs+9AvGSGTeyb1gFBpJeE/KPSFTD4aIdetW9emHN59912zfft2U6VKFXP9+nWbXmE72B4i5iFDhgRCjlXGr+Hhw4dWyNSRkJCFECV8B+HSFkJCFkKUMO4Bn5CQhRASspCQhRASsoQshJCQhYQshJCQJWQhhIQsJGQhhIQsIQshJGQhIQshJGQJWQghIQsJWQghIUvIQggJWUjIQggJWUIWQkjIQkIWQkjIQkIWQkIWErIQQkIWErIQErIojUI+dceYsjCUBGWl7lKlvstjvaeSkH/++eeUFyLvO+Q9hxKyhKz6Vr2ntJAvXryY8lKWkCVk1bfqvUwImfISkfLChQtNw4YNTdOmTU27du3M5cuX7fRnz56ZTz75xL6hm7eJt27d2hw/fjxYjrdzL1682DRv3ty+HXz37t0mJyfHric9Pd3s2bMnmJfPd+3aZdfFMrwNnDePM2+zZs3MsWPH7Hw//vij/Yz5WO+6detChPz555/bbeWt4Mz3008/ScgSsupbQk4NIceT8oYNG6zwkC989dVXpm3btvb/ESNGmPHjx5uXL18G66tZs6a5fv26HU9LSzOLFi2y/1+6dMlUrFjR5ObmBtE54nQwb1ZWli2H9R84cCD47Ny5c1bA0LlzZ/PFF1/Y/x88eGDatGkTCJloOSMjw9y7d8+O79y50/Tv319ClpBV3xJy0eT4+PHj1za4MmNJmQj1xo0bIdP27t1rnj9/bmrUqBGxzMqVK82nn35q/69cubKdz8G4k7eLih2VKlUKRPrNN9+ErPP06dN22SdPnljh+hAROyGPGzfObN68OeRzomh/GyRkCVlCVj0nLOSSHJByOLVr1466vaQtOnToEDH9u+++M3379o0QbrxxIms/t01kS8qhR48eZsKECaZq1ap2OhGyD6kMJ2TKRdikStxQrVo1c+3atZITcpsu3UzegTMx55mzZqv5t9/+1uw+eTWY9s9xk0xGZhM7/M9f0+zgxvmMdbJu5h0/bYGpXruOOXbzech6mc6QKkI+cPG+6Tnwn6ZOg8ambsOm5p36jUzWhMnm+I8vQuqzenpGUBfp9TJNev2GZtW2fSHr+ubsLfPvv/udmbZkfUSdxKsrv26/OHzOtOzwrqnXuLmp26iZ/Ttr5eZgOX9efyhsemkUMvvtH19u4LiM9lmNd+qaUZNmFvqduGHwyI/t53/8z/8KqTM3vF29VvD/t+fvmO79/2G/c/e9jv5stjl5+2XccynWOfZrhYzoXtcQLmQXofqQvw2PkImAXYTsR7wuQv7444+TFrL/P2WePHkyGH/x4oWpUqWKjZDr1KlTaIQ8duxYm6f2OXToUJBuKbVCbtqmoxn56Qzzj9GfRP08mljDhfzmn94yH47JTmkhd+reJ0SgSJN9GjBsTMz63HXiikmrViNE3IicE7p+kxYRdRKvrlzdnrj1sxXNln3f//9Fo+Ceada2k1mwYXuZEnJhx0m0z47eeGYym7Uyq7fvT+gYf+svVcxf3v6bvUhGEzIX4pp16pn5674IPvvu6mPTrd8Q0+cfH5WokEsih1yYjKPlkPPy8kz37t2DHDIP9ZyUyfUSkbpIu6hCRrrknAHxI3hSFtClS5cgh/zw4UPTsWPHQMhInJwy4nY5ZaLkEs0hxztYicA69+hrjlx/aiM3XyrJCBn5VKv1jsndezxlhexHTG5Aij0GfBi3Ppu0ah/cYbAM0Sx/m7frbPIO/hBSJ/HqytUtome94WVt/ubkL/POL7dCZhg+caqZvHB1Qsc43+uURWtN685do37fQ0ZNNKNzZkUsx7nQuFU7c/SXc6M8CbkwGYe3sqAlBWmEW7duBa0sJk6caB+4ZWZm2nyt/zCuqEImR12/fn27Xv4uX77cShf5+60sWrZsab788suQVha0uuAzct+0+uAiUaqF3HvIcLN+93f2fyJBbhOLImSGDV8dsREdEUwqCrn/sNFWvpv2HLMyTbQ+2W9Obnd7Sx2OyJ5u/1+0aaf5YHBWRF3Gqis/QiZFMeoXWew4djHq9pRHIe85c9OmFL48fjlhIfOX1M/0ZRsjphOI7C+4a4p6LpUlIceTsShGIXNb1rR1h2CcA9wfT1bI/P/3EROC3F2qCZlh6ee7Ta+/D7MRLnWRM39lRB7Rz1eSc+RE37r/dDAP4+4EZ9laGfXNkWtPEq4rv26JzojuSKdQXrv3epoV+XtDvoc//LFiRP6UbUzlHHKHrh9E/Yz6/o8Kb5jsOcvi5pCX5+0JEe/eH360qQv++tP/WrVaQsdoYeVQ/2VByJJxCQs5e/ZS8+e0qhEH187jl4osZCI+DtqNXx9NOSFzgfLHkSp3DQg6mRRQxUpvhtRp5T//1Xy2YFXCdeXqFpm722U3ECmTxnAPqcpjhEwenXrLP3Q2qQiZYfrSDfaC6U8nfVRYhDxj+Sbz9ekb5SJCFiUsZFoTHL7yKGTazBW5ZtDwcUUWMgO5UQ5ycqWplkN2KQR/SKtWM2Ehk57wI1gXmSHmROvK1S3LEamHl7F250Hz7gcDynUOmZY+n85dnrSQGVp1et/edbjp3KWMipJD5mJIdF5ecsiiBIW8ZscB0/79XlEPQm7rfDElK2QGWmzQmiCVhNxv6Cgz6KPxIU3SJs5cbDp2651wCsjPJftDo5Zt/+9hXPy68uuWJnXz1uWHfD9devYLZFRehfyv6fOLJGRaW3CM0/rCRdw0pVu4cUcwz6HLD216iIeH5SWHLF6TkKPlvWiOtWD9tqjLvNd7oL1V+zVCRmpEfqkkZFqaEC3RBIq7B2TYrd9ge8ImmgJC6tE+IyKjnWsideXX7e5T12z+mIdYtI2uXbeB+eiTaeX6oR7D3LV5wZ1cYcc4D6wLaz1Dyof2yb6k+a75zm075F/+cjEu6XbIoowJWb8cS+6hnn5Bpnovr31ZCAlZQpaQVc8SsoQsQUjIErKELIpByOfupfZQkkJO9bpLpfoub/WeSkJesGBB8BPjcM6fP2+2bNlS6LL8nHnt2rXm+++/D5l+9+5ds3r1ajN//nwzZ84c8/XXXwef7d+/P/gVH31TzJ07t8SOR7aRX/y9EiGfu/vLl18GhpKgrNRdqtR3eaz3VBFyrI7b6Sj+6NGjEdMROJ350McxP2OmP2IH3XnOnj076IOC/i3oaN71jbx+/Xpz9epV+z/zxBJ+cTNjxoxXFyHrJkGIssevFTKyXLp0qe3tDGFOnz7d9tJGlOrG3fqJbHfs2GH/R6pr1qyxUS1RK91nsp47dyLD/adPnwa/7ps5c2bIZ3QGv2/fvpBpN2/etFEz5dMTG1E5fUvQVwXbtWrVKlsuAx0FRYPlV6xYYeeZN29eyFtG2B+3PIPrZpP9o48LpE+ZbCsdHnFBIHKn/w2mP3r0yF5gLly4EKyT6J15YOvWrUF9bNq0yfbpEX7hkpCFkJAj70J+ER3dYjq5nDp1ykyePNn2eAa3b98OhIKMkRapByTnXslEVEsH71OmTIlZFrf73Pb7TJ061Rw+fNjKK1yciJxpDkRMJ0CuBzk6pPfn95dDji7KZvuWLVtmx69cuRJI1e3frFmzgv3j4sI0QNQsB3R2v3379qAM5qMcB+tFvoDkt23bFnTCz0XNvwCyrIQshIQcAa9Wct1SwtmzZ20vaQ4iUGQJS5YsMffv3zfffvutXc4HURORxoKo0X+rB+kPXuWEkAHRb9y4MRjnIkG06UD4TqRufeHRtdsncs8+SJaonn1wwnUgaFInfIZ4/e3jIgBEzlysXDRMmsWH7Th48KCV/6RJk0LeNuLW76LjEydOSMhCSMiRIBz/zRjI7MiRI8E4kTJpBXA5VHK84blkHrz5D+OiQRTtcsVAOsBFoA5SHnRWD0S/7iWlpCD8CwWQNnBRug+pjsI6QHJpB38gSkeYCN9/tRTidBcetpOLkYuGuXD4EPlTj6R7iOLDt5P9Jjqm7kBCFkJCjoDbaf/tHUS5vmyRMVJGlC4C5pY7/G0apBYKCgpilkUawY8ckSmy8kHS7tafHLWLZnkrdXh6gjKjvfeO6f72sX/UEbINb6XBfOSs2T93J+DIz8+3LUfctvsXH7//ZkSL6Fk/0T13ED5E60wnOuYOREIWQkKOgHSEe7uzI/yhG7fxzEe06F5zxEMvP4rmYRtv54j1UlA+iyZDynORJ2IjX+2iXpfbBVIXvvBjNYFDpKQPHKQbXKRLROxeLYVAiXSJwtk/5gtPZbBNpDp8WZOeYJ/ddhD5u21x0bAP2808Lv0hIQshIUdA5MvDJwdpgfAUgpMieWYX3ZHHdS0YEChN3fyHb9Eg8o3WZA1ZsSzyY13uYSKQukB0pALCo16kF/6maD9idS1AWM6lXIAHi6QNKI91uxw0++fXI1G1yxPz8I47CbaP6ew//yNp2lWz/27fWGf4hYn5R40aFZJekZCFkJBFCUCE7UfHErIQErIoIUiLkKeWkJPEb1dY1uBW0H+po+o79evbPaxyqQRR+o4BUhvR2kpLyAlAI/myKonSKGTV96+/oCFk8rMitYgQMm3punTpYl/RXa9evSApT+J82LBhdjqvxG7QoIH9PbmjSZMmNinOq7t5BTdPXnNycuy86enpwdWAdoA9e/a068nIyLDJbwcJdR4WDBgwwLRv394+sWzRooVdJ/O/99579gFDSdz+JSIJ93pz9rldu3ZBsj7WfrDPPCTgVeS8orx79+62MT37zzh1xVPfePVPndN8hleW8z2wPspk3mbNmgXtNv3XnrM9tI10gohXRnmqb+DJOOunHpjfb/b1Kuo7XhlFhTKpQ78dsUhBIdNUAwm7piGcoBxktK2jcTQ/nXTwhLBmzZpBhyBpaWlBUxmedFasWNHk5ubaca7UHHTAAe9+JslTzzZt2gQ/z+RkqVGjhm06Q9n87/eiRAPwMWPGlIgg4kliw4YN9kRzT3xpTtO2bdu4+8E+161bNxBGv379TOvWrYNyGOdpcCL1n5WVZcujXL89JNuNEKBz587BL7BYlvp3gohXRnmqbyJZAgb3QwKm9e/fP1jnq6jveGUUBYTu6s//9ZpIQSETxQ4ePDhkBqIOhEoDbP9XLjTM5mR1Dw4qV64c0qyDcb9hOREFBz3Rsg+RdHZ2dnCyDB8+3P7PL2T4CaR/seDEIqIJh5OL7SyuwR3gsSRBZOTaMTqI1OLtB/tMT1cOmuR89tlnIeNc6OLVf6VKlYLP/Z+hAj/75PvgAogAfIjQnCDileFDxyplub7HjRsX0XyKCNcd46+ivuOVkUx9c46SM3b15vprECksZNr3hTcAd3BwEWVwxeeA4taWaNq1D0S4PtHGXeRMesMNmZmZZuTIkcHJwuDgJ5ddu3a1t5y9e/c2I0aMiJp/c7dor2uI1vdp7dq1C63kWPsRvs+Fjcerf8Tp4OQk0uIWuEePHmbChAmmatWqdjrL+3Br7bYlXhnhed6yXN99+/a1MvWP1WrVqgVpgFdR3/HKKEp9I+WSSOuJ1xQh8/M+olgOMv/ABW6/khEykQ6RTXh06zrn8E8OfgVENO1320cqJZqQiSiIjIpr8A/4wiIP8obhERu9ZcXbj0QFkUz9sy0nT54MiRKrVKlihVunTp1CI7Z4ZfiU9fqme0f3CzTHoUOHghTJq6jveGUkU9+URbmiDOeQyUG5g23o0KEhD+Dy8vJMhQoVgl6QEhEyELnwMARIaQwcOND+pDH85OCEIgpxt6uIm4eNLF9SOeRYt4HhOU3qh9vkePuRqCCSqX8k4H6mycWKn69yCw2U7XKayKtjx46BIOKVUZ7qm2Oei5F7CwYXJSLYaMd3Ues7XhminAsZwltZuBOU26hWrVrZhxU8jeaBBk+reeiXjJDJS3JAcuDxZNl/iBR+cpDP42CnTCJrOufgVtDvf/R1CSKRnJx76k/dcft669atuPuRqCCSqX9yqczj5iWHSp2TO/Wf+rds2dL+Tt8JIl4Z5am+gRYRbh08+CNtEO34Lmp9xytDSMgiCnpAovoWQkIWQggJWQghhIQsRBmmNP5UXUjIQkjIQkjIoqyQ6n2HQHH0ZSEkZCFeK2Wh75Di6MtCSMhCvHbKQt8hyfRlISRkIUotZaHvkGT6shASshCllrLQd0gyfVkICVmIUktZ6DtEfVkICVmUGVK97xBQXxZCQhZCCAlZCCGEhCyEEBKyEEIICVkIISRkIYQQErIQQkjIQgghJGQhhJCQhRBCSMhCCFGehEyn237H28XBzJkz9S2UEl7H9y2EkJCFhCxE6Rcy3QVu3brV9pA1b948s2nTJvtOMXeC0tk37xKjZy16u+I9YkAfsyzD9Llz59qetBxr1qwxp06dMkuWLLHCpTcs3lvmxul9yxcynXa78umq8OXLl/YzesrifWV8xuB33E0ZvL1h6dKl9tU3JQHbx3bwxgjqgK4eT5w4YbeVHsP4y7jj+vXrdnv5jH2l5y9X18nUWTRYJ98Jb7tg/vPnz9u+dvl+Zs2aZS5cuGDnKygosHXKfCyzatUq+5YN1s9rixjcWyxi1b8QohiEzMm3b9++YAKSQMJOyNOmTQtevEjH25zEhw8ftl0MOpkA0j579mwgF3dSM8/06dMDYbtx118t7y3btm1bsB4uDvv377dlzZgxI3g3GrKjbCdrylixYoXtY7akYNtycnJsp+JAf7YI1+0b/dwiNKbfv3/f7g+vAgL2gzpxfeUmU2fRQKQIGfi+Jk6cGHSazjgXALcev874Ll05foQcr/6FEMUgZE46Hzr8vnr1anCC+rIEokGiN/+NDETZGzduDE5m5EIk5li9enXQgbcbd33XZmdnBx10A9Ea8qBf2C1btoSUvWPHjmC9lOE6Cy9JIRN9Oog63cszHYwznTuLI0eOhHyG3BAkf5Ops2hMmjQp5ALJeHhqiO/pypUrIeUjZMoOF3K8+hdCFIOQiXQLI1pO0U0jGiNCRRSkOTipfSH7b/2NNT516tSIcpEHL6ok6nMdhjMgPxf1ha+zpITM/vvbHQ0uelyw3IXOZ9myZTaCTabOiLpdnTjBhpdd2DipC7aZVAV3Nfn5+VGFHK/+hRCvIULmdeekDGIJmbQCbzrwIzLSHEURMhEyUbEfIZOvJP0Rnhvmdt+9hr20CNnJzEXI/puK/Vt9IuSjR49GjZCJXJOps2gkImTufpCqX9+XL1+OKuR49S+EKAYhh+eQiZjcSVmYkHNzc+3g4FaaSNeJPNkImTIdvLuM9SCpOXPmBCkA8qekMlz+szQKmVwxEa/L9fKXnDIP9sghI0U/1UMKgJdeJltnRRUyIuYCTH7YXfxWrlwZRPnkwt3Dw3j1L4QoBiFz4pErJCqlpYB7yBRLyAgTIXPCcpJy+0uLB25xEU8yciF6JLfKesJbWfBU37UGYPvcG39Lq5DBtbJgoH649XewP66VBS1WyM/7rSyKW8jAd0fZroUMr6rnosj3x1uc+d89XIxV/0KIV8//ArA0wgRKRQnn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data:image/png;base64,iVBORw0KGgoAAAANSUhEUgAAAWQAAABgCAYAAAAq/QiCAAAbF0lEQVR4Xu2dB5cUVRaA/S0rEgRmYJacBSSJZBQBQSXDkpEkwVWQKEsQWZLknHNGkJxzRrLkIEEERO76PffVqX7dM9MzDHS63zn3zFS9Cq9fV3316lZ11Run7onEUkQCtw6JFJHErUsihZKYvOFuCNEekcCtQyJFJHHrkkihJCYq5DBw65BIEUncuiRSKImJCjkM3DokUkQSty6JFEpiokIOA7cOiRSRxK1LIoWSmAQJec2eU7LkpwNBG4gbCzbuCZhu/6UHMmnhmlSD8l0/35ZpSzea6U/efWHGbz1xNWjZs1dvlW2nrgeNJyKBWweCz+F+RmLbyWuy58K9gHGTF62VmSt/ki3HfwlYxqJN+4Lmt0F5RtuI4dHTFsjgMZNNOfPbsn2X7ptl+ccRB3/5zYw/euNp0DqISOLWhdB2V+KZICF36dNf6n/aPGgD8ceBK48kOX+K5Ev5pxy5/sSM23DwnFR8r5qJshUqyz/+8Q/z146jfPryTZI3KdlMf+zWH2aaKtVryfHbzwOWX7xUGZkwb2XQeolI4NaB4HOUKP2O9/lsIICFfx2s+Gx1GzT2omLV6pItWzbpPXC4twzGFyhUOGgZREbbqO/gkZIzVy75sNFn0vRfnaRIsRJmPoRA+bJth82yWKZ/ORsPnTfjd5y5GfQZiUji1oXQdlfimUwJeeSkOVKvUROzsX8/fWFQ+eZjl83G5vYwQgk5R86c0m/42IDp3I3eH5HArQPB55i6dEPQeMKKwR0/fs5yI4edZ2+ZYcTQs9/QoOlshNtGY2YskuR8+c3ZjS3nQFm5Wk1p3q6LGY5FMbh1IbTdlXgmU0KuWrOOfDtuugwa/YO8V6N2UHlGhMwGz4a/bt8Zb7p4FfL6/WfNePtZwxVDem3EmciXQ78Lmn/lzmNGRvwfi2Jw60JouyvxTIaFvP7Az2YjJV9HTjh79uyyatfxgGkyIuTVu09Kyw5dpdL7NbzTw1gRcvevBpt62li8eb8ps2JgZ7TBZ3+/1gdSocr73udEDLQ1PS1/MH+4bUSPjGkWbNwdVEd/WDH0GTRC+g4Z5UWnXl9HrRjcuhDa7ko8k2Ehd/1ygHzctJU33LBJS2nbtVfANBkVMhf8ChUtJl8PG2PKYkXIZcpXkKq16nrRs/+3psyKgXwiwUGLU1vK+ax2GYihSPGSUqtew4Cwva5w2mj3uTtmmhU7jgbV0R9WDC3+EkzLjt28aNS8TdSKwa0Loe2uxDMZEjIb6j8LFjLxzrsVTaQUKCi58+SR/ZcfetNlVMi2jJ732r2nY0bI4Z46bz56SYqWKGV6Rf7pwj11TquNTtz504ybsmR90PyHrj72voNYPHV260JouyvxTIaEPHnxOnN3Bb0C8mQ2kDI5ZTtdZoRM0HPgQiG9l3gSMsGO+dZbb5nbo+y4jIqBCNVGXGDl1Nqdf/jEWea7OXrzWUyKwa0Loe2uxDMhhVy34SdmQ/HHkRtP5aNPmkm7bn2CNh7m4QKHHc6skDk9LFysuBkfb0Imuv57oDmFJvfOMGKg9+a2NcHOHG4bsdPTWxs4+gfzPTFu7rodkpScz1x4tdPEmhjcuhDa7ko8E1LIbChujJ+7wvQ0lm45GLTxcBWaafixCMOZFTLB/aT+jd6NSODWgciMGA5f+92c8n7Wur0ZRgxuO9vgQlVG2ohx5FYRRJ6kJFO//iPGeeWxKAa3LoS2uxLPBAk52iMSuHWI5uDuF36ZRo7TLctMRBK3LtEc8dTuSuRQIYeBW4dEikji1iWRQklMVMhh4NYhkSKSuHVJpFASEyPk8w9iIyK1ocZSG2VlRKq9LdruSqLxxvn7f20EMRSRwK1DIkUkceuSSKEkJm+4IxRFUZTIoEJWFEWJElTIiqIoUYIKWVEUJUpQISuKokQJKmRFUZQoQYWsKIoSJaiQFUVRooRUhbx582a5c+eOO1rJIFeuXJE9e/a4o4O4fv26LFq0SB48eOAWKf/nt99+kzVr1rijg/jjjz9k8eLFcv78ebcoLJYvXy63bt2SQ4cOyb59+9xiRXllpCrkokWLyo4dO9zRyv9hp//zzz/d0UHMnj1b6tWr544Oolu3btKlSxd3dMLw9OlTd1QQCJZHVqYHB7aKFSsagWeGEiVKmIPogAEDpHfv3m6xorwyVMiZ5Pfff5fLly+nK+Vwhcx0LDNRQbbpSTlcIW/cuFEuXrzojlaUqCdNIU+cOFEaNWokZcuWlT59+gTsMDNnzpTatWtL5cqVZciQIV7Zhg0bZOTIkdKmTRupWrWq3Lx5U06fPi2tWrWScuXKSePGjQNO4UmNfPjhh1K+fHkzzfHjx72yaAZ5/vzzz+lKGdHWrVtXhg0bJpUqVZI6derItm3bvPJffvlF2rdvbz4/bXPgwAGvjDacNWuWaeMxY8bI8+fPZcKECVK9enWpUqWKDBo0yJM4f3v16iXvvvuu+V5GjRqVZr2iDdoyPSlbIS9ZskRq1qxp2nPKlCle+ePHj02vlvaiDebNm+eVuW0JiLt+/fqm7Tt06GC+C0u/fv3Mtgyst0WLFmY/aNiwoaxatcqMJ83EfAsWLDA98mrVqpnvds6cOaZu1NG/re/atcvsT6yvY8eOcuPGDa9MUSBNIbPxHjx4UA4fPizFixf3Nv6pU6eajZPxCKlp06bSs2dPUzZ9+nTJkSOHDB482MiIXFxycrLZCdiA2ZnefvttOXnypDmlzJMnj2zfvt3kq5EWG2ssYIWcnpRpAyTC57906ZI5eBUoUMBMzzI4PR4xYoTZOdnR8+XLZ6aDggULGvEuXLjQ5DJpU3b8o0ePyoULF4wc2rZta6al7TigsZxTp06Z72vZsmX+qkQ1ti3TkrIVMp+ZaVevXi3ZsmUz2xK0bt1amjdvbr4Ptk22UbY3cNuSjkBSUpKsW7fObJcDBw6UUqVKeQc4zmrYluGDDz4w39/du3eNxNm+r127ZurDW3Rod/7n+8mbN69JPZ07d84ss0KFCmYZJ06cMGXUme+I75wyUl+KYklTyFzcsNBD7tu3r/nfbuhsTASnh+wYT548MRtxyZIlvfkmTZpkenR+unbtanJzDx8+NK9qpyfOTvHs2TP59ddfA6YFdlB6L9EU7PRWImlJGSHTa7Vw4EEq7Ny0IQcg244EOzPSBiQyf/58b978+fMbIVioB8u6ffu2kUGNGjVMj4zlsPxQOzvTup8lGsLflqlJ2QqZz2DhAMWBjO2HMv7atqSHzBkJuG3ZsmVL+eabb7zhFy9eSJkyZbxt3i/kWrVqyeeff27O9ID1M72tD+uEM2f+fpWZrR+fBXlDjx495Isvvgj4rtlPtmzZYsr9uG2TXvBdh9pvlNgjTSH7c8j9+/c3GxQbIr0Cer0pKSkBwQbKRvzRRx9583EKyWmdn3Hjxsknn3xi/l+7dq3pKbAhk+Kwp4N+/L3RaI5Hjx65VQ/KITMNn5VUDqkddli3Hbt3726mRSI7d+40/3M6zny0sZ/cuXObNAd3Z3Tu3NmcffDdIJBQO6krv2gNv3QtVoB+SBMsXbpUdu/ebcrctrQHQ39bAp0Evhs/TZo08dIZfiGfPXvWbNN0OjjzsOkgWx/2CXDrxzDzQIMGDcx35dbPn1axuG0RbtAxCnUgU2KHDAsZOOXeunWrV0Zuk1M4Nkw2Yk6lLfR+P/74Y28YWFa7du3MfLZ3we1hY8eODSkde3ofTXH//v2AnSG129XSEvK0adNMftkPPWh7dwAS8ecgEe3evXu9Ybss1k99OONgh+S7obdMntKFcvezREP42zK13KorPLBCpvdKR4GzNAvtQe8R3LZs1qyZjB492hsGljVjxgzzv1/IbKNsgxzgOKth+ydP7NYn1LAVMjnsoUOHemVgzwpd3LZJL/iMyJi2Y52hztSU2CBTQqYHh2Ttxj958mQpXLiw2bhcIbOR5MyZU/bv32+G6aGxc7Bhk/uj18DpPrAj0mN0hRyN+CWSmowhLSGzE+XKlcs7bWWH57TZ5updiXTq1MmcatudmDQFF0qBPCZpJQvpJffMJJpJT8bgCg+skDm4k/4hlw5ICQnSLuC25dy5c6V06dJeT3zTpk1mO7XbohUyy2XeFStWmPGkGt577z3zvbr1CTVshcx90ewjV69eNcNHjhwx6Tqb/35Z+Lw2jRbq7EKJDTIl5Hv37pmLJ/QUOCUkF2Z7bq6QgftCmZbUBHlQmyMFLm7Q82MjZxq31xKtWCGnJWNIS8hAzpId3rYNuUYkAK5E2NE+/fRTKVSokLkAxUVXLuABF/nIpzKeHD8XsOzFwVggPRmDKzywQgYunNEmbI/FihUzF+O4qAxuWyIw7qTgIirbMLL0p8v8PWTutmB+7pwoUqSIkTxnGm59Qg1bIXP2yAGUbZ06kq6wy88q2LZoRzo9SmySqpDDgVNrjvjhnCIxDRsKuVAX5IY8QpVFK9Q5PRmHCzsr7RgqBx0K1kuKKBSIPrWyaCY9GWcE0j7h9hLtBeNQF0D9UM50dEZeBs5uWM6ryPVSR4Ss92DHLi8lZEVRogub+lFiExWyosQRKuTYRoWsKHGECjm2USErShyhQo5tVMiKEkeokGMbFbKixBEq5NhGhawocYQKObZRIStKHKFCjm1UyIoSR6iQYxsVsqLEESrk2EaFrChxhAo5tlEhK0ocoUKObVTIihJHqJBjGxWyosQRKuTYRoWsKHGECjm2USErShyhQo5tVMiKEkeokGMbFbKixBGxIGTeNLRmzRp3dJbzutaTlaiQlajj1D0NIjPEgpDddw++Kl7XerISFbISdbhiStTIDJEWcjjvRnydokzvXYnRhgpZiTpcMSVqZIZIC5l12zeqp4YV8pIlS6RmzZrmbd5TpkzxynkJbPv27aV8+fLSuHFjOXDggFfWpk0bmTVrlnlz95gxY8y4jRs3Sv369c30HTp08N66ff36dWnYsKH5n5cS9+rVy7xhvHbt2jJq1Cjv5czt2rUzbxavU6eOlCtXTiZNmiR79+6VunXrmje5Z/XbwdNChaxEHa6YEjUyQzQIOT0pWyG3bdvWTLt69WrJli2bnDx50oizRIkSMmLECNPbXrVqleTLl8+8lR4KFiwoVapUkYULF8q+fftk8+bNkpSUJOvWrTMCHjhwoJQqVcosx98THzZsmLRq1cos89SpU1K8eHFZtmyZKStatKgR77Fjx2Tt2rXy5ptvSr169eT48eOyYsUKeeutt9L8PFmJClmJOlwxJWpkBitEhBSJsOtPS8pWlLdv3/bGIUTkS6+Zni6pBhtdunSRIUOGmOkQ8vz58735WrZsKd988403/OLFCylTpowsX748QMiDBw+WGjVqyJ49e8wy796966UzEDLrtbAORGwpVKiQkf/rQIWsRB2umIgpS9bLpIVrgmLhxj2mfNfPt83wketPAuZj2Iy/8TRg/E/Hr8h3U+fLwO8myg8LVsvBX34LKJ+3fqf8ePhCUD2ItXtPy5KfDgQtb8QPs2XQ6B9k+vJNcuzWH17Zvkv3TR1O3n0RMA/rZPxRp242MoNfiNEQfulaQuWQq1WrJkuXLpWRI0dKjhw5JCUlJSC6d+9upkOWO3fu9OarXr26zJ492xuGJk2amHSGfz0PHjyQzp07y9tvvy3Jycny+eefy6+//mrKEPL27du9+RnesWNHwDAifx2okJWowxUTkSNnTilZpqxUfK9aQLTp0tOUz1691ex8Xb8cEDDf1hNXzfjd5+6Y4aM3n0nbrr0lZ65cUq9RE/msdQcpXe5dSSlQUJZuOejNx7KRq1sPottXg6T+p829YUTM8urUbySNW/xLihQvKeUqVpHd5++a8mXbDps6+CVNbDz0tzB2nLkZtA4iM1gRkkeNRPhljBCfPn3qVjFNIU+bNs3kbv3cuXPH3MIGCNkvx2bNmsno0aO9YWBZM2bMCFjP/fv35eHDh6Y+W7duNb3ljh07mrJQAnaHVchKwuKKiUDISNcdb4Oy7NmzS/a/eleLN+/3xrtC7j1wuBQpVkLW7TsTMH/PfkON8O1wuEI+cedPyZOUZHrZthzpV6xaXbp/NdgMR0LIkSI9GUNaQr548aLk+uvgtmXLFjOeXiwpCHvRzxXy3LlzpXTp0l5PfNOmTZLzr23l8uXLAeshf9ynTx9vvr59+5oLgBBKwO6wCllJWFwxEeEIOTl/inT990Ap+U45L3XhFzKpAeQ5Yd7KoPkPXX0sXw8b480XrpCRLwcBUir+aZCwTackmpDTkjGkJWQg/4t4K1SoIPnz55cePXrI8+fPTZkrZO6U6Nevn7nwxx0UhQsXNrlo8K/nwoULJk/NBb+yZcuaC4P2QmEoAbvDKmQlYXHFRCBkepxjZiwKCKRGuRUy0iUF0aVPfzPeL2Tyvvy///LDoOW7Ea6QiT6DRpje+YeNPpMBoybIih1HA6a3Qma6vkNGedGp19dxJ+T0ZBwuXJy7evWqPHr0yC0KCeskZZLefcdcaLx27Zo7OmpQIStRhysmAiG/W7mq1KrXMCCmLt1gyq2Q+Z9cML3WhT/uDRDy9GU/mlua/BfX6BWznJofNpAaH9T30h0ZETKxbOshcxAgd8z6ylao7KVFrJBbdOgqLTt286JR8zZxJ+SskHEio0JWog5XTES4KQs7TG+anLBNCyDk1btPmP+RtJ0OAY+dtdRE3qRkT/AZEbJ7h8a2U9elwWctpNL7NcxwIqUslJdDhaxEHa6YiIwKmdRFmfIVvF4oQqZnzAW9voNHBs1PcKdFRoU8fs5ys15Xtgs27jH5av5XISvhokJWog5XTARCHj93hZGXP3aevWXKXSETiJBfgFkhMw7hsqyvhn3vjdt87LK5GMgvshZs3G3GIWTE7a6PMr+Q9196IPlS/imtO/eQ7adv/L28o5fko0+aycdNW3n1UCEr4aBCVqIOV0wEEkVebjCe8lBCJkhd+IVMzFm7XapUr2XGczEOaZM/nr9hlzcNQnbXZaXqpiy4iMdtbpQjdZbXsElL2XPhnilXISvhokJWog5XTK8quNti05GLcuDKo6CyzAS/yOPXfeHcxRFOZAYVcmyjQlaiDldMiRqZQYUc26iQlajDFVOiRmZ4WSFz29qZM2fc0a8M7gvmZ80W/uepbW7w4CIX7icO9ayMWEaFrEQdyOj8g8SOSAkZQfJktHDgCWkv8yOLe/fumecS89hLC69c4tGbNoYPHy4DBgyQo0ePmnL/Ovlln/2JdSTg59n+p8JlBSpkJeo4f1+DyAyvU8g8Y5hf02WGQ4cOyX/+8x/zWE2/kF1+/PFHmTlzpvnlHvjXGWkh79692zxLIytRIStKHJHVQubNGTw5jcdZTp061Vs2D4TnYfCTJ082P5cGng3BozDHjh1rZMnT1ULx+PFjmThxopmet3OkJmR+Cv3tt996KQ13nayDHjV///vf/8q8efO8R2qGYteuXWa948ePNw+2t5Jn+fS8qTf1Z72WxYsXmwfn8xS6cePGmQfY81wN0iiskx48D7pnvXPmzPHmA57JYZe1aNEi8+aTCRMmmDec8NaTJ0+eeNPSruvXr1chK0o8kZVCPnHihHz33XfmLRs8/nLbtm2mV4vIeL4wsuTtG+SdmcYOI2J6rgjMviYpNdISMk9441GZFnediJjh06dPmwfOI1PeJBIKnqGMQOldkyphvTwDmWdf8PhO6ku9kS+fkWmAlAoSR6ykKHheM2JlPqTOwQqhuwcyQPA2H0/6heUcOXJErly5Yg4KnCVYkDkHPxWyosQRWSlken32rR9ImEdjks+1PTt/+mDlypXmKWsI2Mb3338v586d+3vBqZCakOk9I1t/LxLclAWvf7JwAEF0oUCONg8NXAxEsoyjzF9verw8xhMQsn8+PiO9ZPCnLMIR8uHDh70yeuvIHHiAEqkbzhxUyIoSR2SlkJ89e2ZOo+np0mskZYGQ7R0PfjmS5x06dKiZzh9+CYUiNSFzuo/kXVwh+3PIyA8JhgLh+VMRFnrggwYNCqq3XTdC5tGdFtImpEkgo0LmgGbhjIP10utHzgsWLDDjVciKEkdkpZDpCZI2oDdJD5nT+NSETI6UU3g/pAAym7JAiqE+R2aFTG/97Nmz3jApDlIfvCuPA40feqocjAAh+0WampBv3bpl8tt+mNcvZFIefsh5I2PagLQLqJAVJY7ISiGT16SHbNmwYYMRsn2dEhe0bEqC03ryq/T4gFvT6AGm9qJTSygh88om1hPqoqB/nRkRMgcXBGgPEKQlSD9wkKH3bJfJwYYLmORzIS0hW5lzsELiCNlOi/z5DGkJGQlTX8psvVTIihJHZKWQOVWnp4o0SVuQV0W6VjqkFZCOfZsGt6jRg+VOAubbv3+/t9zUCCVk6s/8ofCvMyNCRrQIGcHSW54+fbrX0z9+/LiRok3NkK6wd2CkJWTaijw3nxloHw5CXCQkhYOs0xIyEma8/6CnQlaUOOJlhezCLV7cRZBa6gGpWXkB0zG9feXSq8BdZ0bgIqHt4bvQu8/oA/b5nP55SHXYs4T04DMgfP9ZhApZiXu4sOTPH8YzWS1k5dXAHSH08OlJ+1EhK3EPbxcm95gIqJBjA+7pRshub1qFrMQ9iSJkTuWRcajbu5TYQIWsxD0IuU+fPtKpUyfzCvimTZuaX0tZuPWoUaNGUr58eenYsaP51RkgNublQhavmOeeVa7Kf/nll+aV8nXq1DG/DosWuD0NIb/MA3+UyKJCVuIepJqUlGRufeIZCI0bN5ZWrVqZMnJ5efPmNb/4QsRc9a5QoYL5aSx5Z94o0qxZM5k/f74RHRJu3bq1ETq3RpUoUcJcsY803Fdr0xWhHlWpxAYqZCXuQci9e/f2hrmtqVKlSub/Hj16yBdffGEEbKNkyZLmdiqEzCuWbG8aefOKJv/ze/mFFb1nF3KD9LBfdXArlRUxEW/PB040VMhK3OPmkPmBQ7ly5cz/DRo0kNy5c0tKSkpAcM8qQn7zzTe9W754SlfRokW95QB3cOTMmTNgHPh7rK8juFeWZyIosY0KWYl70hJymzZtzDMY/PBoRe4nRci8sNTCr9Fy5coVcI8tyypUqJA3bKGnTergVUdG75tVohsVshL3pCVknndbuHBh7/kIPB6RvDGPYXSFjPzKlCnjPVEMIdavX1969uzpTaMoL4MKWYl70hIyv5bip8LJyclSuXJlk66wF+lcIQMpCu7GeOedd6RAgQLSokWLoHtJFSWzqJAVRf7+ySsXycJNAfB0L/sQc0XJKv4HX2nPUXYRgP0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691283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42" y="341875"/>
            <a:ext cx="7728155" cy="2397451"/>
          </a:xfrm>
          <a:prstGeom prst="rect">
            <a:avLst/>
          </a:prstGeom>
          <a:solidFill>
            <a:schemeClr val="accent5">
              <a:lumMod val="20000"/>
              <a:lumOff val="80000"/>
            </a:schemeClr>
          </a:solidFill>
          <a:ln>
            <a:solidFill>
              <a:schemeClr val="tx1"/>
            </a:solidFill>
          </a:ln>
        </p:spPr>
        <p:txBody>
          <a:bodyPr wrap="square">
            <a:spAutoFit/>
          </a:bodyPr>
          <a:lstStyle/>
          <a:p>
            <a:pPr marL="342900" lvl="0" indent="-342900">
              <a:lnSpc>
                <a:spcPct val="107000"/>
              </a:lnSpc>
              <a:spcAft>
                <a:spcPts val="0"/>
              </a:spcAft>
              <a:buFont typeface="Calibri" panose="020F0502020204030204" pitchFamily="34" charset="0"/>
              <a:buChar char="-"/>
            </a:pPr>
            <a:r>
              <a:rPr lang="en-GB" sz="2800" dirty="0">
                <a:latin typeface="Calibri Light" panose="020F0302020204030204" pitchFamily="34" charset="0"/>
                <a:ea typeface="Calibri" panose="020F0502020204030204" pitchFamily="34" charset="0"/>
                <a:cs typeface="Times New Roman" panose="02020603050405020304" pitchFamily="18" charset="0"/>
              </a:rPr>
              <a:t>Read Ian Beck’s short story ‘Propping up the Line’ and Wilfred Owen’s poem ‘Exposure’ pp.22-23</a:t>
            </a:r>
          </a:p>
          <a:p>
            <a:pPr marL="342900" lvl="0" indent="-342900">
              <a:lnSpc>
                <a:spcPct val="107000"/>
              </a:lnSpc>
              <a:spcAft>
                <a:spcPts val="0"/>
              </a:spcAft>
              <a:buFont typeface="Calibri" panose="020F0502020204030204" pitchFamily="34" charset="0"/>
              <a:buChar char="-"/>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800" dirty="0">
                <a:latin typeface="Calibri Light" panose="020F0302020204030204" pitchFamily="34" charset="0"/>
                <a:ea typeface="Calibri" panose="020F0502020204030204" pitchFamily="34" charset="0"/>
                <a:cs typeface="Times New Roman" panose="02020603050405020304" pitchFamily="18" charset="0"/>
              </a:rPr>
              <a:t>Discuss the different ways these writers convey the horrors of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AutoShape 2" descr="Revise Exposure Poem by Wilfred Owen - Beyond GCSE Revis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Revise Exposure Poem by Wilfred Owen - Beyond GCSE Revis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7149895" y="2317340"/>
            <a:ext cx="4078544" cy="2861068"/>
          </a:xfrm>
          <a:prstGeom prst="rect">
            <a:avLst/>
          </a:prstGeom>
        </p:spPr>
      </p:pic>
      <p:pic>
        <p:nvPicPr>
          <p:cNvPr id="6" name="Picture 5"/>
          <p:cNvPicPr>
            <a:picLocks noChangeAspect="1"/>
          </p:cNvPicPr>
          <p:nvPr/>
        </p:nvPicPr>
        <p:blipFill>
          <a:blip r:embed="rId3"/>
          <a:stretch>
            <a:fillRect/>
          </a:stretch>
        </p:blipFill>
        <p:spPr>
          <a:xfrm>
            <a:off x="307975" y="4388907"/>
            <a:ext cx="1585097" cy="1579001"/>
          </a:xfrm>
          <a:prstGeom prst="rect">
            <a:avLst/>
          </a:prstGeom>
        </p:spPr>
      </p:pic>
    </p:spTree>
    <p:extLst>
      <p:ext uri="{BB962C8B-B14F-4D97-AF65-F5344CB8AC3E}">
        <p14:creationId xmlns:p14="http://schemas.microsoft.com/office/powerpoint/2010/main" val="14280822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316" y="0"/>
            <a:ext cx="11090786" cy="646331"/>
          </a:xfrm>
          <a:prstGeom prst="rect">
            <a:avLst/>
          </a:prstGeom>
        </p:spPr>
        <p:txBody>
          <a:bodyPr wrap="square">
            <a:spAutoFit/>
          </a:bodyPr>
          <a:lstStyle/>
          <a:p>
            <a:pPr marL="285750" indent="-285750" fontAlgn="base">
              <a:spcAft>
                <a:spcPts val="0"/>
              </a:spcAft>
              <a:buFont typeface="Arial" panose="020B0604020202020204" pitchFamily="34" charset="0"/>
              <a:buChar char="•"/>
            </a:pPr>
            <a:r>
              <a:rPr lang="en-GB" b="1" dirty="0">
                <a:solidFill>
                  <a:srgbClr val="000000"/>
                </a:solidFill>
                <a:latin typeface="Calibri Light" panose="020F0302020204030204" pitchFamily="34" charset="0"/>
                <a:ea typeface="Times New Roman" panose="02020603050405020304" pitchFamily="18" charset="0"/>
              </a:rPr>
              <a:t>Comparing the ways writers convey the realities of war p.24</a:t>
            </a:r>
            <a:br>
              <a:rPr lang="en-GB" b="1" dirty="0">
                <a:solidFill>
                  <a:srgbClr val="000000"/>
                </a:solidFill>
                <a:latin typeface="Calibri Light" panose="020F0302020204030204" pitchFamily="34" charset="0"/>
                <a:ea typeface="Times New Roman" panose="02020603050405020304" pitchFamily="18" charset="0"/>
              </a:rPr>
            </a:b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598990166"/>
              </p:ext>
            </p:extLst>
          </p:nvPr>
        </p:nvGraphicFramePr>
        <p:xfrm>
          <a:off x="422787" y="943910"/>
          <a:ext cx="10559845" cy="5676256"/>
        </p:xfrm>
        <a:graphic>
          <a:graphicData uri="http://schemas.openxmlformats.org/drawingml/2006/table">
            <a:tbl>
              <a:tblPr firstRow="1" firstCol="1" bandRow="1">
                <a:tableStyleId>{5C22544A-7EE6-4342-B048-85BDC9FD1C3A}</a:tableStyleId>
              </a:tblPr>
              <a:tblGrid>
                <a:gridCol w="2000628">
                  <a:extLst>
                    <a:ext uri="{9D8B030D-6E8A-4147-A177-3AD203B41FA5}">
                      <a16:colId xmlns:a16="http://schemas.microsoft.com/office/drawing/2014/main" val="327500823"/>
                    </a:ext>
                  </a:extLst>
                </a:gridCol>
                <a:gridCol w="2147129">
                  <a:extLst>
                    <a:ext uri="{9D8B030D-6E8A-4147-A177-3AD203B41FA5}">
                      <a16:colId xmlns:a16="http://schemas.microsoft.com/office/drawing/2014/main" val="1748404197"/>
                    </a:ext>
                  </a:extLst>
                </a:gridCol>
                <a:gridCol w="2160021">
                  <a:extLst>
                    <a:ext uri="{9D8B030D-6E8A-4147-A177-3AD203B41FA5}">
                      <a16:colId xmlns:a16="http://schemas.microsoft.com/office/drawing/2014/main" val="651357485"/>
                    </a:ext>
                  </a:extLst>
                </a:gridCol>
                <a:gridCol w="2160021">
                  <a:extLst>
                    <a:ext uri="{9D8B030D-6E8A-4147-A177-3AD203B41FA5}">
                      <a16:colId xmlns:a16="http://schemas.microsoft.com/office/drawing/2014/main" val="2164212491"/>
                    </a:ext>
                  </a:extLst>
                </a:gridCol>
                <a:gridCol w="2092046">
                  <a:extLst>
                    <a:ext uri="{9D8B030D-6E8A-4147-A177-3AD203B41FA5}">
                      <a16:colId xmlns:a16="http://schemas.microsoft.com/office/drawing/2014/main" val="1932523043"/>
                    </a:ext>
                  </a:extLst>
                </a:gridCol>
              </a:tblGrid>
              <a:tr h="555616">
                <a:tc>
                  <a:txBody>
                    <a:bodyPr/>
                    <a:lstStyle/>
                    <a:p>
                      <a:pPr>
                        <a:spcAft>
                          <a:spcPts val="0"/>
                        </a:spcAft>
                      </a:pPr>
                      <a:r>
                        <a:rPr lang="en-GB" sz="900">
                          <a:effectLst/>
                        </a:rPr>
                        <a:t> </a:t>
                      </a: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GB" sz="900" dirty="0">
                          <a:effectLst/>
                        </a:rPr>
                        <a:t>What is highlighted about life in the trenches?</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GB" sz="900" dirty="0">
                          <a:effectLst/>
                        </a:rPr>
                        <a:t>What is the mood or tone of the text?</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GB" sz="900">
                          <a:effectLst/>
                        </a:rPr>
                        <a:t>How is the writer creating this mood? (How?)</a:t>
                      </a: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GB" sz="900">
                          <a:effectLst/>
                        </a:rPr>
                        <a:t>What is the intention of each writer? (why?)</a:t>
                      </a: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4261619698"/>
                  </a:ext>
                </a:extLst>
              </a:tr>
              <a:tr h="1487906">
                <a:tc>
                  <a:txBody>
                    <a:bodyPr/>
                    <a:lstStyle/>
                    <a:p>
                      <a:pPr>
                        <a:spcAft>
                          <a:spcPts val="0"/>
                        </a:spcAft>
                      </a:pPr>
                      <a:r>
                        <a:rPr lang="en-GB" sz="1200" dirty="0">
                          <a:effectLst/>
                        </a:rPr>
                        <a:t>Propping up the Line</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2047638315"/>
                  </a:ext>
                </a:extLst>
              </a:tr>
              <a:tr h="1487906">
                <a:tc>
                  <a:txBody>
                    <a:bodyPr/>
                    <a:lstStyle/>
                    <a:p>
                      <a:pPr>
                        <a:spcAft>
                          <a:spcPts val="0"/>
                        </a:spcAft>
                      </a:pPr>
                      <a:r>
                        <a:rPr lang="en-GB" sz="1200" dirty="0">
                          <a:effectLst/>
                        </a:rPr>
                        <a:t>Exposure</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2370925133"/>
                  </a:ext>
                </a:extLst>
              </a:tr>
              <a:tr h="1653229">
                <a:tc>
                  <a:txBody>
                    <a:bodyPr/>
                    <a:lstStyle/>
                    <a:p>
                      <a:pPr>
                        <a:spcAft>
                          <a:spcPts val="0"/>
                        </a:spcAft>
                      </a:pPr>
                      <a:r>
                        <a:rPr lang="en-GB" sz="1200" dirty="0">
                          <a:effectLst/>
                        </a:rPr>
                        <a:t>Journey’s End</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1609842959"/>
                  </a:ext>
                </a:extLst>
              </a:tr>
            </a:tbl>
          </a:graphicData>
        </a:graphic>
      </p:graphicFrame>
      <p:pic>
        <p:nvPicPr>
          <p:cNvPr id="4" name="Picture 3"/>
          <p:cNvPicPr>
            <a:picLocks noChangeAspect="1"/>
          </p:cNvPicPr>
          <p:nvPr/>
        </p:nvPicPr>
        <p:blipFill>
          <a:blip r:embed="rId2"/>
          <a:stretch>
            <a:fillRect/>
          </a:stretch>
        </p:blipFill>
        <p:spPr>
          <a:xfrm>
            <a:off x="10577358" y="5089885"/>
            <a:ext cx="1341488" cy="1006116"/>
          </a:xfrm>
          <a:prstGeom prst="rect">
            <a:avLst/>
          </a:prstGeom>
        </p:spPr>
      </p:pic>
      <p:pic>
        <p:nvPicPr>
          <p:cNvPr id="5" name="Picture 4"/>
          <p:cNvPicPr>
            <a:picLocks noChangeAspect="1"/>
          </p:cNvPicPr>
          <p:nvPr/>
        </p:nvPicPr>
        <p:blipFill>
          <a:blip r:embed="rId3"/>
          <a:stretch>
            <a:fillRect/>
          </a:stretch>
        </p:blipFill>
        <p:spPr>
          <a:xfrm>
            <a:off x="11248102" y="172994"/>
            <a:ext cx="798645" cy="792549"/>
          </a:xfrm>
          <a:prstGeom prst="rect">
            <a:avLst/>
          </a:prstGeom>
        </p:spPr>
      </p:pic>
    </p:spTree>
    <p:extLst>
      <p:ext uri="{BB962C8B-B14F-4D97-AF65-F5344CB8AC3E}">
        <p14:creationId xmlns:p14="http://schemas.microsoft.com/office/powerpoint/2010/main" val="16755204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270" y="1560228"/>
            <a:ext cx="11159613" cy="3723070"/>
          </a:xfrm>
          <a:prstGeom prst="rect">
            <a:avLst/>
          </a:prstGeom>
          <a:solidFill>
            <a:schemeClr val="accent2">
              <a:lumMod val="20000"/>
              <a:lumOff val="80000"/>
            </a:schemeClr>
          </a:solidFill>
          <a:ln>
            <a:solidFill>
              <a:schemeClr val="tx1"/>
            </a:solidFill>
          </a:ln>
        </p:spPr>
        <p:txBody>
          <a:bodyPr wrap="square">
            <a:spAutoFit/>
          </a:bodyPr>
          <a:lstStyle/>
          <a:p>
            <a:pPr>
              <a:spcAft>
                <a:spcPts val="0"/>
              </a:spcAft>
            </a:pPr>
            <a:r>
              <a:rPr lang="en-GB" sz="3200" b="1" u="sng" dirty="0">
                <a:latin typeface="Calibri Light" panose="020F0302020204030204" pitchFamily="34" charset="0"/>
                <a:ea typeface="Times New Roman" panose="02020603050405020304" pitchFamily="18" charset="0"/>
              </a:rPr>
              <a:t>Check understanding:</a:t>
            </a:r>
            <a:endParaRPr lang="en-GB" sz="3200" b="1" u="sng" dirty="0">
              <a:latin typeface="Times New Roman" panose="02020603050405020304" pitchFamily="18" charset="0"/>
              <a:ea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3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Choose two of the three texts. </a:t>
            </a:r>
          </a:p>
          <a:p>
            <a:pPr marL="342900" lvl="0" indent="-342900">
              <a:lnSpc>
                <a:spcPct val="107000"/>
              </a:lnSpc>
              <a:spcAft>
                <a:spcPts val="0"/>
              </a:spcAft>
              <a:buFont typeface="Calibri" panose="020F0502020204030204" pitchFamily="34" charset="0"/>
              <a:buChar char="-"/>
            </a:pPr>
            <a:r>
              <a:rPr lang="en-GB" sz="3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Which conveys the reality of war most successfully?</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3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Write a one sentence thesis statement: </a:t>
            </a:r>
          </a:p>
          <a:p>
            <a:pPr marL="342900" lvl="0" indent="-342900">
              <a:lnSpc>
                <a:spcPct val="107000"/>
              </a:lnSpc>
              <a:spcAft>
                <a:spcPts val="0"/>
              </a:spcAft>
              <a:buFont typeface="Calibri" panose="020F0502020204030204" pitchFamily="34" charset="0"/>
              <a:buChar char="-"/>
            </a:pPr>
            <a:endParaRPr lang="en-GB" sz="3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GB" sz="3200" i="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‘Although [point about text 1], [point about text 2 which suggests it is more successful.]’</a:t>
            </a:r>
            <a:endParaRPr lang="en-GB" sz="32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0661967" y="1705370"/>
            <a:ext cx="798645" cy="792549"/>
          </a:xfrm>
          <a:prstGeom prst="rect">
            <a:avLst/>
          </a:prstGeom>
        </p:spPr>
      </p:pic>
    </p:spTree>
    <p:extLst>
      <p:ext uri="{BB962C8B-B14F-4D97-AF65-F5344CB8AC3E}">
        <p14:creationId xmlns:p14="http://schemas.microsoft.com/office/powerpoint/2010/main" val="10773350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5085" y="1270421"/>
            <a:ext cx="6096000" cy="2462213"/>
          </a:xfrm>
          <a:prstGeom prst="rect">
            <a:avLst/>
          </a:prstGeom>
          <a:solidFill>
            <a:schemeClr val="accent6">
              <a:lumMod val="20000"/>
              <a:lumOff val="80000"/>
            </a:schemeClr>
          </a:solidFill>
          <a:ln>
            <a:solidFill>
              <a:schemeClr val="tx1"/>
            </a:solidFill>
          </a:ln>
        </p:spPr>
        <p:txBody>
          <a:bodyPr>
            <a:spAutoFit/>
          </a:bodyPr>
          <a:lstStyle/>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Year 9 English</a:t>
            </a:r>
          </a:p>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Michaelmas Term</a:t>
            </a:r>
          </a:p>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War Writing</a:t>
            </a:r>
          </a:p>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Week 3, Lesson 2</a:t>
            </a:r>
            <a:endParaRPr lang="en-GB" sz="4400" kern="1400" spc="-50" dirty="0">
              <a:latin typeface="Calibri Light" panose="020F0302020204030204" pitchFamily="34" charset="0"/>
              <a:ea typeface="Yu Gothic Light" panose="020B0300000000000000" pitchFamily="34" charset="-128"/>
              <a:cs typeface="Times New Roman" panose="02020603050405020304" pitchFamily="18" charset="0"/>
            </a:endParaRPr>
          </a:p>
          <a:p>
            <a:pPr>
              <a:spcAft>
                <a:spcPts val="0"/>
              </a:spcAft>
            </a:pPr>
            <a:r>
              <a:rPr lang="en-GB" sz="10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270676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C8E4C6C-AFD9-6DD0-7B69-DD1AC747191C}"/>
              </a:ext>
            </a:extLst>
          </p:cNvPr>
          <p:cNvSpPr txBox="1"/>
          <p:nvPr/>
        </p:nvSpPr>
        <p:spPr>
          <a:xfrm>
            <a:off x="5566581" y="-94103"/>
            <a:ext cx="5334930" cy="300414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5100">
                <a:latin typeface="+mj-lt"/>
                <a:ea typeface="+mj-ea"/>
                <a:cs typeface="+mj-cs"/>
              </a:rPr>
              <a:t>Describe the conditions for soldiers during WW1</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3" name="Picture 2" descr="A blue and white logo with a pen&#10;&#10;Description automatically generated">
            <a:extLst>
              <a:ext uri="{FF2B5EF4-FFF2-40B4-BE49-F238E27FC236}">
                <a16:creationId xmlns:a16="http://schemas.microsoft.com/office/drawing/2014/main" id="{3D6E3D8C-1AB8-BF12-970A-94357428B209}"/>
              </a:ext>
            </a:extLst>
          </p:cNvPr>
          <p:cNvPicPr>
            <a:picLocks noChangeAspect="1"/>
          </p:cNvPicPr>
          <p:nvPr/>
        </p:nvPicPr>
        <p:blipFill rotWithShape="1">
          <a:blip r:embed="rId4"/>
          <a:srcRect t="284" r="1"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4C2E77B0-F569-BA2F-0850-100F7EE1AED0}"/>
              </a:ext>
            </a:extLst>
          </p:cNvPr>
          <p:cNvSpPr txBox="1"/>
          <p:nvPr/>
        </p:nvSpPr>
        <p:spPr>
          <a:xfrm>
            <a:off x="6359036" y="3771900"/>
            <a:ext cx="5343525" cy="29256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2" name="Online Media 1" title="The First 9 Minutes of 1917 (in One Unbroken Shot) | Own now on Digital, 3/24 on Blu-ray &amp; DVD">
            <a:hlinkClick r:id="" action="ppaction://media"/>
            <a:extLst>
              <a:ext uri="{FF2B5EF4-FFF2-40B4-BE49-F238E27FC236}">
                <a16:creationId xmlns:a16="http://schemas.microsoft.com/office/drawing/2014/main" id="{FF617137-E1C1-4D23-BE14-168E7D9362AB}"/>
              </a:ext>
            </a:extLst>
          </p:cNvPr>
          <p:cNvPicPr>
            <a:picLocks noRot="1" noChangeAspect="1"/>
          </p:cNvPicPr>
          <p:nvPr>
            <a:videoFile r:link="rId1"/>
          </p:nvPr>
        </p:nvPicPr>
        <p:blipFill>
          <a:blip r:embed="rId5"/>
          <a:stretch>
            <a:fillRect/>
          </a:stretch>
        </p:blipFill>
        <p:spPr>
          <a:xfrm>
            <a:off x="6360297" y="2824721"/>
            <a:ext cx="4239054" cy="2289775"/>
          </a:xfrm>
          <a:prstGeom prst="rect">
            <a:avLst/>
          </a:prstGeom>
        </p:spPr>
      </p:pic>
      <p:pic>
        <p:nvPicPr>
          <p:cNvPr id="6" name="Online Media 5" title="Running Through The Battlefield | 1917 (2019) | Screen Bites">
            <a:hlinkClick r:id="" action="ppaction://media"/>
            <a:extLst>
              <a:ext uri="{FF2B5EF4-FFF2-40B4-BE49-F238E27FC236}">
                <a16:creationId xmlns:a16="http://schemas.microsoft.com/office/drawing/2014/main" id="{3FBDF5B4-FCD4-D181-6AB4-695BF4743922}"/>
              </a:ext>
            </a:extLst>
          </p:cNvPr>
          <p:cNvPicPr>
            <a:picLocks noRot="1" noChangeAspect="1"/>
          </p:cNvPicPr>
          <p:nvPr>
            <a:videoFile r:link="rId2"/>
          </p:nvPr>
        </p:nvPicPr>
        <p:blipFill>
          <a:blip r:embed="rId6"/>
          <a:stretch>
            <a:fillRect/>
          </a:stretch>
        </p:blipFill>
        <p:spPr>
          <a:xfrm>
            <a:off x="8368270" y="5254882"/>
            <a:ext cx="2540000" cy="1435100"/>
          </a:xfrm>
          <a:prstGeom prst="rect">
            <a:avLst/>
          </a:prstGeom>
        </p:spPr>
      </p:pic>
      <p:sp>
        <p:nvSpPr>
          <p:cNvPr id="7" name="TextBox 6">
            <a:extLst>
              <a:ext uri="{FF2B5EF4-FFF2-40B4-BE49-F238E27FC236}">
                <a16:creationId xmlns:a16="http://schemas.microsoft.com/office/drawing/2014/main" id="{459E30F8-1C63-481C-039C-9142F3B13333}"/>
              </a:ext>
            </a:extLst>
          </p:cNvPr>
          <p:cNvSpPr txBox="1"/>
          <p:nvPr/>
        </p:nvSpPr>
        <p:spPr>
          <a:xfrm>
            <a:off x="6252519" y="5716029"/>
            <a:ext cx="19709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Last Scene:</a:t>
            </a:r>
          </a:p>
        </p:txBody>
      </p:sp>
    </p:spTree>
    <p:extLst>
      <p:ext uri="{BB962C8B-B14F-4D97-AF65-F5344CB8AC3E}">
        <p14:creationId xmlns:p14="http://schemas.microsoft.com/office/powerpoint/2010/main" val="977001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65251"/>
            <a:ext cx="2190125" cy="4208844"/>
          </a:xfrm>
          <a:prstGeom prst="rect">
            <a:avLst/>
          </a:prstGeom>
          <a:solidFill>
            <a:schemeClr val="accent2">
              <a:lumMod val="20000"/>
              <a:lumOff val="80000"/>
            </a:schemeClr>
          </a:solidFill>
        </p:spPr>
        <p:txBody>
          <a:bodyPr wrap="square">
            <a:spAutoFit/>
          </a:bodyPr>
          <a:lstStyle/>
          <a:p>
            <a:pPr>
              <a:spcAft>
                <a:spcPts val="300"/>
              </a:spcAft>
            </a:pPr>
            <a:r>
              <a:rPr lang="en-GB" sz="2000" u="sng" dirty="0">
                <a:effectLst/>
              </a:rPr>
              <a:t>Terminology</a:t>
            </a:r>
            <a:endParaRPr lang="en-GB" sz="2000" dirty="0">
              <a:effectLst/>
            </a:endParaRPr>
          </a:p>
          <a:p>
            <a:pPr>
              <a:spcAft>
                <a:spcPts val="300"/>
              </a:spcAft>
            </a:pPr>
            <a:r>
              <a:rPr lang="en-GB" sz="2000" dirty="0">
                <a:effectLst/>
              </a:rPr>
              <a:t>modernism</a:t>
            </a:r>
          </a:p>
          <a:p>
            <a:pPr>
              <a:spcAft>
                <a:spcPts val="300"/>
              </a:spcAft>
            </a:pPr>
            <a:r>
              <a:rPr lang="en-GB" sz="2000" dirty="0">
                <a:effectLst/>
              </a:rPr>
              <a:t>symbolism</a:t>
            </a:r>
          </a:p>
          <a:p>
            <a:pPr>
              <a:spcAft>
                <a:spcPts val="300"/>
              </a:spcAft>
            </a:pPr>
            <a:r>
              <a:rPr lang="en-GB" sz="2000" dirty="0">
                <a:effectLst/>
              </a:rPr>
              <a:t>absurdity</a:t>
            </a:r>
          </a:p>
          <a:p>
            <a:pPr>
              <a:spcAft>
                <a:spcPts val="300"/>
              </a:spcAft>
            </a:pPr>
            <a:r>
              <a:rPr lang="en-GB" sz="2000" dirty="0">
                <a:effectLst/>
              </a:rPr>
              <a:t>individualism</a:t>
            </a:r>
          </a:p>
          <a:p>
            <a:pPr>
              <a:spcAft>
                <a:spcPts val="300"/>
              </a:spcAft>
            </a:pPr>
            <a:r>
              <a:rPr lang="en-GB" sz="2000" dirty="0">
                <a:effectLst/>
              </a:rPr>
              <a:t>formalism</a:t>
            </a:r>
          </a:p>
          <a:p>
            <a:pPr>
              <a:spcAft>
                <a:spcPts val="300"/>
              </a:spcAft>
            </a:pPr>
            <a:r>
              <a:rPr lang="en-GB" sz="2000" dirty="0">
                <a:effectLst/>
              </a:rPr>
              <a:t> </a:t>
            </a:r>
          </a:p>
          <a:p>
            <a:pPr>
              <a:spcAft>
                <a:spcPts val="300"/>
              </a:spcAft>
            </a:pPr>
            <a:r>
              <a:rPr lang="en-GB" sz="2000" u="sng" dirty="0">
                <a:effectLst/>
              </a:rPr>
              <a:t>Vocabulary</a:t>
            </a:r>
            <a:endParaRPr lang="en-GB" sz="2000" dirty="0">
              <a:effectLst/>
            </a:endParaRPr>
          </a:p>
          <a:p>
            <a:pPr>
              <a:spcAft>
                <a:spcPts val="300"/>
              </a:spcAft>
            </a:pPr>
            <a:r>
              <a:rPr lang="en-GB" sz="2000" dirty="0">
                <a:effectLst/>
              </a:rPr>
              <a:t>brutality</a:t>
            </a:r>
          </a:p>
          <a:p>
            <a:pPr>
              <a:spcAft>
                <a:spcPts val="300"/>
              </a:spcAft>
            </a:pPr>
            <a:r>
              <a:rPr lang="en-GB" sz="2000" dirty="0">
                <a:effectLst/>
              </a:rPr>
              <a:t>alcoholism</a:t>
            </a:r>
          </a:p>
          <a:p>
            <a:pPr>
              <a:spcAft>
                <a:spcPts val="300"/>
              </a:spcAft>
            </a:pPr>
            <a:r>
              <a:rPr lang="en-GB" sz="2000" dirty="0">
                <a:effectLst/>
              </a:rPr>
              <a:t>neuralgia</a:t>
            </a:r>
          </a:p>
          <a:p>
            <a:pPr>
              <a:spcAft>
                <a:spcPts val="300"/>
              </a:spcAft>
            </a:pPr>
            <a:r>
              <a:rPr lang="en-GB" sz="2000" dirty="0">
                <a:effectLst/>
              </a:rPr>
              <a:t>prohibit</a:t>
            </a:r>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2466316" cy="707886"/>
          </a:xfrm>
          <a:prstGeom prst="rect">
            <a:avLst/>
          </a:prstGeom>
          <a:solidFill>
            <a:schemeClr val="accent2">
              <a:lumMod val="20000"/>
              <a:lumOff val="80000"/>
            </a:schemeClr>
          </a:solidFill>
        </p:spPr>
        <p:txBody>
          <a:bodyPr wrap="none">
            <a:spAutoFit/>
          </a:bodyPr>
          <a:lstStyle/>
          <a:p>
            <a:r>
              <a:rPr lang="en-GB" sz="4000" dirty="0"/>
              <a:t>Alcoholism</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38312326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41453" y="4881493"/>
            <a:ext cx="8001103" cy="1803011"/>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8094" y="204507"/>
            <a:ext cx="2607445" cy="1323439"/>
          </a:xfrm>
          <a:prstGeom prst="rect">
            <a:avLst/>
          </a:prstGeom>
          <a:solidFill>
            <a:schemeClr val="accent2">
              <a:lumMod val="20000"/>
              <a:lumOff val="80000"/>
            </a:schemeClr>
          </a:solidFill>
        </p:spPr>
        <p:txBody>
          <a:bodyPr wrap="none">
            <a:spAutoFit/>
          </a:bodyPr>
          <a:lstStyle/>
          <a:p>
            <a:pPr algn="ctr"/>
            <a:r>
              <a:rPr lang="en-GB" sz="4000" dirty="0"/>
              <a:t>New Word:</a:t>
            </a:r>
          </a:p>
          <a:p>
            <a:pPr algn="ctr"/>
            <a:r>
              <a:rPr lang="en-GB" sz="4000" dirty="0"/>
              <a:t>Alcoholism</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641453" y="1328174"/>
            <a:ext cx="3326288" cy="2999322"/>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513342" y="3280063"/>
            <a:ext cx="3875232" cy="369332"/>
          </a:xfrm>
          <a:prstGeom prst="rect">
            <a:avLst/>
          </a:prstGeom>
          <a:noFill/>
        </p:spPr>
        <p:txBody>
          <a:bodyPr wrap="square" rtlCol="0">
            <a:spAutoFit/>
          </a:bodyPr>
          <a:lstStyle/>
          <a:p>
            <a:r>
              <a:rPr lang="en-GB" dirty="0"/>
              <a:t>Alco-</a:t>
            </a:r>
            <a:r>
              <a:rPr lang="en-GB" dirty="0" err="1"/>
              <a:t>hol</a:t>
            </a:r>
            <a:r>
              <a:rPr lang="en-GB" dirty="0"/>
              <a:t>-sim </a:t>
            </a:r>
            <a:endParaRPr lang="en-GB" sz="2800" dirty="0"/>
          </a:p>
        </p:txBody>
      </p:sp>
      <p:grpSp>
        <p:nvGrpSpPr>
          <p:cNvPr id="12" name="Group 11"/>
          <p:cNvGrpSpPr/>
          <p:nvPr/>
        </p:nvGrpSpPr>
        <p:grpSpPr>
          <a:xfrm>
            <a:off x="8938904" y="0"/>
            <a:ext cx="2514188" cy="3408879"/>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8952043" y="226631"/>
            <a:ext cx="2501049" cy="707886"/>
          </a:xfrm>
          <a:prstGeom prst="rect">
            <a:avLst/>
          </a:prstGeom>
        </p:spPr>
        <p:txBody>
          <a:bodyPr wrap="square">
            <a:spAutoFit/>
          </a:bodyPr>
          <a:lstStyle/>
          <a:p>
            <a:pPr algn="ctr"/>
            <a:r>
              <a:rPr lang="en-GB" sz="4000" dirty="0">
                <a:solidFill>
                  <a:sysClr val="windowText" lastClr="000000"/>
                </a:solidFill>
              </a:rPr>
              <a:t>Spell It:</a:t>
            </a:r>
          </a:p>
        </p:txBody>
      </p:sp>
      <p:sp>
        <p:nvSpPr>
          <p:cNvPr id="10" name="Rectangle 9"/>
          <p:cNvSpPr/>
          <p:nvPr/>
        </p:nvSpPr>
        <p:spPr>
          <a:xfrm>
            <a:off x="9331655" y="2569788"/>
            <a:ext cx="1741823" cy="461665"/>
          </a:xfrm>
          <a:prstGeom prst="rect">
            <a:avLst/>
          </a:prstGeom>
        </p:spPr>
        <p:txBody>
          <a:bodyPr wrap="none">
            <a:spAutoFit/>
          </a:bodyPr>
          <a:lstStyle/>
          <a:p>
            <a:pPr algn="ctr"/>
            <a:r>
              <a:rPr lang="en-GB" sz="2400" dirty="0">
                <a:solidFill>
                  <a:sysClr val="windowText" lastClr="000000"/>
                </a:solidFill>
              </a:rPr>
              <a:t>Alco-</a:t>
            </a:r>
            <a:r>
              <a:rPr lang="en-GB" sz="2400" dirty="0" err="1">
                <a:solidFill>
                  <a:sysClr val="windowText" lastClr="000000"/>
                </a:solidFill>
              </a:rPr>
              <a:t>hol</a:t>
            </a:r>
            <a:r>
              <a:rPr lang="en-GB" sz="2400" dirty="0">
                <a:solidFill>
                  <a:sysClr val="windowText" lastClr="000000"/>
                </a:solidFill>
              </a:rPr>
              <a:t>-sim</a:t>
            </a:r>
          </a:p>
        </p:txBody>
      </p:sp>
      <p:sp>
        <p:nvSpPr>
          <p:cNvPr id="16" name="TextBox 15"/>
          <p:cNvSpPr txBox="1"/>
          <p:nvPr/>
        </p:nvSpPr>
        <p:spPr>
          <a:xfrm>
            <a:off x="8814648" y="3504888"/>
            <a:ext cx="3129496" cy="2862322"/>
          </a:xfrm>
          <a:prstGeom prst="rect">
            <a:avLst/>
          </a:prstGeom>
          <a:solidFill>
            <a:schemeClr val="accent2">
              <a:lumMod val="20000"/>
              <a:lumOff val="80000"/>
            </a:schemeClr>
          </a:solidFill>
        </p:spPr>
        <p:txBody>
          <a:bodyPr wrap="square" rtlCol="0">
            <a:spAutoFit/>
          </a:bodyPr>
          <a:lstStyle/>
          <a:p>
            <a:r>
              <a:rPr lang="en-GB" b="1" dirty="0" err="1"/>
              <a:t>Etymology:</a:t>
            </a:r>
            <a:r>
              <a:rPr lang="en-GB" dirty="0" err="1"/>
              <a:t>"disease</a:t>
            </a:r>
            <a:r>
              <a:rPr lang="en-GB" dirty="0"/>
              <a:t> of alcohol addiction," by 1882, from </a:t>
            </a:r>
            <a:r>
              <a:rPr lang="en-GB" b="1" dirty="0">
                <a:hlinkClick r:id="rId4" tooltip="Etymology, meaning and definition of alcohol "/>
              </a:rPr>
              <a:t>alcohol</a:t>
            </a:r>
            <a:r>
              <a:rPr lang="en-GB" dirty="0"/>
              <a:t> + </a:t>
            </a:r>
            <a:r>
              <a:rPr lang="en-GB" b="1" dirty="0">
                <a:hlinkClick r:id="rId5" tooltip="Etymology, meaning and definition of -ism "/>
              </a:rPr>
              <a:t>-ism</a:t>
            </a:r>
            <a:r>
              <a:rPr lang="en-GB" dirty="0"/>
              <a:t>, or else from Modern Latin </a:t>
            </a:r>
            <a:r>
              <a:rPr lang="en-GB" i="1" dirty="0" err="1"/>
              <a:t>alcoholismus</a:t>
            </a:r>
            <a:r>
              <a:rPr lang="en-GB" dirty="0"/>
              <a:t>, coined in 1852 by Swedish professor of medicine Magnus Huss to mean what we now would call "alcohol poisoning, effects of excessive ingestion of alcohol."</a:t>
            </a:r>
            <a:endParaRPr lang="en-GB" b="1" dirty="0"/>
          </a:p>
        </p:txBody>
      </p:sp>
      <p:pic>
        <p:nvPicPr>
          <p:cNvPr id="17" name="Picture 16"/>
          <p:cNvPicPr>
            <a:picLocks noChangeAspect="1"/>
          </p:cNvPicPr>
          <p:nvPr/>
        </p:nvPicPr>
        <p:blipFill>
          <a:blip r:embed="rId6"/>
          <a:stretch>
            <a:fillRect/>
          </a:stretch>
        </p:blipFill>
        <p:spPr>
          <a:xfrm>
            <a:off x="913359" y="4930178"/>
            <a:ext cx="982555" cy="982555"/>
          </a:xfrm>
          <a:prstGeom prst="rect">
            <a:avLst/>
          </a:prstGeom>
        </p:spPr>
      </p:pic>
      <p:sp>
        <p:nvSpPr>
          <p:cNvPr id="19" name="Rectangle 18"/>
          <p:cNvSpPr/>
          <p:nvPr/>
        </p:nvSpPr>
        <p:spPr>
          <a:xfrm>
            <a:off x="2078626" y="4930178"/>
            <a:ext cx="6055747" cy="1754326"/>
          </a:xfrm>
          <a:prstGeom prst="rect">
            <a:avLst/>
          </a:prstGeom>
        </p:spPr>
        <p:txBody>
          <a:bodyPr wrap="square">
            <a:spAutoFit/>
          </a:bodyPr>
          <a:lstStyle/>
          <a:p>
            <a:r>
              <a:rPr lang="en-GB" b="1" u="sng" dirty="0"/>
              <a:t>Understand it </a:t>
            </a:r>
          </a:p>
          <a:p>
            <a:r>
              <a:rPr lang="en-GB" dirty="0"/>
              <a:t>Definition:  addiction to the consumption of </a:t>
            </a:r>
            <a:r>
              <a:rPr lang="en-GB" dirty="0">
                <a:hlinkClick r:id="rId7"/>
              </a:rPr>
              <a:t>alcoholic</a:t>
            </a:r>
            <a:r>
              <a:rPr lang="en-GB" dirty="0"/>
              <a:t> drink; alcohol </a:t>
            </a:r>
            <a:r>
              <a:rPr lang="en-GB" dirty="0">
                <a:hlinkClick r:id="rId8"/>
              </a:rPr>
              <a:t>dependency</a:t>
            </a:r>
            <a:r>
              <a:rPr lang="en-GB" dirty="0"/>
              <a:t>.</a:t>
            </a:r>
          </a:p>
          <a:p>
            <a:r>
              <a:rPr lang="en-GB" dirty="0"/>
              <a:t>Example: "he had a long history of depression, drug abuse, and alcoholism“</a:t>
            </a:r>
          </a:p>
          <a:p>
            <a:r>
              <a:rPr lang="en-GB" dirty="0"/>
              <a:t>Word Class: Noun </a:t>
            </a:r>
          </a:p>
        </p:txBody>
      </p:sp>
      <p:sp>
        <p:nvSpPr>
          <p:cNvPr id="5" name="AutoShape 2" descr="data:image/png;base64,iVBORw0KGgoAAAANSUhEUgAAAWQAAAB/CAYAAADYfbjMAAAbzElEQVR42u2dh3cVR5pH57/ZOTtnFs8ZdvEO3plBZogyIoicM7aJJjMwHhAmg7GMTM45Z4RBMsFgg0002WCCyGDA5GhqfWu2eusFvSAjpCf97jl9pO7X3dVdr/v211/Xq/6NESJFOHWnfA6i/PAbVYGQkCVkISELISFLyEJCFhKyhCwkZCEkZAlZSMhCQpaQhYQsRLEIOe/AGfOHP1Y0GZlNIoYdRwtMmy7dTK9BQyOWYzrLuvEV+XtNk1bt7XJ1GjQ26fUyzUefTDPHbj4vdBl/eLt6Lfv3wMX7pufAf9p11G3Y1LxTv5HJmjDZHP/xRdz1xFq/kJCFSAkhI7LCIks++++3/myW5+0pVH7Tlqw3jVu1M199fz34/NDlh2Zg1ljTunPXpITcqXsfuz43HaF/OCbbDBg2RkIWErKQkOetyzdp1WpayYbL7+ClB+Yvb//NHCi4F3X5DwZnmT1nbiYsZPfXH07c+tn0GPChhCwkZCEhM8/oz2abbv2GREyfv+4Lm2JIJI+biJD7Dxtt5btpzzEr4mTWIyELCVmkvJCj5ZA79+gbIrmTt1+auo2amaWf7w6Znj17qRn56YyQdb7fZ1Cwnmq13jGTF61JWMgMlNHr78NseU1bdzA581fa8n3xVk/PiNhm9kNCFhKyKPMRMv/zkK/K36rbB2+JRsiDho8z46ctSFjI3119HDJ9f8Fdmz9G0IqQhYQsJGRPcuOnzbcRcCI5ZFpGVK9dJykh8/fojWcRn5PDlpCFhCwkZE9ypA7qN2lh3vzTWyGtLGjy9vXpG8F8CLpLr/6mYYs2SQm539BRZtBH40Oay02cudh07NZbQhYSsij7Qi6sHfLmb05GldzO45fM737/+5DpNIuj6Ztrg8zyc1ZvsTL2hRwt90vO2An5yPWnZvDIj03NOvX+ta76DU23foNDInAJWUjIokwKWb/UExKyEBKyhCwkZCEhS8hCQhailAj53L3yNUjIErIQpZJzd8vnICRkIYQQErIQQkjIQgghJGQhhBASshBCSMhCCCEkZCGEkJCFEEJIyEIIISELIRzdunUzZ86cUUUICVkICVlIyEK8Yq5cuWK6dOliGjdubOrVq2fmzZtnpz979swMGzbMTm/atKlp0KCBWb9+fbBckyZNzOLFi03z5s1NrVq1zO7du01OTo6dNz093ezZs8fOd+/ePdOzZ0+7noyMDLN27dpgHQsWLDCzZs0yAwYMMO3btzeLFi0yjRo1Ms2aNTP169c3Y8eODeZduXKl3YbMzEwzevRo07Vr10DIscoQErIQKcGLFy+shA8ePBhIuEWLFubAgQNmypQpZvLkycG8jx49MjVr1jQPHjyw42lpaVagcOnSJVOxYkWTm5trxy9evGgaNmxo/0eUq1evtv8/efLEtGnTxly4cCEQco0aNcyRI0fsNnTo0MFuA7x8+dL06dPH7Ny50xw7dszKluVh06ZN5o033giEHKsMISELkRIQxQ4ePDhk2uXLl61Qjx8/biNPx+3bt62Qf/jhBzteuXJl8/z58+BzxpGog6j56dOnNlr2IZLOzs4OhDx8+PAgUi8oKAjme/z4senfv79ZuHChGTNmjMnLywtZD+tHyPHK8OFiwv7FGq5du2bu3LljyxcSshCvDdIAM2fOjPoZkSYi7Ny5s83Xkr4gmnZRKUIMF2T4uIucSW+4gZTDyJEjAyEzOEiBUN77779vBg4caMvlcyJlLhA+nTp1stsSrwyfn376yV5QEh1Yt4vKhYQsxGuPkPfv328jzAkTJoTIEkgFJCNkoldyyj537941p06dihAyZfbq1StIWQApEz7nwrB169ZCI+RYZYSnaIh8Yw1E0UTI58+ft1Lmrx/5CwlZiGIhPIdMnpgHaidPnjRDhw4NeThGyqBChQrm9OnTCQsZePi2a9cu+z9iI/LNz8+PEPLmzZvNoEGDguXPnj1rqlataj8nOibyddEq8xIVu4tDrDKKCushhYKUEbSQkIUodsJbWTgJk0tt1aqVbfVAi4esrCwze/Zs+9AvGSGTeyb1gFBpJeE/KPSFTD4aIdetW9emHN59912zfft2U6VKFXP9+nWbXmE72B4i5iFDhgRCjlXGr+Hhw4dWyNSRkJCFECV8B+HSFkJCFkKUMO4Bn5CQhRASspCQhRASsoQshJCQhYQshJCQJWQhhIQsJGQhhIQsIQshJGQhIQshJGQJWQghIQsJWQghIUvIQggJWUjIQggJWUIWQkjIQkIWQkjIQkIWQkIWErIQQkIWErIQErIojUI+dceYsjCUBGWl7lKlvstjvaeSkH/++eeUFyLvO+Q9hxKyhKz6Vr2ntJAvXryY8lKWkCVk1bfqvUwImfISkfLChQtNw4YNTdOmTU27du3M5cuX7fRnz56ZTz75xL6hm7eJt27d2hw/fjxYjrdzL1682DRv3ty+HXz37t0mJyfHric9Pd3s2bMnmJfPd+3aZdfFMrwNnDePM2+zZs3MsWPH7Hw//vij/Yz5WO+6detChPz555/bbeWt4Mz3008/ScgSsupbQk4NIceT8oYNG6zwkC989dVXpm3btvb/ESNGmPHjx5uXL18G66tZs6a5fv26HU9LSzOLFi2y/1+6dMlUrFjR5ObmBtE54nQwb1ZWli2H9R84cCD47Ny5c1bA0LlzZ/PFF1/Y/x88eGDatGkTCJloOSMjw9y7d8+O79y50/Tv319ClpBV3xJy0eT4+PHj1za4MmNJmQj1xo0bIdP27t1rnj9/bmrUqBGxzMqVK82nn35q/69cubKdz8G4k7eLih2VKlUKRPrNN9+ErPP06dN22SdPnljh+hAROyGPGzfObN68OeRzomh/GyRkCVlCVj0nLOSSHJByOLVr1466vaQtOnToEDH9u+++M3379o0QbrxxIms/t01kS8qhR48eZsKECaZq1ap2OhGyD6kMJ2TKRdikStxQrVo1c+3atZITcpsu3UzegTMx55mzZqv5t9/+1uw+eTWY9s9xk0xGZhM7/M9f0+zgxvmMdbJu5h0/bYGpXruOOXbzech6mc6QKkI+cPG+6Tnwn6ZOg8ambsOm5p36jUzWhMnm+I8vQuqzenpGUBfp9TJNev2GZtW2fSHr+ubsLfPvv/udmbZkfUSdxKsrv26/OHzOtOzwrqnXuLmp26iZ/Ttr5eZgOX9efyhsemkUMvvtH19u4LiM9lmNd+qaUZNmFvqduGHwyI/t53/8z/8KqTM3vF29VvD/t+fvmO79/2G/c/e9jv5stjl5+2XccynWOfZrhYzoXtcQLmQXofqQvw2PkImAXYTsR7wuQv7444+TFrL/P2WePHkyGH/x4oWpUqWKjZDr1KlTaIQ8duxYm6f2OXToUJBuKbVCbtqmoxn56Qzzj9GfRP08mljDhfzmn94yH47JTmkhd+reJ0SgSJN9GjBsTMz63HXiikmrViNE3IicE7p+kxYRdRKvrlzdnrj1sxXNln3f//9Fo+Ceada2k1mwYXuZEnJhx0m0z47eeGYym7Uyq7fvT+gYf+svVcxf3v6bvUhGEzIX4pp16pn5674IPvvu6mPTrd8Q0+cfH5WokEsih1yYjKPlkPPy8kz37t2DHDIP9ZyUyfUSkbpIu6hCRrrknAHxI3hSFtClS5cgh/zw4UPTsWPHQMhInJwy4nY5ZaLkEs0hxztYicA69+hrjlx/aiM3XyrJCBn5VKv1jsndezxlhexHTG5Aij0GfBi3Ppu0ah/cYbAM0Sx/m7frbPIO/hBSJ/HqytUtome94WVt/ubkL/POL7dCZhg+caqZvHB1Qsc43+uURWtN685do37fQ0ZNNKNzZkUsx7nQuFU7c/SXc6M8CbkwGYe3sqAlBWmEW7duBa0sJk6caB+4ZWZm2nyt/zCuqEImR12/fn27Xv4uX77cShf5+60sWrZsab788suQVha0uuAzct+0+uAiUaqF3HvIcLN+93f2fyJBbhOLImSGDV8dsREdEUwqCrn/sNFWvpv2HLMyTbQ+2W9Obnd7Sx2OyJ5u/1+0aaf5YHBWRF3Gqis/QiZFMeoXWew4djHq9pRHIe85c9OmFL48fjlhIfOX1M/0ZRsjphOI7C+4a4p6LpUlIceTsShGIXNb1rR1h2CcA9wfT1bI/P/3EROC3F2qCZlh6ee7Ta+/D7MRLnWRM39lRB7Rz1eSc+RE37r/dDAP4+4EZ9laGfXNkWtPEq4rv26JzojuSKdQXrv3epoV+XtDvoc//LFiRP6UbUzlHHKHrh9E/Yz6/o8Kb5jsOcvi5pCX5+0JEe/eH360qQv++tP/WrVaQsdoYeVQ/2VByJJxCQs5e/ZS8+e0qhEH187jl4osZCI+DtqNXx9NOSFzgfLHkSp3DQg6mRRQxUpvhtRp5T//1Xy2YFXCdeXqFpm722U3ECmTxnAPqcpjhEwenXrLP3Q2qQiZYfrSDfaC6U8nfVRYhDxj+Sbz9ekb5SJCFiUsZFoTHL7yKGTazBW5ZtDwcUUWMgO5UQ5ycqWplkN2KQR/SKtWM2Ehk57wI1gXmSHmROvK1S3LEamHl7F250Hz7gcDynUOmZY+n85dnrSQGVp1et/edbjp3KWMipJD5mJIdF5ecsiiBIW8ZscB0/79XlEPQm7rfDElK2QGWmzQmiCVhNxv6Cgz6KPxIU3SJs5cbDp2651wCsjPJftDo5Zt/+9hXPy68uuWJnXz1uWHfD9devYLZFRehfyv6fOLJGRaW3CM0/rCRdw0pVu4cUcwz6HLD216iIeH5SWHLF6TkKPlvWiOtWD9tqjLvNd7oL1V+zVCRmpEfqkkZFqaEC3RBIq7B2TYrd9ge8ImmgJC6tE+IyKjnWsideXX7e5T12z+mIdYtI2uXbeB+eiTaeX6oR7D3LV5wZ1cYcc4D6wLaz1Dyof2yb6k+a75zm075F/+cjEu6XbIoowJWb8cS+6hnn5Bpnovr31ZCAlZQpaQVc8SsoQsQUjIErKELIpByOfupfZQkkJO9bpLpfoub/WeSkJesGBB8BPjcM6fP2+2bNlS6LL8nHnt2rXm+++/D5l+9+5ds3r1ajN//nwzZ84c8/XXXwef7d+/P/gVH31TzJ07t8SOR7aRX/y9EiGfu/vLl18GhpKgrNRdqtR3eaz3VBFyrI7b6Sj+6NGjEdMROJ350McxP2OmP2IH3XnOnj076IOC/i3oaN71jbx+/Xpz9epV+z/zxBJ+cTNjxoxXFyHrJkGIssevFTKyXLp0qe3tDGFOnz7d9tJGlOrG3fqJbHfs2GH/R6pr1qyxUS1RK91nsp47dyLD/adPnwa/7ps5c2bIZ3QGv2/fvpBpN2/etFEz5dMTG1E5fUvQVwXbtWrVKlsuAx0FRYPlV6xYYeeZN29eyFtG2B+3PIPrZpP9o48LpE+ZbCsdHnFBIHKn/w2mP3r0yF5gLly4EKyT6J15YOvWrUF9bNq0yfbpEX7hkpCFkJAj70J+ER3dYjq5nDp1ykyePNn2eAa3b98OhIKMkRapByTnXslEVEsH71OmTIlZFrf73Pb7TJ061Rw+fNjKK1yciJxpDkRMJ0CuBzk6pPfn95dDji7KZvuWLVtmx69cuRJI1e3frFmzgv3j4sI0QNQsB3R2v3379qAM5qMcB+tFvoDkt23bFnTCz0XNvwCyrIQshIQcAa9Wct1SwtmzZ20vaQ4iUGQJS5YsMffv3zfffvutXc4HURORxoKo0X+rB+kPXuWEkAHRb9y4MRjnIkG06UD4TqRufeHRtdsncs8+SJaonn1wwnUgaFInfIZ4/e3jIgBEzlysXDRMmsWH7Th48KCV/6RJk0LeNuLW76LjEydOSMhCSMiRIBz/zRjI7MiRI8E4kTJpBXA5VHK84blkHrz5D+OiQRTtcsVAOsBFoA5SHnRWD0S/7iWlpCD8CwWQNnBRug+pjsI6QHJpB38gSkeYCN9/tRTidBcetpOLkYuGuXD4EPlTj6R7iOLDt5P9Jjqm7kBCFkJCjoDbaf/tHUS5vmyRMVJGlC4C5pY7/G0apBYKCgpilkUawY8ckSmy8kHS7tafHLWLZnkrdXh6gjKjvfeO6f72sX/UEbINb6XBfOSs2T93J+DIz8+3LUfctvsXH7//ZkSL6Fk/0T13ED5E60wnOuYOREIWQkKOgHSEe7uzI/yhG7fxzEe06F5zxEMvP4rmYRtv54j1UlA+iyZDynORJ2IjX+2iXpfbBVIXvvBjNYFDpKQPHKQbXKRLROxeLYVAiXSJwtk/5gtPZbBNpDp8WZOeYJ/ddhD5u21x0bAP2808Lv0hIQshIUdA5MvDJwdpgfAUgpMieWYX3ZHHdS0YEChN3fyHb9Eg8o3WZA1ZsSzyY13uYSKQukB0pALCo16kF/6maD9idS1AWM6lXIAHi6QNKI91uxw0++fXI1G1yxPz8I47CbaP6ew//yNp2lWz/27fWGf4hYn5R40aFZJekZCFkJBFCUCE7UfHErIQErIoIUiLkKeWkJPEb1dY1uBW0H+po+o79evbPaxyqQRR+o4BUhvR2kpLyAlAI/myKonSKGTV96+/oCFk8rMitYgQMm3punTpYl/RXa9evSApT+J82LBhdjqvxG7QoIH9PbmjSZMmNinOq7t5BTdPXnNycuy86enpwdWAdoA9e/a068nIyLDJbwcJdR4WDBgwwLRv394+sWzRooVdJ/O/99579gFDSdz+JSIJ93pz9rldu3ZBsj7WfrDPPCTgVeS8orx79+62MT37zzh1xVPfePVPndN8hleW8z2wPspk3mbNmgXtNv3XnrM9tI10gohXRnmqb+DJOOunHpjfb/b1Kuo7XhlFhTKpQ78dsUhBIdNUAwm7piGcoBxktK2jcTQ/nXTwhLBmzZpBhyBpaWlBUxmedFasWNHk5ubaca7UHHTAAe9+JslTzzZt2gQ/z+RkqVGjhm06Q9n87/eiRAPwMWPGlIgg4kliw4YN9kRzT3xpTtO2bdu4+8E+161bNxBGv379TOvWrYNyGOdpcCL1n5WVZcujXL89JNuNEKBz587BL7BYlvp3gohXRnmqbyJZAgb3QwKm9e/fP1jnq6jveGUUBYTu6s//9ZpIQSETxQ4ePDhkBqIOhEoDbP9XLjTM5mR1Dw4qV64c0qyDcb9hOREFBz3Rsg+RdHZ2dnCyDB8+3P7PL2T4CaR/seDEIqIJh5OL7SyuwR3gsSRBZOTaMTqI1OLtB/tMT1cOmuR89tlnIeNc6OLVf6VKlYLP/Z+hAj/75PvgAogAfIjQnCDileFDxyplub7HjRsX0XyKCNcd46+ivuOVkUx9c46SM3b15vprECksZNr3hTcAd3BwEWVwxeeA4taWaNq1D0S4PtHGXeRMesMNmZmZZuTIkcHJwuDgJ5ddu3a1t5y9e/c2I0aMiJp/c7dor2uI1vdp7dq1C63kWPsRvs+Fjcerf8Tp4OQk0uIWuEePHmbChAmmatWqdjrL+3Br7bYlXhnhed6yXN99+/a1MvWP1WrVqgVpgFdR3/HKKEp9I+WSSOuJ1xQh8/M+olgOMv/ABW6/khEykQ6RTXh06zrn8E8OfgVENO1320cqJZqQiSiIjIpr8A/4wiIP8obhERu9ZcXbj0QFkUz9sy0nT54MiRKrVKlihVunTp1CI7Z4ZfiU9fqme0f3CzTHoUOHghTJq6jveGUkU9+URbmiDOeQyUG5g23o0KEhD+Dy8vJMhQoVgl6QEhEyELnwMARIaQwcOND+pDH85OCEIgpxt6uIm4eNLF9SOeRYt4HhOU3qh9vkePuRqCCSqX8k4H6mycWKn69yCw2U7XKayKtjx46BIOKVUZ7qm2Oei5F7CwYXJSLYaMd3Ues7XhminAsZwltZuBOU26hWrVrZhxU8jeaBBk+reeiXjJDJS3JAcuDxZNl/iBR+cpDP42CnTCJrOufgVtDvf/R1CSKRnJx76k/dcft669atuPuRqCCSqX9yqczj5iWHSp2TO/Wf+rds2dL+Tt8JIl4Z5am+gRYRbh08+CNtEO34Lmp9xytDSMgiCnpAovoWQkIWQggJWQghhIQsRBmmNP5UXUjIQkjIQkjIoqyQ6n2HQHH0ZSEkZCFeK2Wh75Di6MtCSMhCvHbKQt8hyfRlISRkIUotZaHvkGT6shASshCllrLQd0gyfVkICVmIUktZ6DtEfVkICVmUGVK97xBQXxZCQhZCCAlZCCGEhCyEEBKyEEIICVkIISRkIYQQErIQQkjIQgghJGQhhJCQhRBCSMhCCFGehEyn237H28XBzJkz9S2UEl7H9y2EkJCFhCxE6Rcy3QVu3brV9pA1b948s2nTJvtOMXeC0tk37xKjZy16u+I9YkAfsyzD9Llz59qetBxr1qwxp06dMkuWLLHCpTcs3lvmxul9yxcynXa78umq8OXLl/YzesrifWV8xuB33E0ZvL1h6dKl9tU3JQHbx3bwxgjqgK4eT5w4YbeVHsP4y7jj+vXrdnv5jH2l5y9X18nUWTRYJ98Jb7tg/vPnz9u+dvl+Zs2aZS5cuGDnKygosHXKfCyzatUq+5YN1s9rixjcWyxi1b8QohiEzMm3b9++YAKSQMJOyNOmTQtevEjH25zEhw8ftl0MOpkA0j579mwgF3dSM8/06dMDYbtx118t7y3btm1bsB4uDvv377dlzZgxI3g3GrKjbCdrylixYoXtY7akYNtycnJsp+JAf7YI1+0b/dwiNKbfv3/f7g+vAgL2gzpxfeUmU2fRQKQIGfi+Jk6cGHSazjgXALcev874Ll05foQcr/6FEMUgZE46Hzr8vnr1anCC+rIEokGiN/+NDETZGzduDE5m5EIk5li9enXQgbcbd33XZmdnBx10A9Ea8qBf2C1btoSUvWPHjmC9lOE6Cy9JIRN9Oog63cszHYwznTuLI0eOhHyG3BAkf5Ops2hMmjQp5ALJeHhqiO/pypUrIeUjZMoOF3K8+hdCFIOQiXQLI1pO0U0jGiNCRRSkOTipfSH7b/2NNT516tSIcpEHL6ok6nMdhjMgPxf1ha+zpITM/vvbHQ0uelyw3IXOZ9myZTaCTabOiLpdnTjBhpdd2DipC7aZVAV3Nfn5+VGFHK/+hRCvIULmdeekDGIJmbQCbzrwIzLSHEURMhEyUbEfIZOvJP0Rnhvmdt+9hr20CNnJzEXI/puK/Vt9IuSjR49GjZCJXJOps2gkImTufpCqX9+XL1+OKuR49S+EKAYhh+eQiZjcSVmYkHNzc+3g4FaaSNeJPNkImTIdvLuM9SCpOXPmBCkA8qekMlz+szQKmVwxEa/L9fKXnDIP9sghI0U/1UMKgJdeJltnRRUyIuYCTH7YXfxWrlwZRPnkwt3Dw3j1L4QoBiFz4pErJCqlpYB7yBRLyAgTIXPCcpJy+0uLB25xEU8yciF6JLfKesJbWfBU37UGYPvcG39Lq5DBtbJgoH649XewP66VBS1WyM/7rSyKW8jAd0fZroUMr6rnosj3x1uc+d89XIxV/0KIV8//ArA0wgRKRQnn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data:image/png;base64,iVBORw0KGgoAAAANSUhEUgAAAWQAAABgCAYAAAAq/QiCAAAbF0lEQVR4Xu2dB5cUVRaA/S0rEgRmYJacBSSJZBQBQSXDkpEkwVWQKEsQWZLknHNGkJxzRrLkIEEERO76PffVqX7dM9MzDHS63zn3zFS9Cq9fV3316lZ11Run7onEUkQCtw6JFJHErUsihZKYvOFuCNEekcCtQyJFJHHrkkihJCYq5DBw65BIEUncuiRSKImJCjkM3DokUkQSty6JFEpiokIOA7cOiRSRxK1LIoWSmAQJec2eU7LkpwNBG4gbCzbuCZhu/6UHMmnhmlSD8l0/35ZpSzea6U/efWHGbz1xNWjZs1dvlW2nrgeNJyKBWweCz+F+RmLbyWuy58K9gHGTF62VmSt/ki3HfwlYxqJN+4Lmt0F5RtuI4dHTFsjgMZNNOfPbsn2X7ptl+ccRB3/5zYw/euNp0DqISOLWhdB2V+KZICF36dNf6n/aPGgD8ceBK48kOX+K5Ev5pxy5/sSM23DwnFR8r5qJshUqyz/+8Q/z146jfPryTZI3KdlMf+zWH2aaKtVryfHbzwOWX7xUGZkwb2XQeolI4NaB4HOUKP2O9/lsIICFfx2s+Gx1GzT2omLV6pItWzbpPXC4twzGFyhUOGgZREbbqO/gkZIzVy75sNFn0vRfnaRIsRJmPoRA+bJth82yWKZ/ORsPnTfjd5y5GfQZiUji1oXQdlfimUwJeeSkOVKvUROzsX8/fWFQ+eZjl83G5vYwQgk5R86c0m/42IDp3I3eH5HArQPB55i6dEPQeMKKwR0/fs5yI4edZ2+ZYcTQs9/QoOlshNtGY2YskuR8+c3ZjS3nQFm5Wk1p3q6LGY5FMbh1IbTdlXgmU0KuWrOOfDtuugwa/YO8V6N2UHlGhMwGz4a/bt8Zb7p4FfL6/WfNePtZwxVDem3EmciXQ78Lmn/lzmNGRvwfi2Jw60JouyvxTIaFvP7Az2YjJV9HTjh79uyyatfxgGkyIuTVu09Kyw5dpdL7NbzTw1gRcvevBpt62li8eb8ps2JgZ7TBZ3+/1gdSocr73udEDLQ1PS1/MH+4bUSPjGkWbNwdVEd/WDH0GTRC+g4Z5UWnXl9HrRjcuhDa7ko8k2Ehd/1ygHzctJU33LBJS2nbtVfANBkVMhf8ChUtJl8PG2PKYkXIZcpXkKq16nrRs/+3psyKgXwiwUGLU1vK+ax2GYihSPGSUqtew4Cwva5w2mj3uTtmmhU7jgbV0R9WDC3+EkzLjt28aNS8TdSKwa0Loe2uxDMZEjIb6j8LFjLxzrsVTaQUKCi58+SR/ZcfetNlVMi2jJ732r2nY0bI4Z46bz56SYqWKGV6Rf7pwj11TquNTtz504ybsmR90PyHrj72voNYPHV260JouyvxTIaEPHnxOnN3Bb0C8mQ2kDI5ZTtdZoRM0HPgQiG9l3gSMsGO+dZbb5nbo+y4jIqBCNVGXGDl1Nqdf/jEWea7OXrzWUyKwa0Loe2uxDMhhVy34SdmQ/HHkRtP5aNPmkm7bn2CNh7m4QKHHc6skDk9LFysuBkfb0Imuv57oDmFJvfOMGKg9+a2NcHOHG4bsdPTWxs4+gfzPTFu7rodkpScz1x4tdPEmhjcuhDa7ko8E1LIbChujJ+7wvQ0lm45GLTxcBWaafixCMOZFTLB/aT+jd6NSODWgciMGA5f+92c8n7Wur0ZRgxuO9vgQlVG2ohx5FYRRJ6kJFO//iPGeeWxKAa3LoS2uxLPBAk52iMSuHWI5uDuF36ZRo7TLctMRBK3LtEc8dTuSuRQIYeBW4dEikji1iWRQklMVMhh4NYhkSKSuHVJpFASEyPk8w9iIyK1ocZSG2VlRKq9LdruSqLxxvn7f20EMRSRwK1DIkUkceuSSKEkJm+4IxRFUZTIoEJWFEWJElTIiqIoUYIKWVEUJUpQISuKokQJKmRFUZQoQYWsKIoSJaiQFUVRooRUhbx582a5c+eOO1rJIFeuXJE9e/a4o4O4fv26LFq0SB48eOAWKf/nt99+kzVr1rijg/jjjz9k8eLFcv78ebcoLJYvXy63bt2SQ4cOyb59+9xiRXllpCrkokWLyo4dO9zRyv9hp//zzz/d0UHMnj1b6tWr544Oolu3btKlSxd3dMLw9OlTd1QQCJZHVqYHB7aKFSsagWeGEiVKmIPogAEDpHfv3m6xorwyVMiZ5Pfff5fLly+nK+Vwhcx0LDNRQbbpSTlcIW/cuFEuXrzojlaUqCdNIU+cOFEaNWokZcuWlT59+gTsMDNnzpTatWtL5cqVZciQIV7Zhg0bZOTIkdKmTRupWrWq3Lx5U06fPi2tWrWScuXKSePGjQNO4UmNfPjhh1K+fHkzzfHjx72yaAZ5/vzzz+lKGdHWrVtXhg0bJpUqVZI6derItm3bvPJffvlF2rdvbz4/bXPgwAGvjDacNWuWaeMxY8bI8+fPZcKECVK9enWpUqWKDBo0yJM4f3v16iXvvvuu+V5GjRqVZr2iDdoyPSlbIS9ZskRq1qxp2nPKlCle+ePHj02vlvaiDebNm+eVuW0JiLt+/fqm7Tt06GC+C0u/fv3Mtgyst0WLFmY/aNiwoaxatcqMJ83EfAsWLDA98mrVqpnvds6cOaZu1NG/re/atcvsT6yvY8eOcuPGDa9MUSBNIbPxHjx4UA4fPizFixf3Nv6pU6eajZPxCKlp06bSs2dPUzZ9+nTJkSOHDB482MiIXFxycrLZCdiA2ZnefvttOXnypDmlzJMnj2zfvt3kq5EWG2ssYIWcnpRpAyTC57906ZI5eBUoUMBMzzI4PR4xYoTZOdnR8+XLZ6aDggULGvEuXLjQ5DJpU3b8o0ePyoULF4wc2rZta6al7TigsZxTp06Z72vZsmX+qkQ1ti3TkrIVMp+ZaVevXi3ZsmUz2xK0bt1amjdvbr4Ptk22UbY3cNuSjkBSUpKsW7fObJcDBw6UUqVKeQc4zmrYluGDDz4w39/du3eNxNm+r127ZurDW3Rod/7n+8mbN69JPZ07d84ss0KFCmYZJ06cMGXUme+I75wyUl+KYklTyFzcsNBD7tu3r/nfbuhsTASnh+wYT548MRtxyZIlvfkmTZpkenR+unbtanJzDx8+NK9qpyfOTvHs2TP59ddfA6YFdlB6L9EU7PRWImlJGSHTa7Vw4EEq7Ny0IQcg244EOzPSBiQyf/58b978+fMbIVioB8u6ffu2kUGNGjVMj4zlsPxQOzvTup8lGsLflqlJ2QqZz2DhAMWBjO2HMv7atqSHzBkJuG3ZsmVL+eabb7zhFy9eSJkyZbxt3i/kWrVqyeeff27O9ID1M72tD+uEM2f+fpWZrR+fBXlDjx495Isvvgj4rtlPtmzZYsr9uG2TXvBdh9pvlNgjTSH7c8j9+/c3GxQbIr0Cer0pKSkBwQbKRvzRRx9583EKyWmdn3Hjxsknn3xi/l+7dq3pKbAhk+Kwp4N+/L3RaI5Hjx65VQ/KITMNn5VUDqkddli3Hbt3726mRSI7d+40/3M6zny0sZ/cuXObNAd3Z3Tu3NmcffDdIJBQO6krv2gNv3QtVoB+SBMsXbpUdu/ebcrctrQHQ39bAp0Evhs/TZo08dIZfiGfPXvWbNN0OjjzsOkgWx/2CXDrxzDzQIMGDcx35dbPn1axuG0RbtAxCnUgU2KHDAsZOOXeunWrV0Zuk1M4Nkw2Yk6lLfR+P/74Y28YWFa7du3MfLZ3we1hY8eODSkde3ofTXH//v2AnSG129XSEvK0adNMftkPPWh7dwAS8ecgEe3evXu9Ybss1k99OONgh+S7obdMntKFcvezREP42zK13KorPLBCpvdKR4GzNAvtQe8R3LZs1qyZjB492hsGljVjxgzzv1/IbKNsgxzgOKth+ydP7NYn1LAVMjnsoUOHemVgzwpd3LZJL/iMyJi2Y52hztSU2CBTQqYHh2Ttxj958mQpXLiw2bhcIbOR5MyZU/bv32+G6aGxc7Bhk/uj18DpPrAj0mN0hRyN+CWSmowhLSGzE+XKlcs7bWWH57TZ5updiXTq1MmcatudmDQFF0qBPCZpJQvpJffMJJpJT8bgCg+skDm4k/4hlw5ICQnSLuC25dy5c6V06dJeT3zTpk1mO7XbohUyy2XeFStWmPGkGt577z3zvbr1CTVshcx90ewjV69eNcNHjhwx6Tqb/35Z+Lw2jRbq7EKJDTIl5Hv37pmLJ/QUOCUkF2Z7bq6QgftCmZbUBHlQmyMFLm7Q82MjZxq31xKtWCGnJWNIS8hAzpId3rYNuUYkAK5E2NE+/fRTKVSokLkAxUVXLuABF/nIpzKeHD8XsOzFwVggPRmDKzywQgYunNEmbI/FihUzF+O4qAxuWyIw7qTgIirbMLL0p8v8PWTutmB+7pwoUqSIkTxnGm59Qg1bIXP2yAGUbZ06kq6wy88q2LZoRzo9SmySqpDDgVNrjvjhnCIxDRsKuVAX5IY8QpVFK9Q5PRmHCzsr7RgqBx0K1kuKKBSIPrWyaCY9GWcE0j7h9hLtBeNQF0D9UM50dEZeBs5uWM6ryPVSR4Ss92DHLi8lZEVRogub+lFiExWyosQRKuTYRoWsKHGECjm2USErShyhQo5tVMiKEkeokGMbFbKixBEq5NhGhawocYQKObZRIStKHKFCjm1UyIoSR6iQYxsVsqLEESrk2EaFrChxhAo5tlEhK0ocoUKObVTIihJHqJBjGxWyosQRKuTYRoWsKHGECjm2USErShyhQo5tVMiKEkeokGMbFbKixBGxIGTeNLRmzRp3dJbzutaTlaiQlajj1D0NIjPEgpDddw++Kl7XerISFbISdbhiStTIDJEWcjjvRnydokzvXYnRhgpZiTpcMSVqZIZIC5l12zeqp4YV8pIlS6RmzZrmbd5TpkzxynkJbPv27aV8+fLSuHFjOXDggFfWpk0bmTVrlnlz95gxY8y4jRs3Sv369c30HTp08N66ff36dWnYsKH5n5cS9+rVy7xhvHbt2jJq1Cjv5czt2rUzbxavU6eOlCtXTiZNmiR79+6VunXrmje5Z/XbwdNChaxEHa6YEjUyQzQIOT0pWyG3bdvWTLt69WrJli2bnDx50oizRIkSMmLECNPbXrVqleTLl8+8lR4KFiwoVapUkYULF8q+fftk8+bNkpSUJOvWrTMCHjhwoJQqVcosx98THzZsmLRq1cos89SpU1K8eHFZtmyZKStatKgR77Fjx2Tt2rXy5ptvSr169eT48eOyYsUKeeutt9L8PFmJClmJOlwxJWpkBitEhBSJsOtPS8pWlLdv3/bGIUTkS6+Zni6pBhtdunSRIUOGmOkQ8vz58735WrZsKd988403/OLFCylTpowsX748QMiDBw+WGjVqyJ49e8wy796966UzEDLrtbAORGwpVKiQkf/rQIWsRB2umIgpS9bLpIVrgmLhxj2mfNfPt83wketPAuZj2Iy/8TRg/E/Hr8h3U+fLwO8myg8LVsvBX34LKJ+3fqf8ePhCUD2ItXtPy5KfDgQtb8QPs2XQ6B9k+vJNcuzWH17Zvkv3TR1O3n0RMA/rZPxRp242MoNfiNEQfulaQuWQq1WrJkuXLpWRI0dKjhw5JCUlJSC6d+9upkOWO3fu9OarXr26zJ492xuGJk2amHSGfz0PHjyQzp07y9tvvy3Jycny+eefy6+//mrKEPL27du9+RnesWNHwDAifx2okJWowxUTkSNnTilZpqxUfK9aQLTp0tOUz1691ex8Xb8cEDDf1hNXzfjd5+6Y4aM3n0nbrr0lZ65cUq9RE/msdQcpXe5dSSlQUJZuOejNx7KRq1sPottXg6T+p829YUTM8urUbySNW/xLihQvKeUqVpHd5++a8mXbDps6+CVNbDz0tzB2nLkZtA4iM1gRkkeNRPhljBCfPn3qVjFNIU+bNs3kbv3cuXPH3MIGCNkvx2bNmsno0aO9YWBZM2bMCFjP/fv35eHDh6Y+W7duNb3ljh07mrJQAnaHVchKwuKKiUDISNcdb4Oy7NmzS/a/eleLN+/3xrtC7j1wuBQpVkLW7TsTMH/PfkON8O1wuEI+cedPyZOUZHrZthzpV6xaXbp/NdgMR0LIkSI9GUNaQr548aLk+uvgtmXLFjOeXiwpCHvRzxXy3LlzpXTp0l5PfNOmTZLzr23l8uXLAeshf9ynTx9vvr59+5oLgBBKwO6wCllJWFwxEeEIOTl/inT990Ap+U45L3XhFzKpAeQ5Yd7KoPkPXX0sXw8b480XrpCRLwcBUir+aZCwTackmpDTkjGkJWQg/4t4K1SoIPnz55cePXrI8+fPTZkrZO6U6Nevn7nwxx0UhQsXNrlo8K/nwoULJk/NBb+yZcuaC4P2QmEoAbvDKmQlYXHFRCBkepxjZiwKCKRGuRUy0iUF0aVPfzPeL2Tyvvy///LDoOW7Ea6QiT6DRpje+YeNPpMBoybIih1HA6a3Qma6vkNGedGp19dxJ+T0ZBwuXJy7evWqPHr0yC0KCeskZZLefcdcaLx27Zo7OmpQIStRhysmAiG/W7mq1KrXMCCmLt1gyq2Q+Z9cML3WhT/uDRDy9GU/mlua/BfX6BWznJofNpAaH9T30h0ZETKxbOshcxAgd8z6ylao7KVFrJBbdOgqLTt286JR8zZxJ+SskHEio0JWog5XTES4KQs7TG+anLBNCyDk1btPmP+RtJ0OAY+dtdRE3qRkT/AZEbJ7h8a2U9elwWctpNL7NcxwIqUslJdDhaxEHa6YiIwKmdRFmfIVvF4oQqZnzAW9voNHBs1PcKdFRoU8fs5ys15Xtgs27jH5av5XISvhokJWog5XTARCHj93hZGXP3aevWXKXSETiJBfgFkhMw7hsqyvhn3vjdt87LK5GMgvshZs3G3GIWTE7a6PMr+Q9196IPlS/imtO/eQ7adv/L28o5fko0+aycdNW3n1UCEr4aBCVqIOV0wEEkVebjCe8lBCJkhd+IVMzFm7XapUr2XGczEOaZM/nr9hlzcNQnbXZaXqpiy4iMdtbpQjdZbXsElL2XPhnilXISvhokJWog5XTK8quNti05GLcuDKo6CyzAS/yOPXfeHcxRFOZAYVcmyjQlaiDldMiRqZQYUc26iQlajDFVOiRmZ4WSFz29qZM2fc0a8M7gvmZ80W/uepbW7w4CIX7icO9ayMWEaFrEQdyOj8g8SOSAkZQfJktHDgCWkv8yOLe/fumecS89hLC69c4tGbNoYPHy4DBgyQo0ePmnL/Ovlln/2JdSTg59n+p8JlBSpkJeo4f1+DyAyvU8g8Y5hf02WGQ4cOyX/+8x/zWE2/kF1+/PFHmTlzpvnlHvjXGWkh79692zxLIytRIStKHJHVQubNGTw5jcdZTp061Vs2D4TnYfCTJ082P5cGng3BozDHjh1rZMnT1ULx+PFjmThxopmet3OkJmR+Cv3tt996KQ13nayDHjV///vf/8q8efO8R2qGYteuXWa948ePNw+2t5Jn+fS8qTf1Z72WxYsXmwfn8xS6cePGmQfY81wN0iiskx48D7pnvXPmzPHmA57JYZe1aNEi8+aTCRMmmDec8NaTJ0+eeNPSruvXr1chK0o8kZVCPnHihHz33XfmLRs8/nLbtm2mV4vIeL4wsuTtG+SdmcYOI2J6rgjMviYpNdISMk9441GZFnediJjh06dPmwfOI1PeJBIKnqGMQOldkyphvTwDmWdf8PhO6ku9kS+fkWmAlAoSR6ykKHheM2JlPqTOwQqhuwcyQPA2H0/6heUcOXJErly5Yg4KnCVYkDkHPxWyosQRWSlken32rR9ImEdjks+1PTt/+mDlypXmKWsI2Mb3338v586d+3vBqZCakOk9I1t/LxLclAWvf7JwAEF0oUCONg8NXAxEsoyjzF9verw8xhMQsn8+PiO9ZPCnLMIR8uHDh70yeuvIHHiAEqkbzhxUyIoSR2SlkJ89e2ZOo+np0mskZYGQ7R0PfjmS5x06dKiZzh9+CYUiNSFzuo/kXVwh+3PIyA8JhgLh+VMRFnrggwYNCqq3XTdC5tGdFtImpEkgo0LmgGbhjIP10utHzgsWLDDjVciKEkdkpZDpCZI2oDdJD5nT+NSETI6UU3g/pAAym7JAiqE+R2aFTG/97Nmz3jApDlIfvCuPA40feqocjAAh+0WampBv3bpl8tt+mNcvZFIefsh5I2PagLQLqJAVJY7ISiGT16SHbNmwYYMRsn2dEhe0bEqC03ryq/T4gFvT6AGm9qJTSygh88om1hPqoqB/nRkRMgcXBGgPEKQlSD9wkKH3bJfJwYYLmORzIS0hW5lzsELiCNlOi/z5DGkJGQlTX8psvVTIihJHZKWQOVWnp4o0SVuQV0W6VjqkFZCOfZsGt6jRg+VOAubbv3+/t9zUCCVk6s/8ofCvMyNCRrQIGcHSW54+fbrX0z9+/LiRok3NkK6wd2CkJWTaijw3nxloHw5CXCQkhYOs0xIyEma8/6CnQlaUOOJlhezCLV7cRZBa6gGpWXkB0zG9feXSq8BdZ0bgIqHt4bvQu8/oA/b5nP55SHXYs4T04DMgfP9ZhApZiXu4sOTPH8YzWS1k5dXAHSH08OlJ+1EhK3EPbxcm95gIqJBjA+7pRshub1qFrMQ9iSJkTuWRcajbu5TYQIWsxD0IuU+fPtKpUyfzCvimTZuaX0tZuPWoUaNGUr58eenYsaP51RkgNublQhavmOeeVa7Kf/nll+aV8nXq1DG/DosWuD0NIb/MA3+UyKJCVuIepJqUlGRufeIZCI0bN5ZWrVqZMnJ5efPmNb/4QsRc9a5QoYL5aSx5Z94o0qxZM5k/f74RHRJu3bq1ETq3RpUoUcJcsY803Fdr0xWhHlWpxAYqZCXuQci9e/f2hrmtqVKlSub/Hj16yBdffGEEbKNkyZLmdiqEzCuWbG8aefOKJv/ze/mFFb1nF3KD9LBfdXArlRUxEW/PB040VMhK3OPmkPmBQ7ly5cz/DRo0kNy5c0tKSkpAcM8qQn7zzTe9W754SlfRokW95QB3cOTMmTNgHPh7rK8juFeWZyIosY0KWYl70hJymzZtzDMY/PBoRe4nRci8sNTCr9Fy5coVcI8tyypUqJA3bKGnTergVUdG75tVohsVshL3pCVknndbuHBh7/kIPB6RvDGPYXSFjPzKlCnjPVEMIdavX1969uzpTaMoL4MKWYl70hIyv5bip8LJyclSuXJlk66wF+lcIQMpCu7GeOedd6RAgQLSokWLoHtJFSWzqJAVRf7+ySsXycJNAfB0L/sQc0XJKv4HX2nPUXYRgP0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871880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782" y="379002"/>
            <a:ext cx="6420464" cy="2858475"/>
          </a:xfrm>
          <a:prstGeom prst="rect">
            <a:avLst/>
          </a:prstGeom>
          <a:solidFill>
            <a:schemeClr val="accent2">
              <a:lumMod val="20000"/>
              <a:lumOff val="80000"/>
            </a:schemeClr>
          </a:solidFill>
          <a:ln>
            <a:solidFill>
              <a:schemeClr val="tx1"/>
            </a:solidFill>
          </a:ln>
        </p:spPr>
        <p:txBody>
          <a:bodyPr wrap="square">
            <a:spAutoFit/>
          </a:bodyPr>
          <a:lstStyle/>
          <a:p>
            <a:pPr lvl="0">
              <a:lnSpc>
                <a:spcPct val="107000"/>
              </a:lnSpc>
              <a:spcAft>
                <a:spcPts val="0"/>
              </a:spcAft>
            </a:pPr>
            <a:r>
              <a:rPr lang="en-GB" sz="2800" b="1" dirty="0">
                <a:latin typeface="Calibri Light" panose="020F0302020204030204" pitchFamily="34" charset="0"/>
                <a:ea typeface="Calibri" panose="020F0502020204030204" pitchFamily="34" charset="0"/>
                <a:cs typeface="Times New Roman" panose="02020603050405020304" pitchFamily="18" charset="0"/>
              </a:rPr>
              <a:t>Task 1</a:t>
            </a:r>
          </a:p>
          <a:p>
            <a:pPr marL="342900" lvl="0" indent="-342900">
              <a:lnSpc>
                <a:spcPct val="107000"/>
              </a:lnSpc>
              <a:spcAft>
                <a:spcPts val="0"/>
              </a:spcAft>
              <a:buFont typeface="Calibri" panose="020F0502020204030204" pitchFamily="34" charset="0"/>
              <a:buChar char="-"/>
            </a:pPr>
            <a:r>
              <a:rPr lang="en-GB" sz="2800" dirty="0">
                <a:latin typeface="Calibri Light" panose="020F0302020204030204" pitchFamily="34" charset="0"/>
                <a:ea typeface="Calibri" panose="020F0502020204030204" pitchFamily="34" charset="0"/>
                <a:cs typeface="Times New Roman" panose="02020603050405020304" pitchFamily="18" charset="0"/>
              </a:rPr>
              <a:t>Re-read p 8 where Hardy talks about earwig races </a:t>
            </a:r>
          </a:p>
          <a:p>
            <a:pPr marL="342900" lvl="0" indent="-342900">
              <a:lnSpc>
                <a:spcPct val="107000"/>
              </a:lnSpc>
              <a:spcAft>
                <a:spcPts val="0"/>
              </a:spcAft>
              <a:buFont typeface="Calibri" panose="020F0502020204030204" pitchFamily="34" charset="0"/>
              <a:buChar char="-"/>
            </a:pPr>
            <a:r>
              <a:rPr lang="en-GB" sz="2800" dirty="0">
                <a:latin typeface="Calibri Light" panose="020F0302020204030204" pitchFamily="34" charset="0"/>
                <a:ea typeface="Calibri" panose="020F0502020204030204" pitchFamily="34" charset="0"/>
                <a:cs typeface="Times New Roman" panose="02020603050405020304" pitchFamily="18" charset="0"/>
              </a:rPr>
              <a:t>What do the earwigs symbolise? Explore the ways in which earwigs are similar to the soldiers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67034" y="3316160"/>
            <a:ext cx="5923934" cy="2397451"/>
          </a:xfrm>
          <a:prstGeom prst="rect">
            <a:avLst/>
          </a:prstGeom>
          <a:solidFill>
            <a:schemeClr val="accent6">
              <a:lumMod val="20000"/>
              <a:lumOff val="80000"/>
            </a:schemeClr>
          </a:solidFill>
          <a:ln>
            <a:solidFill>
              <a:schemeClr val="tx1"/>
            </a:solidFill>
          </a:ln>
        </p:spPr>
        <p:txBody>
          <a:bodyPr wrap="square">
            <a:spAutoFit/>
          </a:bodyPr>
          <a:lstStyle/>
          <a:p>
            <a:pPr lvl="0">
              <a:lnSpc>
                <a:spcPct val="107000"/>
              </a:lnSpc>
              <a:spcAft>
                <a:spcPts val="0"/>
              </a:spcAft>
            </a:pPr>
            <a:r>
              <a:rPr lang="en-GB" sz="2800" b="1" dirty="0">
                <a:latin typeface="Calibri Light" panose="020F0302020204030204" pitchFamily="34" charset="0"/>
                <a:ea typeface="Calibri" panose="020F0502020204030204" pitchFamily="34" charset="0"/>
                <a:cs typeface="Times New Roman" panose="02020603050405020304" pitchFamily="18" charset="0"/>
              </a:rPr>
              <a:t>Task 2</a:t>
            </a:r>
          </a:p>
          <a:p>
            <a:pPr marL="342900" lvl="0" indent="-342900">
              <a:lnSpc>
                <a:spcPct val="107000"/>
              </a:lnSpc>
              <a:spcAft>
                <a:spcPts val="0"/>
              </a:spcAft>
              <a:buFont typeface="Calibri" panose="020F0502020204030204" pitchFamily="34" charset="0"/>
              <a:buChar char="-"/>
            </a:pPr>
            <a:r>
              <a:rPr lang="en-GB" sz="2800" dirty="0">
                <a:latin typeface="Calibri Light" panose="020F0302020204030204" pitchFamily="34" charset="0"/>
                <a:ea typeface="Calibri" panose="020F0502020204030204" pitchFamily="34" charset="0"/>
                <a:cs typeface="Times New Roman" panose="02020603050405020304" pitchFamily="18" charset="0"/>
              </a:rPr>
              <a:t>Now search for quotations on p 4-6 that show Hardy’s view that Stanhope is an alcoholic (locate and record a minimum of 5 quotations)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082606" y="177552"/>
            <a:ext cx="3257550" cy="1400175"/>
          </a:xfrm>
          <a:prstGeom prst="rect">
            <a:avLst/>
          </a:prstGeom>
          <a:ln>
            <a:solidFill>
              <a:schemeClr val="tx1"/>
            </a:solidFill>
          </a:ln>
        </p:spPr>
      </p:pic>
      <p:sp>
        <p:nvSpPr>
          <p:cNvPr id="5" name="Rectangle 4"/>
          <p:cNvSpPr/>
          <p:nvPr/>
        </p:nvSpPr>
        <p:spPr>
          <a:xfrm>
            <a:off x="7292156" y="1904357"/>
            <a:ext cx="4477057" cy="4439229"/>
          </a:xfrm>
          <a:prstGeom prst="rect">
            <a:avLst/>
          </a:prstGeom>
          <a:solidFill>
            <a:schemeClr val="accent1">
              <a:lumMod val="20000"/>
              <a:lumOff val="80000"/>
            </a:schemeClr>
          </a:solidFill>
          <a:ln>
            <a:solidFill>
              <a:schemeClr val="tx1"/>
            </a:solidFill>
          </a:ln>
        </p:spPr>
        <p:txBody>
          <a:bodyPr wrap="square">
            <a:spAutoFit/>
          </a:bodyPr>
          <a:lstStyle/>
          <a:p>
            <a:pPr lvl="0">
              <a:lnSpc>
                <a:spcPct val="107000"/>
              </a:lnSpc>
              <a:spcAft>
                <a:spcPts val="0"/>
              </a:spcAft>
            </a:pPr>
            <a:r>
              <a:rPr lang="en-GB" sz="2400" b="1" dirty="0">
                <a:latin typeface="Calibri Light" panose="020F0302020204030204" pitchFamily="34" charset="0"/>
                <a:ea typeface="Calibri" panose="020F0502020204030204" pitchFamily="34" charset="0"/>
                <a:cs typeface="Times New Roman" panose="02020603050405020304" pitchFamily="18" charset="0"/>
              </a:rPr>
              <a:t>Task 3</a:t>
            </a:r>
          </a:p>
          <a:p>
            <a:pPr marL="342900" lvl="0" indent="-342900">
              <a:lnSpc>
                <a:spcPct val="107000"/>
              </a:lnSpc>
              <a:spcAft>
                <a:spcPts val="0"/>
              </a:spcAft>
              <a:buFont typeface="Calibri" panose="020F0502020204030204" pitchFamily="34" charset="0"/>
              <a:buChar char="-"/>
            </a:pPr>
            <a:r>
              <a:rPr lang="en-GB" sz="2400" dirty="0">
                <a:latin typeface="Calibri Light" panose="020F0302020204030204" pitchFamily="34" charset="0"/>
                <a:ea typeface="Calibri" panose="020F0502020204030204" pitchFamily="34" charset="0"/>
                <a:cs typeface="Times New Roman" panose="02020603050405020304" pitchFamily="18" charset="0"/>
              </a:rPr>
              <a:t>Now compare how Hardy and Osborne view Stanhope’s drinking.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400" dirty="0">
                <a:latin typeface="Calibri Light" panose="020F0302020204030204" pitchFamily="34" charset="0"/>
                <a:ea typeface="Calibri" panose="020F0502020204030204" pitchFamily="34" charset="0"/>
                <a:cs typeface="Times New Roman" panose="02020603050405020304" pitchFamily="18" charset="0"/>
              </a:rPr>
              <a:t>Write a one sentence thesis statement: </a:t>
            </a:r>
          </a:p>
          <a:p>
            <a:pPr lvl="0" algn="ctr">
              <a:lnSpc>
                <a:spcPct val="107000"/>
              </a:lnSpc>
              <a:spcAft>
                <a:spcPts val="0"/>
              </a:spcAft>
            </a:pPr>
            <a:r>
              <a:rPr lang="en-GB" sz="2400" i="1" dirty="0">
                <a:latin typeface="Calibri Light" panose="020F0302020204030204" pitchFamily="34" charset="0"/>
                <a:ea typeface="Calibri" panose="020F0502020204030204" pitchFamily="34" charset="0"/>
                <a:cs typeface="Times New Roman" panose="02020603050405020304" pitchFamily="18" charset="0"/>
              </a:rPr>
              <a:t>Despite Hardy’s view that [something negative about Stanhope], Osborne says [something positive about Stanhope].</a:t>
            </a:r>
            <a:endParaRPr lang="en-GB" sz="2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0779954" y="623821"/>
            <a:ext cx="798645" cy="792549"/>
          </a:xfrm>
          <a:prstGeom prst="rect">
            <a:avLst/>
          </a:prstGeom>
        </p:spPr>
      </p:pic>
    </p:spTree>
    <p:extLst>
      <p:ext uri="{BB962C8B-B14F-4D97-AF65-F5344CB8AC3E}">
        <p14:creationId xmlns:p14="http://schemas.microsoft.com/office/powerpoint/2010/main" val="14178749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1400" y="1241603"/>
            <a:ext cx="6096000" cy="2462213"/>
          </a:xfrm>
          <a:prstGeom prst="rect">
            <a:avLst/>
          </a:prstGeom>
          <a:solidFill>
            <a:schemeClr val="accent6">
              <a:lumMod val="20000"/>
              <a:lumOff val="80000"/>
            </a:schemeClr>
          </a:solidFill>
          <a:ln>
            <a:solidFill>
              <a:schemeClr val="tx1"/>
            </a:solidFill>
          </a:ln>
        </p:spPr>
        <p:txBody>
          <a:bodyPr>
            <a:spAutoFit/>
          </a:bodyPr>
          <a:lstStyle/>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Year 9 English</a:t>
            </a:r>
          </a:p>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Michaelmas Term</a:t>
            </a:r>
          </a:p>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War Writing</a:t>
            </a:r>
          </a:p>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Week 3, Lesson 3</a:t>
            </a:r>
            <a:endParaRPr lang="en-GB" sz="4400" kern="1400" spc="-50" dirty="0">
              <a:latin typeface="Calibri Light" panose="020F0302020204030204" pitchFamily="34" charset="0"/>
              <a:ea typeface="Yu Gothic Light" panose="020B0300000000000000" pitchFamily="34" charset="-128"/>
              <a:cs typeface="Times New Roman" panose="02020603050405020304" pitchFamily="18" charset="0"/>
            </a:endParaRPr>
          </a:p>
          <a:p>
            <a:pPr>
              <a:spcAft>
                <a:spcPts val="0"/>
              </a:spcAft>
            </a:pPr>
            <a:r>
              <a:rPr lang="en-GB" sz="1000" dirty="0">
                <a:effectLst/>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2"/>
          <a:stretch>
            <a:fillRect/>
          </a:stretch>
        </p:blipFill>
        <p:spPr>
          <a:xfrm>
            <a:off x="8039813" y="672282"/>
            <a:ext cx="2798307" cy="3389670"/>
          </a:xfrm>
          <a:prstGeom prst="rect">
            <a:avLst/>
          </a:prstGeom>
        </p:spPr>
      </p:pic>
      <p:sp>
        <p:nvSpPr>
          <p:cNvPr id="6" name="Rectangle 5"/>
          <p:cNvSpPr/>
          <p:nvPr/>
        </p:nvSpPr>
        <p:spPr>
          <a:xfrm>
            <a:off x="2064771" y="3895072"/>
            <a:ext cx="7688829" cy="2554545"/>
          </a:xfrm>
          <a:prstGeom prst="rect">
            <a:avLst/>
          </a:prstGeom>
          <a:solidFill>
            <a:schemeClr val="accent2">
              <a:lumMod val="20000"/>
              <a:lumOff val="80000"/>
            </a:schemeClr>
          </a:solidFill>
          <a:ln>
            <a:solidFill>
              <a:schemeClr val="tx1"/>
            </a:solidFill>
          </a:ln>
        </p:spPr>
        <p:txBody>
          <a:bodyPr wrap="square">
            <a:spAutoFit/>
          </a:bodyPr>
          <a:lstStyle/>
          <a:p>
            <a:r>
              <a:rPr lang="en-GB" sz="2000" dirty="0"/>
              <a:t>Recap: </a:t>
            </a:r>
          </a:p>
          <a:p>
            <a:pPr marL="342900" lvl="0" indent="-342900">
              <a:buAutoNum type="arabicPeriod"/>
            </a:pPr>
            <a:r>
              <a:rPr lang="en-GB" sz="2000" dirty="0"/>
              <a:t>What did Ian Beck write about in ‘Propping up the Line’?</a:t>
            </a:r>
          </a:p>
          <a:p>
            <a:pPr marL="342900" lvl="0" indent="-342900">
              <a:buAutoNum type="arabicPeriod"/>
            </a:pPr>
            <a:r>
              <a:rPr lang="en-GB" sz="2000" dirty="0"/>
              <a:t>What does Wilfred Owen’s poem ‘Exposure’ describe?</a:t>
            </a:r>
          </a:p>
          <a:p>
            <a:pPr marL="342900" lvl="0" indent="-342900">
              <a:buAutoNum type="arabicPeriod"/>
            </a:pPr>
            <a:r>
              <a:rPr lang="en-GB" sz="2000" dirty="0"/>
              <a:t>What does ‘brutality’ mean?</a:t>
            </a:r>
          </a:p>
          <a:p>
            <a:pPr marL="342900" lvl="0" indent="-342900">
              <a:buAutoNum type="arabicPeriod"/>
            </a:pPr>
            <a:r>
              <a:rPr lang="en-GB" sz="2000" dirty="0"/>
              <a:t>What does ‘insubordination’ mean?</a:t>
            </a:r>
          </a:p>
          <a:p>
            <a:pPr marL="342900" lvl="0" indent="-342900">
              <a:buAutoNum type="arabicPeriod"/>
            </a:pPr>
            <a:r>
              <a:rPr lang="en-GB" sz="2000" dirty="0"/>
              <a:t>Describe one way in which Owen and Beck differ on their presentation of the reality of War.</a:t>
            </a:r>
          </a:p>
          <a:p>
            <a:pPr marL="342900" lvl="0" indent="-342900">
              <a:buAutoNum type="arabicPeriod"/>
            </a:pPr>
            <a:endParaRPr lang="en-GB" sz="2000" dirty="0"/>
          </a:p>
        </p:txBody>
      </p:sp>
    </p:spTree>
    <p:extLst>
      <p:ext uri="{BB962C8B-B14F-4D97-AF65-F5344CB8AC3E}">
        <p14:creationId xmlns:p14="http://schemas.microsoft.com/office/powerpoint/2010/main" val="15514455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65251"/>
            <a:ext cx="2190125" cy="4208844"/>
          </a:xfrm>
          <a:prstGeom prst="rect">
            <a:avLst/>
          </a:prstGeom>
          <a:solidFill>
            <a:schemeClr val="accent2">
              <a:lumMod val="20000"/>
              <a:lumOff val="80000"/>
            </a:schemeClr>
          </a:solidFill>
        </p:spPr>
        <p:txBody>
          <a:bodyPr wrap="square">
            <a:spAutoFit/>
          </a:bodyPr>
          <a:lstStyle/>
          <a:p>
            <a:pPr>
              <a:spcAft>
                <a:spcPts val="300"/>
              </a:spcAft>
            </a:pPr>
            <a:r>
              <a:rPr lang="en-GB" sz="2000" u="sng" dirty="0">
                <a:effectLst/>
              </a:rPr>
              <a:t>Terminology</a:t>
            </a:r>
            <a:endParaRPr lang="en-GB" sz="2000" dirty="0">
              <a:effectLst/>
            </a:endParaRPr>
          </a:p>
          <a:p>
            <a:pPr>
              <a:spcAft>
                <a:spcPts val="300"/>
              </a:spcAft>
            </a:pPr>
            <a:r>
              <a:rPr lang="en-GB" sz="2000" dirty="0">
                <a:effectLst/>
              </a:rPr>
              <a:t>modernism</a:t>
            </a:r>
          </a:p>
          <a:p>
            <a:pPr>
              <a:spcAft>
                <a:spcPts val="300"/>
              </a:spcAft>
            </a:pPr>
            <a:r>
              <a:rPr lang="en-GB" sz="2000" dirty="0">
                <a:effectLst/>
              </a:rPr>
              <a:t>symbolism</a:t>
            </a:r>
          </a:p>
          <a:p>
            <a:pPr>
              <a:spcAft>
                <a:spcPts val="300"/>
              </a:spcAft>
            </a:pPr>
            <a:r>
              <a:rPr lang="en-GB" sz="2000" dirty="0">
                <a:effectLst/>
              </a:rPr>
              <a:t>absurdity</a:t>
            </a:r>
          </a:p>
          <a:p>
            <a:pPr>
              <a:spcAft>
                <a:spcPts val="300"/>
              </a:spcAft>
            </a:pPr>
            <a:r>
              <a:rPr lang="en-GB" sz="2000" dirty="0">
                <a:effectLst/>
              </a:rPr>
              <a:t>individualism</a:t>
            </a:r>
          </a:p>
          <a:p>
            <a:pPr>
              <a:spcAft>
                <a:spcPts val="300"/>
              </a:spcAft>
            </a:pPr>
            <a:r>
              <a:rPr lang="en-GB" sz="2000" dirty="0">
                <a:effectLst/>
              </a:rPr>
              <a:t>formalism</a:t>
            </a:r>
          </a:p>
          <a:p>
            <a:pPr>
              <a:spcAft>
                <a:spcPts val="300"/>
              </a:spcAft>
            </a:pPr>
            <a:r>
              <a:rPr lang="en-GB" sz="2000" dirty="0">
                <a:effectLst/>
              </a:rPr>
              <a:t> </a:t>
            </a:r>
          </a:p>
          <a:p>
            <a:pPr>
              <a:spcAft>
                <a:spcPts val="300"/>
              </a:spcAft>
            </a:pPr>
            <a:r>
              <a:rPr lang="en-GB" sz="2000" u="sng" dirty="0">
                <a:effectLst/>
              </a:rPr>
              <a:t>Vocabulary</a:t>
            </a:r>
            <a:endParaRPr lang="en-GB" sz="2000" dirty="0">
              <a:effectLst/>
            </a:endParaRPr>
          </a:p>
          <a:p>
            <a:pPr>
              <a:spcAft>
                <a:spcPts val="300"/>
              </a:spcAft>
            </a:pPr>
            <a:r>
              <a:rPr lang="en-GB" sz="2000" dirty="0">
                <a:effectLst/>
              </a:rPr>
              <a:t>brutality</a:t>
            </a:r>
          </a:p>
          <a:p>
            <a:pPr>
              <a:spcAft>
                <a:spcPts val="300"/>
              </a:spcAft>
            </a:pPr>
            <a:r>
              <a:rPr lang="en-GB" sz="2000" dirty="0">
                <a:effectLst/>
              </a:rPr>
              <a:t>alcoholism</a:t>
            </a:r>
          </a:p>
          <a:p>
            <a:pPr>
              <a:spcAft>
                <a:spcPts val="300"/>
              </a:spcAft>
            </a:pPr>
            <a:r>
              <a:rPr lang="en-GB" sz="2000" dirty="0">
                <a:effectLst/>
              </a:rPr>
              <a:t>neuralgia</a:t>
            </a:r>
          </a:p>
          <a:p>
            <a:pPr>
              <a:spcAft>
                <a:spcPts val="300"/>
              </a:spcAft>
            </a:pPr>
            <a:r>
              <a:rPr lang="en-GB" sz="2000" dirty="0">
                <a:effectLst/>
              </a:rPr>
              <a:t>prohibit</a:t>
            </a:r>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1835502" cy="707886"/>
          </a:xfrm>
          <a:prstGeom prst="rect">
            <a:avLst/>
          </a:prstGeom>
          <a:solidFill>
            <a:schemeClr val="accent2">
              <a:lumMod val="20000"/>
              <a:lumOff val="80000"/>
            </a:schemeClr>
          </a:solidFill>
        </p:spPr>
        <p:txBody>
          <a:bodyPr wrap="none">
            <a:spAutoFit/>
          </a:bodyPr>
          <a:lstStyle/>
          <a:p>
            <a:r>
              <a:rPr lang="en-GB" sz="4000" dirty="0"/>
              <a:t>Prohibit</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16164905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41452" y="4735840"/>
            <a:ext cx="8001103" cy="1803011"/>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8094" y="204507"/>
            <a:ext cx="2607445" cy="1323439"/>
          </a:xfrm>
          <a:prstGeom prst="rect">
            <a:avLst/>
          </a:prstGeom>
          <a:solidFill>
            <a:schemeClr val="accent2">
              <a:lumMod val="20000"/>
              <a:lumOff val="80000"/>
            </a:schemeClr>
          </a:solidFill>
        </p:spPr>
        <p:txBody>
          <a:bodyPr wrap="none">
            <a:spAutoFit/>
          </a:bodyPr>
          <a:lstStyle/>
          <a:p>
            <a:pPr algn="ctr"/>
            <a:r>
              <a:rPr lang="en-GB" sz="4000" dirty="0"/>
              <a:t>New Word:</a:t>
            </a:r>
          </a:p>
          <a:p>
            <a:pPr algn="ctr"/>
            <a:r>
              <a:rPr lang="en-GB" sz="4000" dirty="0"/>
              <a:t>Prohibit</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641453" y="1328174"/>
            <a:ext cx="3326288" cy="2999322"/>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513342" y="3280063"/>
            <a:ext cx="3875232" cy="523220"/>
          </a:xfrm>
          <a:prstGeom prst="rect">
            <a:avLst/>
          </a:prstGeom>
          <a:noFill/>
        </p:spPr>
        <p:txBody>
          <a:bodyPr wrap="square" rtlCol="0">
            <a:spAutoFit/>
          </a:bodyPr>
          <a:lstStyle/>
          <a:p>
            <a:r>
              <a:rPr lang="en-GB" sz="2800" dirty="0"/>
              <a:t>“Pro-</a:t>
            </a:r>
            <a:r>
              <a:rPr lang="en-GB" sz="2800" dirty="0" err="1"/>
              <a:t>hib</a:t>
            </a:r>
            <a:r>
              <a:rPr lang="en-GB" sz="2800" dirty="0"/>
              <a:t>-it”</a:t>
            </a:r>
            <a:r>
              <a:rPr lang="en-GB" dirty="0"/>
              <a:t> </a:t>
            </a:r>
            <a:endParaRPr lang="en-GB" sz="2800" dirty="0"/>
          </a:p>
        </p:txBody>
      </p:sp>
      <p:grpSp>
        <p:nvGrpSpPr>
          <p:cNvPr id="12" name="Group 11"/>
          <p:cNvGrpSpPr/>
          <p:nvPr/>
        </p:nvGrpSpPr>
        <p:grpSpPr>
          <a:xfrm>
            <a:off x="9074488" y="542754"/>
            <a:ext cx="2514188" cy="3408879"/>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8821141" y="866227"/>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9513823" y="3280063"/>
            <a:ext cx="1364349" cy="461665"/>
          </a:xfrm>
          <a:prstGeom prst="rect">
            <a:avLst/>
          </a:prstGeom>
        </p:spPr>
        <p:txBody>
          <a:bodyPr wrap="none">
            <a:spAutoFit/>
          </a:bodyPr>
          <a:lstStyle/>
          <a:p>
            <a:pPr algn="ctr"/>
            <a:r>
              <a:rPr lang="en-GB" sz="2400" dirty="0">
                <a:solidFill>
                  <a:sysClr val="windowText" lastClr="000000"/>
                </a:solidFill>
              </a:rPr>
              <a:t>Pro-</a:t>
            </a:r>
            <a:r>
              <a:rPr lang="en-GB" sz="2400" dirty="0" err="1">
                <a:solidFill>
                  <a:sysClr val="windowText" lastClr="000000"/>
                </a:solidFill>
              </a:rPr>
              <a:t>hib</a:t>
            </a:r>
            <a:r>
              <a:rPr lang="en-GB" sz="2400" dirty="0">
                <a:solidFill>
                  <a:sysClr val="windowText" lastClr="000000"/>
                </a:solidFill>
              </a:rPr>
              <a:t>-it</a:t>
            </a:r>
          </a:p>
        </p:txBody>
      </p:sp>
      <p:sp>
        <p:nvSpPr>
          <p:cNvPr id="16" name="TextBox 15"/>
          <p:cNvSpPr txBox="1"/>
          <p:nvPr/>
        </p:nvSpPr>
        <p:spPr>
          <a:xfrm>
            <a:off x="6838128" y="1505944"/>
            <a:ext cx="2081532" cy="2308324"/>
          </a:xfrm>
          <a:prstGeom prst="rect">
            <a:avLst/>
          </a:prstGeom>
          <a:solidFill>
            <a:schemeClr val="accent2">
              <a:lumMod val="20000"/>
              <a:lumOff val="80000"/>
            </a:schemeClr>
          </a:solidFill>
          <a:ln>
            <a:solidFill>
              <a:schemeClr val="tx1"/>
            </a:solidFill>
          </a:ln>
        </p:spPr>
        <p:txBody>
          <a:bodyPr wrap="square" rtlCol="0">
            <a:spAutoFit/>
          </a:bodyPr>
          <a:lstStyle/>
          <a:p>
            <a:r>
              <a:rPr lang="en-GB" b="1" dirty="0"/>
              <a:t>Etymology:</a:t>
            </a:r>
          </a:p>
          <a:p>
            <a:r>
              <a:rPr lang="en-GB" dirty="0"/>
              <a:t>late Middle English: from Latin </a:t>
            </a:r>
            <a:r>
              <a:rPr lang="en-GB" i="1" dirty="0"/>
              <a:t>prohibit-</a:t>
            </a:r>
            <a:r>
              <a:rPr lang="en-GB" dirty="0"/>
              <a:t> ‘kept in check’, from the verb </a:t>
            </a:r>
            <a:r>
              <a:rPr lang="en-GB" i="1" dirty="0" err="1"/>
              <a:t>prohibere</a:t>
            </a:r>
            <a:r>
              <a:rPr lang="en-GB" dirty="0"/>
              <a:t>, from </a:t>
            </a:r>
            <a:r>
              <a:rPr lang="en-GB" i="1" dirty="0"/>
              <a:t>pro-</a:t>
            </a:r>
            <a:r>
              <a:rPr lang="en-GB" dirty="0"/>
              <a:t> ‘in front’ + </a:t>
            </a:r>
            <a:r>
              <a:rPr lang="en-GB" i="1" dirty="0" err="1"/>
              <a:t>habere</a:t>
            </a:r>
            <a:r>
              <a:rPr lang="en-GB" dirty="0"/>
              <a:t> ‘to hold’.</a:t>
            </a:r>
            <a:endParaRPr lang="en-GB" sz="1600" dirty="0"/>
          </a:p>
        </p:txBody>
      </p:sp>
      <p:pic>
        <p:nvPicPr>
          <p:cNvPr id="17" name="Picture 16"/>
          <p:cNvPicPr>
            <a:picLocks noChangeAspect="1"/>
          </p:cNvPicPr>
          <p:nvPr/>
        </p:nvPicPr>
        <p:blipFill>
          <a:blip r:embed="rId4"/>
          <a:stretch>
            <a:fillRect/>
          </a:stretch>
        </p:blipFill>
        <p:spPr>
          <a:xfrm>
            <a:off x="913359" y="4930178"/>
            <a:ext cx="982555" cy="982555"/>
          </a:xfrm>
          <a:prstGeom prst="rect">
            <a:avLst/>
          </a:prstGeom>
        </p:spPr>
      </p:pic>
      <p:sp>
        <p:nvSpPr>
          <p:cNvPr id="19" name="Rectangle 18"/>
          <p:cNvSpPr/>
          <p:nvPr/>
        </p:nvSpPr>
        <p:spPr>
          <a:xfrm>
            <a:off x="2078626" y="4930178"/>
            <a:ext cx="6055747" cy="1477328"/>
          </a:xfrm>
          <a:prstGeom prst="rect">
            <a:avLst/>
          </a:prstGeom>
        </p:spPr>
        <p:txBody>
          <a:bodyPr wrap="square">
            <a:spAutoFit/>
          </a:bodyPr>
          <a:lstStyle/>
          <a:p>
            <a:r>
              <a:rPr lang="en-GB" b="1" u="sng" dirty="0"/>
              <a:t>Understand it </a:t>
            </a:r>
          </a:p>
          <a:p>
            <a:r>
              <a:rPr lang="en-GB" dirty="0"/>
              <a:t>Definition:  </a:t>
            </a:r>
            <a:r>
              <a:rPr lang="en-GB" dirty="0">
                <a:hlinkClick r:id="rId5"/>
              </a:rPr>
              <a:t>formally</a:t>
            </a:r>
            <a:r>
              <a:rPr lang="en-GB" dirty="0"/>
              <a:t> forbid (something) by law, rule, or other authority.</a:t>
            </a:r>
          </a:p>
          <a:p>
            <a:r>
              <a:rPr lang="en-GB" dirty="0"/>
              <a:t>Word Class: Verb</a:t>
            </a:r>
          </a:p>
          <a:p>
            <a:r>
              <a:rPr lang="en-GB" dirty="0"/>
              <a:t>Example: "all ivory trafficking between nations is prohibited"</a:t>
            </a:r>
          </a:p>
        </p:txBody>
      </p:sp>
      <p:sp>
        <p:nvSpPr>
          <p:cNvPr id="5" name="AutoShape 2" descr="data:image/png;base64,iVBORw0KGgoAAAANSUhEUgAAAWQAAAB/CAYAAADYfbjMAAAbzElEQVR42u2dh3cVR5pH57/ZOTtnFs8ZdvEO3plBZogyIoicM7aJJjMwHhAmg7GMTM45Z4RBMsFgg0002WCCyGDA5GhqfWu2eusFvSAjpCf97jl9pO7X3dVdr/v211/Xq/6NESJFOHWnfA6i/PAbVYGQkCVkISELISFLyEJCFhKyhCwkZCEkZAlZSMhCQpaQhYQsRLEIOe/AGfOHP1Y0GZlNIoYdRwtMmy7dTK9BQyOWYzrLuvEV+XtNk1bt7XJ1GjQ26fUyzUefTDPHbj4vdBl/eLt6Lfv3wMX7pufAf9p11G3Y1LxTv5HJmjDZHP/xRdz1xFq/kJCFSAkhI7LCIks++++3/myW5+0pVH7Tlqw3jVu1M199fz34/NDlh2Zg1ljTunPXpITcqXsfuz43HaF/OCbbDBg2RkIWErKQkOetyzdp1WpayYbL7+ClB+Yvb//NHCi4F3X5DwZnmT1nbiYsZPfXH07c+tn0GPChhCwkZCEhM8/oz2abbv2GREyfv+4Lm2JIJI+biJD7Dxtt5btpzzEr4mTWIyELCVmkvJCj5ZA79+gbIrmTt1+auo2amaWf7w6Znj17qRn56YyQdb7fZ1Cwnmq13jGTF61JWMgMlNHr78NseU1bdzA581fa8n3xVk/PiNhm9kNCFhKyKPMRMv/zkK/K36rbB2+JRsiDho8z46ctSFjI3119HDJ9f8Fdmz9G0IqQhYQsJGRPcuOnzbcRcCI5ZFpGVK9dJykh8/fojWcRn5PDlpCFhCwkZE9ypA7qN2lh3vzTWyGtLGjy9vXpG8F8CLpLr/6mYYs2SQm539BRZtBH40Oay02cudh07NZbQhYSsij7Qi6sHfLmb05GldzO45fM737/+5DpNIuj6Ztrg8zyc1ZvsTL2hRwt90vO2An5yPWnZvDIj03NOvX+ta76DU23foNDInAJWUjIokwKWb/UExKyEBKyhCwkZCEhS8hCQhailAj53L3yNUjIErIQpZJzd8vnICRkIYQQErIQQkjIQgghJGQhhBASshBCSMhCCCEkZCGEkJCFEEJIyEIIISELIRzdunUzZ86cUUUICVkICVlIyEK8Yq5cuWK6dOliGjdubOrVq2fmzZtnpz979swMGzbMTm/atKlp0KCBWb9+fbBckyZNzOLFi03z5s1NrVq1zO7du01OTo6dNz093ezZs8fOd+/ePdOzZ0+7noyMDLN27dpgHQsWLDCzZs0yAwYMMO3btzeLFi0yjRo1Ms2aNTP169c3Y8eODeZduXKl3YbMzEwzevRo07Vr10DIscoQErIQKcGLFy+shA8ePBhIuEWLFubAgQNmypQpZvLkycG8jx49MjVr1jQPHjyw42lpaVagcOnSJVOxYkWTm5trxy9evGgaNmxo/0eUq1evtv8/efLEtGnTxly4cCEQco0aNcyRI0fsNnTo0MFuA7x8+dL06dPH7Ny50xw7dszKluVh06ZN5o033giEHKsMISELkRIQxQ4ePDhk2uXLl61Qjx8/biNPx+3bt62Qf/jhBzteuXJl8/z58+BzxpGog6j56dOnNlr2IZLOzs4OhDx8+PAgUi8oKAjme/z4senfv79ZuHChGTNmjMnLywtZD+tHyPHK8OFiwv7FGq5du2bu3LljyxcSshCvDdIAM2fOjPoZkSYi7Ny5s83Xkr4gmnZRKUIMF2T4uIucSW+4gZTDyJEjAyEzOEiBUN77779vBg4caMvlcyJlLhA+nTp1stsSrwyfn376yV5QEh1Yt4vKhYQsxGuPkPfv328jzAkTJoTIEkgFJCNkoldyyj537941p06dihAyZfbq1StIWQApEz7nwrB169ZCI+RYZYSnaIh8Yw1E0UTI58+ft1Lmrx/5CwlZiGIhPIdMnpgHaidPnjRDhw4NeThGyqBChQrm9OnTCQsZePi2a9cu+z9iI/LNz8+PEPLmzZvNoEGDguXPnj1rqlataj8nOibyddEq8xIVu4tDrDKKCushhYKUEbSQkIUodsJbWTgJk0tt1aqVbfVAi4esrCwze/Zs+9AvGSGTeyb1gFBpJeE/KPSFTD4aIdetW9emHN59912zfft2U6VKFXP9+nWbXmE72B4i5iFDhgRCjlXGr+Hhw4dWyNSRkJCFECV8B+HSFkJCFkKUMO4Bn5CQhRASspCQhRASsoQshJCQhYQshJCQJWQhhIQsJGQhhIQsIQshJGQhIQshJGQJWQghIQsJWQghIUvIQggJWUjIQggJWUIWQkjIQkIWQkjIQkIWQkIWErIQQkIWErIQErIojUI+dceYsjCUBGWl7lKlvstjvaeSkH/++eeUFyLvO+Q9hxKyhKz6Vr2ntJAvXryY8lKWkCVk1bfqvUwImfISkfLChQtNw4YNTdOmTU27du3M5cuX7fRnz56ZTz75xL6hm7eJt27d2hw/fjxYjrdzL1682DRv3ty+HXz37t0mJyfHric9Pd3s2bMnmJfPd+3aZdfFMrwNnDePM2+zZs3MsWPH7Hw//vij/Yz5WO+6detChPz555/bbeWt4Mz3008/ScgSsupbQk4NIceT8oYNG6zwkC989dVXpm3btvb/ESNGmPHjx5uXL18G66tZs6a5fv26HU9LSzOLFi2y/1+6dMlUrFjR5ObmBtE54nQwb1ZWli2H9R84cCD47Ny5c1bA0LlzZ/PFF1/Y/x88eGDatGkTCJloOSMjw9y7d8+O79y50/Tv319ClpBV3xJy0eT4+PHj1za4MmNJmQj1xo0bIdP27t1rnj9/bmrUqBGxzMqVK82nn35q/69cubKdz8G4k7eLih2VKlUKRPrNN9+ErPP06dN22SdPnljh+hAROyGPGzfObN68OeRzomh/GyRkCVlCVj0nLOSSHJByOLVr1466vaQtOnToEDH9u+++M3379o0QbrxxIms/t01kS8qhR48eZsKECaZq1ap2OhGyD6kMJ2TKRdikStxQrVo1c+3atZITcpsu3UzegTMx55mzZqv5t9/+1uw+eTWY9s9xk0xGZhM7/M9f0+zgxvmMdbJu5h0/bYGpXruOOXbzech6mc6QKkI+cPG+6Tnwn6ZOg8ambsOm5p36jUzWhMnm+I8vQuqzenpGUBfp9TJNev2GZtW2fSHr+ubsLfPvv/udmbZkfUSdxKsrv26/OHzOtOzwrqnXuLmp26iZ/Ttr5eZgOX9efyhsemkUMvvtH19u4LiM9lmNd+qaUZNmFvqduGHwyI/t53/8z/8KqTM3vF29VvD/t+fvmO79/2G/c/e9jv5stjl5+2XccynWOfZrhYzoXtcQLmQXofqQvw2PkImAXYTsR7wuQv7444+TFrL/P2WePHkyGH/x4oWpUqWKjZDr1KlTaIQ8duxYm6f2OXToUJBuKbVCbtqmoxn56Qzzj9GfRP08mljDhfzmn94yH47JTmkhd+reJ0SgSJN9GjBsTMz63HXiikmrViNE3IicE7p+kxYRdRKvrlzdnrj1sxXNln3f//9Fo+Ceada2k1mwYXuZEnJhx0m0z47eeGYym7Uyq7fvT+gYf+svVcxf3v6bvUhGEzIX4pp16pn5674IPvvu6mPTrd8Q0+cfH5WokEsih1yYjKPlkPPy8kz37t2DHDIP9ZyUyfUSkbpIu6hCRrrknAHxI3hSFtClS5cgh/zw4UPTsWPHQMhInJwy4nY5ZaLkEs0hxztYicA69+hrjlx/aiM3XyrJCBn5VKv1jsndezxlhexHTG5Aij0GfBi3Ppu0ah/cYbAM0Sx/m7frbPIO/hBSJ/HqytUtome94WVt/ubkL/POL7dCZhg+caqZvHB1Qsc43+uURWtN685do37fQ0ZNNKNzZkUsx7nQuFU7c/SXc6M8CbkwGYe3sqAlBWmEW7duBa0sJk6caB+4ZWZm2nyt/zCuqEImR12/fn27Xv4uX77cShf5+60sWrZsab788suQVha0uuAzct+0+uAiUaqF3HvIcLN+93f2fyJBbhOLImSGDV8dsREdEUwqCrn/sNFWvpv2HLMyTbQ+2W9Obnd7Sx2OyJ5u/1+0aaf5YHBWRF3Gqis/QiZFMeoXWew4djHq9pRHIe85c9OmFL48fjlhIfOX1M/0ZRsjphOI7C+4a4p6LpUlIceTsShGIXNb1rR1h2CcA9wfT1bI/P/3EROC3F2qCZlh6ee7Ta+/D7MRLnWRM39lRB7Rz1eSc+RE37r/dDAP4+4EZ9laGfXNkWtPEq4rv26JzojuSKdQXrv3epoV+XtDvoc//LFiRP6UbUzlHHKHrh9E/Yz6/o8Kb5jsOcvi5pCX5+0JEe/eH360qQv++tP/WrVaQsdoYeVQ/2VByJJxCQs5e/ZS8+e0qhEH187jl4osZCI+DtqNXx9NOSFzgfLHkSp3DQg6mRRQxUpvhtRp5T//1Xy2YFXCdeXqFpm722U3ECmTxnAPqcpjhEwenXrLP3Q2qQiZYfrSDfaC6U8nfVRYhDxj+Sbz9ekb5SJCFiUsZFoTHL7yKGTazBW5ZtDwcUUWMgO5UQ5ycqWplkN2KQR/SKtWM2Ehk57wI1gXmSHmROvK1S3LEamHl7F250Hz7gcDynUOmZY+n85dnrSQGVp1et/edbjp3KWMipJD5mJIdF5ecsiiBIW8ZscB0/79XlEPQm7rfDElK2QGWmzQmiCVhNxv6Cgz6KPxIU3SJs5cbDp2651wCsjPJftDo5Zt/+9hXPy68uuWJnXz1uWHfD9devYLZFRehfyv6fOLJGRaW3CM0/rCRdw0pVu4cUcwz6HLD216iIeH5SWHLF6TkKPlvWiOtWD9tqjLvNd7oL1V+zVCRmpEfqkkZFqaEC3RBIq7B2TYrd9ge8ImmgJC6tE+IyKjnWsideXX7e5T12z+mIdYtI2uXbeB+eiTaeX6oR7D3LV5wZ1cYcc4D6wLaz1Dyof2yb6k+a75zm075F/+cjEu6XbIoowJWb8cS+6hnn5Bpnovr31ZCAlZQpaQVc8SsoQsQUjIErKELIpByOfupfZQkkJO9bpLpfoub/WeSkJesGBB8BPjcM6fP2+2bNlS6LL8nHnt2rXm+++/D5l+9+5ds3r1ajN//nwzZ84c8/XXXwef7d+/P/gVH31TzJ07t8SOR7aRX/y9EiGfu/vLl18GhpKgrNRdqtR3eaz3VBFyrI7b6Sj+6NGjEdMROJ350McxP2OmP2IH3XnOnj076IOC/i3oaN71jbx+/Xpz9epV+z/zxBJ+cTNjxoxXFyHrJkGIssevFTKyXLp0qe3tDGFOnz7d9tJGlOrG3fqJbHfs2GH/R6pr1qyxUS1RK91nsp47dyLD/adPnwa/7ps5c2bIZ3QGv2/fvpBpN2/etFEz5dMTG1E5fUvQVwXbtWrVKlsuAx0FRYPlV6xYYeeZN29eyFtG2B+3PIPrZpP9o48LpE+ZbCsdHnFBIHKn/w2mP3r0yF5gLly4EKyT6J15YOvWrUF9bNq0yfbpEX7hkpCFkJAj70J+ER3dYjq5nDp1ykyePNn2eAa3b98OhIKMkRapByTnXslEVEsH71OmTIlZFrf73Pb7TJ061Rw+fNjKK1yciJxpDkRMJ0CuBzk6pPfn95dDji7KZvuWLVtmx69cuRJI1e3frFmzgv3j4sI0QNQsB3R2v3379qAM5qMcB+tFvoDkt23bFnTCz0XNvwCyrIQshIQcAa9Wct1SwtmzZ20vaQ4iUGQJS5YsMffv3zfffvutXc4HURORxoKo0X+rB+kPXuWEkAHRb9y4MRjnIkG06UD4TqRufeHRtdsncs8+SJaonn1wwnUgaFInfIZ4/e3jIgBEzlysXDRMmsWH7Th48KCV/6RJk0LeNuLW76LjEydOSMhCSMiRIBz/zRjI7MiRI8E4kTJpBXA5VHK84blkHrz5D+OiQRTtcsVAOsBFoA5SHnRWD0S/7iWlpCD8CwWQNnBRug+pjsI6QHJpB38gSkeYCN9/tRTidBcetpOLkYuGuXD4EPlTj6R7iOLDt5P9Jjqm7kBCFkJCjoDbaf/tHUS5vmyRMVJGlC4C5pY7/G0apBYKCgpilkUawY8ckSmy8kHS7tafHLWLZnkrdXh6gjKjvfeO6f72sX/UEbINb6XBfOSs2T93J+DIz8+3LUfctvsXH7//ZkSL6Fk/0T13ED5E60wnOuYOREIWQkKOgHSEe7uzI/yhG7fxzEe06F5zxEMvP4rmYRtv54j1UlA+iyZDynORJ2IjX+2iXpfbBVIXvvBjNYFDpKQPHKQbXKRLROxeLYVAiXSJwtk/5gtPZbBNpDp8WZOeYJ/ddhD5u21x0bAP2808Lv0hIQshIUdA5MvDJwdpgfAUgpMieWYX3ZHHdS0YEChN3fyHb9Eg8o3WZA1ZsSzyY13uYSKQukB0pALCo16kF/6maD9idS1AWM6lXIAHi6QNKI91uxw0++fXI1G1yxPz8I47CbaP6ew//yNp2lWz/27fWGf4hYn5R40aFZJekZCFkJBFCUCE7UfHErIQErIoIUiLkKeWkJPEb1dY1uBW0H+po+o79evbPaxyqQRR+o4BUhvR2kpLyAlAI/myKonSKGTV96+/oCFk8rMitYgQMm3punTpYl/RXa9evSApT+J82LBhdjqvxG7QoIH9PbmjSZMmNinOq7t5BTdPXnNycuy86enpwdWAdoA9e/a068nIyLDJbwcJdR4WDBgwwLRv394+sWzRooVdJ/O/99579gFDSdz+JSIJ93pz9rldu3ZBsj7WfrDPPCTgVeS8orx79+62MT37zzh1xVPfePVPndN8hleW8z2wPspk3mbNmgXtNv3XnrM9tI10gohXRnmqb+DJOOunHpjfb/b1Kuo7XhlFhTKpQ78dsUhBIdNUAwm7piGcoBxktK2jcTQ/nXTwhLBmzZpBhyBpaWlBUxmedFasWNHk5ubaca7UHHTAAe9+JslTzzZt2gQ/z+RkqVGjhm06Q9n87/eiRAPwMWPGlIgg4kliw4YN9kRzT3xpTtO2bdu4+8E+161bNxBGv379TOvWrYNyGOdpcCL1n5WVZcujXL89JNuNEKBz587BL7BYlvp3gohXRnmqbyJZAgb3QwKm9e/fP1jnq6jveGUUBYTu6s//9ZpIQSETxQ4ePDhkBqIOhEoDbP9XLjTM5mR1Dw4qV64c0qyDcb9hOREFBz3Rsg+RdHZ2dnCyDB8+3P7PL2T4CaR/seDEIqIJh5OL7SyuwR3gsSRBZOTaMTqI1OLtB/tMT1cOmuR89tlnIeNc6OLVf6VKlYLP/Z+hAj/75PvgAogAfIjQnCDileFDxyplub7HjRsX0XyKCNcd46+ivuOVkUx9c46SM3b15vprECksZNr3hTcAd3BwEWVwxeeA4taWaNq1D0S4PtHGXeRMesMNmZmZZuTIkcHJwuDgJ5ddu3a1t5y9e/c2I0aMiJp/c7dor2uI1vdp7dq1C63kWPsRvs+Fjcerf8Tp4OQk0uIWuEePHmbChAmmatWqdjrL+3Br7bYlXhnhed6yXN99+/a1MvWP1WrVqgVpgFdR3/HKKEp9I+WSSOuJ1xQh8/M+olgOMv/ABW6/khEykQ6RTXh06zrn8E8OfgVENO1320cqJZqQiSiIjIpr8A/4wiIP8obhERu9ZcXbj0QFkUz9sy0nT54MiRKrVKlihVunTp1CI7Z4ZfiU9fqme0f3CzTHoUOHghTJq6jveGUkU9+URbmiDOeQyUG5g23o0KEhD+Dy8vJMhQoVgl6QEhEyELnwMARIaQwcOND+pDH85OCEIgpxt6uIm4eNLF9SOeRYt4HhOU3qh9vkePuRqCCSqX8k4H6mycWKn69yCw2U7XKayKtjx46BIOKVUZ7qm2Oei5F7CwYXJSLYaMd3Ues7XhminAsZwltZuBOU26hWrVrZhxU8jeaBBk+reeiXjJDJS3JAcuDxZNl/iBR+cpDP42CnTCJrOufgVtDvf/R1CSKRnJx76k/dcft669atuPuRqCCSqX9yqczj5iWHSp2TO/Wf+rds2dL+Tt8JIl4Z5am+gRYRbh08+CNtEO34Lmp9xytDSMgiCnpAovoWQkIWQggJWQghhIQsRBmmNP5UXUjIQkjIQkjIoqyQ6n2HQHH0ZSEkZCFeK2Wh75Di6MtCSMhCvHbKQt8hyfRlISRkIUotZaHvkGT6shASshCllrLQd0gyfVkICVmIUktZ6DtEfVkICVmUGVK97xBQXxZCQhZCCAlZCCGEhCyEEBKyEEIICVkIISRkIYQQErIQQkjIQgghJGQhhJCQhRBCSMhCCFGehEyn237H28XBzJkz9S2UEl7H9y2EkJCFhCxE6Rcy3QVu3brV9pA1b948s2nTJvtOMXeC0tk37xKjZy16u+I9YkAfsyzD9Llz59qetBxr1qwxp06dMkuWLLHCpTcs3lvmxul9yxcynXa78umq8OXLl/YzesrifWV8xuB33E0ZvL1h6dKl9tU3JQHbx3bwxgjqgK4eT5w4YbeVHsP4y7jj+vXrdnv5jH2l5y9X18nUWTRYJ98Jb7tg/vPnz9u+dvl+Zs2aZS5cuGDnKygosHXKfCyzatUq+5YN1s9rixjcWyxi1b8QohiEzMm3b9++YAKSQMJOyNOmTQtevEjH25zEhw8ftl0MOpkA0j579mwgF3dSM8/06dMDYbtx118t7y3btm1bsB4uDvv377dlzZgxI3g3GrKjbCdrylixYoXtY7akYNtycnJsp+JAf7YI1+0b/dwiNKbfv3/f7g+vAgL2gzpxfeUmU2fRQKQIGfi+Jk6cGHSazjgXALcev874Ll05foQcr/6FEMUgZE46Hzr8vnr1anCC+rIEokGiN/+NDETZGzduDE5m5EIk5li9enXQgbcbd33XZmdnBx10A9Ea8qBf2C1btoSUvWPHjmC9lOE6Cy9JIRN9Oog63cszHYwznTuLI0eOhHyG3BAkf5Ops2hMmjQp5ALJeHhqiO/pypUrIeUjZMoOF3K8+hdCFIOQiXQLI1pO0U0jGiNCRRSkOTipfSH7b/2NNT516tSIcpEHL6ok6nMdhjMgPxf1ha+zpITM/vvbHQ0uelyw3IXOZ9myZTaCTabOiLpdnTjBhpdd2DipC7aZVAV3Nfn5+VGFHK/+hRCvIULmdeekDGIJmbQCbzrwIzLSHEURMhEyUbEfIZOvJP0Rnhvmdt+9hr20CNnJzEXI/puK/Vt9IuSjR49GjZCJXJOps2gkImTufpCqX9+XL1+OKuR49S+EKAYhh+eQiZjcSVmYkHNzc+3g4FaaSNeJPNkImTIdvLuM9SCpOXPmBCkA8qekMlz+szQKmVwxEa/L9fKXnDIP9sghI0U/1UMKgJdeJltnRRUyIuYCTH7YXfxWrlwZRPnkwt3Dw3j1L4QoBiFz4pErJCqlpYB7yBRLyAgTIXPCcpJy+0uLB25xEU8yciF6JLfKesJbWfBU37UGYPvcG39Lq5DBtbJgoH649XewP66VBS1WyM/7rSyKW8jAd0fZroUMr6rnosj3x1uc+d89XIxV/0KIV8//ArA0wgRKRQnn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data:image/png;base64,iVBORw0KGgoAAAANSUhEUgAAAWQAAABgCAYAAAAq/QiCAAAbF0lEQVR4Xu2dB5cUVRaA/S0rEgRmYJacBSSJZBQBQSXDkpEkwVWQKEsQWZLknHNGkJxzRrLkIEEERO76PffVqX7dM9MzDHS63zn3zFS9Cq9fV3316lZ11Run7onEUkQCtw6JFJHErUsihZKYvOFuCNEekcCtQyJFJHHrkkihJCYq5DBw65BIEUncuiRSKImJCjkM3DokUkQSty6JFEpiokIOA7cOiRSRxK1LIoWSmAQJec2eU7LkpwNBG4gbCzbuCZhu/6UHMmnhmlSD8l0/35ZpSzea6U/efWHGbz1xNWjZs1dvlW2nrgeNJyKBWweCz+F+RmLbyWuy58K9gHGTF62VmSt/ki3HfwlYxqJN+4Lmt0F5RtuI4dHTFsjgMZNNOfPbsn2X7ptl+ccRB3/5zYw/euNp0DqISOLWhdB2V+KZICF36dNf6n/aPGgD8ceBK48kOX+K5Ev5pxy5/sSM23DwnFR8r5qJshUqyz/+8Q/z146jfPryTZI3KdlMf+zWH2aaKtVryfHbzwOWX7xUGZkwb2XQeolI4NaB4HOUKP2O9/lsIICFfx2s+Gx1GzT2omLV6pItWzbpPXC4twzGFyhUOGgZREbbqO/gkZIzVy75sNFn0vRfnaRIsRJmPoRA+bJth82yWKZ/ORsPnTfjd5y5GfQZiUji1oXQdlfimUwJeeSkOVKvUROzsX8/fWFQ+eZjl83G5vYwQgk5R86c0m/42IDp3I3eH5HArQPB55i6dEPQeMKKwR0/fs5yI4edZ2+ZYcTQs9/QoOlshNtGY2YskuR8+c3ZjS3nQFm5Wk1p3q6LGY5FMbh1IbTdlXgmU0KuWrOOfDtuugwa/YO8V6N2UHlGhMwGz4a/bt8Zb7p4FfL6/WfNePtZwxVDem3EmciXQ78Lmn/lzmNGRvwfi2Jw60JouyvxTIaFvP7Az2YjJV9HTjh79uyyatfxgGkyIuTVu09Kyw5dpdL7NbzTw1gRcvevBpt62li8eb8ps2JgZ7TBZ3+/1gdSocr73udEDLQ1PS1/MH+4bUSPjGkWbNwdVEd/WDH0GTRC+g4Z5UWnXl9HrRjcuhDa7ko8k2Ehd/1ygHzctJU33LBJS2nbtVfANBkVMhf8ChUtJl8PG2PKYkXIZcpXkKq16nrRs/+3psyKgXwiwUGLU1vK+ax2GYihSPGSUqtew4Cwva5w2mj3uTtmmhU7jgbV0R9WDC3+EkzLjt28aNS8TdSKwa0Loe2uxDMZEjIb6j8LFjLxzrsVTaQUKCi58+SR/ZcfetNlVMi2jJ732r2nY0bI4Z46bz56SYqWKGV6Rf7pwj11TquNTtz504ybsmR90PyHrj72voNYPHV260JouyvxTIaEPHnxOnN3Bb0C8mQ2kDI5ZTtdZoRM0HPgQiG9l3gSMsGO+dZbb5nbo+y4jIqBCNVGXGDl1Nqdf/jEWea7OXrzWUyKwa0Loe2uxDMhhVy34SdmQ/HHkRtP5aNPmkm7bn2CNh7m4QKHHc6skDk9LFysuBkfb0Imuv57oDmFJvfOMGKg9+a2NcHOHG4bsdPTWxs4+gfzPTFu7rodkpScz1x4tdPEmhjcuhDa7ko8E1LIbChujJ+7wvQ0lm45GLTxcBWaafixCMOZFTLB/aT+jd6NSODWgciMGA5f+92c8n7Wur0ZRgxuO9vgQlVG2ohx5FYRRJ6kJFO//iPGeeWxKAa3LoS2uxLPBAk52iMSuHWI5uDuF36ZRo7TLctMRBK3LtEc8dTuSuRQIYeBW4dEikji1iWRQklMVMhh4NYhkSKSuHVJpFASEyPk8w9iIyK1ocZSG2VlRKq9LdruSqLxxvn7f20EMRSRwK1DIkUkceuSSKEkJm+4IxRFUZTIoEJWFEWJElTIiqIoUYIKWVEUJUpQISuKokQJKmRFUZQoQYWsKIoSJaiQFUVRooRUhbx582a5c+eOO1rJIFeuXJE9e/a4o4O4fv26LFq0SB48eOAWKf/nt99+kzVr1rijg/jjjz9k8eLFcv78ebcoLJYvXy63bt2SQ4cOyb59+9xiRXllpCrkokWLyo4dO9zRyv9hp//zzz/d0UHMnj1b6tWr544Oolu3btKlSxd3dMLw9OlTd1QQCJZHVqYHB7aKFSsagWeGEiVKmIPogAEDpHfv3m6xorwyVMiZ5Pfff5fLly+nK+Vwhcx0LDNRQbbpSTlcIW/cuFEuXrzojlaUqCdNIU+cOFEaNWokZcuWlT59+gTsMDNnzpTatWtL5cqVZciQIV7Zhg0bZOTIkdKmTRupWrWq3Lx5U06fPi2tWrWScuXKSePGjQNO4UmNfPjhh1K+fHkzzfHjx72yaAZ5/vzzz+lKGdHWrVtXhg0bJpUqVZI6derItm3bvPJffvlF2rdvbz4/bXPgwAGvjDacNWuWaeMxY8bI8+fPZcKECVK9enWpUqWKDBo0yJM4f3v16iXvvvuu+V5GjRqVZr2iDdoyPSlbIS9ZskRq1qxp2nPKlCle+ePHj02vlvaiDebNm+eVuW0JiLt+/fqm7Tt06GC+C0u/fv3Mtgyst0WLFmY/aNiwoaxatcqMJ83EfAsWLDA98mrVqpnvds6cOaZu1NG/re/atcvsT6yvY8eOcuPGDa9MUSBNIbPxHjx4UA4fPizFixf3Nv6pU6eajZPxCKlp06bSs2dPUzZ9+nTJkSOHDB482MiIXFxycrLZCdiA2ZnefvttOXnypDmlzJMnj2zfvt3kq5EWG2ssYIWcnpRpAyTC57906ZI5eBUoUMBMzzI4PR4xYoTZOdnR8+XLZ6aDggULGvEuXLjQ5DJpU3b8o0ePyoULF4wc2rZta6al7TigsZxTp06Z72vZsmX+qkQ1ti3TkrIVMp+ZaVevXi3ZsmUz2xK0bt1amjdvbr4Ptk22UbY3cNuSjkBSUpKsW7fObJcDBw6UUqVKeQc4zmrYluGDDz4w39/du3eNxNm+r127ZurDW3Rod/7n+8mbN69JPZ07d84ss0KFCmYZJ06cMGXUme+I75wyUl+KYklTyFzcsNBD7tu3r/nfbuhsTASnh+wYT548MRtxyZIlvfkmTZpkenR+unbtanJzDx8+NK9qpyfOTvHs2TP59ddfA6YFdlB6L9EU7PRWImlJGSHTa7Vw4EEq7Ny0IQcg244EOzPSBiQyf/58b978+fMbIVioB8u6ffu2kUGNGjVMj4zlsPxQOzvTup8lGsLflqlJ2QqZz2DhAMWBjO2HMv7atqSHzBkJuG3ZsmVL+eabb7zhFy9eSJkyZbxt3i/kWrVqyeeff27O9ID1M72tD+uEM2f+fpWZrR+fBXlDjx495Isvvgj4rtlPtmzZYsr9uG2TXvBdh9pvlNgjTSH7c8j9+/c3GxQbIr0Cer0pKSkBwQbKRvzRRx9583EKyWmdn3Hjxsknn3xi/l+7dq3pKbAhk+Kwp4N+/L3RaI5Hjx65VQ/KITMNn5VUDqkddli3Hbt3726mRSI7d+40/3M6zny0sZ/cuXObNAd3Z3Tu3NmcffDdIJBQO6krv2gNv3QtVoB+SBMsXbpUdu/ebcrctrQHQ39bAp0Evhs/TZo08dIZfiGfPXvWbNN0OjjzsOkgWx/2CXDrxzDzQIMGDcx35dbPn1axuG0RbtAxCnUgU2KHDAsZOOXeunWrV0Zuk1M4Nkw2Yk6lLfR+P/74Y28YWFa7du3MfLZ3we1hY8eODSkde3ofTXH//v2AnSG129XSEvK0adNMftkPPWh7dwAS8ecgEe3evXu9Ybss1k99OONgh+S7obdMntKFcvezREP42zK13KorPLBCpvdKR4GzNAvtQe8R3LZs1qyZjB492hsGljVjxgzzv1/IbKNsgxzgOKth+ydP7NYn1LAVMjnsoUOHemVgzwpd3LZJL/iMyJi2Y52hztSU2CBTQqYHh2Ttxj958mQpXLiw2bhcIbOR5MyZU/bv32+G6aGxc7Bhk/uj18DpPrAj0mN0hRyN+CWSmowhLSGzE+XKlcs7bWWH57TZ5updiXTq1MmcatudmDQFF0qBPCZpJQvpJffMJJpJT8bgCg+skDm4k/4hlw5ICQnSLuC25dy5c6V06dJeT3zTpk1mO7XbohUyy2XeFStWmPGkGt577z3zvbr1CTVshcx90ewjV69eNcNHjhwx6Tqb/35Z+Lw2jRbq7EKJDTIl5Hv37pmLJ/QUOCUkF2Z7bq6QgftCmZbUBHlQmyMFLm7Q82MjZxq31xKtWCGnJWNIS8hAzpId3rYNuUYkAK5E2NE+/fRTKVSokLkAxUVXLuABF/nIpzKeHD8XsOzFwVggPRmDKzywQgYunNEmbI/FihUzF+O4qAxuWyIw7qTgIirbMLL0p8v8PWTutmB+7pwoUqSIkTxnGm59Qg1bIXP2yAGUbZ06kq6wy88q2LZoRzo9SmySqpDDgVNrjvjhnCIxDRsKuVAX5IY8QpVFK9Q5PRmHCzsr7RgqBx0K1kuKKBSIPrWyaCY9GWcE0j7h9hLtBeNQF0D9UM50dEZeBs5uWM6ryPVSR4Ss92DHLi8lZEVRogub+lFiExWyosQRKuTYRoWsKHGECjm2USErShyhQo5tVMiKEkeokGMbFbKixBEq5NhGhawocYQKObZRIStKHKFCjm1UyIoSR6iQYxsVsqLEESrk2EaFrChxhAo5tlEhK0ocoUKObVTIihJHqJBjGxWyosQRKuTYRoWsKHGECjm2USErShyhQo5tVMiKEkeokGMbFbKixBGxIGTeNLRmzRp3dJbzutaTlaiQlajj1D0NIjPEgpDddw++Kl7XerISFbISdbhiStTIDJEWcjjvRnydokzvXYnRhgpZiTpcMSVqZIZIC5l12zeqp4YV8pIlS6RmzZrmbd5TpkzxynkJbPv27aV8+fLSuHFjOXDggFfWpk0bmTVrlnlz95gxY8y4jRs3Sv369c30HTp08N66ff36dWnYsKH5n5cS9+rVy7xhvHbt2jJq1Cjv5czt2rUzbxavU6eOlCtXTiZNmiR79+6VunXrmje5Z/XbwdNChaxEHa6YEjUyQzQIOT0pWyG3bdvWTLt69WrJli2bnDx50oizRIkSMmLECNPbXrVqleTLl8+8lR4KFiwoVapUkYULF8q+fftk8+bNkpSUJOvWrTMCHjhwoJQqVcosx98THzZsmLRq1cos89SpU1K8eHFZtmyZKStatKgR77Fjx2Tt2rXy5ptvSr169eT48eOyYsUKeeutt9L8PFmJClmJOlwxJWpkBitEhBSJsOtPS8pWlLdv3/bGIUTkS6+Zni6pBhtdunSRIUOGmOkQ8vz58735WrZsKd988403/OLFCylTpowsX748QMiDBw+WGjVqyJ49e8wy796966UzEDLrtbAORGwpVKiQkf/rQIWsRB2umIgpS9bLpIVrgmLhxj2mfNfPt83wketPAuZj2Iy/8TRg/E/Hr8h3U+fLwO8myg8LVsvBX34LKJ+3fqf8ePhCUD2ItXtPy5KfDgQtb8QPs2XQ6B9k+vJNcuzWH17Zvkv3TR1O3n0RMA/rZPxRp242MoNfiNEQfulaQuWQq1WrJkuXLpWRI0dKjhw5JCUlJSC6d+9upkOWO3fu9OarXr26zJ492xuGJk2amHSGfz0PHjyQzp07y9tvvy3Jycny+eefy6+//mrKEPL27du9+RnesWNHwDAifx2okJWowxUTkSNnTilZpqxUfK9aQLTp0tOUz1691ex8Xb8cEDDf1hNXzfjd5+6Y4aM3n0nbrr0lZ65cUq9RE/msdQcpXe5dSSlQUJZuOejNx7KRq1sPottXg6T+p829YUTM8urUbySNW/xLihQvKeUqVpHd5++a8mXbDps6+CVNbDz0tzB2nLkZtA4iM1gRkkeNRPhljBCfPn3qVjFNIU+bNs3kbv3cuXPH3MIGCNkvx2bNmsno0aO9YWBZM2bMCFjP/fv35eHDh6Y+W7duNb3ljh07mrJQAnaHVchKwuKKiUDISNcdb4Oy7NmzS/a/eleLN+/3xrtC7j1wuBQpVkLW7TsTMH/PfkON8O1wuEI+cedPyZOUZHrZthzpV6xaXbp/NdgMR0LIkSI9GUNaQr548aLk+uvgtmXLFjOeXiwpCHvRzxXy3LlzpXTp0l5PfNOmTZLzr23l8uXLAeshf9ynTx9vvr59+5oLgBBKwO6wCllJWFwxEeEIOTl/inT990Ap+U45L3XhFzKpAeQ5Yd7KoPkPXX0sXw8b480XrpCRLwcBUir+aZCwTackmpDTkjGkJWQg/4t4K1SoIPnz55cePXrI8+fPTZkrZO6U6Nevn7nwxx0UhQsXNrlo8K/nwoULJk/NBb+yZcuaC4P2QmEoAbvDKmQlYXHFRCBkepxjZiwKCKRGuRUy0iUF0aVPfzPeL2Tyvvy///LDoOW7Ea6QiT6DRpje+YeNPpMBoybIih1HA6a3Qma6vkNGedGp19dxJ+T0ZBwuXJy7evWqPHr0yC0KCeskZZLefcdcaLx27Zo7OmpQIStRhysmAiG/W7mq1KrXMCCmLt1gyq2Q+Z9cML3WhT/uDRDy9GU/mlua/BfX6BWznJofNpAaH9T30h0ZETKxbOshcxAgd8z6ylao7KVFrJBbdOgqLTt286JR8zZxJ+SskHEio0JWog5XTES4KQs7TG+anLBNCyDk1btPmP+RtJ0OAY+dtdRE3qRkT/AZEbJ7h8a2U9elwWctpNL7NcxwIqUslJdDhaxEHa6YiIwKmdRFmfIVvF4oQqZnzAW9voNHBs1PcKdFRoU8fs5ys15Xtgs27jH5av5XISvhokJWog5XTARCHj93hZGXP3aevWXKXSETiJBfgFkhMw7hsqyvhn3vjdt87LK5GMgvshZs3G3GIWTE7a6PMr+Q9196IPlS/imtO/eQ7adv/L28o5fko0+aycdNW3n1UCEr4aBCVqIOV0wEEkVebjCe8lBCJkhd+IVMzFm7XapUr2XGczEOaZM/nr9hlzcNQnbXZaXqpiy4iMdtbpQjdZbXsElL2XPhnilXISvhokJWog5XTK8quNti05GLcuDKo6CyzAS/yOPXfeHcxRFOZAYVcmyjQlaiDldMiRqZQYUc26iQlajDFVOiRmZ4WSFz29qZM2fc0a8M7gvmZ80W/uepbW7w4CIX7icO9ayMWEaFrEQdyOj8g8SOSAkZQfJktHDgCWkv8yOLe/fumecS89hLC69c4tGbNoYPHy4DBgyQo0ePmnL/Ovlln/2JdSTg59n+p8JlBSpkJeo4f1+DyAyvU8g8Y5hf02WGQ4cOyX/+8x/zWE2/kF1+/PFHmTlzpvnlHvjXGWkh79692zxLIytRIStKHJHVQubNGTw5jcdZTp061Vs2D4TnYfCTJ082P5cGng3BozDHjh1rZMnT1ULx+PFjmThxopmet3OkJmR+Cv3tt996KQ13nayDHjV///vf/8q8efO8R2qGYteuXWa948ePNw+2t5Jn+fS8qTf1Z72WxYsXmwfn8xS6cePGmQfY81wN0iiskx48D7pnvXPmzPHmA57JYZe1aNEi8+aTCRMmmDec8NaTJ0+eeNPSruvXr1chK0o8kZVCPnHihHz33XfmLRs8/nLbtm2mV4vIeL4wsuTtG+SdmcYOI2J6rgjMviYpNdISMk9441GZFnediJjh06dPmwfOI1PeJBIKnqGMQOldkyphvTwDmWdf8PhO6ku9kS+fkWmAlAoSR6ykKHheM2JlPqTOwQqhuwcyQPA2H0/6heUcOXJErly5Yg4KnCVYkDkHPxWyosQRWSlken32rR9ImEdjks+1PTt/+mDlypXmKWsI2Mb3338v586d+3vBqZCakOk9I1t/LxLclAWvf7JwAEF0oUCONg8NXAxEsoyjzF9verw8xhMQsn8+PiO9ZPCnLMIR8uHDh70yeuvIHHiAEqkbzhxUyIoSR2SlkJ89e2ZOo+np0mskZYGQ7R0PfjmS5x06dKiZzh9+CYUiNSFzuo/kXVwh+3PIyA8JhgLh+VMRFnrggwYNCqq3XTdC5tGdFtImpEkgo0LmgGbhjIP10utHzgsWLDDjVciKEkdkpZDpCZI2oDdJD5nT+NSETI6UU3g/pAAym7JAiqE+R2aFTG/97Nmz3jApDlIfvCuPA40feqocjAAh+0WampBv3bpl8tt+mNcvZFIefsh5I2PagLQLqJAVJY7ISiGT16SHbNmwYYMRsn2dEhe0bEqC03ryq/T4gFvT6AGm9qJTSygh88om1hPqoqB/nRkRMgcXBGgPEKQlSD9wkKH3bJfJwYYLmORzIS0hW5lzsELiCNlOi/z5DGkJGQlTX8psvVTIihJHZKWQOVWnp4o0SVuQV0W6VjqkFZCOfZsGt6jRg+VOAubbv3+/t9zUCCVk6s/8ofCvMyNCRrQIGcHSW54+fbrX0z9+/LiRok3NkK6wd2CkJWTaijw3nxloHw5CXCQkhYOs0xIyEma8/6CnQlaUOOJlhezCLV7cRZBa6gGpWXkB0zG9feXSq8BdZ0bgIqHt4bvQu8/oA/b5nP55SHXYs4T04DMgfP9ZhApZiXu4sOTPH8YzWS1k5dXAHSH08OlJ+1EhK3EPbxcm95gIqJBjA+7pRshub1qFrMQ9iSJkTuWRcajbu5TYQIWsxD0IuU+fPtKpUyfzCvimTZuaX0tZuPWoUaNGUr58eenYsaP51RkgNublQhavmOeeVa7Kf/nll+aV8nXq1DG/DosWuD0NIb/MA3+UyKJCVuIepJqUlGRufeIZCI0bN5ZWrVqZMnJ5efPmNb/4QsRc9a5QoYL5aSx5Z94o0qxZM5k/f74RHRJu3bq1ETq3RpUoUcJcsY803Fdr0xWhHlWpxAYqZCXuQci9e/f2hrmtqVKlSub/Hj16yBdffGEEbKNkyZLmdiqEzCuWbG8aefOKJv/ze/mFFb1nF3KD9LBfdXArlRUxEW/PB040VMhK3OPmkPmBQ7ly5cz/DRo0kNy5c0tKSkpAcM8qQn7zzTe9W754SlfRokW95QB3cOTMmTNgHPh7rK8juFeWZyIosY0KWYl70hJymzZtzDMY/PBoRe4nRci8sNTCr9Fy5coVcI8tyypUqJA3bKGnTergVUdG75tVohsVshL3pCVknndbuHBh7/kIPB6RvDGPYXSFjPzKlCnjPVEMIdavX1969uzpTaMoL4MKWYl70hIyv5bip8LJyclSuXJlk66wF+lcIQMpCu7GeOedd6RAgQLSokWLoHtJFSWzqJAVRf7+ySsXycJNAfB0L/sQc0XJKv4HX2nPUXYRgP0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6"/>
          <a:stretch>
            <a:fillRect/>
          </a:stretch>
        </p:blipFill>
        <p:spPr>
          <a:xfrm>
            <a:off x="8131101" y="4448729"/>
            <a:ext cx="3457575" cy="1257300"/>
          </a:xfrm>
          <a:prstGeom prst="rect">
            <a:avLst/>
          </a:prstGeom>
          <a:ln>
            <a:solidFill>
              <a:schemeClr val="tx1"/>
            </a:solidFill>
          </a:ln>
        </p:spPr>
      </p:pic>
    </p:spTree>
    <p:extLst>
      <p:ext uri="{BB962C8B-B14F-4D97-AF65-F5344CB8AC3E}">
        <p14:creationId xmlns:p14="http://schemas.microsoft.com/office/powerpoint/2010/main" val="40950423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606" y="1378877"/>
            <a:ext cx="7452852" cy="4893647"/>
          </a:xfrm>
          <a:prstGeom prst="rect">
            <a:avLst/>
          </a:prstGeom>
          <a:solidFill>
            <a:schemeClr val="accent2">
              <a:lumMod val="20000"/>
              <a:lumOff val="80000"/>
            </a:schemeClr>
          </a:solidFill>
          <a:ln>
            <a:solidFill>
              <a:schemeClr val="tx1"/>
            </a:solidFill>
          </a:ln>
        </p:spPr>
        <p:txBody>
          <a:bodyPr wrap="square">
            <a:spAutoFit/>
          </a:bodyPr>
          <a:lstStyle/>
          <a:p>
            <a:pPr>
              <a:spcAft>
                <a:spcPts val="0"/>
              </a:spcAft>
            </a:pPr>
            <a:r>
              <a:rPr lang="en-GB" sz="2400" b="1" dirty="0">
                <a:solidFill>
                  <a:srgbClr val="000000"/>
                </a:solidFill>
                <a:effectLst/>
                <a:latin typeface="Calibri Light" panose="020F0302020204030204" pitchFamily="34" charset="0"/>
                <a:ea typeface="Times New Roman" panose="02020603050405020304" pitchFamily="18" charset="0"/>
              </a:rPr>
              <a:t>Alcohol and the First World War p.25-6</a:t>
            </a:r>
          </a:p>
          <a:p>
            <a:pPr>
              <a:spcAft>
                <a:spcPts val="0"/>
              </a:spcAft>
            </a:pPr>
            <a:r>
              <a:rPr lang="en-GB" sz="2400" b="1" dirty="0">
                <a:solidFill>
                  <a:srgbClr val="000000"/>
                </a:solidFill>
                <a:effectLst/>
                <a:latin typeface="Calibri Light" panose="020F0302020204030204" pitchFamily="34" charset="0"/>
                <a:ea typeface="Times New Roman" panose="02020603050405020304" pitchFamily="18" charset="0"/>
              </a:rPr>
              <a:t>Questions</a:t>
            </a:r>
            <a:endParaRPr lang="en-GB" sz="24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GB" sz="2400" dirty="0">
                <a:solidFill>
                  <a:srgbClr val="000000"/>
                </a:solidFill>
                <a:latin typeface="Calibri Light" panose="020F0302020204030204" pitchFamily="34" charset="0"/>
                <a:ea typeface="Times New Roman" panose="02020603050405020304" pitchFamily="18" charset="0"/>
              </a:rPr>
              <a:t>Why was the government concerned about the consumption of alcohol and what measure did they take to solve the problem?</a:t>
            </a:r>
            <a:endParaRPr lang="en-GB" sz="24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GB" sz="2400" dirty="0">
                <a:solidFill>
                  <a:srgbClr val="000000"/>
                </a:solidFill>
                <a:latin typeface="Calibri Light" panose="020F0302020204030204" pitchFamily="34" charset="0"/>
                <a:ea typeface="Times New Roman" panose="02020603050405020304" pitchFamily="18" charset="0"/>
              </a:rPr>
              <a:t>Look closely at the image. What is in picture? What messages are these propaganda images sending?</a:t>
            </a:r>
            <a:r>
              <a:rPr lang="en-GB" sz="2400" dirty="0">
                <a:solidFill>
                  <a:srgbClr val="000000"/>
                </a:solidFill>
                <a:effectLst/>
                <a:latin typeface="Calibri" panose="020F0502020204030204" pitchFamily="34" charset="0"/>
                <a:ea typeface="Times New Roman" panose="02020603050405020304" pitchFamily="18" charset="0"/>
              </a:rPr>
              <a:t> </a:t>
            </a:r>
            <a:endParaRPr lang="en-GB" sz="24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GB" sz="2400" dirty="0">
                <a:solidFill>
                  <a:srgbClr val="000000"/>
                </a:solidFill>
                <a:latin typeface="Calibri Light" panose="020F0302020204030204" pitchFamily="34" charset="0"/>
                <a:ea typeface="Times New Roman" panose="02020603050405020304" pitchFamily="18" charset="0"/>
              </a:rPr>
              <a:t>Look again at the paragraph about controlling women’s drinking (line 21-26.) What does The Times newspaper imply about women’s proper roles and responsibilities?</a:t>
            </a:r>
            <a:endParaRPr lang="en-GB" sz="24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GB" sz="2400" dirty="0">
                <a:solidFill>
                  <a:srgbClr val="000000"/>
                </a:solidFill>
                <a:latin typeface="Calibri Light" panose="020F0302020204030204" pitchFamily="34" charset="0"/>
                <a:ea typeface="Times New Roman" panose="02020603050405020304" pitchFamily="18" charset="0"/>
              </a:rPr>
              <a:t>What measure did the government introduce to control alcoholism?</a:t>
            </a:r>
            <a:endParaRPr lang="en-GB" sz="24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GB" sz="2400" dirty="0">
                <a:solidFill>
                  <a:srgbClr val="000000"/>
                </a:solidFill>
                <a:latin typeface="Calibri Light" panose="020F0302020204030204" pitchFamily="34" charset="0"/>
                <a:ea typeface="Times New Roman" panose="02020603050405020304" pitchFamily="18" charset="0"/>
              </a:rPr>
              <a:t>Were these attempts to prevent alcoholism successful?</a:t>
            </a:r>
            <a:endParaRPr lang="en-GB" sz="24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698575" y="1016411"/>
            <a:ext cx="2798307" cy="3389670"/>
          </a:xfrm>
          <a:prstGeom prst="rect">
            <a:avLst/>
          </a:prstGeom>
        </p:spPr>
      </p:pic>
      <p:pic>
        <p:nvPicPr>
          <p:cNvPr id="4" name="Picture 3"/>
          <p:cNvPicPr>
            <a:picLocks noChangeAspect="1"/>
          </p:cNvPicPr>
          <p:nvPr/>
        </p:nvPicPr>
        <p:blipFill>
          <a:blip r:embed="rId3"/>
          <a:stretch>
            <a:fillRect/>
          </a:stretch>
        </p:blipFill>
        <p:spPr>
          <a:xfrm>
            <a:off x="6168001" y="328184"/>
            <a:ext cx="1585097" cy="1579001"/>
          </a:xfrm>
          <a:prstGeom prst="rect">
            <a:avLst/>
          </a:prstGeom>
        </p:spPr>
      </p:pic>
      <p:pic>
        <p:nvPicPr>
          <p:cNvPr id="5" name="Picture 4"/>
          <p:cNvPicPr>
            <a:picLocks noChangeAspect="1"/>
          </p:cNvPicPr>
          <p:nvPr/>
        </p:nvPicPr>
        <p:blipFill>
          <a:blip r:embed="rId4"/>
          <a:stretch>
            <a:fillRect/>
          </a:stretch>
        </p:blipFill>
        <p:spPr>
          <a:xfrm>
            <a:off x="328264" y="223862"/>
            <a:ext cx="798645" cy="792549"/>
          </a:xfrm>
          <a:prstGeom prst="rect">
            <a:avLst/>
          </a:prstGeom>
        </p:spPr>
      </p:pic>
    </p:spTree>
    <p:extLst>
      <p:ext uri="{BB962C8B-B14F-4D97-AF65-F5344CB8AC3E}">
        <p14:creationId xmlns:p14="http://schemas.microsoft.com/office/powerpoint/2010/main" val="39668697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774" y="278394"/>
            <a:ext cx="9763432" cy="3925883"/>
          </a:xfrm>
          <a:prstGeom prst="rect">
            <a:avLst/>
          </a:prstGeom>
          <a:solidFill>
            <a:schemeClr val="accent4">
              <a:lumMod val="20000"/>
              <a:lumOff val="80000"/>
            </a:schemeClr>
          </a:solidFill>
          <a:ln>
            <a:solidFill>
              <a:schemeClr val="tx1"/>
            </a:solidFill>
          </a:ln>
        </p:spPr>
        <p:txBody>
          <a:bodyPr wrap="square">
            <a:spAutoFit/>
          </a:bodyPr>
          <a:lstStyle/>
          <a:p>
            <a:pPr>
              <a:spcAft>
                <a:spcPts val="0"/>
              </a:spcAft>
            </a:pPr>
            <a:r>
              <a:rPr lang="en-GB" dirty="0">
                <a:solidFill>
                  <a:srgbClr val="000000"/>
                </a:solidFill>
                <a:latin typeface="Calibri Light" panose="020F0302020204030204" pitchFamily="34" charset="0"/>
                <a:ea typeface="Times New Roman" panose="02020603050405020304" pitchFamily="18" charset="0"/>
              </a:rPr>
              <a:t> </a:t>
            </a:r>
            <a:endParaRPr lang="en-GB" sz="2400" dirty="0">
              <a:latin typeface="Times New Roman" panose="02020603050405020304" pitchFamily="18" charset="0"/>
              <a:ea typeface="Times New Roman" panose="02020603050405020304" pitchFamily="18" charset="0"/>
            </a:endParaRPr>
          </a:p>
          <a:p>
            <a:pPr lvl="0">
              <a:lnSpc>
                <a:spcPct val="107000"/>
              </a:lnSpc>
              <a:spcAft>
                <a:spcPts val="0"/>
              </a:spcAft>
            </a:pPr>
            <a:r>
              <a:rPr lang="en-GB" sz="2400" b="1" u="sng"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Task: Sentence expanding</a:t>
            </a:r>
            <a:endParaRPr lang="en-GB" sz="2400" b="1" u="s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4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The government was concerned about the effects of alcoholism because [provide a reason]</a:t>
            </a:r>
          </a:p>
          <a:p>
            <a:pPr lvl="0">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4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The government was concerned about the effects of alcoholism but [suggest something that shows they were successful in controlling it]</a:t>
            </a:r>
          </a:p>
          <a:p>
            <a:pPr lvl="0">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4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The government attempted to control the sale of alcohol so [what did they decide to do?]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9836057" y="142041"/>
            <a:ext cx="798645" cy="782192"/>
          </a:xfrm>
          <a:prstGeom prst="rect">
            <a:avLst/>
          </a:prstGeom>
        </p:spPr>
      </p:pic>
      <p:pic>
        <p:nvPicPr>
          <p:cNvPr id="4" name="Picture 3"/>
          <p:cNvPicPr>
            <a:picLocks noChangeAspect="1"/>
          </p:cNvPicPr>
          <p:nvPr/>
        </p:nvPicPr>
        <p:blipFill>
          <a:blip r:embed="rId3"/>
          <a:stretch>
            <a:fillRect/>
          </a:stretch>
        </p:blipFill>
        <p:spPr>
          <a:xfrm>
            <a:off x="9968709" y="3769442"/>
            <a:ext cx="1961250" cy="2375719"/>
          </a:xfrm>
          <a:prstGeom prst="rect">
            <a:avLst/>
          </a:prstGeom>
        </p:spPr>
      </p:pic>
    </p:spTree>
    <p:extLst>
      <p:ext uri="{BB962C8B-B14F-4D97-AF65-F5344CB8AC3E}">
        <p14:creationId xmlns:p14="http://schemas.microsoft.com/office/powerpoint/2010/main" val="2240727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398" y="672282"/>
            <a:ext cx="6096000" cy="2462213"/>
          </a:xfrm>
          <a:prstGeom prst="rect">
            <a:avLst/>
          </a:prstGeom>
          <a:solidFill>
            <a:schemeClr val="accent6">
              <a:lumMod val="20000"/>
              <a:lumOff val="80000"/>
            </a:schemeClr>
          </a:solidFill>
          <a:ln>
            <a:solidFill>
              <a:schemeClr val="tx1"/>
            </a:solidFill>
          </a:ln>
        </p:spPr>
        <p:txBody>
          <a:bodyPr>
            <a:spAutoFit/>
          </a:bodyPr>
          <a:lstStyle/>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Year 9 English</a:t>
            </a:r>
          </a:p>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Michaelmas Term</a:t>
            </a:r>
          </a:p>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War Writing</a:t>
            </a:r>
          </a:p>
          <a:p>
            <a:pPr algn="ctr">
              <a:spcAft>
                <a:spcPts val="0"/>
              </a:spcAft>
            </a:pPr>
            <a:r>
              <a:rPr lang="en-GB" sz="3600" kern="1400" spc="-50" dirty="0">
                <a:latin typeface="Calibri Light" panose="020F0302020204030204" pitchFamily="34" charset="0"/>
                <a:ea typeface="Yu Gothic Light" panose="020B0300000000000000" pitchFamily="34" charset="-128"/>
                <a:cs typeface="Times New Roman" panose="02020603050405020304" pitchFamily="18" charset="0"/>
              </a:rPr>
              <a:t>Week 3, Lesson 4 </a:t>
            </a:r>
            <a:endParaRPr lang="en-GB" sz="4400" kern="1400" spc="-50" dirty="0">
              <a:latin typeface="Calibri Light" panose="020F0302020204030204" pitchFamily="34" charset="0"/>
              <a:ea typeface="Yu Gothic Light" panose="020B0300000000000000" pitchFamily="34" charset="-128"/>
              <a:cs typeface="Times New Roman" panose="02020603050405020304" pitchFamily="18" charset="0"/>
            </a:endParaRPr>
          </a:p>
          <a:p>
            <a:pPr>
              <a:spcAft>
                <a:spcPts val="0"/>
              </a:spcAft>
            </a:pPr>
            <a:r>
              <a:rPr lang="en-GB" sz="1000" dirty="0">
                <a:effectLst/>
                <a:latin typeface="Times New Roman" panose="02020603050405020304" pitchFamily="18" charset="0"/>
                <a:ea typeface="Times New Roman" panose="02020603050405020304" pitchFamily="18" charset="0"/>
              </a:rPr>
              <a:t> </a:t>
            </a:r>
          </a:p>
        </p:txBody>
      </p:sp>
      <p:sp>
        <p:nvSpPr>
          <p:cNvPr id="6" name="Rectangle 5"/>
          <p:cNvSpPr/>
          <p:nvPr/>
        </p:nvSpPr>
        <p:spPr>
          <a:xfrm>
            <a:off x="2064771" y="3895072"/>
            <a:ext cx="7039899" cy="1815882"/>
          </a:xfrm>
          <a:prstGeom prst="rect">
            <a:avLst/>
          </a:prstGeom>
          <a:solidFill>
            <a:schemeClr val="accent2">
              <a:lumMod val="20000"/>
              <a:lumOff val="80000"/>
            </a:schemeClr>
          </a:solidFill>
          <a:ln>
            <a:solidFill>
              <a:schemeClr val="tx1"/>
            </a:solidFill>
          </a:ln>
        </p:spPr>
        <p:txBody>
          <a:bodyPr wrap="square">
            <a:spAutoFit/>
          </a:bodyPr>
          <a:lstStyle/>
          <a:p>
            <a:pPr algn="ctr"/>
            <a:r>
              <a:rPr lang="en-GB" sz="2800" dirty="0"/>
              <a:t>Recap: </a:t>
            </a:r>
          </a:p>
          <a:p>
            <a:pPr lvl="0" algn="ctr"/>
            <a:endParaRPr lang="en-GB" sz="2800" dirty="0"/>
          </a:p>
          <a:p>
            <a:pPr lvl="0" algn="ctr"/>
            <a:r>
              <a:rPr lang="en-GB" sz="2800" dirty="0"/>
              <a:t>Recall as much information as you can about </a:t>
            </a:r>
            <a:r>
              <a:rPr lang="en-GB" sz="2800" dirty="0" err="1"/>
              <a:t>Hibbert</a:t>
            </a:r>
            <a:r>
              <a:rPr lang="en-GB" sz="2800" dirty="0"/>
              <a:t> and ‘cowardice’</a:t>
            </a:r>
          </a:p>
        </p:txBody>
      </p:sp>
    </p:spTree>
    <p:extLst>
      <p:ext uri="{BB962C8B-B14F-4D97-AF65-F5344CB8AC3E}">
        <p14:creationId xmlns:p14="http://schemas.microsoft.com/office/powerpoint/2010/main" val="35005837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65251"/>
            <a:ext cx="2190125" cy="4208844"/>
          </a:xfrm>
          <a:prstGeom prst="rect">
            <a:avLst/>
          </a:prstGeom>
          <a:solidFill>
            <a:schemeClr val="accent2">
              <a:lumMod val="20000"/>
              <a:lumOff val="80000"/>
            </a:schemeClr>
          </a:solidFill>
        </p:spPr>
        <p:txBody>
          <a:bodyPr wrap="square">
            <a:spAutoFit/>
          </a:bodyPr>
          <a:lstStyle/>
          <a:p>
            <a:pPr>
              <a:spcAft>
                <a:spcPts val="300"/>
              </a:spcAft>
            </a:pPr>
            <a:r>
              <a:rPr lang="en-GB" sz="2000" u="sng" dirty="0">
                <a:effectLst/>
              </a:rPr>
              <a:t>Terminology</a:t>
            </a:r>
            <a:endParaRPr lang="en-GB" sz="2000" dirty="0">
              <a:effectLst/>
            </a:endParaRPr>
          </a:p>
          <a:p>
            <a:pPr>
              <a:spcAft>
                <a:spcPts val="300"/>
              </a:spcAft>
            </a:pPr>
            <a:r>
              <a:rPr lang="en-GB" sz="2000" dirty="0">
                <a:effectLst/>
              </a:rPr>
              <a:t>modernism</a:t>
            </a:r>
          </a:p>
          <a:p>
            <a:pPr>
              <a:spcAft>
                <a:spcPts val="300"/>
              </a:spcAft>
            </a:pPr>
            <a:r>
              <a:rPr lang="en-GB" sz="2000" dirty="0">
                <a:effectLst/>
              </a:rPr>
              <a:t>symbolism</a:t>
            </a:r>
          </a:p>
          <a:p>
            <a:pPr>
              <a:spcAft>
                <a:spcPts val="300"/>
              </a:spcAft>
            </a:pPr>
            <a:r>
              <a:rPr lang="en-GB" sz="2000" dirty="0">
                <a:effectLst/>
              </a:rPr>
              <a:t>absurdity</a:t>
            </a:r>
          </a:p>
          <a:p>
            <a:pPr>
              <a:spcAft>
                <a:spcPts val="300"/>
              </a:spcAft>
            </a:pPr>
            <a:r>
              <a:rPr lang="en-GB" sz="2000" dirty="0">
                <a:effectLst/>
              </a:rPr>
              <a:t>individualism</a:t>
            </a:r>
          </a:p>
          <a:p>
            <a:pPr>
              <a:spcAft>
                <a:spcPts val="300"/>
              </a:spcAft>
            </a:pPr>
            <a:r>
              <a:rPr lang="en-GB" sz="2000" dirty="0">
                <a:effectLst/>
              </a:rPr>
              <a:t>formalism</a:t>
            </a:r>
          </a:p>
          <a:p>
            <a:pPr>
              <a:spcAft>
                <a:spcPts val="300"/>
              </a:spcAft>
            </a:pPr>
            <a:r>
              <a:rPr lang="en-GB" sz="2000" dirty="0">
                <a:effectLst/>
              </a:rPr>
              <a:t> </a:t>
            </a:r>
          </a:p>
          <a:p>
            <a:pPr>
              <a:spcAft>
                <a:spcPts val="300"/>
              </a:spcAft>
            </a:pPr>
            <a:r>
              <a:rPr lang="en-GB" sz="2000" u="sng" dirty="0">
                <a:effectLst/>
              </a:rPr>
              <a:t>Vocabulary</a:t>
            </a:r>
            <a:endParaRPr lang="en-GB" sz="2000" dirty="0">
              <a:effectLst/>
            </a:endParaRPr>
          </a:p>
          <a:p>
            <a:pPr>
              <a:spcAft>
                <a:spcPts val="300"/>
              </a:spcAft>
            </a:pPr>
            <a:r>
              <a:rPr lang="en-GB" sz="2000" dirty="0">
                <a:effectLst/>
              </a:rPr>
              <a:t>brutality</a:t>
            </a:r>
          </a:p>
          <a:p>
            <a:pPr>
              <a:spcAft>
                <a:spcPts val="300"/>
              </a:spcAft>
            </a:pPr>
            <a:r>
              <a:rPr lang="en-GB" sz="2000" dirty="0">
                <a:effectLst/>
              </a:rPr>
              <a:t>alcoholism</a:t>
            </a:r>
          </a:p>
          <a:p>
            <a:pPr>
              <a:spcAft>
                <a:spcPts val="300"/>
              </a:spcAft>
            </a:pPr>
            <a:r>
              <a:rPr lang="en-GB" sz="2000" dirty="0">
                <a:effectLst/>
              </a:rPr>
              <a:t>neuralgia</a:t>
            </a:r>
          </a:p>
          <a:p>
            <a:pPr>
              <a:spcAft>
                <a:spcPts val="300"/>
              </a:spcAft>
            </a:pPr>
            <a:r>
              <a:rPr lang="en-GB" sz="2000" dirty="0">
                <a:effectLst/>
              </a:rPr>
              <a:t>prohibit</a:t>
            </a:r>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2176301" cy="707886"/>
          </a:xfrm>
          <a:prstGeom prst="rect">
            <a:avLst/>
          </a:prstGeom>
          <a:solidFill>
            <a:schemeClr val="accent2">
              <a:lumMod val="20000"/>
              <a:lumOff val="80000"/>
            </a:schemeClr>
          </a:solidFill>
        </p:spPr>
        <p:txBody>
          <a:bodyPr wrap="none">
            <a:spAutoFit/>
          </a:bodyPr>
          <a:lstStyle/>
          <a:p>
            <a:r>
              <a:rPr lang="en-GB" sz="4000" dirty="0"/>
              <a:t>Neuralgia</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3143363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3A741D-C19B-960A-5803-1C58871478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39DE25-0E4E-0AA7-0932-1D78C23727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8D6EA299-0840-6DEA-E670-C49AEBC87E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extBox 1">
            <a:extLst>
              <a:ext uri="{FF2B5EF4-FFF2-40B4-BE49-F238E27FC236}">
                <a16:creationId xmlns:a16="http://schemas.microsoft.com/office/drawing/2014/main" id="{1E5AE49A-3ECB-4672-CF85-A86E6337AB94}"/>
              </a:ext>
            </a:extLst>
          </p:cNvPr>
          <p:cNvSpPr txBox="1"/>
          <p:nvPr/>
        </p:nvSpPr>
        <p:spPr>
          <a:xfrm>
            <a:off x="1861513" y="2070833"/>
            <a:ext cx="9424412" cy="94411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3200" b="1" dirty="0"/>
              <a:t>War poetry is not necessarily ‘anti-war</a:t>
            </a:r>
            <a:r>
              <a:rPr lang="en-US" sz="3200" dirty="0"/>
              <a:t>’. It is, however, about the </a:t>
            </a:r>
            <a:r>
              <a:rPr lang="en-US" sz="3200" b="1" dirty="0"/>
              <a:t>very large questions of life: identity, innocence, guilt, loyalty, courage, compassion, humanity, duty, desire, death. </a:t>
            </a:r>
            <a:endParaRPr lang="en-US" sz="3200" dirty="0"/>
          </a:p>
          <a:p>
            <a:pPr>
              <a:lnSpc>
                <a:spcPct val="90000"/>
              </a:lnSpc>
              <a:spcAft>
                <a:spcPts val="600"/>
              </a:spcAft>
            </a:pPr>
            <a:endParaRPr lang="en-US" sz="3200" b="1" dirty="0"/>
          </a:p>
          <a:p>
            <a:pPr>
              <a:lnSpc>
                <a:spcPct val="90000"/>
              </a:lnSpc>
              <a:spcAft>
                <a:spcPts val="600"/>
              </a:spcAft>
            </a:pPr>
            <a:r>
              <a:rPr lang="en-US" sz="3200" b="1" dirty="0"/>
              <a:t>Its response to these questions, and its relation of immediate </a:t>
            </a:r>
            <a:r>
              <a:rPr lang="en-US" sz="3200" b="1" u="sng" dirty="0"/>
              <a:t>personal experience</a:t>
            </a:r>
            <a:r>
              <a:rPr lang="en-US" sz="3200" b="1" dirty="0"/>
              <a:t> </a:t>
            </a:r>
            <a:r>
              <a:rPr lang="en-US" sz="3200" dirty="0"/>
              <a:t>to moments of national and international crisis, gives war poetry an extra-literary importance.​</a:t>
            </a:r>
            <a:endParaRPr lang="en-US" sz="3200">
              <a:cs typeface="Calibri" panose="020F0502020204030204"/>
            </a:endParaRPr>
          </a:p>
          <a:p>
            <a:pPr>
              <a:lnSpc>
                <a:spcPct val="90000"/>
              </a:lnSpc>
              <a:spcAft>
                <a:spcPts val="600"/>
              </a:spcAft>
            </a:pPr>
            <a:endParaRPr lang="en-US" sz="1700" dirty="0">
              <a:cs typeface="Calibri" panose="020F0502020204030204"/>
            </a:endParaRPr>
          </a:p>
        </p:txBody>
      </p:sp>
      <p:sp>
        <p:nvSpPr>
          <p:cNvPr id="3" name="TextBox 2">
            <a:extLst>
              <a:ext uri="{FF2B5EF4-FFF2-40B4-BE49-F238E27FC236}">
                <a16:creationId xmlns:a16="http://schemas.microsoft.com/office/drawing/2014/main" id="{18726368-182E-6A17-0F1F-5D7E69303260}"/>
              </a:ext>
            </a:extLst>
          </p:cNvPr>
          <p:cNvSpPr txBox="1"/>
          <p:nvPr/>
        </p:nvSpPr>
        <p:spPr>
          <a:xfrm>
            <a:off x="1662794" y="547007"/>
            <a:ext cx="9424306" cy="70788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600" dirty="0">
                <a:cs typeface="Segoe UI"/>
              </a:rPr>
              <a:t>​</a:t>
            </a:r>
            <a:r>
              <a:rPr lang="en-GB" sz="2000" b="1" dirty="0">
                <a:cs typeface="Segoe UI"/>
              </a:rPr>
              <a:t>Wilfred Owen wrote that even Shakespeare seems </a:t>
            </a:r>
            <a:r>
              <a:rPr lang="en-GB" sz="2000" b="1" u="sng" dirty="0">
                <a:cs typeface="Segoe UI"/>
              </a:rPr>
              <a:t>‘vapid’</a:t>
            </a:r>
            <a:r>
              <a:rPr lang="en-GB" sz="2000" b="1" dirty="0">
                <a:cs typeface="Segoe UI"/>
              </a:rPr>
              <a:t> after Sassoon: ‘not of course because Sassoon is a greater artist, but because of the subjects’.</a:t>
            </a:r>
            <a:r>
              <a:rPr lang="en-US" sz="2000" dirty="0">
                <a:cs typeface="Segoe UI"/>
              </a:rPr>
              <a:t>​​</a:t>
            </a:r>
            <a:endParaRPr lang="en-US" sz="1600" dirty="0">
              <a:cs typeface="Segoe UI"/>
            </a:endParaRPr>
          </a:p>
        </p:txBody>
      </p:sp>
    </p:spTree>
    <p:extLst>
      <p:ext uri="{BB962C8B-B14F-4D97-AF65-F5344CB8AC3E}">
        <p14:creationId xmlns:p14="http://schemas.microsoft.com/office/powerpoint/2010/main" val="29496386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41452" y="4735840"/>
            <a:ext cx="8001103" cy="1803011"/>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8094" y="204507"/>
            <a:ext cx="2607445" cy="1323439"/>
          </a:xfrm>
          <a:prstGeom prst="rect">
            <a:avLst/>
          </a:prstGeom>
          <a:solidFill>
            <a:schemeClr val="accent2">
              <a:lumMod val="20000"/>
              <a:lumOff val="80000"/>
            </a:schemeClr>
          </a:solidFill>
        </p:spPr>
        <p:txBody>
          <a:bodyPr wrap="none">
            <a:spAutoFit/>
          </a:bodyPr>
          <a:lstStyle/>
          <a:p>
            <a:pPr algn="ctr"/>
            <a:r>
              <a:rPr lang="en-GB" sz="4000" dirty="0"/>
              <a:t>New Word:</a:t>
            </a:r>
          </a:p>
          <a:p>
            <a:pPr algn="ctr"/>
            <a:r>
              <a:rPr lang="en-GB" sz="4000" dirty="0"/>
              <a:t>Neuralgia</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641453" y="1328174"/>
            <a:ext cx="3326288" cy="2999322"/>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513342" y="3280063"/>
            <a:ext cx="3875232" cy="523220"/>
          </a:xfrm>
          <a:prstGeom prst="rect">
            <a:avLst/>
          </a:prstGeom>
          <a:noFill/>
        </p:spPr>
        <p:txBody>
          <a:bodyPr wrap="square" rtlCol="0">
            <a:spAutoFit/>
          </a:bodyPr>
          <a:lstStyle/>
          <a:p>
            <a:r>
              <a:rPr lang="en-GB" sz="2800" dirty="0"/>
              <a:t>“New-</a:t>
            </a:r>
            <a:r>
              <a:rPr lang="en-GB" sz="2800" dirty="0" err="1"/>
              <a:t>ral</a:t>
            </a:r>
            <a:r>
              <a:rPr lang="en-GB" sz="2800" dirty="0"/>
              <a:t>-</a:t>
            </a:r>
            <a:r>
              <a:rPr lang="en-GB" sz="2800" dirty="0" err="1"/>
              <a:t>ja</a:t>
            </a:r>
            <a:r>
              <a:rPr lang="en-GB" sz="2800" dirty="0"/>
              <a:t>”</a:t>
            </a:r>
            <a:r>
              <a:rPr lang="en-GB" dirty="0"/>
              <a:t> </a:t>
            </a:r>
            <a:endParaRPr lang="en-GB" sz="2800" dirty="0"/>
          </a:p>
        </p:txBody>
      </p:sp>
      <p:grpSp>
        <p:nvGrpSpPr>
          <p:cNvPr id="12" name="Group 11"/>
          <p:cNvGrpSpPr/>
          <p:nvPr/>
        </p:nvGrpSpPr>
        <p:grpSpPr>
          <a:xfrm>
            <a:off x="9074488" y="542754"/>
            <a:ext cx="2514188" cy="3408879"/>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8821141" y="866227"/>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9411106" y="3280063"/>
            <a:ext cx="1569789" cy="461665"/>
          </a:xfrm>
          <a:prstGeom prst="rect">
            <a:avLst/>
          </a:prstGeom>
        </p:spPr>
        <p:txBody>
          <a:bodyPr wrap="none">
            <a:spAutoFit/>
          </a:bodyPr>
          <a:lstStyle/>
          <a:p>
            <a:pPr algn="ctr"/>
            <a:r>
              <a:rPr lang="en-GB" sz="2400" dirty="0" err="1">
                <a:solidFill>
                  <a:sysClr val="windowText" lastClr="000000"/>
                </a:solidFill>
              </a:rPr>
              <a:t>Neu-ral-gia</a:t>
            </a:r>
            <a:endParaRPr lang="en-GB" sz="2400" dirty="0">
              <a:solidFill>
                <a:sysClr val="windowText" lastClr="000000"/>
              </a:solidFill>
            </a:endParaRPr>
          </a:p>
        </p:txBody>
      </p:sp>
      <p:sp>
        <p:nvSpPr>
          <p:cNvPr id="16" name="TextBox 15"/>
          <p:cNvSpPr txBox="1"/>
          <p:nvPr/>
        </p:nvSpPr>
        <p:spPr>
          <a:xfrm>
            <a:off x="6838128" y="1505944"/>
            <a:ext cx="2081532" cy="1200329"/>
          </a:xfrm>
          <a:prstGeom prst="rect">
            <a:avLst/>
          </a:prstGeom>
          <a:solidFill>
            <a:schemeClr val="accent2">
              <a:lumMod val="20000"/>
              <a:lumOff val="80000"/>
            </a:schemeClr>
          </a:solidFill>
          <a:ln>
            <a:solidFill>
              <a:schemeClr val="tx1"/>
            </a:solidFill>
          </a:ln>
        </p:spPr>
        <p:txBody>
          <a:bodyPr wrap="square" rtlCol="0">
            <a:spAutoFit/>
          </a:bodyPr>
          <a:lstStyle/>
          <a:p>
            <a:r>
              <a:rPr lang="en-GB" b="1" dirty="0"/>
              <a:t>Etymology:</a:t>
            </a:r>
          </a:p>
          <a:p>
            <a:r>
              <a:rPr lang="en-GB" dirty="0"/>
              <a:t> Greek neuron, "nerve" + </a:t>
            </a:r>
            <a:r>
              <a:rPr lang="en-GB" dirty="0" err="1"/>
              <a:t>algos</a:t>
            </a:r>
            <a:r>
              <a:rPr lang="en-GB" dirty="0"/>
              <a:t>, "pain"</a:t>
            </a:r>
            <a:endParaRPr lang="en-GB" sz="1600" dirty="0"/>
          </a:p>
        </p:txBody>
      </p:sp>
      <p:pic>
        <p:nvPicPr>
          <p:cNvPr id="17" name="Picture 16"/>
          <p:cNvPicPr>
            <a:picLocks noChangeAspect="1"/>
          </p:cNvPicPr>
          <p:nvPr/>
        </p:nvPicPr>
        <p:blipFill>
          <a:blip r:embed="rId4"/>
          <a:stretch>
            <a:fillRect/>
          </a:stretch>
        </p:blipFill>
        <p:spPr>
          <a:xfrm>
            <a:off x="913359" y="4930178"/>
            <a:ext cx="982555" cy="982555"/>
          </a:xfrm>
          <a:prstGeom prst="rect">
            <a:avLst/>
          </a:prstGeom>
        </p:spPr>
      </p:pic>
      <p:sp>
        <p:nvSpPr>
          <p:cNvPr id="19" name="Rectangle 18"/>
          <p:cNvSpPr/>
          <p:nvPr/>
        </p:nvSpPr>
        <p:spPr>
          <a:xfrm>
            <a:off x="2078626" y="4930178"/>
            <a:ext cx="6055747" cy="1477328"/>
          </a:xfrm>
          <a:prstGeom prst="rect">
            <a:avLst/>
          </a:prstGeom>
        </p:spPr>
        <p:txBody>
          <a:bodyPr wrap="square">
            <a:spAutoFit/>
          </a:bodyPr>
          <a:lstStyle/>
          <a:p>
            <a:r>
              <a:rPr lang="en-GB" b="1" u="sng" dirty="0"/>
              <a:t>Understand it </a:t>
            </a:r>
          </a:p>
          <a:p>
            <a:r>
              <a:rPr lang="en-GB" dirty="0"/>
              <a:t>Definition:  intense, typically </a:t>
            </a:r>
            <a:r>
              <a:rPr lang="en-GB" dirty="0">
                <a:hlinkClick r:id="rId5"/>
              </a:rPr>
              <a:t>intermittent</a:t>
            </a:r>
            <a:r>
              <a:rPr lang="en-GB" dirty="0"/>
              <a:t> pain along the course of a </a:t>
            </a:r>
            <a:r>
              <a:rPr lang="en-GB" dirty="0">
                <a:hlinkClick r:id="rId6"/>
              </a:rPr>
              <a:t>nerve</a:t>
            </a:r>
            <a:r>
              <a:rPr lang="en-GB" dirty="0"/>
              <a:t>, especially in the head or face.</a:t>
            </a:r>
          </a:p>
          <a:p>
            <a:r>
              <a:rPr lang="en-GB" dirty="0"/>
              <a:t>Word Class: Noun</a:t>
            </a:r>
          </a:p>
          <a:p>
            <a:r>
              <a:rPr lang="en-GB" dirty="0"/>
              <a:t>Example: "he suffered from facial </a:t>
            </a:r>
            <a:r>
              <a:rPr lang="en-GB" b="1" dirty="0"/>
              <a:t>neuralgia</a:t>
            </a:r>
            <a:r>
              <a:rPr lang="en-GB" dirty="0"/>
              <a:t>"</a:t>
            </a:r>
          </a:p>
        </p:txBody>
      </p:sp>
      <p:sp>
        <p:nvSpPr>
          <p:cNvPr id="5" name="AutoShape 2" descr="data:image/png;base64,iVBORw0KGgoAAAANSUhEUgAAAWQAAAB/CAYAAADYfbjMAAAbzElEQVR42u2dh3cVR5pH57/ZOTtnFs8ZdvEO3plBZogyIoicM7aJJjMwHhAmg7GMTM45Z4RBMsFgg0002WCCyGDA5GhqfWu2eusFvSAjpCf97jl9pO7X3dVdr/v211/Xq/6NESJFOHWnfA6i/PAbVYGQkCVkISELISFLyEJCFhKyhCwkZCEkZAlZSMhCQpaQhYQsRLEIOe/AGfOHP1Y0GZlNIoYdRwtMmy7dTK9BQyOWYzrLuvEV+XtNk1bt7XJ1GjQ26fUyzUefTDPHbj4vdBl/eLt6Lfv3wMX7pufAf9p11G3Y1LxTv5HJmjDZHP/xRdz1xFq/kJCFSAkhI7LCIks++++3/myW5+0pVH7Tlqw3jVu1M199fz34/NDlh2Zg1ljTunPXpITcqXsfuz43HaF/OCbbDBg2RkIWErKQkOetyzdp1WpayYbL7+ClB+Yvb//NHCi4F3X5DwZnmT1nbiYsZPfXH07c+tn0GPChhCwkZCEhM8/oz2abbv2GREyfv+4Lm2JIJI+biJD7Dxtt5btpzzEr4mTWIyELCVmkvJCj5ZA79+gbIrmTt1+auo2amaWf7w6Znj17qRn56YyQdb7fZ1Cwnmq13jGTF61JWMgMlNHr78NseU1bdzA581fa8n3xVk/PiNhm9kNCFhKyKPMRMv/zkK/K36rbB2+JRsiDho8z46ctSFjI3119HDJ9f8Fdmz9G0IqQhYQsJGRPcuOnzbcRcCI5ZFpGVK9dJykh8/fojWcRn5PDlpCFhCwkZE9ypA7qN2lh3vzTWyGtLGjy9vXpG8F8CLpLr/6mYYs2SQm539BRZtBH40Oay02cudh07NZbQhYSsij7Qi6sHfLmb05GldzO45fM737/+5DpNIuj6Ztrg8zyc1ZvsTL2hRwt90vO2An5yPWnZvDIj03NOvX+ta76DU23foNDInAJWUjIokwKWb/UExKyEBKyhCwkZCEhS8hCQhailAj53L3yNUjIErIQpZJzd8vnICRkIYQQErIQQkjIQgghJGQhhBASshBCSMhCCCEkZCGEkJCFEEJIyEIIISELIRzdunUzZ86cUUUICVkICVlIyEK8Yq5cuWK6dOliGjdubOrVq2fmzZtnpz979swMGzbMTm/atKlp0KCBWb9+fbBckyZNzOLFi03z5s1NrVq1zO7du01OTo6dNz093ezZs8fOd+/ePdOzZ0+7noyMDLN27dpgHQsWLDCzZs0yAwYMMO3btzeLFi0yjRo1Ms2aNTP169c3Y8eODeZduXKl3YbMzEwzevRo07Vr10DIscoQErIQKcGLFy+shA8ePBhIuEWLFubAgQNmypQpZvLkycG8jx49MjVr1jQPHjyw42lpaVagcOnSJVOxYkWTm5trxy9evGgaNmxo/0eUq1evtv8/efLEtGnTxly4cCEQco0aNcyRI0fsNnTo0MFuA7x8+dL06dPH7Ny50xw7dszKluVh06ZN5o033giEHKsMISELkRIQxQ4ePDhk2uXLl61Qjx8/biNPx+3bt62Qf/jhBzteuXJl8/z58+BzxpGog6j56dOnNlr2IZLOzs4OhDx8+PAgUi8oKAjme/z4senfv79ZuHChGTNmjMnLywtZD+tHyPHK8OFiwv7FGq5du2bu3LljyxcSshCvDdIAM2fOjPoZkSYi7Ny5s83Xkr4gmnZRKUIMF2T4uIucSW+4gZTDyJEjAyEzOEiBUN77779vBg4caMvlcyJlLhA+nTp1stsSrwyfn376yV5QEh1Yt4vKhYQsxGuPkPfv328jzAkTJoTIEkgFJCNkoldyyj537941p06dihAyZfbq1StIWQApEz7nwrB169ZCI+RYZYSnaIh8Yw1E0UTI58+ft1Lmrx/5CwlZiGIhPIdMnpgHaidPnjRDhw4NeThGyqBChQrm9OnTCQsZePi2a9cu+z9iI/LNz8+PEPLmzZvNoEGDguXPnj1rqlataj8nOibyddEq8xIVu4tDrDKKCushhYKUEbSQkIUodsJbWTgJk0tt1aqVbfVAi4esrCwze/Zs+9AvGSGTeyb1gFBpJeE/KPSFTD4aIdetW9emHN59912zfft2U6VKFXP9+nWbXmE72B4i5iFDhgRCjlXGr+Hhw4dWyNSRkJCFECV8B+HSFkJCFkKUMO4Bn5CQhRASspCQhRASsoQshJCQhYQshJCQJWQhhIQsJGQhhIQsIQshJGQhIQshJGQJWQghIQsJWQghIUvIQggJWUjIQggJWUIWQkjIQkIWQkjIQkIWQkIWErIQQkIWErIQErIojUI+dceYsjCUBGWl7lKlvstjvaeSkH/++eeUFyLvO+Q9hxKyhKz6Vr2ntJAvXryY8lKWkCVk1bfqvUwImfISkfLChQtNw4YNTdOmTU27du3M5cuX7fRnz56ZTz75xL6hm7eJt27d2hw/fjxYjrdzL1682DRv3ty+HXz37t0mJyfHric9Pd3s2bMnmJfPd+3aZdfFMrwNnDePM2+zZs3MsWPH7Hw//vij/Yz5WO+6detChPz555/bbeWt4Mz3008/ScgSsupbQk4NIceT8oYNG6zwkC989dVXpm3btvb/ESNGmPHjx5uXL18G66tZs6a5fv26HU9LSzOLFi2y/1+6dMlUrFjR5ObmBtE54nQwb1ZWli2H9R84cCD47Ny5c1bA0LlzZ/PFF1/Y/x88eGDatGkTCJloOSMjw9y7d8+O79y50/Tv319ClpBV3xJy0eT4+PHj1za4MmNJmQj1xo0bIdP27t1rnj9/bmrUqBGxzMqVK82nn35q/69cubKdz8G4k7eLih2VKlUKRPrNN9+ErPP06dN22SdPnljh+hAROyGPGzfObN68OeRzomh/GyRkCVlCVj0nLOSSHJByOLVr1466vaQtOnToEDH9u+++M3379o0QbrxxIms/t01kS8qhR48eZsKECaZq1ap2OhGyD6kMJ2TKRdikStxQrVo1c+3atZITcpsu3UzegTMx55mzZqv5t9/+1uw+eTWY9s9xk0xGZhM7/M9f0+zgxvmMdbJu5h0/bYGpXruOOXbzech6mc6QKkI+cPG+6Tnwn6ZOg8ambsOm5p36jUzWhMnm+I8vQuqzenpGUBfp9TJNev2GZtW2fSHr+ubsLfPvv/udmbZkfUSdxKsrv26/OHzOtOzwrqnXuLmp26iZ/Ttr5eZgOX9efyhsemkUMvvtH19u4LiM9lmNd+qaUZNmFvqduGHwyI/t53/8z/8KqTM3vF29VvD/t+fvmO79/2G/c/e9jv5stjl5+2XccynWOfZrhYzoXtcQLmQXofqQvw2PkImAXYTsR7wuQv7444+TFrL/P2WePHkyGH/x4oWpUqWKjZDr1KlTaIQ8duxYm6f2OXToUJBuKbVCbtqmoxn56Qzzj9GfRP08mljDhfzmn94yH47JTmkhd+reJ0SgSJN9GjBsTMz63HXiikmrViNE3IicE7p+kxYRdRKvrlzdnrj1sxXNln3f//9Fo+Ceada2k1mwYXuZEnJhx0m0z47eeGYym7Uyq7fvT+gYf+svVcxf3v6bvUhGEzIX4pp16pn5674IPvvu6mPTrd8Q0+cfH5WokEsih1yYjKPlkPPy8kz37t2DHDIP9ZyUyfUSkbpIu6hCRrrknAHxI3hSFtClS5cgh/zw4UPTsWPHQMhInJwy4nY5ZaLkEs0hxztYicA69+hrjlx/aiM3XyrJCBn5VKv1jsndezxlhexHTG5Aij0GfBi3Ppu0ah/cYbAM0Sx/m7frbPIO/hBSJ/HqytUtome94WVt/ubkL/POL7dCZhg+caqZvHB1Qsc43+uURWtN685do37fQ0ZNNKNzZkUsx7nQuFU7c/SXc6M8CbkwGYe3sqAlBWmEW7duBa0sJk6caB+4ZWZm2nyt/zCuqEImR12/fn27Xv4uX77cShf5+60sWrZsab788suQVha0uuAzct+0+uAiUaqF3HvIcLN+93f2fyJBbhOLImSGDV8dsREdEUwqCrn/sNFWvpv2HLMyTbQ+2W9Obnd7Sx2OyJ5u/1+0aaf5YHBWRF3Gqis/QiZFMeoXWew4djHq9pRHIe85c9OmFL48fjlhIfOX1M/0ZRsjphOI7C+4a4p6LpUlIceTsShGIXNb1rR1h2CcA9wfT1bI/P/3EROC3F2qCZlh6ee7Ta+/D7MRLnWRM39lRB7Rz1eSc+RE37r/dDAP4+4EZ9laGfXNkWtPEq4rv26JzojuSKdQXrv3epoV+XtDvoc//LFiRP6UbUzlHHKHrh9E/Yz6/o8Kb5jsOcvi5pCX5+0JEe/eH360qQv++tP/WrVaQsdoYeVQ/2VByJJxCQs5e/ZS8+e0qhEH187jl4osZCI+DtqNXx9NOSFzgfLHkSp3DQg6mRRQxUpvhtRp5T//1Xy2YFXCdeXqFpm722U3ECmTxnAPqcpjhEwenXrLP3Q2qQiZYfrSDfaC6U8nfVRYhDxj+Sbz9ekb5SJCFiUsZFoTHL7yKGTazBW5ZtDwcUUWMgO5UQ5ycqWplkN2KQR/SKtWM2Ehk57wI1gXmSHmROvK1S3LEamHl7F250Hz7gcDynUOmZY+n85dnrSQGVp1et/edbjp3KWMipJD5mJIdF5ecsiiBIW8ZscB0/79XlEPQm7rfDElK2QGWmzQmiCVhNxv6Cgz6KPxIU3SJs5cbDp2651wCsjPJftDo5Zt/+9hXPy68uuWJnXz1uWHfD9devYLZFRehfyv6fOLJGRaW3CM0/rCRdw0pVu4cUcwz6HLD216iIeH5SWHLF6TkKPlvWiOtWD9tqjLvNd7oL1V+zVCRmpEfqkkZFqaEC3RBIq7B2TYrd9ge8ImmgJC6tE+IyKjnWsideXX7e5T12z+mIdYtI2uXbeB+eiTaeX6oR7D3LV5wZ1cYcc4D6wLaz1Dyof2yb6k+a75zm075F/+cjEu6XbIoowJWb8cS+6hnn5Bpnovr31ZCAlZQpaQVc8SsoQsQUjIErKELIpByOfupfZQkkJO9bpLpfoub/WeSkJesGBB8BPjcM6fP2+2bNlS6LL8nHnt2rXm+++/D5l+9+5ds3r1ajN//nwzZ84c8/XXXwef7d+/P/gVH31TzJ07t8SOR7aRX/y9EiGfu/vLl18GhpKgrNRdqtR3eaz3VBFyrI7b6Sj+6NGjEdMROJ350McxP2OmP2IH3XnOnj076IOC/i3oaN71jbx+/Xpz9epV+z/zxBJ+cTNjxoxXFyHrJkGIssevFTKyXLp0qe3tDGFOnz7d9tJGlOrG3fqJbHfs2GH/R6pr1qyxUS1RK91nsp47dyLD/adPnwa/7ps5c2bIZ3QGv2/fvpBpN2/etFEz5dMTG1E5fUvQVwXbtWrVKlsuAx0FRYPlV6xYYeeZN29eyFtG2B+3PIPrZpP9o48LpE+ZbCsdHnFBIHKn/w2mP3r0yF5gLly4EKyT6J15YOvWrUF9bNq0yfbpEX7hkpCFkJAj70J+ER3dYjq5nDp1ykyePNn2eAa3b98OhIKMkRapByTnXslEVEsH71OmTIlZFrf73Pb7TJ061Rw+fNjKK1yciJxpDkRMJ0CuBzk6pPfn95dDji7KZvuWLVtmx69cuRJI1e3frFmzgv3j4sI0QNQsB3R2v3379qAM5qMcB+tFvoDkt23bFnTCz0XNvwCyrIQshIQcAa9Wct1SwtmzZ20vaQ4iUGQJS5YsMffv3zfffvutXc4HURORxoKo0X+rB+kPXuWEkAHRb9y4MRjnIkG06UD4TqRufeHRtdsncs8+SJaonn1wwnUgaFInfIZ4/e3jIgBEzlysXDRMmsWH7Th48KCV/6RJk0LeNuLW76LjEydOSMhCSMiRIBz/zRjI7MiRI8E4kTJpBXA5VHK84blkHrz5D+OiQRTtcsVAOsBFoA5SHnRWD0S/7iWlpCD8CwWQNnBRug+pjsI6QHJpB38gSkeYCN9/tRTidBcetpOLkYuGuXD4EPlTj6R7iOLDt5P9Jjqm7kBCFkJCjoDbaf/tHUS5vmyRMVJGlC4C5pY7/G0apBYKCgpilkUawY8ckSmy8kHS7tafHLWLZnkrdXh6gjKjvfeO6f72sX/UEbINb6XBfOSs2T93J+DIz8+3LUfctvsXH7//ZkSL6Fk/0T13ED5E60wnOuYOREIWQkKOgHSEe7uzI/yhG7fxzEe06F5zxEMvP4rmYRtv54j1UlA+iyZDynORJ2IjX+2iXpfbBVIXvvBjNYFDpKQPHKQbXKRLROxeLYVAiXSJwtk/5gtPZbBNpDp8WZOeYJ/ddhD5u21x0bAP2808Lv0hIQshIUdA5MvDJwdpgfAUgpMieWYX3ZHHdS0YEChN3fyHb9Eg8o3WZA1ZsSzyY13uYSKQukB0pALCo16kF/6maD9idS1AWM6lXIAHi6QNKI91uxw0++fXI1G1yxPz8I47CbaP6ew//yNp2lWz/27fWGf4hYn5R40aFZJekZCFkJBFCUCE7UfHErIQErIoIUiLkKeWkJPEb1dY1uBW0H+po+o79evbPaxyqQRR+o4BUhvR2kpLyAlAI/myKonSKGTV96+/oCFk8rMitYgQMm3punTpYl/RXa9evSApT+J82LBhdjqvxG7QoIH9PbmjSZMmNinOq7t5BTdPXnNycuy86enpwdWAdoA9e/a068nIyLDJbwcJdR4WDBgwwLRv394+sWzRooVdJ/O/99579gFDSdz+JSIJ93pz9rldu3ZBsj7WfrDPPCTgVeS8orx79+62MT37zzh1xVPfePVPndN8hleW8z2wPspk3mbNmgXtNv3XnrM9tI10gohXRnmqb+DJOOunHpjfb/b1Kuo7XhlFhTKpQ78dsUhBIdNUAwm7piGcoBxktK2jcTQ/nXTwhLBmzZpBhyBpaWlBUxmedFasWNHk5ubaca7UHHTAAe9+JslTzzZt2gQ/z+RkqVGjhm06Q9n87/eiRAPwMWPGlIgg4kliw4YN9kRzT3xpTtO2bdu4+8E+161bNxBGv379TOvWrYNyGOdpcCL1n5WVZcujXL89JNuNEKBz587BL7BYlvp3gohXRnmqbyJZAgb3QwKm9e/fP1jnq6jveGUUBYTu6s//9ZpIQSETxQ4ePDhkBqIOhEoDbP9XLjTM5mR1Dw4qV64c0qyDcb9hOREFBz3Rsg+RdHZ2dnCyDB8+3P7PL2T4CaR/seDEIqIJh5OL7SyuwR3gsSRBZOTaMTqI1OLtB/tMT1cOmuR89tlnIeNc6OLVf6VKlYLP/Z+hAj/75PvgAogAfIjQnCDileFDxyplub7HjRsX0XyKCNcd46+ivuOVkUx9c46SM3b15vprECksZNr3hTcAd3BwEWVwxeeA4taWaNq1D0S4PtHGXeRMesMNmZmZZuTIkcHJwuDgJ5ddu3a1t5y9e/c2I0aMiJp/c7dor2uI1vdp7dq1C63kWPsRvs+Fjcerf8Tp4OQk0uIWuEePHmbChAmmatWqdjrL+3Br7bYlXhnhed6yXN99+/a1MvWP1WrVqgVpgFdR3/HKKEp9I+WSSOuJ1xQh8/M+olgOMv/ABW6/khEykQ6RTXh06zrn8E8OfgVENO1320cqJZqQiSiIjIpr8A/4wiIP8obhERu9ZcXbj0QFkUz9sy0nT54MiRKrVKlihVunTp1CI7Z4ZfiU9fqme0f3CzTHoUOHghTJq6jveGUkU9+URbmiDOeQyUG5g23o0KEhD+Dy8vJMhQoVgl6QEhEyELnwMARIaQwcOND+pDH85OCEIgpxt6uIm4eNLF9SOeRYt4HhOU3qh9vkePuRqCCSqX8k4H6mycWKn69yCw2U7XKayKtjx46BIOKVUZ7qm2Oei5F7CwYXJSLYaMd3Ues7XhminAsZwltZuBOU26hWrVrZhxU8jeaBBk+reeiXjJDJS3JAcuDxZNl/iBR+cpDP42CnTCJrOufgVtDvf/R1CSKRnJx76k/dcft669atuPuRqCCSqX9yqczj5iWHSp2TO/Wf+rds2dL+Tt8JIl4Z5am+gRYRbh08+CNtEO34Lmp9xytDSMgiCnpAovoWQkIWQggJWQghhIQsRBmmNP5UXUjIQkjIQkjIoqyQ6n2HQHH0ZSEkZCFeK2Wh75Di6MtCSMhCvHbKQt8hyfRlISRkIUotZaHvkGT6shASshCllrLQd0gyfVkICVmIUktZ6DtEfVkICVmUGVK97xBQXxZCQhZCCAlZCCGEhCyEEBKyEEIICVkIISRkIYQQErIQQkjIQgghJGQhhJCQhRBCSMhCCFGehEyn237H28XBzJkz9S2UEl7H9y2EkJCFhCxE6Rcy3QVu3brV9pA1b948s2nTJvtOMXeC0tk37xKjZy16u+I9YkAfsyzD9Llz59qetBxr1qwxp06dMkuWLLHCpTcs3lvmxul9yxcynXa78umq8OXLl/YzesrifWV8xuB33E0ZvL1h6dKl9tU3JQHbx3bwxgjqgK4eT5w4YbeVHsP4y7jj+vXrdnv5jH2l5y9X18nUWTRYJ98Jb7tg/vPnz9u+dvl+Zs2aZS5cuGDnKygosHXKfCyzatUq+5YN1s9rixjcWyxi1b8QohiEzMm3b9++YAKSQMJOyNOmTQtevEjH25zEhw8ftl0MOpkA0j579mwgF3dSM8/06dMDYbtx118t7y3btm1bsB4uDvv377dlzZgxI3g3GrKjbCdrylixYoXtY7akYNtycnJsp+JAf7YI1+0b/dwiNKbfv3/f7g+vAgL2gzpxfeUmU2fRQKQIGfi+Jk6cGHSazjgXALcev874Ll05foQcr/6FEMUgZE46Hzr8vnr1anCC+rIEokGiN/+NDETZGzduDE5m5EIk5li9enXQgbcbd33XZmdnBx10A9Ea8qBf2C1btoSUvWPHjmC9lOE6Cy9JIRN9Oog63cszHYwznTuLI0eOhHyG3BAkf5Ops2hMmjQp5ALJeHhqiO/pypUrIeUjZMoOF3K8+hdCFIOQiXQLI1pO0U0jGiNCRRSkOTipfSH7b/2NNT516tSIcpEHL6ok6nMdhjMgPxf1ha+zpITM/vvbHQ0uelyw3IXOZ9myZTaCTabOiLpdnTjBhpdd2DipC7aZVAV3Nfn5+VGFHK/+hRCvIULmdeekDGIJmbQCbzrwIzLSHEURMhEyUbEfIZOvJP0Rnhvmdt+9hr20CNnJzEXI/puK/Vt9IuSjR49GjZCJXJOps2gkImTufpCqX9+XL1+OKuR49S+EKAYhh+eQiZjcSVmYkHNzc+3g4FaaSNeJPNkImTIdvLuM9SCpOXPmBCkA8qekMlz+szQKmVwxEa/L9fKXnDIP9sghI0U/1UMKgJdeJltnRRUyIuYCTH7YXfxWrlwZRPnkwt3Dw3j1L4QoBiFz4pErJCqlpYB7yBRLyAgTIXPCcpJy+0uLB25xEU8yciF6JLfKesJbWfBU37UGYPvcG39Lq5DBtbJgoH649XewP66VBS1WyM/7rSyKW8jAd0fZroUMr6rnosj3x1uc+d89XIxV/0KIV8//ArA0wgRKRQnn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data:image/png;base64,iVBORw0KGgoAAAANSUhEUgAAAWQAAABgCAYAAAAq/QiCAAAbF0lEQVR4Xu2dB5cUVRaA/S0rEgRmYJacBSSJZBQBQSXDkpEkwVWQKEsQWZLknHNGkJxzRrLkIEEERO76PffVqX7dM9MzDHS63zn3zFS9Cq9fV3316lZ11Run7onEUkQCtw6JFJHErUsihZKYvOFuCNEekcCtQyJFJHHrkkihJCYq5DBw65BIEUncuiRSKImJCjkM3DokUkQSty6JFEpiokIOA7cOiRSRxK1LIoWSmAQJec2eU7LkpwNBG4gbCzbuCZhu/6UHMmnhmlSD8l0/35ZpSzea6U/efWHGbz1xNWjZs1dvlW2nrgeNJyKBWweCz+F+RmLbyWuy58K9gHGTF62VmSt/ki3HfwlYxqJN+4Lmt0F5RtuI4dHTFsjgMZNNOfPbsn2X7ptl+ccRB3/5zYw/euNp0DqISOLWhdB2V+KZICF36dNf6n/aPGgD8ceBK48kOX+K5Ev5pxy5/sSM23DwnFR8r5qJshUqyz/+8Q/z146jfPryTZI3KdlMf+zWH2aaKtVryfHbzwOWX7xUGZkwb2XQeolI4NaB4HOUKP2O9/lsIICFfx2s+Gx1GzT2omLV6pItWzbpPXC4twzGFyhUOGgZREbbqO/gkZIzVy75sNFn0vRfnaRIsRJmPoRA+bJth82yWKZ/ORsPnTfjd5y5GfQZiUji1oXQdlfimUwJeeSkOVKvUROzsX8/fWFQ+eZjl83G5vYwQgk5R86c0m/42IDp3I3eH5HArQPB55i6dEPQeMKKwR0/fs5yI4edZ2+ZYcTQs9/QoOlshNtGY2YskuR8+c3ZjS3nQFm5Wk1p3q6LGY5FMbh1IbTdlXgmU0KuWrOOfDtuugwa/YO8V6N2UHlGhMwGz4a/bt8Zb7p4FfL6/WfNePtZwxVDem3EmciXQ78Lmn/lzmNGRvwfi2Jw60JouyvxTIaFvP7Az2YjJV9HTjh79uyyatfxgGkyIuTVu09Kyw5dpdL7NbzTw1gRcvevBpt62li8eb8ps2JgZ7TBZ3+/1gdSocr73udEDLQ1PS1/MH+4bUSPjGkWbNwdVEd/WDH0GTRC+g4Z5UWnXl9HrRjcuhDa7ko8k2Ehd/1ygHzctJU33LBJS2nbtVfANBkVMhf8ChUtJl8PG2PKYkXIZcpXkKq16nrRs/+3psyKgXwiwUGLU1vK+ax2GYihSPGSUqtew4Cwva5w2mj3uTtmmhU7jgbV0R9WDC3+EkzLjt28aNS8TdSKwa0Loe2uxDMZEjIb6j8LFjLxzrsVTaQUKCi58+SR/ZcfetNlVMi2jJ732r2nY0bI4Z46bz56SYqWKGV6Rf7pwj11TquNTtz504ybsmR90PyHrj72voNYPHV260JouyvxTIaEPHnxOnN3Bb0C8mQ2kDI5ZTtdZoRM0HPgQiG9l3gSMsGO+dZbb5nbo+y4jIqBCNVGXGDl1Nqdf/jEWea7OXrzWUyKwa0Loe2uxDMhhVy34SdmQ/HHkRtP5aNPmkm7bn2CNh7m4QKHHc6skDk9LFysuBkfb0Imuv57oDmFJvfOMGKg9+a2NcHOHG4bsdPTWxs4+gfzPTFu7rodkpScz1x4tdPEmhjcuhDa7ko8E1LIbChujJ+7wvQ0lm45GLTxcBWaafixCMOZFTLB/aT+jd6NSODWgciMGA5f+92c8n7Wur0ZRgxuO9vgQlVG2ohx5FYRRJ6kJFO//iPGeeWxKAa3LoS2uxLPBAk52iMSuHWI5uDuF36ZRo7TLctMRBK3LtEc8dTuSuRQIYeBW4dEikji1iWRQklMVMhh4NYhkSKSuHVJpFASEyPk8w9iIyK1ocZSG2VlRKq9LdruSqLxxvn7f20EMRSRwK1DIkUkceuSSKEkJm+4IxRFUZTIoEJWFEWJElTIiqIoUYIKWVEUJUpQISuKokQJKmRFUZQoQYWsKIoSJaiQFUVRooRUhbx582a5c+eOO1rJIFeuXJE9e/a4o4O4fv26LFq0SB48eOAWKf/nt99+kzVr1rijg/jjjz9k8eLFcv78ebcoLJYvXy63bt2SQ4cOyb59+9xiRXllpCrkokWLyo4dO9zRyv9hp//zzz/d0UHMnj1b6tWr544Oolu3btKlSxd3dMLw9OlTd1QQCJZHVqYHB7aKFSsagWeGEiVKmIPogAEDpHfv3m6xorwyVMiZ5Pfff5fLly+nK+Vwhcx0LDNRQbbpSTlcIW/cuFEuXrzojlaUqCdNIU+cOFEaNWokZcuWlT59+gTsMDNnzpTatWtL5cqVZciQIV7Zhg0bZOTIkdKmTRupWrWq3Lx5U06fPi2tWrWScuXKSePGjQNO4UmNfPjhh1K+fHkzzfHjx72yaAZ5/vzzz+lKGdHWrVtXhg0bJpUqVZI6derItm3bvPJffvlF2rdvbz4/bXPgwAGvjDacNWuWaeMxY8bI8+fPZcKECVK9enWpUqWKDBo0yJM4f3v16iXvvvuu+V5GjRqVZr2iDdoyPSlbIS9ZskRq1qxp2nPKlCle+ePHj02vlvaiDebNm+eVuW0JiLt+/fqm7Tt06GC+C0u/fv3Mtgyst0WLFmY/aNiwoaxatcqMJ83EfAsWLDA98mrVqpnvds6cOaZu1NG/re/atcvsT6yvY8eOcuPGDa9MUSBNIbPxHjx4UA4fPizFixf3Nv6pU6eajZPxCKlp06bSs2dPUzZ9+nTJkSOHDB482MiIXFxycrLZCdiA2ZnefvttOXnypDmlzJMnj2zfvt3kq5EWG2ssYIWcnpRpAyTC57906ZI5eBUoUMBMzzI4PR4xYoTZOdnR8+XLZ6aDggULGvEuXLjQ5DJpU3b8o0ePyoULF4wc2rZta6al7TigsZxTp06Z72vZsmX+qkQ1ti3TkrIVMp+ZaVevXi3ZsmUz2xK0bt1amjdvbr4Ptk22UbY3cNuSjkBSUpKsW7fObJcDBw6UUqVKeQc4zmrYluGDDz4w39/du3eNxNm+r127ZurDW3Rod/7n+8mbN69JPZ07d84ss0KFCmYZJ06cMGXUme+I75wyUl+KYklTyFzcsNBD7tu3r/nfbuhsTASnh+wYT548MRtxyZIlvfkmTZpkenR+unbtanJzDx8+NK9qpyfOTvHs2TP59ddfA6YFdlB6L9EU7PRWImlJGSHTa7Vw4EEq7Ny0IQcg244EOzPSBiQyf/58b978+fMbIVioB8u6ffu2kUGNGjVMj4zlsPxQOzvTup8lGsLflqlJ2QqZz2DhAMWBjO2HMv7atqSHzBkJuG3ZsmVL+eabb7zhFy9eSJkyZbxt3i/kWrVqyeeff27O9ID1M72tD+uEM2f+fpWZrR+fBXlDjx495Isvvgj4rtlPtmzZYsr9uG2TXvBdh9pvlNgjTSH7c8j9+/c3GxQbIr0Cer0pKSkBwQbKRvzRRx9583EKyWmdn3Hjxsknn3xi/l+7dq3pKbAhk+Kwp4N+/L3RaI5Hjx65VQ/KITMNn5VUDqkddli3Hbt3726mRSI7d+40/3M6zny0sZ/cuXObNAd3Z3Tu3NmcffDdIJBQO6krv2gNv3QtVoB+SBMsXbpUdu/ebcrctrQHQ39bAp0Evhs/TZo08dIZfiGfPXvWbNN0OjjzsOkgWx/2CXDrxzDzQIMGDcx35dbPn1axuG0RbtAxCnUgU2KHDAsZOOXeunWrV0Zuk1M4Nkw2Yk6lLfR+P/74Y28YWFa7du3MfLZ3we1hY8eODSkde3ofTXH//v2AnSG129XSEvK0adNMftkPPWh7dwAS8ecgEe3evXu9Ybss1k99OONgh+S7obdMntKFcvezREP42zK13KorPLBCpvdKR4GzNAvtQe8R3LZs1qyZjB492hsGljVjxgzzv1/IbKNsgxzgOKth+ydP7NYn1LAVMjnsoUOHemVgzwpd3LZJL/iMyJi2Y52hztSU2CBTQqYHh2Ttxj958mQpXLiw2bhcIbOR5MyZU/bv32+G6aGxc7Bhk/uj18DpPrAj0mN0hRyN+CWSmowhLSGzE+XKlcs7bWWH57TZ5updiXTq1MmcatudmDQFF0qBPCZpJQvpJffMJJpJT8bgCg+skDm4k/4hlw5ICQnSLuC25dy5c6V06dJeT3zTpk1mO7XbohUyy2XeFStWmPGkGt577z3zvbr1CTVshcx90ewjV69eNcNHjhwx6Tqb/35Z+Lw2jRbq7EKJDTIl5Hv37pmLJ/QUOCUkF2Z7bq6QgftCmZbUBHlQmyMFLm7Q82MjZxq31xKtWCGnJWNIS8hAzpId3rYNuUYkAK5E2NE+/fRTKVSokLkAxUVXLuABF/nIpzKeHD8XsOzFwVggPRmDKzywQgYunNEmbI/FihUzF+O4qAxuWyIw7qTgIirbMLL0p8v8PWTutmB+7pwoUqSIkTxnGm59Qg1bIXP2yAGUbZ06kq6wy88q2LZoRzo9SmySqpDDgVNrjvjhnCIxDRsKuVAX5IY8QpVFK9Q5PRmHCzsr7RgqBx0K1kuKKBSIPrWyaCY9GWcE0j7h9hLtBeNQF0D9UM50dEZeBs5uWM6ryPVSR4Ss92DHLi8lZEVRogub+lFiExWyosQRKuTYRoWsKHGECjm2USErShyhQo5tVMiKEkeokGMbFbKixBEq5NhGhawocYQKObZRIStKHKFCjm1UyIoSR6iQYxsVsqLEESrk2EaFrChxhAo5tlEhK0ocoUKObVTIihJHqJBjGxWyosQRKuTYRoWsKHGECjm2USErShyhQo5tVMiKEkeokGMbFbKixBGxIGTeNLRmzRp3dJbzutaTlaiQlajj1D0NIjPEgpDddw++Kl7XerISFbISdbhiStTIDJEWcjjvRnydokzvXYnRhgpZiTpcMSVqZIZIC5l12zeqp4YV8pIlS6RmzZrmbd5TpkzxynkJbPv27aV8+fLSuHFjOXDggFfWpk0bmTVrlnlz95gxY8y4jRs3Sv369c30HTp08N66ff36dWnYsKH5n5cS9+rVy7xhvHbt2jJq1Cjv5czt2rUzbxavU6eOlCtXTiZNmiR79+6VunXrmje5Z/XbwdNChaxEHa6YEjUyQzQIOT0pWyG3bdvWTLt69WrJli2bnDx50oizRIkSMmLECNPbXrVqleTLl8+8lR4KFiwoVapUkYULF8q+fftk8+bNkpSUJOvWrTMCHjhwoJQqVcosx98THzZsmLRq1cos89SpU1K8eHFZtmyZKStatKgR77Fjx2Tt2rXy5ptvSr169eT48eOyYsUKeeutt9L8PFmJClmJOlwxJWpkBitEhBSJsOtPS8pWlLdv3/bGIUTkS6+Zni6pBhtdunSRIUOGmOkQ8vz58735WrZsKd988403/OLFCylTpowsX748QMiDBw+WGjVqyJ49e8wy796966UzEDLrtbAORGwpVKiQkf/rQIWsRB2umIgpS9bLpIVrgmLhxj2mfNfPt83wketPAuZj2Iy/8TRg/E/Hr8h3U+fLwO8myg8LVsvBX34LKJ+3fqf8ePhCUD2ItXtPy5KfDgQtb8QPs2XQ6B9k+vJNcuzWH17Zvkv3TR1O3n0RMA/rZPxRp242MoNfiNEQfulaQuWQq1WrJkuXLpWRI0dKjhw5JCUlJSC6d+9upkOWO3fu9OarXr26zJ492xuGJk2amHSGfz0PHjyQzp07y9tvvy3Jycny+eefy6+//mrKEPL27du9+RnesWNHwDAifx2okJWowxUTkSNnTilZpqxUfK9aQLTp0tOUz1691ex8Xb8cEDDf1hNXzfjd5+6Y4aM3n0nbrr0lZ65cUq9RE/msdQcpXe5dSSlQUJZuOejNx7KRq1sPottXg6T+p829YUTM8urUbySNW/xLihQvKeUqVpHd5++a8mXbDps6+CVNbDz0tzB2nLkZtA4iM1gRkkeNRPhljBCfPn3qVjFNIU+bNs3kbv3cuXPH3MIGCNkvx2bNmsno0aO9YWBZM2bMCFjP/fv35eHDh6Y+W7duNb3ljh07mrJQAnaHVchKwuKKiUDISNcdb4Oy7NmzS/a/eleLN+/3xrtC7j1wuBQpVkLW7TsTMH/PfkON8O1wuEI+cedPyZOUZHrZthzpV6xaXbp/NdgMR0LIkSI9GUNaQr548aLk+uvgtmXLFjOeXiwpCHvRzxXy3LlzpXTp0l5PfNOmTZLzr23l8uXLAeshf9ynTx9vvr59+5oLgBBKwO6wCllJWFwxEeEIOTl/inT990Ap+U45L3XhFzKpAeQ5Yd7KoPkPXX0sXw8b480XrpCRLwcBUir+aZCwTackmpDTkjGkJWQg/4t4K1SoIPnz55cePXrI8+fPTZkrZO6U6Nevn7nwxx0UhQsXNrlo8K/nwoULJk/NBb+yZcuaC4P2QmEoAbvDKmQlYXHFRCBkepxjZiwKCKRGuRUy0iUF0aVPfzPeL2Tyvvy///LDoOW7Ea6QiT6DRpje+YeNPpMBoybIih1HA6a3Qma6vkNGedGp19dxJ+T0ZBwuXJy7evWqPHr0yC0KCeskZZLefcdcaLx27Zo7OmpQIStRhysmAiG/W7mq1KrXMCCmLt1gyq2Q+Z9cML3WhT/uDRDy9GU/mlua/BfX6BWznJofNpAaH9T30h0ZETKxbOshcxAgd8z6ylao7KVFrJBbdOgqLTt286JR8zZxJ+SskHEio0JWog5XTES4KQs7TG+anLBNCyDk1btPmP+RtJ0OAY+dtdRE3qRkT/AZEbJ7h8a2U9elwWctpNL7NcxwIqUslJdDhaxEHa6YiIwKmdRFmfIVvF4oQqZnzAW9voNHBs1PcKdFRoU8fs5ys15Xtgs27jH5av5XISvhokJWog5XTARCHj93hZGXP3aevWXKXSETiJBfgFkhMw7hsqyvhn3vjdt87LK5GMgvshZs3G3GIWTE7a6PMr+Q9196IPlS/imtO/eQ7adv/L28o5fko0+aycdNW3n1UCEr4aBCVqIOV0wEEkVebjCe8lBCJkhd+IVMzFm7XapUr2XGczEOaZM/nr9hlzcNQnbXZaXqpiy4iMdtbpQjdZbXsElL2XPhnilXISvhokJWog5XTK8quNti05GLcuDKo6CyzAS/yOPXfeHcxRFOZAYVcmyjQlaiDldMiRqZQYUc26iQlajDFVOiRmZ4WSFz29qZM2fc0a8M7gvmZ80W/uepbW7w4CIX7icO9ayMWEaFrEQdyOj8g8SOSAkZQfJktHDgCWkv8yOLe/fumecS89hLC69c4tGbNoYPHy4DBgyQo0ePmnL/Ovlln/2JdSTg59n+p8JlBSpkJeo4f1+DyAyvU8g8Y5hf02WGQ4cOyX/+8x/zWE2/kF1+/PFHmTlzpvnlHvjXGWkh79692zxLIytRIStKHJHVQubNGTw5jcdZTp061Vs2D4TnYfCTJ082P5cGng3BozDHjh1rZMnT1ULx+PFjmThxopmet3OkJmR+Cv3tt996KQ13nayDHjV///vf/8q8efO8R2qGYteuXWa948ePNw+2t5Jn+fS8qTf1Z72WxYsXmwfn8xS6cePGmQfY81wN0iiskx48D7pnvXPmzPHmA57JYZe1aNEi8+aTCRMmmDec8NaTJ0+eeNPSruvXr1chK0o8kZVCPnHihHz33XfmLRs8/nLbtm2mV4vIeL4wsuTtG+SdmcYOI2J6rgjMviYpNdISMk9441GZFnediJjh06dPmwfOI1PeJBIKnqGMQOldkyphvTwDmWdf8PhO6ku9kS+fkWmAlAoSR6ykKHheM2JlPqTOwQqhuwcyQPA2H0/6heUcOXJErly5Yg4KnCVYkDkHPxWyosQRWSlken32rR9ImEdjks+1PTt/+mDlypXmKWsI2Mb3338v586d+3vBqZCakOk9I1t/LxLclAWvf7JwAEF0oUCONg8NXAxEsoyjzF9verw8xhMQsn8+PiO9ZPCnLMIR8uHDh70yeuvIHHiAEqkbzhxUyIoSR2SlkJ89e2ZOo+np0mskZYGQ7R0PfjmS5x06dKiZzh9+CYUiNSFzuo/kXVwh+3PIyA8JhgLh+VMRFnrggwYNCqq3XTdC5tGdFtImpEkgo0LmgGbhjIP10utHzgsWLDDjVciKEkdkpZDpCZI2oDdJD5nT+NSETI6UU3g/pAAym7JAiqE+R2aFTG/97Nmz3jApDlIfvCuPA40feqocjAAh+0WampBv3bpl8tt+mNcvZFIefsh5I2PagLQLqJAVJY7ISiGT16SHbNmwYYMRsn2dEhe0bEqC03ryq/T4gFvT6AGm9qJTSygh88om1hPqoqB/nRkRMgcXBGgPEKQlSD9wkKH3bJfJwYYLmORzIS0hW5lzsELiCNlOi/z5DGkJGQlTX8psvVTIihJHZKWQOVWnp4o0SVuQV0W6VjqkFZCOfZsGt6jRg+VOAubbv3+/t9zUCCVk6s/8ofCvMyNCRrQIGcHSW54+fbrX0z9+/LiRok3NkK6wd2CkJWTaijw3nxloHw5CXCQkhYOs0xIyEma8/6CnQlaUOOJlhezCLV7cRZBa6gGpWXkB0zG9feXSq8BdZ0bgIqHt4bvQu8/oA/b5nP55SHXYs4T04DMgfP9ZhApZiXu4sOTPH8YzWS1k5dXAHSH08OlJ+1EhK3EPbxcm95gIqJBjA+7pRshub1qFrMQ9iSJkTuWRcajbu5TYQIWsxD0IuU+fPtKpUyfzCvimTZuaX0tZuPWoUaNGUr58eenYsaP51RkgNublQhavmOeeVa7Kf/nll+aV8nXq1DG/DosWuD0NIb/MA3+UyKJCVuIepJqUlGRufeIZCI0bN5ZWrVqZMnJ5efPmNb/4QsRc9a5QoYL5aSx5Z94o0qxZM5k/f74RHRJu3bq1ETq3RpUoUcJcsY803Fdr0xWhHlWpxAYqZCXuQci9e/f2hrmtqVKlSub/Hj16yBdffGEEbKNkyZLmdiqEzCuWbG8aefOKJv/ze/mFFb1nF3KD9LBfdXArlRUxEW/PB040VMhK3OPmkPmBQ7ly5cz/DRo0kNy5c0tKSkpAcM8qQn7zzTe9W754SlfRokW95QB3cOTMmTNgHPh7rK8juFeWZyIosY0KWYl70hJymzZtzDMY/PBoRe4nRci8sNTCr9Fy5coVcI8tyypUqJA3bKGnTergVUdG75tVohsVshL3pCVknndbuHBh7/kIPB6RvDGPYXSFjPzKlCnjPVEMIdavX1969uzpTaMoL4MKWYl70hIyv5bip8LJyclSuXJlk66wF+lcIQMpCu7GeOedd6RAgQLSokWLoHtJFSWzqJAVRf7+ySsXycJNAfB0L/sQc0XJKv4HX2nPUXYRgP0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460243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135" y="321513"/>
            <a:ext cx="6096000" cy="2712281"/>
          </a:xfrm>
          <a:prstGeom prst="rect">
            <a:avLst/>
          </a:prstGeom>
          <a:solidFill>
            <a:schemeClr val="accent1">
              <a:lumMod val="20000"/>
              <a:lumOff val="80000"/>
            </a:schemeClr>
          </a:solidFill>
          <a:ln>
            <a:solidFill>
              <a:schemeClr val="tx1"/>
            </a:solidFill>
          </a:ln>
        </p:spPr>
        <p:txBody>
          <a:bodyPr>
            <a:spAutoFit/>
          </a:bodyPr>
          <a:lstStyle/>
          <a:p>
            <a:pPr lvl="0">
              <a:lnSpc>
                <a:spcPct val="107000"/>
              </a:lnSpc>
              <a:spcAft>
                <a:spcPts val="0"/>
              </a:spcAft>
            </a:pPr>
            <a:r>
              <a:rPr lang="en-GB" sz="2000" dirty="0">
                <a:latin typeface="Calibri Light" panose="020F0302020204030204" pitchFamily="34" charset="0"/>
                <a:ea typeface="Calibri" panose="020F0502020204030204" pitchFamily="34" charset="0"/>
                <a:cs typeface="Times New Roman" panose="02020603050405020304" pitchFamily="18" charset="0"/>
              </a:rPr>
              <a:t>Let’s re-read p. 54- 58, focussing on </a:t>
            </a:r>
            <a:r>
              <a:rPr lang="en-GB" sz="2000" dirty="0" err="1">
                <a:latin typeface="Calibri Light" panose="020F0302020204030204" pitchFamily="34" charset="0"/>
                <a:ea typeface="Calibri" panose="020F0502020204030204" pitchFamily="34" charset="0"/>
                <a:cs typeface="Times New Roman" panose="02020603050405020304" pitchFamily="18" charset="0"/>
              </a:rPr>
              <a:t>Hibbert’s</a:t>
            </a:r>
            <a:r>
              <a:rPr lang="en-GB" sz="2000" dirty="0">
                <a:latin typeface="Calibri Light" panose="020F0302020204030204" pitchFamily="34" charset="0"/>
                <a:ea typeface="Calibri" panose="020F0502020204030204" pitchFamily="34" charset="0"/>
                <a:cs typeface="Times New Roman" panose="02020603050405020304" pitchFamily="18" charset="0"/>
              </a:rPr>
              <a:t> attempts to ‘cope’ with the war.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en-GB" sz="2000" dirty="0">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en-GB" sz="2000" dirty="0">
                <a:latin typeface="Calibri Light" panose="020F0302020204030204" pitchFamily="34" charset="0"/>
                <a:ea typeface="Calibri" panose="020F0502020204030204" pitchFamily="34" charset="0"/>
                <a:cs typeface="Times New Roman" panose="02020603050405020304" pitchFamily="18" charset="0"/>
              </a:rPr>
              <a:t>How does Sherriff present </a:t>
            </a:r>
            <a:r>
              <a:rPr lang="en-GB" sz="2000" dirty="0" err="1">
                <a:latin typeface="Calibri Light" panose="020F0302020204030204" pitchFamily="34" charset="0"/>
                <a:ea typeface="Calibri" panose="020F0502020204030204" pitchFamily="34" charset="0"/>
                <a:cs typeface="Times New Roman" panose="02020603050405020304" pitchFamily="18" charset="0"/>
              </a:rPr>
              <a:t>Hibbert</a:t>
            </a:r>
            <a:r>
              <a:rPr lang="en-GB" sz="2000" dirty="0">
                <a:latin typeface="Calibri Light" panose="020F03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Arial" panose="020B0604020202020204" pitchFamily="34" charset="0"/>
              <a:buChar char="•"/>
            </a:pPr>
            <a:r>
              <a:rPr lang="en-GB" sz="2000" dirty="0">
                <a:latin typeface="Calibri Light" panose="020F0302020204030204" pitchFamily="34" charset="0"/>
                <a:ea typeface="Calibri" panose="020F0502020204030204" pitchFamily="34" charset="0"/>
                <a:cs typeface="Times New Roman" panose="02020603050405020304" pitchFamily="18" charset="0"/>
              </a:rPr>
              <a:t>Is he sympathetic? </a:t>
            </a:r>
          </a:p>
          <a:p>
            <a:pPr marL="342900" lvl="0" indent="-342900">
              <a:lnSpc>
                <a:spcPct val="107000"/>
              </a:lnSpc>
              <a:spcAft>
                <a:spcPts val="0"/>
              </a:spcAft>
              <a:buFont typeface="Arial" panose="020B0604020202020204" pitchFamily="34" charset="0"/>
              <a:buChar char="•"/>
            </a:pPr>
            <a:r>
              <a:rPr lang="en-GB" sz="2000" dirty="0">
                <a:latin typeface="Calibri Light" panose="020F0302020204030204" pitchFamily="34" charset="0"/>
                <a:ea typeface="Calibri" panose="020F0502020204030204" pitchFamily="34" charset="0"/>
                <a:cs typeface="Times New Roman" panose="02020603050405020304" pitchFamily="18" charset="0"/>
              </a:rPr>
              <a:t>Do modern understandings of PTSD help us feel more understanding? </a:t>
            </a:r>
          </a:p>
          <a:p>
            <a:pPr marL="342900" lvl="0" indent="-342900">
              <a:lnSpc>
                <a:spcPct val="107000"/>
              </a:lnSpc>
              <a:spcAft>
                <a:spcPts val="0"/>
              </a:spcAft>
              <a:buFont typeface="Arial" panose="020B0604020202020204" pitchFamily="34" charset="0"/>
              <a:buChar char="•"/>
            </a:pPr>
            <a:r>
              <a:rPr lang="en-GB" sz="2000" dirty="0">
                <a:latin typeface="Calibri Light" panose="020F0302020204030204" pitchFamily="34" charset="0"/>
                <a:ea typeface="Calibri" panose="020F0502020204030204" pitchFamily="34" charset="0"/>
                <a:cs typeface="Times New Roman" panose="02020603050405020304" pitchFamily="18" charset="0"/>
              </a:rPr>
              <a:t>Is he a coward?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AutoShape 2" descr="Journey's End review: This old warhorse will get tears welling | London  Evening Standard | Evening Stand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6870750" y="614207"/>
            <a:ext cx="3983468" cy="2650817"/>
          </a:xfrm>
          <a:prstGeom prst="rect">
            <a:avLst/>
          </a:prstGeom>
        </p:spPr>
      </p:pic>
      <p:sp>
        <p:nvSpPr>
          <p:cNvPr id="5" name="Rectangle 4"/>
          <p:cNvSpPr/>
          <p:nvPr/>
        </p:nvSpPr>
        <p:spPr>
          <a:xfrm>
            <a:off x="307975" y="3569855"/>
            <a:ext cx="10812309" cy="2266005"/>
          </a:xfrm>
          <a:prstGeom prst="rect">
            <a:avLst/>
          </a:prstGeom>
          <a:solidFill>
            <a:schemeClr val="accent4">
              <a:lumMod val="20000"/>
              <a:lumOff val="80000"/>
            </a:schemeClr>
          </a:solidFill>
          <a:ln>
            <a:solidFill>
              <a:schemeClr val="tx1"/>
            </a:solidFill>
          </a:ln>
        </p:spPr>
        <p:txBody>
          <a:bodyPr wrap="square">
            <a:spAutoFit/>
          </a:bodyPr>
          <a:lstStyle/>
          <a:p>
            <a:pPr marL="342900" lvl="0" indent="-342900">
              <a:lnSpc>
                <a:spcPct val="107000"/>
              </a:lnSpc>
              <a:spcAft>
                <a:spcPts val="0"/>
              </a:spcAft>
              <a:buFont typeface="Calibri" panose="020F0502020204030204" pitchFamily="34" charset="0"/>
              <a:buChar char="-"/>
            </a:pPr>
            <a:r>
              <a:rPr lang="en-GB" sz="2200" dirty="0">
                <a:latin typeface="Calibri Light" panose="020F0302020204030204" pitchFamily="34" charset="0"/>
                <a:ea typeface="Calibri" panose="020F0502020204030204" pitchFamily="34" charset="0"/>
                <a:cs typeface="Times New Roman" panose="02020603050405020304" pitchFamily="18" charset="0"/>
              </a:rPr>
              <a:t>Find evidence that </a:t>
            </a:r>
            <a:r>
              <a:rPr lang="en-GB" sz="2200" dirty="0" err="1">
                <a:latin typeface="Calibri Light" panose="020F0302020204030204" pitchFamily="34" charset="0"/>
                <a:ea typeface="Calibri" panose="020F0502020204030204" pitchFamily="34" charset="0"/>
                <a:cs typeface="Times New Roman" panose="02020603050405020304" pitchFamily="18" charset="0"/>
              </a:rPr>
              <a:t>Hibbert’s</a:t>
            </a:r>
            <a:r>
              <a:rPr lang="en-GB" sz="2200" dirty="0">
                <a:latin typeface="Calibri Light" panose="020F0302020204030204" pitchFamily="34" charset="0"/>
                <a:ea typeface="Calibri" panose="020F0502020204030204" pitchFamily="34" charset="0"/>
                <a:cs typeface="Times New Roman" panose="02020603050405020304" pitchFamily="18" charset="0"/>
              </a:rPr>
              <a:t> attempts to cope are unsuccessful</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200" dirty="0">
                <a:latin typeface="Calibri Light" panose="020F0302020204030204" pitchFamily="34" charset="0"/>
                <a:ea typeface="Calibri" panose="020F0502020204030204" pitchFamily="34" charset="0"/>
                <a:cs typeface="Times New Roman" panose="02020603050405020304" pitchFamily="18" charset="0"/>
              </a:rPr>
              <a:t>Write a 2 sentence answer to this question: </a:t>
            </a:r>
          </a:p>
          <a:p>
            <a:pPr lvl="0" algn="ctr">
              <a:lnSpc>
                <a:spcPct val="107000"/>
              </a:lnSpc>
              <a:spcAft>
                <a:spcPts val="0"/>
              </a:spcAft>
            </a:pPr>
            <a:r>
              <a:rPr lang="en-GB" sz="2200" b="1" i="1" u="sng" dirty="0">
                <a:latin typeface="Calibri Light" panose="020F0302020204030204" pitchFamily="34" charset="0"/>
                <a:ea typeface="Calibri" panose="020F0502020204030204" pitchFamily="34" charset="0"/>
                <a:cs typeface="Times New Roman" panose="02020603050405020304" pitchFamily="18" charset="0"/>
              </a:rPr>
              <a:t>What does the characterisation of </a:t>
            </a:r>
            <a:r>
              <a:rPr lang="en-GB" sz="2200" b="1" i="1" u="sng" dirty="0" err="1">
                <a:latin typeface="Calibri Light" panose="020F0302020204030204" pitchFamily="34" charset="0"/>
                <a:ea typeface="Calibri" panose="020F0502020204030204" pitchFamily="34" charset="0"/>
                <a:cs typeface="Times New Roman" panose="02020603050405020304" pitchFamily="18" charset="0"/>
              </a:rPr>
              <a:t>Hibbert</a:t>
            </a:r>
            <a:r>
              <a:rPr lang="en-GB" sz="2200" b="1" i="1" u="sng" dirty="0">
                <a:latin typeface="Calibri Light" panose="020F0302020204030204" pitchFamily="34" charset="0"/>
                <a:ea typeface="Calibri" panose="020F0502020204030204" pitchFamily="34" charset="0"/>
                <a:cs typeface="Times New Roman" panose="02020603050405020304" pitchFamily="18" charset="0"/>
              </a:rPr>
              <a:t> tell us about the reality of war?</a:t>
            </a:r>
            <a:endParaRPr lang="en-GB" sz="22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200" dirty="0">
                <a:latin typeface="Calibri Light" panose="020F0302020204030204" pitchFamily="34" charset="0"/>
                <a:ea typeface="Calibri" panose="020F0502020204030204" pitchFamily="34" charset="0"/>
                <a:cs typeface="Times New Roman" panose="02020603050405020304" pitchFamily="18" charset="0"/>
              </a:rPr>
              <a:t>Sentence 1 = thesis statement: Despite [how </a:t>
            </a:r>
            <a:r>
              <a:rPr lang="en-GB" sz="2200" dirty="0" err="1">
                <a:latin typeface="Calibri Light" panose="020F0302020204030204" pitchFamily="34" charset="0"/>
                <a:ea typeface="Calibri" panose="020F0502020204030204" pitchFamily="34" charset="0"/>
                <a:cs typeface="Times New Roman" panose="02020603050405020304" pitchFamily="18" charset="0"/>
              </a:rPr>
              <a:t>Hibbert</a:t>
            </a:r>
            <a:r>
              <a:rPr lang="en-GB" sz="2200" dirty="0">
                <a:latin typeface="Calibri Light" panose="020F0302020204030204" pitchFamily="34" charset="0"/>
                <a:ea typeface="Calibri" panose="020F0502020204030204" pitchFamily="34" charset="0"/>
                <a:cs typeface="Times New Roman" panose="02020603050405020304" pitchFamily="18" charset="0"/>
              </a:rPr>
              <a:t> tries to cope], [what the results of his behaviour?]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200" dirty="0">
                <a:latin typeface="Calibri Light" panose="020F0302020204030204" pitchFamily="34" charset="0"/>
                <a:ea typeface="Calibri" panose="020F0502020204030204" pitchFamily="34" charset="0"/>
                <a:cs typeface="Times New Roman" panose="02020603050405020304" pitchFamily="18" charset="0"/>
              </a:rPr>
              <a:t>Sentence 2: “This is shown when he says “ ___________.”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1120284" y="160338"/>
            <a:ext cx="798645" cy="782192"/>
          </a:xfrm>
          <a:prstGeom prst="rect">
            <a:avLst/>
          </a:prstGeom>
        </p:spPr>
      </p:pic>
    </p:spTree>
    <p:extLst>
      <p:ext uri="{BB962C8B-B14F-4D97-AF65-F5344CB8AC3E}">
        <p14:creationId xmlns:p14="http://schemas.microsoft.com/office/powerpoint/2010/main" val="4777543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806" y="231441"/>
            <a:ext cx="10274710" cy="3056927"/>
          </a:xfrm>
          <a:prstGeom prst="rect">
            <a:avLst/>
          </a:prstGeom>
          <a:solidFill>
            <a:schemeClr val="accent6">
              <a:lumMod val="20000"/>
              <a:lumOff val="80000"/>
            </a:schemeClr>
          </a:solidFill>
          <a:ln>
            <a:solidFill>
              <a:schemeClr val="tx1"/>
            </a:solidFill>
          </a:ln>
        </p:spPr>
        <p:txBody>
          <a:bodyPr wrap="square">
            <a:spAutoFit/>
          </a:bodyPr>
          <a:lstStyle/>
          <a:p>
            <a:pPr>
              <a:spcAft>
                <a:spcPts val="0"/>
              </a:spcAft>
            </a:pPr>
            <a:r>
              <a:rPr lang="en-GB" sz="3600" dirty="0">
                <a:effectLst/>
                <a:latin typeface="Calibri Light" panose="020F0302020204030204" pitchFamily="34" charset="0"/>
                <a:ea typeface="Times New Roman" panose="02020603050405020304" pitchFamily="18" charset="0"/>
              </a:rPr>
              <a:t>Task: </a:t>
            </a:r>
            <a:r>
              <a:rPr lang="en-GB" sz="2800" b="1" dirty="0">
                <a:effectLst/>
                <a:latin typeface="Calibri Light" panose="020F0302020204030204" pitchFamily="34" charset="0"/>
                <a:ea typeface="Calibri" panose="020F0502020204030204" pitchFamily="34" charset="0"/>
                <a:cs typeface="Times New Roman" panose="02020603050405020304" pitchFamily="18" charset="0"/>
              </a:rPr>
              <a:t>Sentence combining</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en-GB" sz="2800" dirty="0">
                <a:effectLst/>
                <a:latin typeface="Calibri Light" panose="020F0302020204030204" pitchFamily="34" charset="0"/>
                <a:ea typeface="Calibri" panose="020F0502020204030204" pitchFamily="34" charset="0"/>
                <a:cs typeface="Times New Roman" panose="02020603050405020304" pitchFamily="18" charset="0"/>
              </a:rPr>
              <a:t>Soldiers in WW1 tried to cope with the horrors of war through drinking alcohol.</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en-GB" sz="2800" dirty="0">
                <a:effectLst/>
                <a:latin typeface="Calibri Light" panose="020F0302020204030204" pitchFamily="34" charset="0"/>
                <a:ea typeface="Calibri" panose="020F0502020204030204" pitchFamily="34" charset="0"/>
                <a:cs typeface="Times New Roman" panose="02020603050405020304" pitchFamily="18" charset="0"/>
              </a:rPr>
              <a:t>Some soldiers were clearly suffering from post-traumatic stress.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en-GB" sz="2800" dirty="0">
                <a:effectLst/>
                <a:latin typeface="Calibri Light" panose="020F0302020204030204" pitchFamily="34" charset="0"/>
                <a:ea typeface="Calibri" panose="020F0502020204030204" pitchFamily="34" charset="0"/>
                <a:cs typeface="Times New Roman" panose="02020603050405020304" pitchFamily="18" charset="0"/>
              </a:rPr>
              <a:t>One way to cope with war was to feign illness in order to be sent home</a:t>
            </a:r>
            <a:r>
              <a:rPr lang="en-GB" sz="3600" dirty="0">
                <a:effectLst/>
                <a:latin typeface="Calibri Light" panose="020F0302020204030204" pitchFamily="34" charset="0"/>
                <a:ea typeface="Calibri" panose="020F0502020204030204" pitchFamily="34" charset="0"/>
                <a:cs typeface="Times New Roman" panose="02020603050405020304" pitchFamily="18" charset="0"/>
              </a:rPr>
              <a:t>.</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88134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5905" y="153585"/>
            <a:ext cx="2139881" cy="2145978"/>
          </a:xfrm>
          <a:prstGeom prst="rect">
            <a:avLst/>
          </a:prstGeom>
        </p:spPr>
      </p:pic>
      <p:sp>
        <p:nvSpPr>
          <p:cNvPr id="3" name="Rectangle 2"/>
          <p:cNvSpPr/>
          <p:nvPr/>
        </p:nvSpPr>
        <p:spPr>
          <a:xfrm>
            <a:off x="2687524" y="422476"/>
            <a:ext cx="7189404" cy="1141338"/>
          </a:xfrm>
          <a:prstGeom prst="rect">
            <a:avLst/>
          </a:prstGeom>
          <a:solidFill>
            <a:schemeClr val="accent2">
              <a:lumMod val="20000"/>
              <a:lumOff val="80000"/>
            </a:schemeClr>
          </a:solidFill>
          <a:ln>
            <a:solidFill>
              <a:schemeClr val="tx1"/>
            </a:solidFill>
          </a:ln>
        </p:spPr>
        <p:txBody>
          <a:bodyPr wrap="none">
            <a:spAutoFit/>
          </a:bodyPr>
          <a:lstStyle/>
          <a:p>
            <a:pPr algn="ctr">
              <a:spcAft>
                <a:spcPts val="500"/>
              </a:spcAft>
            </a:pPr>
            <a:r>
              <a:rPr lang="en-GB" sz="3200" dirty="0"/>
              <a:t>Should </a:t>
            </a:r>
            <a:r>
              <a:rPr lang="en-GB" sz="3200" dirty="0" err="1"/>
              <a:t>Hibbert</a:t>
            </a:r>
            <a:r>
              <a:rPr lang="en-GB" sz="3200" dirty="0"/>
              <a:t> be sent on medical leave? </a:t>
            </a:r>
          </a:p>
          <a:p>
            <a:pPr algn="ctr">
              <a:spcAft>
                <a:spcPts val="500"/>
              </a:spcAft>
            </a:pPr>
            <a:r>
              <a:rPr lang="en-GB" sz="3200" dirty="0"/>
              <a:t>(Persuasive writing</a:t>
            </a:r>
            <a:r>
              <a:rPr lang="en-GB" dirty="0"/>
              <a:t>)</a:t>
            </a:r>
          </a:p>
        </p:txBody>
      </p:sp>
    </p:spTree>
    <p:extLst>
      <p:ext uri="{BB962C8B-B14F-4D97-AF65-F5344CB8AC3E}">
        <p14:creationId xmlns:p14="http://schemas.microsoft.com/office/powerpoint/2010/main" val="32248683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3627" y="315963"/>
            <a:ext cx="5742038" cy="863907"/>
          </a:xfrm>
          <a:prstGeom prst="rect">
            <a:avLst/>
          </a:prstGeom>
          <a:solidFill>
            <a:schemeClr val="accent2">
              <a:lumMod val="20000"/>
              <a:lumOff val="80000"/>
            </a:schemeClr>
          </a:solidFill>
          <a:ln>
            <a:solidFill>
              <a:schemeClr val="tx1"/>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t>Extension: Additional Reading</a:t>
            </a:r>
            <a:endParaRPr lang="en-GB" sz="3600" dirty="0"/>
          </a:p>
        </p:txBody>
      </p:sp>
      <p:sp>
        <p:nvSpPr>
          <p:cNvPr id="3" name="Rectangle 2"/>
          <p:cNvSpPr/>
          <p:nvPr/>
        </p:nvSpPr>
        <p:spPr>
          <a:xfrm>
            <a:off x="373627" y="1553204"/>
            <a:ext cx="6096000" cy="1077218"/>
          </a:xfrm>
          <a:prstGeom prst="rect">
            <a:avLst/>
          </a:prstGeom>
          <a:solidFill>
            <a:schemeClr val="accent6">
              <a:lumMod val="20000"/>
              <a:lumOff val="80000"/>
            </a:schemeClr>
          </a:solidFill>
          <a:ln>
            <a:solidFill>
              <a:schemeClr val="tx1"/>
            </a:solidFill>
          </a:ln>
        </p:spPr>
        <p:txBody>
          <a:bodyPr>
            <a:spAutoFit/>
          </a:bodyPr>
          <a:lstStyle/>
          <a:p>
            <a:pPr>
              <a:spcBef>
                <a:spcPts val="1200"/>
              </a:spcBef>
              <a:spcAft>
                <a:spcPts val="1200"/>
              </a:spcAft>
            </a:pPr>
            <a:r>
              <a:rPr lang="en-GB" b="1" kern="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The horror and futility of war in </a:t>
            </a:r>
            <a:r>
              <a:rPr lang="en-GB" b="1" i="1" kern="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Journey's End</a:t>
            </a:r>
            <a:endParaRPr lang="en-GB" sz="2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spcAft>
                <a:spcPts val="0"/>
              </a:spcAft>
            </a:pPr>
            <a:r>
              <a:rPr lang="en-GB" dirty="0">
                <a:latin typeface="Calibri Light" panose="020F0302020204030204" pitchFamily="34" charset="0"/>
                <a:ea typeface="Times New Roman" panose="02020603050405020304" pitchFamily="18" charset="0"/>
              </a:rPr>
              <a:t>BBC </a:t>
            </a:r>
            <a:r>
              <a:rPr lang="en-GB" dirty="0" err="1">
                <a:latin typeface="Calibri Light" panose="020F0302020204030204" pitchFamily="34" charset="0"/>
                <a:ea typeface="Times New Roman" panose="02020603050405020304" pitchFamily="18" charset="0"/>
              </a:rPr>
              <a:t>Bitesize</a:t>
            </a:r>
            <a:r>
              <a:rPr lang="en-GB" dirty="0">
                <a:latin typeface="Calibri Light" panose="020F0302020204030204" pitchFamily="34" charset="0"/>
                <a:ea typeface="Times New Roman" panose="02020603050405020304" pitchFamily="18" charset="0"/>
              </a:rPr>
              <a:t>:</a:t>
            </a:r>
          </a:p>
          <a:p>
            <a:pPr>
              <a:spcAft>
                <a:spcPts val="0"/>
              </a:spcAft>
            </a:pPr>
            <a:r>
              <a:rPr lang="en-GB" dirty="0">
                <a:latin typeface="Calibri Light" panose="020F0302020204030204" pitchFamily="34" charset="0"/>
                <a:ea typeface="Times New Roman" panose="02020603050405020304" pitchFamily="18" charset="0"/>
                <a:hlinkClick r:id="rId2"/>
              </a:rPr>
              <a:t>https://www.bbc.co.uk/bitesize/guides/znpx382/revision/2</a:t>
            </a:r>
            <a:endParaRPr lang="en-GB" dirty="0">
              <a:latin typeface="Times New Roman" panose="02020603050405020304" pitchFamily="18" charset="0"/>
              <a:ea typeface="Times New Roman" panose="02020603050405020304" pitchFamily="18" charset="0"/>
            </a:endParaRPr>
          </a:p>
        </p:txBody>
      </p:sp>
      <p:sp>
        <p:nvSpPr>
          <p:cNvPr id="4" name="Rectangle 3"/>
          <p:cNvSpPr/>
          <p:nvPr/>
        </p:nvSpPr>
        <p:spPr>
          <a:xfrm>
            <a:off x="373627" y="3003756"/>
            <a:ext cx="6096000" cy="1077218"/>
          </a:xfrm>
          <a:prstGeom prst="rect">
            <a:avLst/>
          </a:prstGeom>
          <a:solidFill>
            <a:schemeClr val="accent4">
              <a:lumMod val="20000"/>
              <a:lumOff val="80000"/>
            </a:schemeClr>
          </a:solidFill>
          <a:ln>
            <a:solidFill>
              <a:schemeClr val="tx1"/>
            </a:solidFill>
          </a:ln>
        </p:spPr>
        <p:txBody>
          <a:bodyPr>
            <a:spAutoFit/>
          </a:bodyPr>
          <a:lstStyle/>
          <a:p>
            <a:pPr>
              <a:spcBef>
                <a:spcPts val="1200"/>
              </a:spcBef>
              <a:spcAft>
                <a:spcPts val="1200"/>
              </a:spcAft>
            </a:pPr>
            <a:r>
              <a:rPr lang="en-GB" b="1" kern="0" dirty="0">
                <a:solidFill>
                  <a:srgbClr val="231F20"/>
                </a:solidFill>
                <a:latin typeface="Calibri Light" panose="020F0302020204030204" pitchFamily="34" charset="0"/>
                <a:ea typeface="Times New Roman" panose="02020603050405020304" pitchFamily="18" charset="0"/>
                <a:cs typeface="Calibri Light" panose="020F0302020204030204" pitchFamily="34" charset="0"/>
              </a:rPr>
              <a:t>Courage and cowardice in Journey's End</a:t>
            </a:r>
            <a:endParaRPr lang="en-GB" sz="2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spcAft>
                <a:spcPts val="0"/>
              </a:spcAft>
            </a:pPr>
            <a:r>
              <a:rPr lang="en-GB" dirty="0">
                <a:latin typeface="Calibri Light" panose="020F0302020204030204" pitchFamily="34" charset="0"/>
                <a:ea typeface="Times New Roman" panose="02020603050405020304" pitchFamily="18" charset="0"/>
              </a:rPr>
              <a:t>BBC </a:t>
            </a:r>
            <a:r>
              <a:rPr lang="en-GB" dirty="0" err="1">
                <a:latin typeface="Calibri Light" panose="020F0302020204030204" pitchFamily="34" charset="0"/>
                <a:ea typeface="Times New Roman" panose="02020603050405020304" pitchFamily="18" charset="0"/>
              </a:rPr>
              <a:t>Bitesize</a:t>
            </a:r>
            <a:r>
              <a:rPr lang="en-GB" dirty="0">
                <a:latin typeface="Calibri Light" panose="020F0302020204030204" pitchFamily="34" charset="0"/>
                <a:ea typeface="Times New Roman" panose="02020603050405020304" pitchFamily="18" charset="0"/>
              </a:rPr>
              <a:t>:</a:t>
            </a:r>
          </a:p>
          <a:p>
            <a:pPr>
              <a:spcAft>
                <a:spcPts val="0"/>
              </a:spcAft>
            </a:pPr>
            <a:r>
              <a:rPr lang="en-GB" dirty="0">
                <a:latin typeface="Calibri Light" panose="020F0302020204030204" pitchFamily="34" charset="0"/>
                <a:ea typeface="Times New Roman" panose="02020603050405020304" pitchFamily="18" charset="0"/>
                <a:hlinkClick r:id="rId3"/>
              </a:rPr>
              <a:t>https://www.bbc.co.uk/bitesize/guides/znpx382/revision/3</a:t>
            </a:r>
            <a:r>
              <a:rPr lang="en-GB" dirty="0">
                <a:latin typeface="Calibri Light" panose="020F030202020403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p:txBody>
      </p:sp>
      <p:sp>
        <p:nvSpPr>
          <p:cNvPr id="5" name="Rectangle 4"/>
          <p:cNvSpPr/>
          <p:nvPr/>
        </p:nvSpPr>
        <p:spPr>
          <a:xfrm>
            <a:off x="373627" y="4785386"/>
            <a:ext cx="6096000" cy="923330"/>
          </a:xfrm>
          <a:prstGeom prst="rect">
            <a:avLst/>
          </a:prstGeom>
          <a:solidFill>
            <a:schemeClr val="accent1">
              <a:lumMod val="20000"/>
              <a:lumOff val="80000"/>
            </a:schemeClr>
          </a:solidFill>
          <a:ln>
            <a:solidFill>
              <a:schemeClr val="tx1"/>
            </a:solidFill>
          </a:ln>
        </p:spPr>
        <p:txBody>
          <a:bodyPr>
            <a:spAutoFit/>
          </a:bodyPr>
          <a:lstStyle/>
          <a:p>
            <a:pPr>
              <a:spcAft>
                <a:spcPts val="0"/>
              </a:spcAft>
            </a:pPr>
            <a:r>
              <a:rPr lang="en-GB" b="1" dirty="0">
                <a:solidFill>
                  <a:srgbClr val="000000"/>
                </a:solidFill>
                <a:latin typeface="Calibri Light" panose="020F0302020204030204" pitchFamily="34" charset="0"/>
                <a:ea typeface="Times New Roman" panose="02020603050405020304" pitchFamily="18" charset="0"/>
              </a:rPr>
              <a:t>The Main Characteristics of Modernist Literature, Josh Patrick</a:t>
            </a:r>
          </a:p>
          <a:p>
            <a:pPr>
              <a:spcAft>
                <a:spcPts val="0"/>
              </a:spcAft>
            </a:pPr>
            <a:r>
              <a:rPr lang="en-GB" dirty="0">
                <a:latin typeface="Times New Roman" panose="02020603050405020304" pitchFamily="18" charset="0"/>
                <a:ea typeface="Times New Roman" panose="02020603050405020304" pitchFamily="18" charset="0"/>
                <a:hlinkClick r:id="rId4"/>
              </a:rPr>
              <a:t>https://penandthepad.com/main-characteristics-modernist-literature-8451197.html</a:t>
            </a:r>
            <a:endParaRPr lang="en-GB"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07776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4568" y="804403"/>
            <a:ext cx="3903406" cy="5755422"/>
          </a:xfrm>
          <a:prstGeom prst="rect">
            <a:avLst/>
          </a:prstGeom>
          <a:solidFill>
            <a:schemeClr val="accent2">
              <a:lumMod val="20000"/>
              <a:lumOff val="80000"/>
            </a:schemeClr>
          </a:solidFill>
          <a:ln>
            <a:solidFill>
              <a:schemeClr val="tx1"/>
            </a:solidFill>
          </a:ln>
        </p:spPr>
        <p:txBody>
          <a:bodyPr wrap="square">
            <a:spAutoFit/>
          </a:bodyPr>
          <a:lstStyle/>
          <a:p>
            <a:pPr>
              <a:spcAft>
                <a:spcPts val="0"/>
              </a:spcAft>
            </a:pPr>
            <a:r>
              <a:rPr lang="en-GB" sz="1400" b="1" i="1" kern="1800" dirty="0">
                <a:solidFill>
                  <a:srgbClr val="343434"/>
                </a:solidFill>
                <a:latin typeface="Calibri Light" panose="020F0302020204030204" pitchFamily="34" charset="0"/>
                <a:ea typeface="Times New Roman" panose="02020603050405020304" pitchFamily="18" charset="0"/>
              </a:rPr>
              <a:t>La Guerre (I) </a:t>
            </a:r>
            <a:r>
              <a:rPr lang="en-GB" sz="1400" b="1" kern="1800" dirty="0">
                <a:solidFill>
                  <a:srgbClr val="343434"/>
                </a:solidFill>
                <a:latin typeface="Calibri Light" panose="020F0302020204030204" pitchFamily="34" charset="0"/>
                <a:ea typeface="Times New Roman" panose="02020603050405020304" pitchFamily="18" charset="0"/>
              </a:rPr>
              <a:t>by</a:t>
            </a:r>
            <a:r>
              <a:rPr lang="en-GB" sz="1400" b="1" i="1" kern="1800" dirty="0">
                <a:solidFill>
                  <a:srgbClr val="343434"/>
                </a:solidFill>
                <a:latin typeface="Calibri Light" panose="020F0302020204030204" pitchFamily="34" charset="0"/>
                <a:ea typeface="Times New Roman" panose="02020603050405020304" pitchFamily="18" charset="0"/>
              </a:rPr>
              <a:t> </a:t>
            </a:r>
            <a:r>
              <a:rPr lang="en-GB" sz="1400" b="1" dirty="0">
                <a:solidFill>
                  <a:srgbClr val="000000"/>
                </a:solidFill>
                <a:latin typeface="Calibri Light" panose="020F0302020204030204" pitchFamily="34" charset="0"/>
                <a:ea typeface="Times New Roman" panose="02020603050405020304" pitchFamily="18" charset="0"/>
              </a:rPr>
              <a:t>E. E. Cummings </a:t>
            </a:r>
            <a:endParaRPr lang="en-GB" sz="1400" b="1" dirty="0">
              <a:latin typeface="Times New Roman" panose="02020603050405020304" pitchFamily="18" charset="0"/>
              <a:ea typeface="Times New Roman" panose="02020603050405020304" pitchFamily="18" charset="0"/>
            </a:endParaRPr>
          </a:p>
          <a:p>
            <a:pPr>
              <a:spcAft>
                <a:spcPts val="0"/>
              </a:spcAft>
            </a:pPr>
            <a:r>
              <a:rPr lang="en-GB" sz="1400" dirty="0">
                <a:solidFill>
                  <a:srgbClr val="343434"/>
                </a:solidFill>
                <a:latin typeface="Calibri Light" panose="020F0302020204030204" pitchFamily="34" charset="0"/>
                <a:ea typeface="Times New Roman" panose="02020603050405020304" pitchFamily="18" charset="0"/>
              </a:rPr>
              <a:t>Humanity </a:t>
            </a:r>
            <a:r>
              <a:rPr lang="en-GB" sz="1400" dirty="0" err="1">
                <a:solidFill>
                  <a:srgbClr val="343434"/>
                </a:solidFill>
                <a:latin typeface="Calibri Light" panose="020F0302020204030204" pitchFamily="34" charset="0"/>
                <a:ea typeface="Times New Roman" panose="02020603050405020304" pitchFamily="18" charset="0"/>
              </a:rPr>
              <a:t>i</a:t>
            </a:r>
            <a:r>
              <a:rPr lang="en-GB" sz="1400" dirty="0">
                <a:solidFill>
                  <a:srgbClr val="343434"/>
                </a:solidFill>
                <a:latin typeface="Calibri Light" panose="020F0302020204030204" pitchFamily="34" charset="0"/>
                <a:ea typeface="Times New Roman" panose="02020603050405020304" pitchFamily="18" charset="0"/>
              </a:rPr>
              <a:t> love you</a:t>
            </a:r>
            <a:br>
              <a:rPr lang="en-GB" sz="1400" dirty="0">
                <a:solidFill>
                  <a:srgbClr val="343434"/>
                </a:solidFill>
                <a:latin typeface="Calibri Light" panose="020F0302020204030204" pitchFamily="34" charset="0"/>
                <a:ea typeface="Times New Roman" panose="02020603050405020304" pitchFamily="18" charset="0"/>
              </a:rPr>
            </a:br>
            <a:r>
              <a:rPr lang="en-GB" sz="1400" dirty="0">
                <a:solidFill>
                  <a:srgbClr val="343434"/>
                </a:solidFill>
                <a:latin typeface="Calibri Light" panose="020F0302020204030204" pitchFamily="34" charset="0"/>
                <a:ea typeface="Times New Roman" panose="02020603050405020304" pitchFamily="18" charset="0"/>
              </a:rPr>
              <a:t>because you would rather black the boots of</a:t>
            </a:r>
            <a:br>
              <a:rPr lang="en-GB" sz="1400" dirty="0">
                <a:solidFill>
                  <a:srgbClr val="343434"/>
                </a:solidFill>
                <a:latin typeface="Calibri Light" panose="020F0302020204030204" pitchFamily="34" charset="0"/>
                <a:ea typeface="Times New Roman" panose="02020603050405020304" pitchFamily="18" charset="0"/>
              </a:rPr>
            </a:br>
            <a:r>
              <a:rPr lang="en-GB" sz="1400" dirty="0">
                <a:solidFill>
                  <a:srgbClr val="343434"/>
                </a:solidFill>
                <a:latin typeface="Calibri Light" panose="020F0302020204030204" pitchFamily="34" charset="0"/>
                <a:ea typeface="Times New Roman" panose="02020603050405020304" pitchFamily="18" charset="0"/>
              </a:rPr>
              <a:t>success than enquire whose soul dangles from his</a:t>
            </a:r>
            <a:br>
              <a:rPr lang="en-GB" sz="1400" dirty="0">
                <a:solidFill>
                  <a:srgbClr val="343434"/>
                </a:solidFill>
                <a:latin typeface="Calibri Light" panose="020F0302020204030204" pitchFamily="34" charset="0"/>
                <a:ea typeface="Times New Roman" panose="02020603050405020304" pitchFamily="18" charset="0"/>
              </a:rPr>
            </a:br>
            <a:r>
              <a:rPr lang="en-GB" sz="1400" dirty="0">
                <a:solidFill>
                  <a:srgbClr val="343434"/>
                </a:solidFill>
                <a:latin typeface="Calibri Light" panose="020F0302020204030204" pitchFamily="34" charset="0"/>
                <a:ea typeface="Times New Roman" panose="02020603050405020304" pitchFamily="18" charset="0"/>
              </a:rPr>
              <a:t>watch-chain which would be embarrassing for both</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343434"/>
                </a:solidFill>
                <a:latin typeface="Calibri Light" panose="020F0302020204030204" pitchFamily="34" charset="0"/>
                <a:ea typeface="Times New Roman" panose="02020603050405020304" pitchFamily="18" charset="0"/>
              </a:rPr>
              <a:t>parties and because you</a:t>
            </a:r>
            <a:br>
              <a:rPr lang="en-GB" sz="1400" dirty="0">
                <a:solidFill>
                  <a:srgbClr val="343434"/>
                </a:solidFill>
                <a:latin typeface="Calibri Light" panose="020F0302020204030204" pitchFamily="34" charset="0"/>
                <a:ea typeface="Times New Roman" panose="02020603050405020304" pitchFamily="18" charset="0"/>
              </a:rPr>
            </a:br>
            <a:r>
              <a:rPr lang="en-GB" sz="1400" dirty="0">
                <a:solidFill>
                  <a:srgbClr val="343434"/>
                </a:solidFill>
                <a:latin typeface="Calibri Light" panose="020F0302020204030204" pitchFamily="34" charset="0"/>
                <a:ea typeface="Times New Roman" panose="02020603050405020304" pitchFamily="18" charset="0"/>
              </a:rPr>
              <a:t>unflinchingly applaud all</a:t>
            </a:r>
            <a:br>
              <a:rPr lang="en-GB" sz="1400" dirty="0">
                <a:solidFill>
                  <a:srgbClr val="343434"/>
                </a:solidFill>
                <a:latin typeface="Calibri Light" panose="020F0302020204030204" pitchFamily="34" charset="0"/>
                <a:ea typeface="Times New Roman" panose="02020603050405020304" pitchFamily="18" charset="0"/>
              </a:rPr>
            </a:br>
            <a:r>
              <a:rPr lang="en-GB" sz="1400" dirty="0">
                <a:solidFill>
                  <a:srgbClr val="343434"/>
                </a:solidFill>
                <a:latin typeface="Calibri Light" panose="020F0302020204030204" pitchFamily="34" charset="0"/>
                <a:ea typeface="Times New Roman" panose="02020603050405020304" pitchFamily="18" charset="0"/>
              </a:rPr>
              <a:t>songs containing the words country home and</a:t>
            </a:r>
            <a:br>
              <a:rPr lang="en-GB" sz="1400" dirty="0">
                <a:solidFill>
                  <a:srgbClr val="343434"/>
                </a:solidFill>
                <a:latin typeface="Calibri Light" panose="020F0302020204030204" pitchFamily="34" charset="0"/>
                <a:ea typeface="Times New Roman" panose="02020603050405020304" pitchFamily="18" charset="0"/>
              </a:rPr>
            </a:br>
            <a:r>
              <a:rPr lang="en-GB" sz="1400" dirty="0">
                <a:solidFill>
                  <a:srgbClr val="343434"/>
                </a:solidFill>
                <a:latin typeface="Calibri Light" panose="020F0302020204030204" pitchFamily="34" charset="0"/>
                <a:ea typeface="Times New Roman" panose="02020603050405020304" pitchFamily="18" charset="0"/>
              </a:rPr>
              <a:t>mother when sung at the old </a:t>
            </a:r>
            <a:r>
              <a:rPr lang="en-GB" sz="1400" dirty="0" err="1">
                <a:solidFill>
                  <a:srgbClr val="343434"/>
                </a:solidFill>
                <a:latin typeface="Calibri Light" panose="020F0302020204030204" pitchFamily="34" charset="0"/>
                <a:ea typeface="Times New Roman" panose="02020603050405020304" pitchFamily="18" charset="0"/>
              </a:rPr>
              <a:t>howard</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343434"/>
                </a:solidFill>
                <a:latin typeface="Calibri Light" panose="020F0302020204030204" pitchFamily="34" charset="0"/>
                <a:ea typeface="Times New Roman" panose="02020603050405020304" pitchFamily="18" charset="0"/>
              </a:rPr>
              <a:t>Humanity </a:t>
            </a:r>
            <a:r>
              <a:rPr lang="en-GB" sz="1400" dirty="0" err="1">
                <a:solidFill>
                  <a:srgbClr val="343434"/>
                </a:solidFill>
                <a:latin typeface="Calibri Light" panose="020F0302020204030204" pitchFamily="34" charset="0"/>
                <a:ea typeface="Times New Roman" panose="02020603050405020304" pitchFamily="18" charset="0"/>
              </a:rPr>
              <a:t>i</a:t>
            </a:r>
            <a:r>
              <a:rPr lang="en-GB" sz="1400" dirty="0">
                <a:solidFill>
                  <a:srgbClr val="343434"/>
                </a:solidFill>
                <a:latin typeface="Calibri Light" panose="020F0302020204030204" pitchFamily="34" charset="0"/>
                <a:ea typeface="Times New Roman" panose="02020603050405020304" pitchFamily="18" charset="0"/>
              </a:rPr>
              <a:t> love you because</a:t>
            </a:r>
            <a:br>
              <a:rPr lang="en-GB" sz="1400" dirty="0">
                <a:solidFill>
                  <a:srgbClr val="343434"/>
                </a:solidFill>
                <a:latin typeface="Calibri Light" panose="020F0302020204030204" pitchFamily="34" charset="0"/>
                <a:ea typeface="Times New Roman" panose="02020603050405020304" pitchFamily="18" charset="0"/>
              </a:rPr>
            </a:br>
            <a:r>
              <a:rPr lang="en-GB" sz="1400" dirty="0">
                <a:solidFill>
                  <a:srgbClr val="343434"/>
                </a:solidFill>
                <a:latin typeface="Calibri Light" panose="020F0302020204030204" pitchFamily="34" charset="0"/>
                <a:ea typeface="Times New Roman" panose="02020603050405020304" pitchFamily="18" charset="0"/>
              </a:rPr>
              <a:t>when you're hard up you pawn your</a:t>
            </a:r>
            <a:br>
              <a:rPr lang="en-GB" sz="1400" dirty="0">
                <a:solidFill>
                  <a:srgbClr val="343434"/>
                </a:solidFill>
                <a:latin typeface="Calibri Light" panose="020F0302020204030204" pitchFamily="34" charset="0"/>
                <a:ea typeface="Times New Roman" panose="02020603050405020304" pitchFamily="18" charset="0"/>
              </a:rPr>
            </a:br>
            <a:r>
              <a:rPr lang="en-GB" sz="1400" dirty="0">
                <a:solidFill>
                  <a:srgbClr val="343434"/>
                </a:solidFill>
                <a:latin typeface="Calibri Light" panose="020F0302020204030204" pitchFamily="34" charset="0"/>
                <a:ea typeface="Times New Roman" panose="02020603050405020304" pitchFamily="18" charset="0"/>
              </a:rPr>
              <a:t>intelligence to buy a drink and when</a:t>
            </a:r>
            <a:br>
              <a:rPr lang="en-GB" sz="1400" dirty="0">
                <a:solidFill>
                  <a:srgbClr val="343434"/>
                </a:solidFill>
                <a:latin typeface="Calibri Light" panose="020F0302020204030204" pitchFamily="34" charset="0"/>
                <a:ea typeface="Times New Roman" panose="02020603050405020304" pitchFamily="18" charset="0"/>
              </a:rPr>
            </a:br>
            <a:r>
              <a:rPr lang="en-GB" sz="1400" dirty="0">
                <a:solidFill>
                  <a:srgbClr val="343434"/>
                </a:solidFill>
                <a:latin typeface="Calibri Light" panose="020F0302020204030204" pitchFamily="34" charset="0"/>
                <a:ea typeface="Times New Roman" panose="02020603050405020304" pitchFamily="18" charset="0"/>
              </a:rPr>
              <a:t>you're flush pride keeps</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343434"/>
                </a:solidFill>
                <a:latin typeface="Calibri Light" panose="020F0302020204030204" pitchFamily="34" charset="0"/>
                <a:ea typeface="Times New Roman" panose="02020603050405020304" pitchFamily="18" charset="0"/>
              </a:rPr>
              <a:t>you from the pawn shop and</a:t>
            </a:r>
            <a:br>
              <a:rPr lang="en-GB" sz="1400" dirty="0">
                <a:solidFill>
                  <a:srgbClr val="343434"/>
                </a:solidFill>
                <a:latin typeface="Calibri Light" panose="020F0302020204030204" pitchFamily="34" charset="0"/>
                <a:ea typeface="Times New Roman" panose="02020603050405020304" pitchFamily="18" charset="0"/>
              </a:rPr>
            </a:br>
            <a:r>
              <a:rPr lang="en-GB" sz="1400" dirty="0">
                <a:solidFill>
                  <a:srgbClr val="343434"/>
                </a:solidFill>
                <a:latin typeface="Calibri Light" panose="020F0302020204030204" pitchFamily="34" charset="0"/>
                <a:ea typeface="Times New Roman" panose="02020603050405020304" pitchFamily="18" charset="0"/>
              </a:rPr>
              <a:t>because you are continually committing</a:t>
            </a:r>
            <a:br>
              <a:rPr lang="en-GB" sz="1400" dirty="0">
                <a:solidFill>
                  <a:srgbClr val="343434"/>
                </a:solidFill>
                <a:latin typeface="Calibri Light" panose="020F0302020204030204" pitchFamily="34" charset="0"/>
                <a:ea typeface="Times New Roman" panose="02020603050405020304" pitchFamily="18" charset="0"/>
              </a:rPr>
            </a:br>
            <a:r>
              <a:rPr lang="en-GB" sz="1400" dirty="0">
                <a:solidFill>
                  <a:srgbClr val="343434"/>
                </a:solidFill>
                <a:latin typeface="Calibri Light" panose="020F0302020204030204" pitchFamily="34" charset="0"/>
                <a:ea typeface="Times New Roman" panose="02020603050405020304" pitchFamily="18" charset="0"/>
              </a:rPr>
              <a:t>nuisances but more</a:t>
            </a:r>
            <a:br>
              <a:rPr lang="en-GB" sz="1400" dirty="0">
                <a:solidFill>
                  <a:srgbClr val="343434"/>
                </a:solidFill>
                <a:latin typeface="Calibri Light" panose="020F0302020204030204" pitchFamily="34" charset="0"/>
                <a:ea typeface="Times New Roman" panose="02020603050405020304" pitchFamily="18" charset="0"/>
              </a:rPr>
            </a:br>
            <a:r>
              <a:rPr lang="en-GB" sz="1400" dirty="0">
                <a:solidFill>
                  <a:srgbClr val="343434"/>
                </a:solidFill>
                <a:latin typeface="Calibri Light" panose="020F0302020204030204" pitchFamily="34" charset="0"/>
                <a:ea typeface="Times New Roman" panose="02020603050405020304" pitchFamily="18" charset="0"/>
              </a:rPr>
              <a:t>especially in your own house</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343434"/>
                </a:solidFill>
                <a:latin typeface="Calibri Light" panose="020F0302020204030204" pitchFamily="34" charset="0"/>
                <a:ea typeface="Times New Roman" panose="02020603050405020304" pitchFamily="18" charset="0"/>
              </a:rPr>
              <a:t>Humanity </a:t>
            </a:r>
            <a:r>
              <a:rPr lang="en-GB" sz="1400" dirty="0" err="1">
                <a:solidFill>
                  <a:srgbClr val="343434"/>
                </a:solidFill>
                <a:latin typeface="Calibri Light" panose="020F0302020204030204" pitchFamily="34" charset="0"/>
                <a:ea typeface="Times New Roman" panose="02020603050405020304" pitchFamily="18" charset="0"/>
              </a:rPr>
              <a:t>i</a:t>
            </a:r>
            <a:r>
              <a:rPr lang="en-GB" sz="1400" dirty="0">
                <a:solidFill>
                  <a:srgbClr val="343434"/>
                </a:solidFill>
                <a:latin typeface="Calibri Light" panose="020F0302020204030204" pitchFamily="34" charset="0"/>
                <a:ea typeface="Times New Roman" panose="02020603050405020304" pitchFamily="18" charset="0"/>
              </a:rPr>
              <a:t> love you because you</a:t>
            </a:r>
            <a:br>
              <a:rPr lang="en-GB" sz="1400" dirty="0">
                <a:solidFill>
                  <a:srgbClr val="343434"/>
                </a:solidFill>
                <a:latin typeface="Calibri Light" panose="020F0302020204030204" pitchFamily="34" charset="0"/>
                <a:ea typeface="Times New Roman" panose="02020603050405020304" pitchFamily="18" charset="0"/>
              </a:rPr>
            </a:br>
            <a:r>
              <a:rPr lang="en-GB" sz="1400" dirty="0">
                <a:solidFill>
                  <a:srgbClr val="343434"/>
                </a:solidFill>
                <a:latin typeface="Calibri Light" panose="020F0302020204030204" pitchFamily="34" charset="0"/>
                <a:ea typeface="Times New Roman" panose="02020603050405020304" pitchFamily="18" charset="0"/>
              </a:rPr>
              <a:t>are perpetually putting the secret of</a:t>
            </a:r>
            <a:br>
              <a:rPr lang="en-GB" sz="1400" dirty="0">
                <a:solidFill>
                  <a:srgbClr val="343434"/>
                </a:solidFill>
                <a:latin typeface="Calibri Light" panose="020F0302020204030204" pitchFamily="34" charset="0"/>
                <a:ea typeface="Times New Roman" panose="02020603050405020304" pitchFamily="18" charset="0"/>
              </a:rPr>
            </a:br>
            <a:r>
              <a:rPr lang="en-GB" sz="1400" dirty="0">
                <a:solidFill>
                  <a:srgbClr val="343434"/>
                </a:solidFill>
                <a:latin typeface="Calibri Light" panose="020F0302020204030204" pitchFamily="34" charset="0"/>
                <a:ea typeface="Times New Roman" panose="02020603050405020304" pitchFamily="18" charset="0"/>
              </a:rPr>
              <a:t>life in your pants and forgetting</a:t>
            </a:r>
            <a:br>
              <a:rPr lang="en-GB" sz="1400" dirty="0">
                <a:solidFill>
                  <a:srgbClr val="343434"/>
                </a:solidFill>
                <a:latin typeface="Calibri Light" panose="020F0302020204030204" pitchFamily="34" charset="0"/>
                <a:ea typeface="Times New Roman" panose="02020603050405020304" pitchFamily="18" charset="0"/>
              </a:rPr>
            </a:br>
            <a:r>
              <a:rPr lang="en-GB" sz="1400" dirty="0">
                <a:solidFill>
                  <a:srgbClr val="343434"/>
                </a:solidFill>
                <a:latin typeface="Calibri Light" panose="020F0302020204030204" pitchFamily="34" charset="0"/>
                <a:ea typeface="Times New Roman" panose="02020603050405020304" pitchFamily="18" charset="0"/>
              </a:rPr>
              <a:t>it's there and sitting down</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343434"/>
                </a:solidFill>
                <a:latin typeface="Calibri Light" panose="020F0302020204030204" pitchFamily="34" charset="0"/>
                <a:ea typeface="Times New Roman" panose="02020603050405020304" pitchFamily="18" charset="0"/>
              </a:rPr>
              <a:t>on it</a:t>
            </a:r>
            <a:br>
              <a:rPr lang="en-GB" sz="1400" dirty="0">
                <a:solidFill>
                  <a:srgbClr val="343434"/>
                </a:solidFill>
                <a:latin typeface="Calibri Light" panose="020F0302020204030204" pitchFamily="34" charset="0"/>
                <a:ea typeface="Times New Roman" panose="02020603050405020304" pitchFamily="18" charset="0"/>
              </a:rPr>
            </a:br>
            <a:r>
              <a:rPr lang="en-GB" sz="1400" dirty="0">
                <a:solidFill>
                  <a:srgbClr val="343434"/>
                </a:solidFill>
                <a:latin typeface="Calibri Light" panose="020F0302020204030204" pitchFamily="34" charset="0"/>
                <a:ea typeface="Times New Roman" panose="02020603050405020304" pitchFamily="18" charset="0"/>
              </a:rPr>
              <a:t>and because you are</a:t>
            </a:r>
            <a:br>
              <a:rPr lang="en-GB" sz="1400" dirty="0">
                <a:solidFill>
                  <a:srgbClr val="343434"/>
                </a:solidFill>
                <a:latin typeface="Calibri Light" panose="020F0302020204030204" pitchFamily="34" charset="0"/>
                <a:ea typeface="Times New Roman" panose="02020603050405020304" pitchFamily="18" charset="0"/>
              </a:rPr>
            </a:br>
            <a:r>
              <a:rPr lang="en-GB" sz="1400" dirty="0">
                <a:solidFill>
                  <a:srgbClr val="343434"/>
                </a:solidFill>
                <a:latin typeface="Calibri Light" panose="020F0302020204030204" pitchFamily="34" charset="0"/>
                <a:ea typeface="Times New Roman" panose="02020603050405020304" pitchFamily="18" charset="0"/>
              </a:rPr>
              <a:t>forever making poems in the lap</a:t>
            </a:r>
            <a:br>
              <a:rPr lang="en-GB" sz="1400" dirty="0">
                <a:solidFill>
                  <a:srgbClr val="343434"/>
                </a:solidFill>
                <a:latin typeface="Calibri Light" panose="020F0302020204030204" pitchFamily="34" charset="0"/>
                <a:ea typeface="Times New Roman" panose="02020603050405020304" pitchFamily="18" charset="0"/>
              </a:rPr>
            </a:br>
            <a:r>
              <a:rPr lang="en-GB" sz="1400" dirty="0">
                <a:solidFill>
                  <a:srgbClr val="343434"/>
                </a:solidFill>
                <a:latin typeface="Calibri Light" panose="020F0302020204030204" pitchFamily="34" charset="0"/>
                <a:ea typeface="Times New Roman" panose="02020603050405020304" pitchFamily="18" charset="0"/>
              </a:rPr>
              <a:t>of death Humanity</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err="1">
                <a:solidFill>
                  <a:srgbClr val="343434"/>
                </a:solidFill>
                <a:latin typeface="Calibri Light" panose="020F0302020204030204" pitchFamily="34" charset="0"/>
                <a:ea typeface="Times New Roman" panose="02020603050405020304" pitchFamily="18" charset="0"/>
              </a:rPr>
              <a:t>i</a:t>
            </a:r>
            <a:r>
              <a:rPr lang="en-GB" sz="1400" dirty="0">
                <a:solidFill>
                  <a:srgbClr val="343434"/>
                </a:solidFill>
                <a:latin typeface="Calibri Light" panose="020F0302020204030204" pitchFamily="34" charset="0"/>
                <a:ea typeface="Times New Roman" panose="02020603050405020304" pitchFamily="18" charset="0"/>
              </a:rPr>
              <a:t> hate you</a:t>
            </a:r>
            <a:endParaRPr lang="en-GB" sz="1400"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237856" y="4520534"/>
            <a:ext cx="2143125" cy="2143125"/>
          </a:xfrm>
          <a:prstGeom prst="rect">
            <a:avLst/>
          </a:prstGeom>
        </p:spPr>
      </p:pic>
      <p:pic>
        <p:nvPicPr>
          <p:cNvPr id="4" name="Picture 3"/>
          <p:cNvPicPr>
            <a:picLocks noChangeAspect="1"/>
          </p:cNvPicPr>
          <p:nvPr/>
        </p:nvPicPr>
        <p:blipFill>
          <a:blip r:embed="rId3"/>
          <a:stretch>
            <a:fillRect/>
          </a:stretch>
        </p:blipFill>
        <p:spPr>
          <a:xfrm>
            <a:off x="6017376" y="183524"/>
            <a:ext cx="6017274" cy="1024217"/>
          </a:xfrm>
          <a:prstGeom prst="rect">
            <a:avLst/>
          </a:prstGeom>
        </p:spPr>
      </p:pic>
      <p:sp>
        <p:nvSpPr>
          <p:cNvPr id="5" name="Rectangle 4"/>
          <p:cNvSpPr/>
          <p:nvPr/>
        </p:nvSpPr>
        <p:spPr>
          <a:xfrm>
            <a:off x="7433187" y="1451452"/>
            <a:ext cx="4503174" cy="710451"/>
          </a:xfrm>
          <a:prstGeom prst="rect">
            <a:avLst/>
          </a:prstGeom>
          <a:solidFill>
            <a:schemeClr val="accent6">
              <a:lumMod val="20000"/>
              <a:lumOff val="80000"/>
            </a:schemeClr>
          </a:solidFill>
          <a:ln>
            <a:solidFill>
              <a:schemeClr val="tx1"/>
            </a:solidFill>
          </a:ln>
        </p:spPr>
        <p:txBody>
          <a:bodyPr wrap="square">
            <a:spAutoFit/>
          </a:bodyPr>
          <a:lstStyle/>
          <a:p>
            <a:pPr>
              <a:spcAft>
                <a:spcPts val="500"/>
              </a:spcAft>
            </a:pPr>
            <a:r>
              <a:rPr lang="en-GB" b="1" dirty="0">
                <a:solidFill>
                  <a:srgbClr val="343434"/>
                </a:solidFill>
                <a:latin typeface="Calibri Light" panose="020F0302020204030204" pitchFamily="34" charset="0"/>
                <a:ea typeface="Times New Roman" panose="02020603050405020304" pitchFamily="18" charset="0"/>
              </a:rPr>
              <a:t>“Earwigs in Whiskey”, Mark Payton</a:t>
            </a:r>
            <a:endParaRPr lang="en-GB" dirty="0">
              <a:latin typeface="Times New Roman" panose="02020603050405020304" pitchFamily="18" charset="0"/>
              <a:ea typeface="Times New Roman" panose="02020603050405020304" pitchFamily="18" charset="0"/>
            </a:endParaRPr>
          </a:p>
          <a:p>
            <a:pPr>
              <a:spcAft>
                <a:spcPts val="500"/>
              </a:spcAft>
            </a:pPr>
            <a:r>
              <a:rPr lang="en-GB" b="1" dirty="0">
                <a:solidFill>
                  <a:srgbClr val="343434"/>
                </a:solidFill>
                <a:latin typeface="Calibri Light" panose="020F0302020204030204" pitchFamily="34" charset="0"/>
                <a:ea typeface="Times New Roman" panose="02020603050405020304" pitchFamily="18" charset="0"/>
              </a:rPr>
              <a:t>The English Review p.71 of the Teacher’s Guide</a:t>
            </a:r>
            <a:endParaRPr lang="en-GB" dirty="0">
              <a:latin typeface="Times New Roman" panose="02020603050405020304" pitchFamily="18" charset="0"/>
              <a:ea typeface="Times New Roman" panose="02020603050405020304" pitchFamily="18" charset="0"/>
            </a:endParaRPr>
          </a:p>
        </p:txBody>
      </p:sp>
      <p:sp>
        <p:nvSpPr>
          <p:cNvPr id="6" name="Rectangle 5"/>
          <p:cNvSpPr/>
          <p:nvPr/>
        </p:nvSpPr>
        <p:spPr>
          <a:xfrm>
            <a:off x="6380981" y="2405614"/>
            <a:ext cx="5708614" cy="369332"/>
          </a:xfrm>
          <a:prstGeom prst="rect">
            <a:avLst/>
          </a:prstGeom>
          <a:solidFill>
            <a:schemeClr val="accent4">
              <a:lumMod val="20000"/>
              <a:lumOff val="80000"/>
            </a:schemeClr>
          </a:solidFill>
          <a:ln>
            <a:solidFill>
              <a:schemeClr val="tx1"/>
            </a:solidFill>
          </a:ln>
        </p:spPr>
        <p:txBody>
          <a:bodyPr wrap="none">
            <a:spAutoFit/>
          </a:bodyPr>
          <a:lstStyle/>
          <a:p>
            <a:pPr>
              <a:spcAft>
                <a:spcPts val="1000"/>
              </a:spcAft>
            </a:pPr>
            <a:r>
              <a:rPr lang="en-GB" b="1" dirty="0">
                <a:solidFill>
                  <a:srgbClr val="000000"/>
                </a:solidFill>
                <a:latin typeface="Calibri Light" panose="020F0302020204030204" pitchFamily="34" charset="0"/>
                <a:ea typeface="Times New Roman" panose="02020603050405020304" pitchFamily="18" charset="0"/>
              </a:rPr>
              <a:t>Staging the war</a:t>
            </a:r>
            <a:r>
              <a:rPr lang="en-GB" dirty="0">
                <a:solidFill>
                  <a:srgbClr val="000000"/>
                </a:solidFill>
                <a:latin typeface="Calibri Light" panose="020F0302020204030204" pitchFamily="34" charset="0"/>
                <a:ea typeface="Times New Roman" panose="02020603050405020304" pitchFamily="18" charset="0"/>
              </a:rPr>
              <a:t>, </a:t>
            </a:r>
            <a:r>
              <a:rPr lang="en-GB" b="1" i="1" dirty="0">
                <a:solidFill>
                  <a:srgbClr val="000000"/>
                </a:solidFill>
                <a:latin typeface="Calibri Light" panose="020F0302020204030204" pitchFamily="34" charset="0"/>
                <a:ea typeface="Times New Roman" panose="02020603050405020304" pitchFamily="18" charset="0"/>
              </a:rPr>
              <a:t>Luke </a:t>
            </a:r>
            <a:r>
              <a:rPr lang="en-GB" b="1" i="1" dirty="0" err="1">
                <a:solidFill>
                  <a:srgbClr val="000000"/>
                </a:solidFill>
                <a:latin typeface="Calibri Light" panose="020F0302020204030204" pitchFamily="34" charset="0"/>
                <a:ea typeface="Times New Roman" panose="02020603050405020304" pitchFamily="18" charset="0"/>
              </a:rPr>
              <a:t>McBratney</a:t>
            </a:r>
            <a:r>
              <a:rPr lang="en-GB" b="1" i="1" dirty="0">
                <a:solidFill>
                  <a:srgbClr val="000000"/>
                </a:solidFill>
                <a:latin typeface="Calibri Light" panose="020F0302020204030204" pitchFamily="34" charset="0"/>
                <a:ea typeface="Times New Roman" panose="02020603050405020304" pitchFamily="18" charset="0"/>
              </a:rPr>
              <a:t> p.74 of the Teacher’s Guide </a:t>
            </a:r>
            <a:endParaRPr lang="en-GB"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6261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9267</Words>
  <Application>Microsoft Office PowerPoint</Application>
  <PresentationFormat>Widescreen</PresentationFormat>
  <Paragraphs>1122</Paragraphs>
  <Slides>95</Slides>
  <Notes>1</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95</vt:i4>
      </vt:variant>
    </vt:vector>
  </HeadingPairs>
  <TitlesOfParts>
    <vt:vector size="105" baseType="lpstr">
      <vt:lpstr>Yu Gothic Light</vt:lpstr>
      <vt:lpstr>Arial</vt:lpstr>
      <vt:lpstr>Calibri</vt:lpstr>
      <vt:lpstr>Calibri Light</vt:lpstr>
      <vt:lpstr>Courier New</vt:lpstr>
      <vt:lpstr>Open Sans</vt:lpstr>
      <vt:lpstr>Segoe UI</vt:lpstr>
      <vt:lpstr>Söhne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Discussion:How should poets write about war?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Vocabulary learning (link to David Didau N:\Word of the week - innovation (David Didau).mp4)  1. Say new word, display on screen 2. Say new word in a few different sentences 3. Pronunciation (1): Use phonetical spelling to show how to pronounce word 4. Recognition (2): Spell word, broken down into logical sections. 5. Definition (3): Use synonyms. 6. Etymology 7. Related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Extension: Additional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Ballantyne H C</dc:creator>
  <cp:lastModifiedBy>Ballantyne H C</cp:lastModifiedBy>
  <cp:revision>270</cp:revision>
  <dcterms:created xsi:type="dcterms:W3CDTF">2023-07-04T12:35:24Z</dcterms:created>
  <dcterms:modified xsi:type="dcterms:W3CDTF">2023-10-09T18:09:07Z</dcterms:modified>
</cp:coreProperties>
</file>