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92830-8F51-4198-ADEE-F6C3B724A6FA}" type="datetimeFigureOut">
              <a:rPr lang="en-GB" smtClean="0"/>
              <a:t>02/05/2017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1C02A-E2B5-4502-B2BB-95BD6DDA3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385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B0FB-481D-41C6-B427-7C52E50DFF0E}" type="datetime1">
              <a:rPr lang="en-GB" smtClean="0"/>
              <a:t>02/05/2017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746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63D82-4AE1-4D97-AB66-6E2D3AFFF43A}" type="datetime1">
              <a:rPr lang="en-GB" smtClean="0"/>
              <a:t>02/05/2017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79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83813-514C-493C-84B2-BA2DD3924B78}" type="datetime1">
              <a:rPr lang="en-GB" smtClean="0"/>
              <a:t>02/05/2017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696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FC80-A5F0-4769-B59B-415555B01ACF}" type="datetime1">
              <a:rPr lang="en-GB" smtClean="0"/>
              <a:t>02/05/2017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53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E2073-2CD6-4CF4-9641-5DE8785B8230}" type="datetime1">
              <a:rPr lang="en-GB" smtClean="0"/>
              <a:t>02/05/2017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74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D8E61-1FB2-4B92-A870-D22111C69F0E}" type="datetime1">
              <a:rPr lang="en-GB" smtClean="0"/>
              <a:t>02/05/2017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9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BACC2-0398-4974-B072-CF41FD2CA260}" type="datetime1">
              <a:rPr lang="en-GB" smtClean="0"/>
              <a:t>02/05/2017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5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CC44-A840-40AC-8852-06D9A7CC5DBA}" type="datetime1">
              <a:rPr lang="en-GB" smtClean="0"/>
              <a:t>02/05/2017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91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26CA2-5D30-44D3-8CBE-5858390B3C53}" type="datetime1">
              <a:rPr lang="en-GB" smtClean="0"/>
              <a:t>02/05/2017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24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38A7B-6C8F-4F26-A984-477F3BB1C071}" type="datetime1">
              <a:rPr lang="en-GB" smtClean="0"/>
              <a:t>02/05/2017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53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AB0E961-7F04-4E3C-842C-A442DC1A709D}" type="datetime1">
              <a:rPr lang="en-GB" smtClean="0"/>
              <a:t>02/05/2017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35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DAC7287-0A33-45CB-959F-8E0311864DF4}" type="datetime1">
              <a:rPr lang="en-GB" smtClean="0"/>
              <a:t>02/05/2017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 smtClean="0"/>
              <a:t>Jonathan Peel JLS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7848D1F-F224-4916-989F-1A4289CCC0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77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Jamie </a:t>
            </a:r>
            <a:r>
              <a:rPr lang="en-GB" dirty="0" err="1" smtClean="0"/>
              <a:t>Zeppa</a:t>
            </a:r>
            <a:r>
              <a:rPr lang="en-GB" dirty="0" smtClean="0"/>
              <a:t>: Bhutan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891A80C9-68CB-4260-8BBD-E4ABDF6C67CD}" type="datetime2">
              <a:rPr lang="en-GB" smtClean="0"/>
              <a:t>Tuesday, 02 May 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30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372" y="532739"/>
            <a:ext cx="7729728" cy="1188720"/>
          </a:xfrm>
        </p:spPr>
        <p:txBody>
          <a:bodyPr/>
          <a:lstStyle/>
          <a:p>
            <a:r>
              <a:rPr lang="en-GB" dirty="0" smtClean="0"/>
              <a:t>Purpose: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5929"/>
            <a:ext cx="10515600" cy="4351338"/>
          </a:xfrm>
        </p:spPr>
        <p:txBody>
          <a:bodyPr/>
          <a:lstStyle/>
          <a:p>
            <a:r>
              <a:rPr lang="en-GB" dirty="0" smtClean="0"/>
              <a:t>Travel writing: a personal account of feelings when visiting a new country.  Factual and descriptive.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460607"/>
              </p:ext>
            </p:extLst>
          </p:nvPr>
        </p:nvGraphicFramePr>
        <p:xfrm>
          <a:off x="1853095" y="3288931"/>
          <a:ext cx="809100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883720033"/>
                    </a:ext>
                  </a:extLst>
                </a:gridCol>
                <a:gridCol w="4027005">
                  <a:extLst>
                    <a:ext uri="{9D8B030D-6E8A-4147-A177-3AD203B41FA5}">
                      <a16:colId xmlns:a16="http://schemas.microsoft.com/office/drawing/2014/main" val="3363236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Feature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758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Central Event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064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Factual detail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735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Background detail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046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Evidence</a:t>
                      </a:r>
                      <a:r>
                        <a:rPr lang="en-GB" baseline="0" dirty="0" smtClean="0"/>
                        <a:t> of research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716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Terminology and explanation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Opinion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646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60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562" y="333557"/>
            <a:ext cx="7729728" cy="1188720"/>
          </a:xfrm>
        </p:spPr>
        <p:txBody>
          <a:bodyPr/>
          <a:lstStyle/>
          <a:p>
            <a:r>
              <a:rPr lang="en-GB" dirty="0" smtClean="0"/>
              <a:t>Using Language for effect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501377"/>
              </p:ext>
            </p:extLst>
          </p:nvPr>
        </p:nvGraphicFramePr>
        <p:xfrm>
          <a:off x="2160164" y="1631608"/>
          <a:ext cx="7731126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42">
                  <a:extLst>
                    <a:ext uri="{9D8B030D-6E8A-4147-A177-3AD203B41FA5}">
                      <a16:colId xmlns:a16="http://schemas.microsoft.com/office/drawing/2014/main" val="116287066"/>
                    </a:ext>
                  </a:extLst>
                </a:gridCol>
                <a:gridCol w="2577042">
                  <a:extLst>
                    <a:ext uri="{9D8B030D-6E8A-4147-A177-3AD203B41FA5}">
                      <a16:colId xmlns:a16="http://schemas.microsoft.com/office/drawing/2014/main" val="3570958708"/>
                    </a:ext>
                  </a:extLst>
                </a:gridCol>
                <a:gridCol w="2577042">
                  <a:extLst>
                    <a:ext uri="{9D8B030D-6E8A-4147-A177-3AD203B41FA5}">
                      <a16:colId xmlns:a16="http://schemas.microsoft.com/office/drawing/2014/main" val="1316587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Feeling/Attitude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</a:t>
                      </a:r>
                      <a:endParaRPr lang="en-GB" dirty="0"/>
                    </a:p>
                  </a:txBody>
                  <a:tcPr marL="67227" marR="67227"/>
                </a:tc>
                <a:extLst>
                  <a:ext uri="{0D108BD9-81ED-4DB2-BD59-A6C34878D82A}">
                    <a16:rowId xmlns:a16="http://schemas.microsoft.com/office/drawing/2014/main" val="2463395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 sense of being unable to understand the experience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‘…but I cannot imagine it’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She seems to be unable to understand a country which is so different from what she is used to. She needs </a:t>
                      </a:r>
                      <a:r>
                        <a:rPr lang="en-GB" dirty="0" err="1" smtClean="0"/>
                        <a:t>ot</a:t>
                      </a:r>
                      <a:r>
                        <a:rPr lang="en-GB" dirty="0" smtClean="0"/>
                        <a:t> visualise it in other ways</a:t>
                      </a:r>
                      <a:endParaRPr lang="en-GB" dirty="0"/>
                    </a:p>
                  </a:txBody>
                  <a:tcPr marL="67227" marR="67227"/>
                </a:tc>
                <a:extLst>
                  <a:ext uri="{0D108BD9-81ED-4DB2-BD59-A6C34878D82A}">
                    <a16:rowId xmlns:a16="http://schemas.microsoft.com/office/drawing/2014/main" val="1496623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 lack of enthusiasm for the country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7227" marR="67227"/>
                </a:tc>
                <a:extLst>
                  <a:ext uri="{0D108BD9-81ED-4DB2-BD59-A6C34878D82A}">
                    <a16:rowId xmlns:a16="http://schemas.microsoft.com/office/drawing/2014/main" val="1694826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‘teenagers in acid-washed jeans, Willie Nelson’s greatest hits after the news in English on the Bhutan Broadcasting Service’</a:t>
                      </a:r>
                      <a:endParaRPr lang="en-GB" dirty="0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BBC…</a:t>
                      </a:r>
                      <a:endParaRPr lang="en-GB" dirty="0"/>
                    </a:p>
                  </a:txBody>
                  <a:tcPr marL="67227" marR="67227"/>
                </a:tc>
                <a:extLst>
                  <a:ext uri="{0D108BD9-81ED-4DB2-BD59-A6C34878D82A}">
                    <a16:rowId xmlns:a16="http://schemas.microsoft.com/office/drawing/2014/main" val="1443306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7227" marR="67227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7227" marR="67227"/>
                </a:tc>
                <a:extLst>
                  <a:ext uri="{0D108BD9-81ED-4DB2-BD59-A6C34878D82A}">
                    <a16:rowId xmlns:a16="http://schemas.microsoft.com/office/drawing/2014/main" val="4047284846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20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Observer and Participant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1: In paragraph 2, find 2 quotations to show that she is observing her surroundings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It is not only factual, however. </a:t>
            </a:r>
            <a:r>
              <a:rPr lang="en-GB" dirty="0" err="1" smtClean="0"/>
              <a:t>Zeppa</a:t>
            </a:r>
            <a:r>
              <a:rPr lang="en-GB" dirty="0" smtClean="0"/>
              <a:t> has a lively and engaging writing style. </a:t>
            </a:r>
          </a:p>
          <a:p>
            <a:endParaRPr lang="en-GB" dirty="0"/>
          </a:p>
          <a:p>
            <a:r>
              <a:rPr lang="en-GB" dirty="0" smtClean="0"/>
              <a:t>2: Read paragraph 3: Explain in your own words what the writer thinks of </a:t>
            </a:r>
            <a:r>
              <a:rPr lang="en-GB" dirty="0" err="1" smtClean="0"/>
              <a:t>Thimphu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66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1258" y="174531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Techniques for Effect – focus on the dual role of observer and participant.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294743"/>
              </p:ext>
            </p:extLst>
          </p:nvPr>
        </p:nvGraphicFramePr>
        <p:xfrm>
          <a:off x="872987" y="1512543"/>
          <a:ext cx="105156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0199855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1539112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96090655"/>
                    </a:ext>
                  </a:extLst>
                </a:gridCol>
              </a:tblGrid>
              <a:tr h="350016">
                <a:tc>
                  <a:txBody>
                    <a:bodyPr/>
                    <a:lstStyle/>
                    <a:p>
                      <a:r>
                        <a:rPr lang="en-GB" dirty="0" smtClean="0"/>
                        <a:t>Technique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986146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r>
                        <a:rPr lang="en-GB" dirty="0" smtClean="0"/>
                        <a:t>Repetition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586443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r>
                        <a:rPr lang="en-GB" dirty="0" smtClean="0"/>
                        <a:t>Compound</a:t>
                      </a:r>
                      <a:r>
                        <a:rPr lang="en-GB" baseline="0" dirty="0" smtClean="0"/>
                        <a:t> nouns and adjectives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132050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r>
                        <a:rPr lang="en-GB" dirty="0" smtClean="0"/>
                        <a:t>Imagery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465167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r>
                        <a:rPr lang="en-GB" dirty="0" smtClean="0"/>
                        <a:t>Original Phrases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411419"/>
                  </a:ext>
                </a:extLst>
              </a:tr>
              <a:tr h="350016">
                <a:tc gridSpan="3">
                  <a:txBody>
                    <a:bodyPr/>
                    <a:lstStyle/>
                    <a:p>
                      <a:r>
                        <a:rPr lang="en-GB" dirty="0" smtClean="0"/>
                        <a:t>SPECIFIC WORDS/PHRASES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527374"/>
                  </a:ext>
                </a:extLst>
              </a:tr>
              <a:tr h="891821"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‘Hideously coloured Orange Cream Biscuits’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 small amount</a:t>
                      </a:r>
                      <a:r>
                        <a:rPr lang="en-GB" sz="1400" baseline="0" dirty="0" smtClean="0"/>
                        <a:t> of humour. Sensory imagery is caused by the reference to the absurd quantity of food dye in the product. Emphasises differences.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14685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959310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924933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838409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587934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56149"/>
                  </a:ext>
                </a:extLst>
              </a:tr>
              <a:tr h="35001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99177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8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Syndetic and </a:t>
            </a:r>
            <a:r>
              <a:rPr lang="en-GB" dirty="0" err="1" smtClean="0"/>
              <a:t>Asyndetic</a:t>
            </a:r>
            <a:r>
              <a:rPr lang="en-GB" dirty="0" smtClean="0"/>
              <a:t> listing.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1: Syndetic: lists with each item separated by a conjunction such as ‘and’ (apples and oranges and grapes).</a:t>
            </a:r>
          </a:p>
          <a:p>
            <a:r>
              <a:rPr lang="en-GB" dirty="0" smtClean="0"/>
              <a:t>2: </a:t>
            </a:r>
            <a:r>
              <a:rPr lang="en-GB" dirty="0" err="1" smtClean="0"/>
              <a:t>Asyndetic</a:t>
            </a:r>
            <a:r>
              <a:rPr lang="en-GB" dirty="0" smtClean="0"/>
              <a:t>: Lists with no conjunctions, often not even at the end of the list (umbrellas, shoes, prams and all sorts of things OR </a:t>
            </a:r>
            <a:r>
              <a:rPr lang="en-GB" dirty="0" err="1" smtClean="0"/>
              <a:t>aritcles</a:t>
            </a:r>
            <a:r>
              <a:rPr lang="en-GB" dirty="0" smtClean="0"/>
              <a:t>, adjectives, nouns, prepositions, verbs, clauses… the list was endless.).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641453"/>
              </p:ext>
            </p:extLst>
          </p:nvPr>
        </p:nvGraphicFramePr>
        <p:xfrm>
          <a:off x="2126421" y="4749983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426484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3877548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60062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05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Syndetic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59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Asyndetic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462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861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does the writer…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</a:t>
            </a:r>
            <a:r>
              <a:rPr lang="en-GB" dirty="0" smtClean="0"/>
              <a:t>se language to convey her growing fascination for Bhutan?</a:t>
            </a:r>
          </a:p>
          <a:p>
            <a:endParaRPr lang="en-GB" dirty="0"/>
          </a:p>
          <a:p>
            <a:r>
              <a:rPr lang="en-GB" dirty="0" smtClean="0"/>
              <a:t>Focus on the development of her fascination – At first… Later… By the end of the passage</a:t>
            </a:r>
          </a:p>
          <a:p>
            <a:r>
              <a:rPr lang="en-GB" dirty="0" smtClean="0"/>
              <a:t>Consider the difference between her experience as observer or participant.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Jonathan Peel JLS 2017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52896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127</TotalTime>
  <Words>390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Parcel</vt:lpstr>
      <vt:lpstr>Jamie Zeppa: Bhutan</vt:lpstr>
      <vt:lpstr>Purpose:</vt:lpstr>
      <vt:lpstr>Using Language for effect</vt:lpstr>
      <vt:lpstr>Observer and Participant</vt:lpstr>
      <vt:lpstr>Techniques for Effect – focus on the dual role of observer and participant.</vt:lpstr>
      <vt:lpstr>Syndetic and Asyndetic listing.</vt:lpstr>
      <vt:lpstr>HOW does the writer…</vt:lpstr>
    </vt:vector>
  </TitlesOfParts>
  <Company>John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Jamie Zeppa: Bhutan</dc:title>
  <dc:creator>Jonathan Peel</dc:creator>
  <cp:lastModifiedBy>Jonathan Peel</cp:lastModifiedBy>
  <cp:revision>6</cp:revision>
  <dcterms:created xsi:type="dcterms:W3CDTF">2017-05-02T07:04:42Z</dcterms:created>
  <dcterms:modified xsi:type="dcterms:W3CDTF">2017-05-02T09:12:11Z</dcterms:modified>
</cp:coreProperties>
</file>