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54" d="100"/>
          <a:sy n="54" d="100"/>
        </p:scale>
        <p:origin x="32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6/18/2024</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6/18/2024</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6/18/2024</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6/18/2024</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6/18/2024</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 the ROUND TOWER AT JHANSI (INDIAN MUTINY)</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177351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96145" y="671691"/>
            <a:ext cx="6096000" cy="6186309"/>
          </a:xfrm>
          <a:prstGeom prst="rect">
            <a:avLst/>
          </a:prstGeom>
        </p:spPr>
        <p:txBody>
          <a:bodyPr>
            <a:spAutoFit/>
          </a:bodyPr>
          <a:lstStyle/>
          <a:p>
            <a:r>
              <a:rPr lang="en-GB" dirty="0"/>
              <a:t>IN THE ROUND TOWER AT JHANSI </a:t>
            </a:r>
          </a:p>
          <a:p>
            <a:r>
              <a:rPr lang="en-GB" dirty="0"/>
              <a:t>(INDIAN MUTINY)</a:t>
            </a:r>
          </a:p>
          <a:p>
            <a:r>
              <a:rPr lang="en-GB" dirty="0"/>
              <a:t>A hundred, a thousand to one; even so;</a:t>
            </a:r>
          </a:p>
          <a:p>
            <a:r>
              <a:rPr lang="en-GB" dirty="0"/>
              <a:t>Not a hope in the world remained:</a:t>
            </a:r>
          </a:p>
          <a:p>
            <a:r>
              <a:rPr lang="en-GB" dirty="0"/>
              <a:t>The swarming howling wretches below</a:t>
            </a:r>
          </a:p>
          <a:p>
            <a:r>
              <a:rPr lang="en-GB" dirty="0"/>
              <a:t>Gained and gained and gained.</a:t>
            </a:r>
          </a:p>
          <a:p>
            <a:r>
              <a:rPr lang="en-GB" dirty="0"/>
              <a:t>Skene looked at his pale young wife: – 5</a:t>
            </a:r>
          </a:p>
          <a:p>
            <a:r>
              <a:rPr lang="en-GB" dirty="0"/>
              <a:t>“Is the time come?” –“The time is come!” –</a:t>
            </a:r>
          </a:p>
          <a:p>
            <a:r>
              <a:rPr lang="en-GB" dirty="0"/>
              <a:t>Young, strong, and so full of life:</a:t>
            </a:r>
          </a:p>
          <a:p>
            <a:r>
              <a:rPr lang="en-GB" dirty="0"/>
              <a:t>The agony struck them dumb.</a:t>
            </a:r>
          </a:p>
          <a:p>
            <a:r>
              <a:rPr lang="en-GB" dirty="0"/>
              <a:t>Close his arm about her now,</a:t>
            </a:r>
          </a:p>
          <a:p>
            <a:r>
              <a:rPr lang="en-GB" dirty="0"/>
              <a:t>Close her cheek to his, 10</a:t>
            </a:r>
          </a:p>
          <a:p>
            <a:r>
              <a:rPr lang="en-GB" dirty="0"/>
              <a:t>Close the pistol to her brow –</a:t>
            </a:r>
          </a:p>
          <a:p>
            <a:r>
              <a:rPr lang="en-GB" dirty="0"/>
              <a:t>God forgive them this!</a:t>
            </a:r>
          </a:p>
          <a:p>
            <a:r>
              <a:rPr lang="en-GB" dirty="0"/>
              <a:t>“Will it hurt much?” – “No, mine own:</a:t>
            </a:r>
          </a:p>
          <a:p>
            <a:r>
              <a:rPr lang="en-GB" dirty="0"/>
              <a:t>I wish I could bear the pang for both.”</a:t>
            </a:r>
          </a:p>
          <a:p>
            <a:r>
              <a:rPr lang="en-GB" dirty="0"/>
              <a:t>“I wish I could bear the pang along: 15</a:t>
            </a:r>
          </a:p>
          <a:p>
            <a:r>
              <a:rPr lang="en-GB" dirty="0"/>
              <a:t>Courage dear, I am not loth.”</a:t>
            </a:r>
          </a:p>
          <a:p>
            <a:r>
              <a:rPr lang="en-GB" dirty="0"/>
              <a:t>Kiss and kiss: “It is not pain</a:t>
            </a:r>
          </a:p>
          <a:p>
            <a:r>
              <a:rPr lang="en-GB" dirty="0"/>
              <a:t>Thus to kiss and die.</a:t>
            </a:r>
          </a:p>
          <a:p>
            <a:r>
              <a:rPr lang="en-GB" dirty="0"/>
              <a:t>One kiss more.” – “And yet one again.” –</a:t>
            </a:r>
          </a:p>
          <a:p>
            <a:r>
              <a:rPr lang="en-GB" dirty="0"/>
              <a:t>“Good bye.” – “Good bye.” 2</a:t>
            </a:r>
          </a:p>
        </p:txBody>
      </p:sp>
    </p:spTree>
    <p:extLst>
      <p:ext uri="{BB962C8B-B14F-4D97-AF65-F5344CB8AC3E}">
        <p14:creationId xmlns:p14="http://schemas.microsoft.com/office/powerpoint/2010/main" val="415195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3133" y="890650"/>
            <a:ext cx="11507190" cy="4801314"/>
          </a:xfrm>
          <a:prstGeom prst="rect">
            <a:avLst/>
          </a:prstGeom>
          <a:noFill/>
        </p:spPr>
        <p:txBody>
          <a:bodyPr wrap="square" rtlCol="0">
            <a:spAutoFit/>
          </a:bodyPr>
          <a:lstStyle/>
          <a:p>
            <a:r>
              <a:rPr lang="en-GB" dirty="0" smtClean="0"/>
              <a:t>THEMES:</a:t>
            </a:r>
          </a:p>
          <a:p>
            <a:r>
              <a:rPr lang="en-GB" dirty="0" smtClean="0"/>
              <a:t>-Roles: masculine/feminine</a:t>
            </a:r>
          </a:p>
          <a:p>
            <a:endParaRPr lang="en-GB" dirty="0" smtClean="0"/>
          </a:p>
          <a:p>
            <a:r>
              <a:rPr lang="en-GB" dirty="0" smtClean="0"/>
              <a:t>CONTEXT</a:t>
            </a:r>
          </a:p>
          <a:p>
            <a:r>
              <a:rPr lang="en-GB" dirty="0" smtClean="0"/>
              <a:t>-written in response to article reporting that Captain Skene, under attack by rebels, ordered his wife, Christine and all other Christians in Jhansi to retreat to a tower where they attempted to defend themselves. Unable to do so, Skene killed his wife and then himself to prevent them from being taken prisoner and executed by the mutineers.</a:t>
            </a:r>
          </a:p>
          <a:p>
            <a:endParaRPr lang="en-GB" dirty="0" smtClean="0"/>
          </a:p>
          <a:p>
            <a:r>
              <a:rPr lang="en-GB" dirty="0" smtClean="0"/>
              <a:t>-Indian Rebellion of 1857 continued for one year against the rule of the British East India Company. Known as India’s first war of independence, contributed to the dissolution of the EIC, with the British reorganising the </a:t>
            </a:r>
            <a:r>
              <a:rPr lang="en-GB" dirty="0" err="1" smtClean="0"/>
              <a:t>govt</a:t>
            </a:r>
            <a:r>
              <a:rPr lang="en-GB" dirty="0" smtClean="0"/>
              <a:t> and administration to take direct control as the British Raj.</a:t>
            </a:r>
          </a:p>
          <a:p>
            <a:endParaRPr lang="en-GB" dirty="0" smtClean="0"/>
          </a:p>
          <a:p>
            <a:r>
              <a:rPr lang="en-GB" dirty="0" smtClean="0"/>
              <a:t>-Rossetti added a footnote in 1875 after the revised accounts of the incident were revealed: ‘I retain this little poem, not as historically accurate, but as written and published before I heard the supposed facts of its first verse contradicted.’</a:t>
            </a:r>
          </a:p>
          <a:p>
            <a:endParaRPr lang="en-GB" dirty="0"/>
          </a:p>
          <a:p>
            <a:endParaRPr lang="en-GB" dirty="0" smtClean="0"/>
          </a:p>
          <a:p>
            <a:endParaRPr lang="en-GB" dirty="0"/>
          </a:p>
        </p:txBody>
      </p:sp>
    </p:spTree>
    <p:extLst>
      <p:ext uri="{BB962C8B-B14F-4D97-AF65-F5344CB8AC3E}">
        <p14:creationId xmlns:p14="http://schemas.microsoft.com/office/powerpoint/2010/main" val="3161069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15636" y="1033153"/>
            <a:ext cx="8906494" cy="4524315"/>
          </a:xfrm>
          <a:prstGeom prst="rect">
            <a:avLst/>
          </a:prstGeom>
          <a:noFill/>
        </p:spPr>
        <p:txBody>
          <a:bodyPr wrap="square" rtlCol="0">
            <a:spAutoFit/>
          </a:bodyPr>
          <a:lstStyle/>
          <a:p>
            <a:r>
              <a:rPr lang="en-GB" dirty="0" smtClean="0"/>
              <a:t>-Ballad</a:t>
            </a:r>
          </a:p>
          <a:p>
            <a:r>
              <a:rPr lang="en-GB" dirty="0"/>
              <a:t>-</a:t>
            </a:r>
            <a:r>
              <a:rPr lang="en-GB" dirty="0" smtClean="0"/>
              <a:t>In media res – violent storm, hyperbolic, sets theme of heroism and daring</a:t>
            </a:r>
          </a:p>
          <a:p>
            <a:r>
              <a:rPr lang="en-GB" dirty="0" smtClean="0"/>
              <a:t>-Gerunds animalistic (GM), portrayal of rebelling ‘wretches’ as vicious, aggressive. </a:t>
            </a:r>
            <a:r>
              <a:rPr lang="en-GB" smtClean="0"/>
              <a:t>Homogenous swarm.</a:t>
            </a:r>
            <a:endParaRPr lang="en-GB" dirty="0" smtClean="0"/>
          </a:p>
          <a:p>
            <a:r>
              <a:rPr lang="en-GB" dirty="0" smtClean="0"/>
              <a:t>-Syndetic, plus pace = sense of forward movement, unstoppable</a:t>
            </a:r>
          </a:p>
          <a:p>
            <a:r>
              <a:rPr lang="en-GB" dirty="0" smtClean="0"/>
              <a:t>-Skene – implied he’s known?</a:t>
            </a:r>
          </a:p>
          <a:p>
            <a:r>
              <a:rPr lang="en-GB" dirty="0" smtClean="0"/>
              <a:t>-Wife – stereotypical Victorian femininity, unnamed</a:t>
            </a:r>
          </a:p>
          <a:p>
            <a:r>
              <a:rPr lang="en-GB" dirty="0" smtClean="0"/>
              <a:t>-Pale/young – defenceless, vulnerable</a:t>
            </a:r>
          </a:p>
          <a:p>
            <a:r>
              <a:rPr lang="en-GB" dirty="0" smtClean="0"/>
              <a:t>-Speech short and clipped – post-colonial interpretation (racism) Christian duty </a:t>
            </a:r>
            <a:r>
              <a:rPr lang="en-GB" dirty="0" err="1" smtClean="0"/>
              <a:t>etc</a:t>
            </a:r>
            <a:r>
              <a:rPr lang="en-GB" dirty="0" smtClean="0"/>
              <a:t>?</a:t>
            </a:r>
          </a:p>
          <a:p>
            <a:r>
              <a:rPr lang="en-GB" dirty="0" smtClean="0"/>
              <a:t>-Emotive </a:t>
            </a:r>
            <a:r>
              <a:rPr lang="en-GB" dirty="0" err="1" smtClean="0"/>
              <a:t>lang</a:t>
            </a:r>
            <a:r>
              <a:rPr lang="en-GB" dirty="0" smtClean="0"/>
              <a:t> – evokes empathy</a:t>
            </a:r>
          </a:p>
          <a:p>
            <a:r>
              <a:rPr lang="en-GB" dirty="0" smtClean="0"/>
              <a:t>-Repetition of ‘close’ – relationship, comfort in marriage (Contrast with ADH)</a:t>
            </a:r>
          </a:p>
          <a:p>
            <a:r>
              <a:rPr lang="en-GB" dirty="0" smtClean="0"/>
              <a:t>-God forgive them – suicide as a sin (ADH) Yet is noble?</a:t>
            </a:r>
          </a:p>
          <a:p>
            <a:r>
              <a:rPr lang="en-GB" dirty="0" smtClean="0"/>
              <a:t>-Bravery? Cliché?</a:t>
            </a:r>
          </a:p>
          <a:p>
            <a:r>
              <a:rPr lang="en-GB" dirty="0" smtClean="0"/>
              <a:t>-Immediacy and intimate</a:t>
            </a:r>
          </a:p>
          <a:p>
            <a:endParaRPr lang="en-GB" dirty="0" smtClean="0"/>
          </a:p>
          <a:p>
            <a:endParaRPr lang="en-GB" dirty="0"/>
          </a:p>
        </p:txBody>
      </p:sp>
    </p:spTree>
    <p:extLst>
      <p:ext uri="{BB962C8B-B14F-4D97-AF65-F5344CB8AC3E}">
        <p14:creationId xmlns:p14="http://schemas.microsoft.com/office/powerpoint/2010/main" val="683483303"/>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20</TotalTime>
  <Words>497</Words>
  <Application>Microsoft Office PowerPoint</Application>
  <PresentationFormat>Widescreen</PresentationFormat>
  <Paragraphs>46</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Gill Sans MT</vt:lpstr>
      <vt:lpstr>Wingdings 2</vt:lpstr>
      <vt:lpstr>Dividend</vt:lpstr>
      <vt:lpstr>In the ROUND TOWER AT JHANSI (INDIAN MUTINY)</vt:lpstr>
      <vt:lpstr>PowerPoint Presentation</vt:lpstr>
      <vt:lpstr>PowerPoint Presentation</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ROUND TOWER AT JHANSI (INDIAN MUTINY)</dc:title>
  <dc:creator>Ballantyne H C</dc:creator>
  <cp:lastModifiedBy>Ballantyne H C</cp:lastModifiedBy>
  <cp:revision>3</cp:revision>
  <dcterms:created xsi:type="dcterms:W3CDTF">2024-06-18T09:51:52Z</dcterms:created>
  <dcterms:modified xsi:type="dcterms:W3CDTF">2024-06-18T10:11:55Z</dcterms:modified>
</cp:coreProperties>
</file>