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4"/>
  </p:sldMasterIdLst>
  <p:notesMasterIdLst>
    <p:notesMasterId r:id="rId27"/>
  </p:notesMasterIdLst>
  <p:sldIdLst>
    <p:sldId id="273" r:id="rId5"/>
    <p:sldId id="274" r:id="rId6"/>
    <p:sldId id="699" r:id="rId7"/>
    <p:sldId id="708" r:id="rId8"/>
    <p:sldId id="698" r:id="rId9"/>
    <p:sldId id="715" r:id="rId10"/>
    <p:sldId id="716" r:id="rId11"/>
    <p:sldId id="717" r:id="rId12"/>
    <p:sldId id="722" r:id="rId13"/>
    <p:sldId id="723" r:id="rId14"/>
    <p:sldId id="724" r:id="rId15"/>
    <p:sldId id="718" r:id="rId16"/>
    <p:sldId id="719" r:id="rId17"/>
    <p:sldId id="720" r:id="rId18"/>
    <p:sldId id="721" r:id="rId19"/>
    <p:sldId id="725" r:id="rId20"/>
    <p:sldId id="732" r:id="rId21"/>
    <p:sldId id="729" r:id="rId22"/>
    <p:sldId id="733" r:id="rId23"/>
    <p:sldId id="730" r:id="rId24"/>
    <p:sldId id="731" r:id="rId25"/>
    <p:sldId id="326" r:id="rId2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BB3D206-BFAB-4BD1-A9E3-B49DF08C34C9}" v="2" dt="2022-06-14T08:52:39.13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1"/>
    <p:restoredTop sz="95687"/>
  </p:normalViewPr>
  <p:slideViewPr>
    <p:cSldViewPr snapToGrid="0" snapToObjects="1">
      <p:cViewPr varScale="1">
        <p:scale>
          <a:sx n="72" d="100"/>
          <a:sy n="72" d="100"/>
        </p:scale>
        <p:origin x="1326"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microsoft.com/office/2016/11/relationships/changesInfo" Target="changesInfos/changesInfo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notesMaster" Target="notesMasters/notesMaster1.xml"/><Relationship Id="rId30"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melia Gann" userId="a95102bd-f64e-4ce2-9edd-ab4cfddf1826" providerId="ADAL" clId="{8BB3D206-BFAB-4BD1-A9E3-B49DF08C34C9}"/>
    <pc:docChg chg="addSld modSld">
      <pc:chgData name="Amelia Gann" userId="a95102bd-f64e-4ce2-9edd-ab4cfddf1826" providerId="ADAL" clId="{8BB3D206-BFAB-4BD1-A9E3-B49DF08C34C9}" dt="2022-06-14T08:52:22.530" v="0"/>
      <pc:docMkLst>
        <pc:docMk/>
      </pc:docMkLst>
      <pc:sldChg chg="add">
        <pc:chgData name="Amelia Gann" userId="a95102bd-f64e-4ce2-9edd-ab4cfddf1826" providerId="ADAL" clId="{8BB3D206-BFAB-4BD1-A9E3-B49DF08C34C9}" dt="2022-06-14T08:52:22.530" v="0"/>
        <pc:sldMkLst>
          <pc:docMk/>
          <pc:sldMk cId="4248340963" sldId="326"/>
        </pc:sldMkLst>
      </pc:sldChg>
    </pc:docChg>
  </pc:docChgLst>
  <pc:docChgLst>
    <pc:chgData name="Nick Wallace" userId="4013747d-563c-42aa-bf01-70dd3c96ac1a" providerId="ADAL" clId="{E49B642B-EB03-41E5-8AE9-C4659A5ADC71}"/>
    <pc:docChg chg="delSld">
      <pc:chgData name="Nick Wallace" userId="4013747d-563c-42aa-bf01-70dd3c96ac1a" providerId="ADAL" clId="{E49B642B-EB03-41E5-8AE9-C4659A5ADC71}" dt="2021-08-27T11:53:16.188" v="0" actId="47"/>
      <pc:docMkLst>
        <pc:docMk/>
      </pc:docMkLst>
      <pc:sldChg chg="del">
        <pc:chgData name="Nick Wallace" userId="4013747d-563c-42aa-bf01-70dd3c96ac1a" providerId="ADAL" clId="{E49B642B-EB03-41E5-8AE9-C4659A5ADC71}" dt="2021-08-27T11:53:16.188" v="0" actId="47"/>
        <pc:sldMkLst>
          <pc:docMk/>
          <pc:sldMk cId="1759966650" sldId="310"/>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63F34F7-5696-7245-A73E-A71E67A5EEF6}" type="datetimeFigureOut">
              <a:rPr lang="en-US" smtClean="0"/>
              <a:t>6/14/2022</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0A320B9-1C57-B743-AFFA-D7C875E24DA5}" type="slidenum">
              <a:rPr lang="en-US" smtClean="0"/>
              <a:t>‹#›</a:t>
            </a:fld>
            <a:endParaRPr lang="en-US"/>
          </a:p>
        </p:txBody>
      </p:sp>
    </p:spTree>
    <p:extLst>
      <p:ext uri="{BB962C8B-B14F-4D97-AF65-F5344CB8AC3E}">
        <p14:creationId xmlns:p14="http://schemas.microsoft.com/office/powerpoint/2010/main" val="8709317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5796D01-B61C-4A4D-AD74-E4A6453345C1}"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8497623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800DA85F-09D0-4248-B807-484CC974D749}" type="slidenum">
              <a:rPr lang="en-GB" smtClean="0"/>
              <a:t>22</a:t>
            </a:fld>
            <a:endParaRPr lang="en-GB"/>
          </a:p>
        </p:txBody>
      </p:sp>
    </p:spTree>
    <p:extLst>
      <p:ext uri="{BB962C8B-B14F-4D97-AF65-F5344CB8AC3E}">
        <p14:creationId xmlns:p14="http://schemas.microsoft.com/office/powerpoint/2010/main" val="3600744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7" name="TextBox 6"/>
          <p:cNvSpPr txBox="1"/>
          <p:nvPr userDrawn="1"/>
        </p:nvSpPr>
        <p:spPr>
          <a:xfrm rot="16200000">
            <a:off x="-3075057" y="3075057"/>
            <a:ext cx="6858000" cy="707886"/>
          </a:xfrm>
          <a:prstGeom prst="rect">
            <a:avLst/>
          </a:prstGeom>
          <a:solidFill>
            <a:srgbClr val="FFC000"/>
          </a:solidFill>
        </p:spPr>
        <p:txBody>
          <a:bodyPr wrap="square" rtlCol="0">
            <a:spAutoFit/>
          </a:bodyPr>
          <a:lstStyle/>
          <a:p>
            <a:pPr algn="ctr"/>
            <a:endParaRPr lang="en-GB" sz="4000" b="1" dirty="0">
              <a:solidFill>
                <a:prstClr val="white"/>
              </a:solidFill>
              <a:latin typeface="Century Gothic" panose="020B0502020202020204" pitchFamily="34" charset="0"/>
            </a:endParaRPr>
          </a:p>
        </p:txBody>
      </p:sp>
    </p:spTree>
    <p:extLst>
      <p:ext uri="{BB962C8B-B14F-4D97-AF65-F5344CB8AC3E}">
        <p14:creationId xmlns:p14="http://schemas.microsoft.com/office/powerpoint/2010/main" val="3340185050"/>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7" name="TextBox 6"/>
          <p:cNvSpPr txBox="1"/>
          <p:nvPr/>
        </p:nvSpPr>
        <p:spPr>
          <a:xfrm rot="16200000">
            <a:off x="-3075057" y="3075057"/>
            <a:ext cx="6858000" cy="707886"/>
          </a:xfrm>
          <a:prstGeom prst="rect">
            <a:avLst/>
          </a:prstGeom>
          <a:solidFill>
            <a:srgbClr val="FFC000"/>
          </a:solidFill>
        </p:spPr>
        <p:txBody>
          <a:bodyPr wrap="square" rtlCol="0">
            <a:spAutoFit/>
          </a:bodyPr>
          <a:lstStyle/>
          <a:p>
            <a:pPr algn="ctr"/>
            <a:endParaRPr lang="en-GB" sz="4000" b="1" dirty="0">
              <a:solidFill>
                <a:prstClr val="white"/>
              </a:solidFill>
              <a:latin typeface="Century Gothic" panose="020B0502020202020204" pitchFamily="34" charset="0"/>
            </a:endParaRPr>
          </a:p>
        </p:txBody>
      </p:sp>
    </p:spTree>
    <p:extLst>
      <p:ext uri="{BB962C8B-B14F-4D97-AF65-F5344CB8AC3E}">
        <p14:creationId xmlns:p14="http://schemas.microsoft.com/office/powerpoint/2010/main" val="734639380"/>
      </p:ext>
    </p:extLst>
  </p:cSld>
  <p:clrMap bg1="dk1" tx1="lt1" bg2="dk2" tx2="lt2" accent1="accent1" accent2="accent2" accent3="accent3" accent4="accent4" accent5="accent5" accent6="accent6" hlink="hlink" folHlink="folHlink"/>
  <p:sldLayoutIdLst>
    <p:sldLayoutId id="2147483673"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1.xml"/><Relationship Id="rId4" Type="http://schemas.openxmlformats.org/officeDocument/2006/relationships/image" Target="../media/image10.jpeg"/></Relationships>
</file>

<file path=ppt/slides/_rels/slide1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3.jpeg"/><Relationship Id="rId1" Type="http://schemas.openxmlformats.org/officeDocument/2006/relationships/slideLayout" Target="../slideLayouts/slideLayout1.xml"/><Relationship Id="rId4" Type="http://schemas.openxmlformats.org/officeDocument/2006/relationships/image" Target="../media/image9.png"/></Relationships>
</file>

<file path=ppt/slides/_rels/slide1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3.jpeg"/><Relationship Id="rId1" Type="http://schemas.openxmlformats.org/officeDocument/2006/relationships/slideLayout" Target="../slideLayouts/slideLayout1.xml"/><Relationship Id="rId4" Type="http://schemas.openxmlformats.org/officeDocument/2006/relationships/image" Target="../media/image9.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jpe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hyperlink" Target="https://forms.office.com/Pages/ResponsePage.aspx?id=dBTLADSljUaCn2NuzjLCTHJLiI302r5AmDJRSl_MTiNUQjJaNFAyMkVXOE1UM0xXNEEwMkxJWDk4MC4u" TargetMode="External"/><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14.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gif"/><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png"/><Relationship Id="rId1" Type="http://schemas.openxmlformats.org/officeDocument/2006/relationships/slideLayout" Target="../slideLayouts/slideLayout1.xml"/><Relationship Id="rId5" Type="http://schemas.openxmlformats.org/officeDocument/2006/relationships/image" Target="../media/image8.png"/><Relationship Id="rId4" Type="http://schemas.openxmlformats.org/officeDocument/2006/relationships/image" Target="../media/image7.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730862" y="1117935"/>
            <a:ext cx="8303337" cy="452431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In this lesson, students will be mastering the following:</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Mastery Content:</a:t>
            </a:r>
          </a:p>
          <a:p>
            <a:pPr marL="285750" indent="-285750">
              <a:buFont typeface="Arial" panose="020B0604020202020204" pitchFamily="34" charset="0"/>
              <a:buChar char="•"/>
            </a:pPr>
            <a:r>
              <a:rPr lang="en-GB" dirty="0">
                <a:solidFill>
                  <a:schemeClr val="bg1"/>
                </a:solidFill>
                <a:latin typeface="Century Gothic" panose="020B0502020202020204" pitchFamily="34" charset="0"/>
              </a:rPr>
              <a:t>Jane advertises for a job outside of Lowood School</a:t>
            </a:r>
          </a:p>
          <a:p>
            <a:pPr marL="285750" indent="-285750">
              <a:buFont typeface="Arial" panose="020B0604020202020204" pitchFamily="34" charset="0"/>
              <a:buChar char="•"/>
            </a:pPr>
            <a:r>
              <a:rPr lang="en-GB" dirty="0">
                <a:solidFill>
                  <a:schemeClr val="bg1"/>
                </a:solidFill>
                <a:latin typeface="Century Gothic" panose="020B0502020202020204" pitchFamily="34" charset="0"/>
              </a:rPr>
              <a:t>She receives a job offer from Thornfield Hall to be a governess</a:t>
            </a:r>
            <a:endParaRPr kumimoji="0" lang="en-GB" sz="180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8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Bessie visits Jane and recounts what has happened to the Reed family;</a:t>
            </a:r>
          </a:p>
          <a:p>
            <a:pPr marL="742950" marR="0" lvl="1"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8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Georgiana and Eliza are pretty, but silly</a:t>
            </a:r>
          </a:p>
          <a:p>
            <a:pPr marL="742950" marR="0" lvl="1"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8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John Reed is irresponsible</a:t>
            </a:r>
          </a:p>
          <a:p>
            <a:pPr marL="742950" marR="0" lvl="1"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8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Mrs Reed is anxious because John is frittering away the family money</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8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Jane is now a young woman. The events of her childhood have formed her character as an adult</a:t>
            </a:r>
          </a:p>
          <a:p>
            <a:pPr marR="0" lvl="0" algn="l" defTabSz="914400" rtl="0" eaLnBrk="1" fontAlgn="auto" latinLnBrk="0" hangingPunct="1">
              <a:lnSpc>
                <a:spcPct val="100000"/>
              </a:lnSpc>
              <a:spcBef>
                <a:spcPts val="0"/>
              </a:spcBef>
              <a:spcAft>
                <a:spcPts val="0"/>
              </a:spcAft>
              <a:buClrTx/>
              <a:buSzTx/>
              <a:tabLst/>
              <a:defRPr/>
            </a:pPr>
            <a:r>
              <a:rPr lang="en-GB" b="1" dirty="0">
                <a:solidFill>
                  <a:prstClr val="black"/>
                </a:solidFill>
                <a:latin typeface="Century Gothic" panose="020B0502020202020204" pitchFamily="34" charset="0"/>
              </a:rPr>
              <a:t>Learning Objective:</a:t>
            </a:r>
          </a:p>
          <a:p>
            <a:pPr lvl="0" defTabSz="914400"/>
            <a:r>
              <a:rPr lang="en-GB" dirty="0">
                <a:solidFill>
                  <a:prstClr val="black"/>
                </a:solidFill>
                <a:latin typeface="Century Gothic" panose="020B0502020202020204" pitchFamily="34" charset="0"/>
              </a:rPr>
              <a:t>To explore how and why Jane has changed since the beginning of the novel. </a:t>
            </a:r>
            <a:endParaRPr kumimoji="0" lang="en-GB" sz="180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endParaRPr>
          </a:p>
        </p:txBody>
      </p:sp>
      <p:sp>
        <p:nvSpPr>
          <p:cNvPr id="4" name="TextBox 3"/>
          <p:cNvSpPr txBox="1"/>
          <p:nvPr/>
        </p:nvSpPr>
        <p:spPr>
          <a:xfrm rot="16200000">
            <a:off x="-3075058" y="3075056"/>
            <a:ext cx="6858002" cy="70788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40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Mastery Content</a:t>
            </a:r>
          </a:p>
        </p:txBody>
      </p:sp>
    </p:spTree>
    <p:extLst>
      <p:ext uri="{BB962C8B-B14F-4D97-AF65-F5344CB8AC3E}">
        <p14:creationId xmlns:p14="http://schemas.microsoft.com/office/powerpoint/2010/main" val="40419348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87982" y="68431"/>
            <a:ext cx="8284214" cy="461665"/>
          </a:xfrm>
          <a:prstGeom prst="rect">
            <a:avLst/>
          </a:prstGeom>
          <a:noFill/>
          <a:ln>
            <a:noFill/>
          </a:ln>
        </p:spPr>
        <p:style>
          <a:lnRef idx="2">
            <a:schemeClr val="dk1"/>
          </a:lnRef>
          <a:fillRef idx="1">
            <a:schemeClr val="lt1"/>
          </a:fillRef>
          <a:effectRef idx="0">
            <a:schemeClr val="dk1"/>
          </a:effectRef>
          <a:fontRef idx="minor">
            <a:schemeClr val="dk1"/>
          </a:fontRef>
        </p:style>
        <p:txBody>
          <a:bodyPr wrap="square" rtlCol="0">
            <a:spAutoFit/>
          </a:bodyPr>
          <a:lstStyle/>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GB" sz="2400" b="1" i="0" u="none"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rPr>
              <a:t>Discuss the answers to these questions in pairs:</a:t>
            </a:r>
          </a:p>
        </p:txBody>
      </p:sp>
      <p:sp>
        <p:nvSpPr>
          <p:cNvPr id="9" name="TextBox 8"/>
          <p:cNvSpPr txBox="1"/>
          <p:nvPr/>
        </p:nvSpPr>
        <p:spPr>
          <a:xfrm rot="16200000">
            <a:off x="-3075058" y="3075056"/>
            <a:ext cx="6858002" cy="70788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40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Jane Eyre</a:t>
            </a:r>
          </a:p>
        </p:txBody>
      </p:sp>
      <p:sp>
        <p:nvSpPr>
          <p:cNvPr id="8" name="TextBox 7"/>
          <p:cNvSpPr txBox="1"/>
          <p:nvPr/>
        </p:nvSpPr>
        <p:spPr>
          <a:xfrm>
            <a:off x="787982" y="691440"/>
            <a:ext cx="8284214" cy="5632311"/>
          </a:xfrm>
          <a:prstGeom prst="rect">
            <a:avLst/>
          </a:prstGeom>
          <a:noFill/>
          <a:ln>
            <a:noFill/>
          </a:ln>
        </p:spPr>
        <p:style>
          <a:lnRef idx="2">
            <a:schemeClr val="dk1"/>
          </a:lnRef>
          <a:fillRef idx="1">
            <a:schemeClr val="lt1"/>
          </a:fillRef>
          <a:effectRef idx="0">
            <a:schemeClr val="dk1"/>
          </a:effectRef>
          <a:fontRef idx="minor">
            <a:schemeClr val="dk1"/>
          </a:fontRef>
        </p:style>
        <p:txBody>
          <a:bodyPr wrap="square" rtlCol="0">
            <a:spAutoFit/>
          </a:bodyPr>
          <a:lstStyle/>
          <a:p>
            <a:pPr marL="457200" marR="0" lvl="0" indent="-457200" algn="l" defTabSz="914400" rtl="0" eaLnBrk="1" fontAlgn="auto" latinLnBrk="0" hangingPunct="1">
              <a:lnSpc>
                <a:spcPct val="100000"/>
              </a:lnSpc>
              <a:spcBef>
                <a:spcPts val="0"/>
              </a:spcBef>
              <a:spcAft>
                <a:spcPts val="600"/>
              </a:spcAft>
              <a:buClrTx/>
              <a:buSzTx/>
              <a:buFont typeface="+mj-lt"/>
              <a:buAutoNum type="arabicPeriod"/>
              <a:tabLst/>
              <a:defRPr/>
            </a:pPr>
            <a:r>
              <a:rPr kumimoji="0" lang="en-GB" sz="2400" b="1" i="0" u="none" strike="noStrike" kern="1200" cap="none" spc="0" normalizeH="0" baseline="0" noProof="0" dirty="0">
                <a:ln>
                  <a:noFill/>
                </a:ln>
                <a:solidFill>
                  <a:srgbClr val="00B050"/>
                </a:solidFill>
                <a:effectLst/>
                <a:uLnTx/>
                <a:uFillTx/>
                <a:latin typeface="Century Gothic" panose="020B0502020202020204" pitchFamily="34" charset="0"/>
                <a:ea typeface="Calibri" panose="020F0502020204030204" pitchFamily="34" charset="0"/>
                <a:cs typeface="Times New Roman" panose="02020603050405020304" pitchFamily="18" charset="0"/>
              </a:rPr>
              <a:t>Bessie has come to visit Jane Eyre.</a:t>
            </a:r>
          </a:p>
          <a:p>
            <a:pPr marL="457200" marR="0" lvl="0" indent="-457200" algn="l" defTabSz="914400" rtl="0" eaLnBrk="1" fontAlgn="auto" latinLnBrk="0" hangingPunct="1">
              <a:lnSpc>
                <a:spcPct val="100000"/>
              </a:lnSpc>
              <a:spcBef>
                <a:spcPts val="0"/>
              </a:spcBef>
              <a:spcAft>
                <a:spcPts val="600"/>
              </a:spcAft>
              <a:buClrTx/>
              <a:buSzTx/>
              <a:buFont typeface="+mj-lt"/>
              <a:buAutoNum type="arabicPeriod"/>
              <a:tabLst/>
              <a:defRPr/>
            </a:pPr>
            <a:r>
              <a:rPr kumimoji="0" lang="en-GB" sz="2400" b="1" i="0" u="none" strike="noStrike" kern="1200" cap="none" spc="0" normalizeH="0" baseline="0" noProof="0" dirty="0">
                <a:ln>
                  <a:noFill/>
                </a:ln>
                <a:solidFill>
                  <a:srgbClr val="00B050"/>
                </a:solidFill>
                <a:effectLst/>
                <a:uLnTx/>
                <a:uFillTx/>
                <a:latin typeface="Century Gothic" panose="020B0502020202020204" pitchFamily="34" charset="0"/>
                <a:ea typeface="Calibri" panose="020F0502020204030204" pitchFamily="34" charset="0"/>
                <a:cs typeface="Times New Roman" panose="02020603050405020304" pitchFamily="18" charset="0"/>
              </a:rPr>
              <a:t>Bessie has two children. She named her daughter ‘Jane’.</a:t>
            </a:r>
          </a:p>
          <a:p>
            <a:pPr marL="457200" marR="0" lvl="0" indent="-457200" algn="l" defTabSz="914400" rtl="0" eaLnBrk="1" fontAlgn="auto" latinLnBrk="0" hangingPunct="1">
              <a:lnSpc>
                <a:spcPct val="100000"/>
              </a:lnSpc>
              <a:spcBef>
                <a:spcPts val="0"/>
              </a:spcBef>
              <a:spcAft>
                <a:spcPts val="600"/>
              </a:spcAft>
              <a:buClrTx/>
              <a:buSzTx/>
              <a:buFont typeface="+mj-lt"/>
              <a:buAutoNum type="arabicPeriod"/>
              <a:tabLst/>
              <a:defRPr/>
            </a:pPr>
            <a:r>
              <a:rPr kumimoji="0" lang="en-GB" sz="2400" b="1" i="0" u="none" strike="noStrike" kern="1200" cap="none" spc="0" normalizeH="0" baseline="0" noProof="0" dirty="0">
                <a:ln>
                  <a:noFill/>
                </a:ln>
                <a:solidFill>
                  <a:srgbClr val="00B050"/>
                </a:solidFill>
                <a:effectLst/>
                <a:uLnTx/>
                <a:uFillTx/>
                <a:latin typeface="Century Gothic" panose="020B0502020202020204" pitchFamily="34" charset="0"/>
                <a:ea typeface="Calibri" panose="020F0502020204030204" pitchFamily="34" charset="0"/>
                <a:cs typeface="Times New Roman" panose="02020603050405020304" pitchFamily="18" charset="0"/>
              </a:rPr>
              <a:t>The lord’s family didn’t want Georgiana to marry their son. He and Georgiana were going to run away and get married in secret, but they were found out. Bessie says that Eliza stopped them from running away because she was jealous of her sister.</a:t>
            </a:r>
          </a:p>
          <a:p>
            <a:pPr marL="457200" marR="0" lvl="0" indent="-457200" algn="l" defTabSz="914400" rtl="0" eaLnBrk="1" fontAlgn="auto" latinLnBrk="0" hangingPunct="1">
              <a:lnSpc>
                <a:spcPct val="100000"/>
              </a:lnSpc>
              <a:spcBef>
                <a:spcPts val="0"/>
              </a:spcBef>
              <a:spcAft>
                <a:spcPts val="600"/>
              </a:spcAft>
              <a:buClrTx/>
              <a:buSzTx/>
              <a:buFont typeface="+mj-lt"/>
              <a:buAutoNum type="arabicPeriod"/>
              <a:tabLst/>
              <a:defRPr/>
            </a:pPr>
            <a:r>
              <a:rPr kumimoji="0" lang="en-GB" sz="2400" b="1" i="0" u="none" strike="noStrike" kern="1200" cap="none" spc="0" normalizeH="0" baseline="0" noProof="0" dirty="0">
                <a:ln>
                  <a:noFill/>
                </a:ln>
                <a:solidFill>
                  <a:srgbClr val="00B050"/>
                </a:solidFill>
                <a:effectLst/>
                <a:uLnTx/>
                <a:uFillTx/>
                <a:latin typeface="Century Gothic" panose="020B0502020202020204" pitchFamily="34" charset="0"/>
                <a:ea typeface="Calibri" panose="020F0502020204030204" pitchFamily="34" charset="0"/>
                <a:cs typeface="Times New Roman" panose="02020603050405020304" pitchFamily="18" charset="0"/>
              </a:rPr>
              <a:t>John Reed failed all his university exams and dropped out. John’s uncle doesn’t think that he will be able to become a barrister because he is too reckless and irresponsible. John is spending a lot of the family’s money.</a:t>
            </a:r>
          </a:p>
          <a:p>
            <a:pPr marL="457200" marR="0" lvl="0" indent="-457200" algn="l" defTabSz="914400" rtl="0" eaLnBrk="1" fontAlgn="auto" latinLnBrk="0" hangingPunct="1">
              <a:lnSpc>
                <a:spcPct val="100000"/>
              </a:lnSpc>
              <a:spcBef>
                <a:spcPts val="0"/>
              </a:spcBef>
              <a:spcAft>
                <a:spcPts val="600"/>
              </a:spcAft>
              <a:buClrTx/>
              <a:buSzTx/>
              <a:buFont typeface="+mj-lt"/>
              <a:buAutoNum type="arabicPeriod"/>
              <a:tabLst/>
              <a:defRPr/>
            </a:pPr>
            <a:r>
              <a:rPr kumimoji="0" lang="en-GB" sz="2800" b="1" i="0" u="none"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rPr>
              <a:t>What were your thoughts on this question?</a:t>
            </a:r>
          </a:p>
        </p:txBody>
      </p:sp>
    </p:spTree>
    <p:extLst>
      <p:ext uri="{BB962C8B-B14F-4D97-AF65-F5344CB8AC3E}">
        <p14:creationId xmlns:p14="http://schemas.microsoft.com/office/powerpoint/2010/main" val="38268224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87982" y="68431"/>
            <a:ext cx="8284214" cy="164660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GB" sz="2400" b="1" i="0" u="none"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rPr>
              <a:t>After telling Jane about the Reed family, Bessie asks about Jane. </a:t>
            </a:r>
          </a:p>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GB" sz="2400" b="1" i="0" u="none"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rPr>
              <a:t>Through Bessie’s eyes, we can see how much Jane has changed over the past eight years. </a:t>
            </a:r>
          </a:p>
        </p:txBody>
      </p:sp>
      <p:sp>
        <p:nvSpPr>
          <p:cNvPr id="9" name="TextBox 8"/>
          <p:cNvSpPr txBox="1"/>
          <p:nvPr/>
        </p:nvSpPr>
        <p:spPr>
          <a:xfrm rot="16200000">
            <a:off x="-3075058" y="3075056"/>
            <a:ext cx="6858002" cy="70788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40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Jane Eyre</a:t>
            </a:r>
          </a:p>
        </p:txBody>
      </p:sp>
      <p:sp>
        <p:nvSpPr>
          <p:cNvPr id="11" name="TextBox 10"/>
          <p:cNvSpPr txBox="1"/>
          <p:nvPr/>
        </p:nvSpPr>
        <p:spPr>
          <a:xfrm>
            <a:off x="4152265" y="2914977"/>
            <a:ext cx="4919931" cy="283154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GB" sz="2400" b="1" i="0" u="none" strike="noStrike" kern="1200" cap="none" spc="0" normalizeH="0" baseline="0" noProof="0" dirty="0">
                <a:ln>
                  <a:noFill/>
                </a:ln>
                <a:solidFill>
                  <a:prstClr val="black"/>
                </a:solidFill>
                <a:effectLst/>
                <a:uLnTx/>
                <a:uFillTx/>
                <a:latin typeface="Century Gothic" panose="020B0502020202020204" pitchFamily="34" charset="0"/>
                <a:ea typeface="+mn-ea"/>
                <a:cs typeface="Times New Roman" panose="02020603050405020304" pitchFamily="18" charset="0"/>
              </a:rPr>
              <a:t>For the final time… Let’s read!</a:t>
            </a:r>
          </a:p>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GB" sz="2400" b="1" i="0" u="none" strike="noStrike" kern="1200" cap="none" spc="0" normalizeH="0" baseline="0" noProof="0" dirty="0">
                <a:ln>
                  <a:noFill/>
                </a:ln>
                <a:solidFill>
                  <a:prstClr val="black"/>
                </a:solidFill>
                <a:effectLst/>
                <a:uLnTx/>
                <a:uFillTx/>
                <a:latin typeface="Century Gothic" panose="020B0502020202020204" pitchFamily="34" charset="0"/>
                <a:ea typeface="+mn-ea"/>
                <a:cs typeface="Times New Roman" panose="02020603050405020304" pitchFamily="18" charset="0"/>
              </a:rPr>
              <a:t>Read from,</a:t>
            </a:r>
            <a:r>
              <a:rPr kumimoji="0" lang="en-GB" sz="24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Times New Roman" panose="02020603050405020304" pitchFamily="18" charset="0"/>
              </a:rPr>
              <a:t> ‘“</a:t>
            </a:r>
            <a:r>
              <a:rPr kumimoji="0" lang="en-GB" sz="2400" b="0" i="0" u="none"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rPr>
              <a:t>I am afraid you are disappointed in me…”’ </a:t>
            </a:r>
            <a:r>
              <a:rPr kumimoji="0" lang="en-GB" sz="24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Times New Roman" panose="02020603050405020304" pitchFamily="18" charset="0"/>
              </a:rPr>
              <a:t>(</a:t>
            </a:r>
            <a:r>
              <a:rPr kumimoji="0" lang="en-GB" sz="2400" b="1" i="0" u="none" strike="noStrike" kern="1200" cap="none" spc="0" normalizeH="0" baseline="0" noProof="0" dirty="0">
                <a:ln>
                  <a:noFill/>
                </a:ln>
                <a:solidFill>
                  <a:prstClr val="black"/>
                </a:solidFill>
                <a:effectLst/>
                <a:uLnTx/>
                <a:uFillTx/>
                <a:latin typeface="Century Gothic" panose="020B0502020202020204" pitchFamily="34" charset="0"/>
                <a:ea typeface="+mn-ea"/>
                <a:cs typeface="Times New Roman" panose="02020603050405020304" pitchFamily="18" charset="0"/>
              </a:rPr>
              <a:t>page 108</a:t>
            </a:r>
            <a:r>
              <a:rPr kumimoji="0" lang="en-GB" sz="24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Times New Roman" panose="02020603050405020304" pitchFamily="18" charset="0"/>
              </a:rPr>
              <a:t>)</a:t>
            </a:r>
          </a:p>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GB" sz="2400" b="1" i="0" u="none" strike="noStrike" kern="1200" cap="none" spc="0" normalizeH="0" baseline="0" noProof="0" dirty="0">
                <a:ln>
                  <a:noFill/>
                </a:ln>
                <a:solidFill>
                  <a:prstClr val="black"/>
                </a:solidFill>
                <a:effectLst/>
                <a:uLnTx/>
                <a:uFillTx/>
                <a:latin typeface="Century Gothic" panose="020B0502020202020204" pitchFamily="34" charset="0"/>
                <a:ea typeface="+mn-ea"/>
                <a:cs typeface="Times New Roman" panose="02020603050405020304" pitchFamily="18" charset="0"/>
              </a:rPr>
              <a:t>Read to,</a:t>
            </a:r>
            <a:r>
              <a:rPr kumimoji="0" lang="en-GB" sz="24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Times New Roman" panose="02020603050405020304" pitchFamily="18" charset="0"/>
              </a:rPr>
              <a:t> </a:t>
            </a:r>
            <a:r>
              <a:rPr kumimoji="0" lang="en-GB" sz="2400" b="0" i="0" u="none" strike="noStrike" kern="1200" cap="none" spc="0" normalizeH="0" baseline="0" noProof="0" dirty="0" err="1">
                <a:ln>
                  <a:noFill/>
                </a:ln>
                <a:solidFill>
                  <a:prstClr val="black"/>
                </a:solidFill>
                <a:effectLst/>
                <a:uLnTx/>
                <a:uFillTx/>
                <a:latin typeface="Century Gothic" panose="020B0502020202020204" pitchFamily="34" charset="0"/>
                <a:ea typeface="+mn-ea"/>
                <a:cs typeface="Times New Roman" panose="02020603050405020304" pitchFamily="18" charset="0"/>
              </a:rPr>
              <a:t>‘</a:t>
            </a:r>
            <a:r>
              <a:rPr kumimoji="0" lang="en-GB" sz="2400" b="0" i="0" u="none" strike="noStrike" kern="1200" cap="none" spc="0" normalizeH="0" baseline="0" noProof="0" dirty="0" err="1">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rPr>
              <a:t>a</a:t>
            </a:r>
            <a:r>
              <a:rPr kumimoji="0" lang="en-GB" sz="2400" b="0" i="0" u="none"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rPr>
              <a:t> new life in the unknown environs of </a:t>
            </a:r>
            <a:r>
              <a:rPr kumimoji="0" lang="en-GB" sz="2400" b="0" i="0" u="none" strike="noStrike" kern="1200" cap="none" spc="0" normalizeH="0" baseline="0" noProof="0" dirty="0" err="1">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rPr>
              <a:t>Millcote</a:t>
            </a:r>
            <a:r>
              <a:rPr kumimoji="0" lang="en-GB" sz="2400" b="0" i="0" u="none"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rPr>
              <a:t>.</a:t>
            </a:r>
            <a:r>
              <a:rPr kumimoji="0" lang="en-GB" sz="24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Times New Roman" panose="02020603050405020304" pitchFamily="18" charset="0"/>
              </a:rPr>
              <a:t>’ (</a:t>
            </a:r>
            <a:r>
              <a:rPr kumimoji="0" lang="en-GB" sz="2400" b="1" i="0" u="none" strike="noStrike" kern="1200" cap="none" spc="0" normalizeH="0" baseline="0" noProof="0" dirty="0">
                <a:ln>
                  <a:noFill/>
                </a:ln>
                <a:solidFill>
                  <a:prstClr val="black"/>
                </a:solidFill>
                <a:effectLst/>
                <a:uLnTx/>
                <a:uFillTx/>
                <a:latin typeface="Century Gothic" panose="020B0502020202020204" pitchFamily="34" charset="0"/>
                <a:ea typeface="+mn-ea"/>
                <a:cs typeface="Times New Roman" panose="02020603050405020304" pitchFamily="18" charset="0"/>
              </a:rPr>
              <a:t>page 110</a:t>
            </a:r>
            <a:r>
              <a:rPr kumimoji="0" lang="en-GB" sz="24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Times New Roman" panose="02020603050405020304" pitchFamily="18" charset="0"/>
              </a:rPr>
              <a:t>)</a:t>
            </a:r>
            <a:endParaRPr kumimoji="0" lang="en-GB" sz="24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endParaRPr>
          </a:p>
        </p:txBody>
      </p:sp>
      <p:pic>
        <p:nvPicPr>
          <p:cNvPr id="6" name="Picture 5"/>
          <p:cNvPicPr>
            <a:picLocks noChangeAspect="1"/>
          </p:cNvPicPr>
          <p:nvPr/>
        </p:nvPicPr>
        <p:blipFill rotWithShape="1">
          <a:blip r:embed="rId2" cstate="screen">
            <a:extLst>
              <a:ext uri="{28A0092B-C50C-407E-A947-70E740481C1C}">
                <a14:useLocalDpi xmlns:a14="http://schemas.microsoft.com/office/drawing/2010/main"/>
              </a:ext>
            </a:extLst>
          </a:blip>
          <a:srcRect/>
          <a:stretch/>
        </p:blipFill>
        <p:spPr>
          <a:xfrm>
            <a:off x="787982" y="2530212"/>
            <a:ext cx="3332053" cy="3601075"/>
          </a:xfrm>
          <a:prstGeom prst="rect">
            <a:avLst/>
          </a:prstGeom>
        </p:spPr>
      </p:pic>
      <p:sp>
        <p:nvSpPr>
          <p:cNvPr id="7" name="Rectangle 6"/>
          <p:cNvSpPr/>
          <p:nvPr/>
        </p:nvSpPr>
        <p:spPr>
          <a:xfrm>
            <a:off x="2058008" y="5931232"/>
            <a:ext cx="792000" cy="400110"/>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kumimoji="0" lang="en-GB" sz="2000" b="1"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Jane</a:t>
            </a:r>
          </a:p>
        </p:txBody>
      </p:sp>
    </p:spTree>
    <p:extLst>
      <p:ext uri="{BB962C8B-B14F-4D97-AF65-F5344CB8AC3E}">
        <p14:creationId xmlns:p14="http://schemas.microsoft.com/office/powerpoint/2010/main" val="25138809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rot="16200000">
            <a:off x="-3075058" y="3075056"/>
            <a:ext cx="6858002" cy="70788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40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Jane Eyre</a:t>
            </a:r>
          </a:p>
        </p:txBody>
      </p:sp>
      <p:sp>
        <p:nvSpPr>
          <p:cNvPr id="5" name="TextBox 4"/>
          <p:cNvSpPr txBox="1"/>
          <p:nvPr/>
        </p:nvSpPr>
        <p:spPr>
          <a:xfrm>
            <a:off x="-180528" y="6519446"/>
            <a:ext cx="1080120" cy="30777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p.108-9</a:t>
            </a:r>
          </a:p>
        </p:txBody>
      </p:sp>
      <p:pic>
        <p:nvPicPr>
          <p:cNvPr id="7" name="Picture 6"/>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20358" y="5518944"/>
            <a:ext cx="667170" cy="1000502"/>
          </a:xfrm>
          <a:prstGeom prst="rect">
            <a:avLst/>
          </a:prstGeom>
        </p:spPr>
      </p:pic>
      <p:sp>
        <p:nvSpPr>
          <p:cNvPr id="4" name="Rectangle 3"/>
          <p:cNvSpPr/>
          <p:nvPr/>
        </p:nvSpPr>
        <p:spPr>
          <a:xfrm>
            <a:off x="707888" y="0"/>
            <a:ext cx="6281250" cy="6463308"/>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tab pos="441325" algn="l"/>
              </a:tabLst>
              <a:defRPr/>
            </a:pPr>
            <a:r>
              <a:rPr kumimoji="0" lang="en-GB" sz="1800" b="0" i="0" u="none"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rPr>
              <a:t>	‘I am afraid you are disappointed in me, Bessie?’ I said this laughing. I perceived that Bessie’s glance, though it expressed regard, did in no shape denote admiration.</a:t>
            </a:r>
          </a:p>
          <a:p>
            <a:pPr marL="0" marR="0" lvl="0" indent="0" algn="l" defTabSz="914400" rtl="0" eaLnBrk="1" fontAlgn="auto" latinLnBrk="0" hangingPunct="1">
              <a:lnSpc>
                <a:spcPct val="100000"/>
              </a:lnSpc>
              <a:spcBef>
                <a:spcPts val="0"/>
              </a:spcBef>
              <a:spcAft>
                <a:spcPts val="0"/>
              </a:spcAft>
              <a:buClrTx/>
              <a:buSzTx/>
              <a:buFontTx/>
              <a:buNone/>
              <a:tabLst>
                <a:tab pos="441325" algn="l"/>
              </a:tabLst>
              <a:defRPr/>
            </a:pPr>
            <a:r>
              <a:rPr kumimoji="0" lang="en-GB" sz="1800" b="0" i="0" u="none"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rPr>
              <a:t>	‘No, Miss Jane, not exactly. You are genteel enough; you look like a lady, and it is as much as I ever expected of you: you were no beauty as a child.’</a:t>
            </a:r>
          </a:p>
          <a:p>
            <a:pPr marL="0" marR="0" lvl="0" indent="0" algn="l" defTabSz="914400" rtl="0" eaLnBrk="1" fontAlgn="auto" latinLnBrk="0" hangingPunct="1">
              <a:lnSpc>
                <a:spcPct val="100000"/>
              </a:lnSpc>
              <a:spcBef>
                <a:spcPts val="0"/>
              </a:spcBef>
              <a:spcAft>
                <a:spcPts val="0"/>
              </a:spcAft>
              <a:buClrTx/>
              <a:buSzTx/>
              <a:buFontTx/>
              <a:buNone/>
              <a:tabLst>
                <a:tab pos="441325" algn="l"/>
              </a:tabLst>
              <a:defRPr/>
            </a:pPr>
            <a:r>
              <a:rPr kumimoji="0" lang="en-GB" sz="1800" b="0" i="0" u="none"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rPr>
              <a:t>	I smiled at Bessie’s frank answer; I felt that it was correct, but I confess I was not quite indifferent to its import. At eighteen most people wish to please, and the conviction that they have not an exterior likely to second that desire brings anything but gratification.</a:t>
            </a:r>
          </a:p>
          <a:p>
            <a:pPr marL="0" marR="0" lvl="0" indent="0" algn="l" defTabSz="914400" rtl="0" eaLnBrk="1" fontAlgn="auto" latinLnBrk="0" hangingPunct="1">
              <a:lnSpc>
                <a:spcPct val="100000"/>
              </a:lnSpc>
              <a:spcBef>
                <a:spcPts val="0"/>
              </a:spcBef>
              <a:spcAft>
                <a:spcPts val="0"/>
              </a:spcAft>
              <a:buClrTx/>
              <a:buSzTx/>
              <a:buFontTx/>
              <a:buNone/>
              <a:tabLst>
                <a:tab pos="441325" algn="l"/>
              </a:tabLst>
              <a:defRPr/>
            </a:pPr>
            <a:r>
              <a:rPr kumimoji="0" lang="en-GB" sz="1800" b="0" i="0" u="none"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rPr>
              <a:t>	‘I daresay you are clever, though,’ continued Bessie, by way of solace. ‘What can you do? Can you play on the piano?’</a:t>
            </a:r>
          </a:p>
          <a:p>
            <a:pPr marL="0" marR="0" lvl="0" indent="0" algn="l" defTabSz="914400" rtl="0" eaLnBrk="1" fontAlgn="auto" latinLnBrk="0" hangingPunct="1">
              <a:lnSpc>
                <a:spcPct val="100000"/>
              </a:lnSpc>
              <a:spcBef>
                <a:spcPts val="0"/>
              </a:spcBef>
              <a:spcAft>
                <a:spcPts val="0"/>
              </a:spcAft>
              <a:buClrTx/>
              <a:buSzTx/>
              <a:buFontTx/>
              <a:buNone/>
              <a:tabLst>
                <a:tab pos="441325" algn="l"/>
              </a:tabLst>
              <a:defRPr/>
            </a:pPr>
            <a:r>
              <a:rPr kumimoji="0" lang="en-GB" sz="1800" b="0" i="0" u="none"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rPr>
              <a:t>	‘A little.’</a:t>
            </a:r>
          </a:p>
          <a:p>
            <a:pPr marL="0" marR="0" lvl="0" indent="0" algn="l" defTabSz="914400" rtl="0" eaLnBrk="1" fontAlgn="auto" latinLnBrk="0" hangingPunct="1">
              <a:lnSpc>
                <a:spcPct val="100000"/>
              </a:lnSpc>
              <a:spcBef>
                <a:spcPts val="0"/>
              </a:spcBef>
              <a:spcAft>
                <a:spcPts val="0"/>
              </a:spcAft>
              <a:buClrTx/>
              <a:buSzTx/>
              <a:buFontTx/>
              <a:buNone/>
              <a:tabLst>
                <a:tab pos="441325" algn="l"/>
              </a:tabLst>
              <a:defRPr/>
            </a:pPr>
            <a:r>
              <a:rPr kumimoji="0" lang="en-GB" sz="1800" b="0" i="0" u="none"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rPr>
              <a:t>	There was one in the room; Bessie went and opened it, and then asked me to sit down and to give her a tune. I played a waltz or two, and she was charmed.</a:t>
            </a:r>
          </a:p>
          <a:p>
            <a:pPr marL="0" marR="0" lvl="0" indent="0" algn="l" defTabSz="914400" rtl="0" eaLnBrk="1" fontAlgn="auto" latinLnBrk="0" hangingPunct="1">
              <a:lnSpc>
                <a:spcPct val="100000"/>
              </a:lnSpc>
              <a:spcBef>
                <a:spcPts val="0"/>
              </a:spcBef>
              <a:spcAft>
                <a:spcPts val="0"/>
              </a:spcAft>
              <a:buClrTx/>
              <a:buSzTx/>
              <a:buFontTx/>
              <a:buNone/>
              <a:tabLst>
                <a:tab pos="441325" algn="l"/>
              </a:tabLst>
              <a:defRPr/>
            </a:pPr>
            <a:r>
              <a:rPr kumimoji="0" lang="en-GB" sz="1800" b="0" i="0" u="none"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rPr>
              <a:t>	‘The Miss Reeds could not play as well!’ said she exultingly. </a:t>
            </a:r>
          </a:p>
          <a:p>
            <a:pPr marL="0" marR="0" lvl="0" indent="0" algn="l" defTabSz="914400" rtl="0" eaLnBrk="1" fontAlgn="auto" latinLnBrk="0" hangingPunct="1">
              <a:lnSpc>
                <a:spcPct val="100000"/>
              </a:lnSpc>
              <a:spcBef>
                <a:spcPts val="0"/>
              </a:spcBef>
              <a:spcAft>
                <a:spcPts val="0"/>
              </a:spcAft>
              <a:buClrTx/>
              <a:buSzTx/>
              <a:buFontTx/>
              <a:buNone/>
              <a:tabLst>
                <a:tab pos="441325" algn="l"/>
              </a:tabLst>
              <a:defRPr/>
            </a:pPr>
            <a:endParaRPr kumimoji="0" lang="en-GB" sz="1800" b="0" i="0" u="none"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endParaRPr>
          </a:p>
        </p:txBody>
      </p:sp>
      <p:sp>
        <p:nvSpPr>
          <p:cNvPr id="8" name="Rectangle 7"/>
          <p:cNvSpPr/>
          <p:nvPr/>
        </p:nvSpPr>
        <p:spPr>
          <a:xfrm>
            <a:off x="6989138" y="2882"/>
            <a:ext cx="2178495" cy="7017306"/>
          </a:xfrm>
          <a:prstGeom prst="rect">
            <a:avLst/>
          </a:prstGeom>
          <a:solidFill>
            <a:schemeClr val="bg1"/>
          </a:solid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genteel </a:t>
            </a:r>
            <a:r>
              <a:rPr kumimoji="0" lang="en-GB" sz="1800" b="0"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 well-mannered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frank </a:t>
            </a:r>
            <a:r>
              <a:rPr kumimoji="0" lang="en-GB" sz="1800" b="0"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 honest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solace</a:t>
            </a:r>
            <a:r>
              <a:rPr kumimoji="0" lang="en-GB" sz="1800" b="0"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 – comfort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charmed </a:t>
            </a:r>
            <a:r>
              <a:rPr kumimoji="0" lang="en-GB" sz="1800" b="0"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 pleased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exultingly </a:t>
            </a:r>
            <a:r>
              <a:rPr kumimoji="0" lang="en-GB" sz="1800" b="0"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 triumphantly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p:txBody>
      </p:sp>
    </p:spTree>
    <p:extLst>
      <p:ext uri="{BB962C8B-B14F-4D97-AF65-F5344CB8AC3E}">
        <p14:creationId xmlns:p14="http://schemas.microsoft.com/office/powerpoint/2010/main" val="13144479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rot="16200000">
            <a:off x="-3075058" y="3075056"/>
            <a:ext cx="6858002" cy="70788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40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Jane Eyre</a:t>
            </a:r>
          </a:p>
        </p:txBody>
      </p:sp>
      <p:sp>
        <p:nvSpPr>
          <p:cNvPr id="5" name="TextBox 4"/>
          <p:cNvSpPr txBox="1"/>
          <p:nvPr/>
        </p:nvSpPr>
        <p:spPr>
          <a:xfrm>
            <a:off x="-180528" y="6519446"/>
            <a:ext cx="1080120" cy="30777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p.109</a:t>
            </a:r>
          </a:p>
        </p:txBody>
      </p:sp>
      <p:pic>
        <p:nvPicPr>
          <p:cNvPr id="7" name="Picture 6"/>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20358" y="5518944"/>
            <a:ext cx="667170" cy="1000502"/>
          </a:xfrm>
          <a:prstGeom prst="rect">
            <a:avLst/>
          </a:prstGeom>
        </p:spPr>
      </p:pic>
      <p:sp>
        <p:nvSpPr>
          <p:cNvPr id="4" name="Rectangle 3"/>
          <p:cNvSpPr/>
          <p:nvPr/>
        </p:nvSpPr>
        <p:spPr>
          <a:xfrm>
            <a:off x="707888" y="0"/>
            <a:ext cx="6281250" cy="6186309"/>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tab pos="441325" algn="l"/>
              </a:tabLst>
              <a:defRPr/>
            </a:pPr>
            <a:r>
              <a:rPr kumimoji="0" lang="en-GB" sz="1800" b="0" i="0" u="none"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rPr>
              <a:t>	‘I always said you would surpass them in learning: and can you draw?’</a:t>
            </a:r>
          </a:p>
          <a:p>
            <a:pPr marL="0" marR="0" lvl="0" indent="0" algn="l" defTabSz="914400" rtl="0" eaLnBrk="1" fontAlgn="auto" latinLnBrk="0" hangingPunct="1">
              <a:lnSpc>
                <a:spcPct val="100000"/>
              </a:lnSpc>
              <a:spcBef>
                <a:spcPts val="0"/>
              </a:spcBef>
              <a:spcAft>
                <a:spcPts val="0"/>
              </a:spcAft>
              <a:buClrTx/>
              <a:buSzTx/>
              <a:buFontTx/>
              <a:buNone/>
              <a:tabLst>
                <a:tab pos="441325" algn="l"/>
              </a:tabLst>
              <a:defRPr/>
            </a:pPr>
            <a:r>
              <a:rPr kumimoji="0" lang="en-GB" sz="1800" b="0" i="0" u="none"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rPr>
              <a:t>	‘That is one of my paintings over the chimney-piece.’ It was a landscape in water colours, of which I had made a present to the superintendent, in acknowledgement of her obliging mediation with the committee on my behalf, and which she had framed and glazed.</a:t>
            </a:r>
          </a:p>
          <a:p>
            <a:pPr marL="0" marR="0" lvl="0" indent="0" algn="l" defTabSz="914400" rtl="0" eaLnBrk="1" fontAlgn="auto" latinLnBrk="0" hangingPunct="1">
              <a:lnSpc>
                <a:spcPct val="100000"/>
              </a:lnSpc>
              <a:spcBef>
                <a:spcPts val="0"/>
              </a:spcBef>
              <a:spcAft>
                <a:spcPts val="0"/>
              </a:spcAft>
              <a:buClrTx/>
              <a:buSzTx/>
              <a:buFontTx/>
              <a:buNone/>
              <a:tabLst>
                <a:tab pos="441325" algn="l"/>
              </a:tabLst>
              <a:defRPr/>
            </a:pPr>
            <a:r>
              <a:rPr kumimoji="0" lang="en-GB" sz="1800" b="0" i="0" u="none"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rPr>
              <a:t>	‘Well, that is beautiful, Miss Jane! It is as fine a picture as any Miss Reed’s drawing-master could paint, let alone the young ladies themselves, who could not come near it: and have you learnt French?’</a:t>
            </a:r>
          </a:p>
          <a:p>
            <a:pPr marL="0" marR="0" lvl="0" indent="0" algn="l" defTabSz="914400" rtl="0" eaLnBrk="1" fontAlgn="auto" latinLnBrk="0" hangingPunct="1">
              <a:lnSpc>
                <a:spcPct val="100000"/>
              </a:lnSpc>
              <a:spcBef>
                <a:spcPts val="0"/>
              </a:spcBef>
              <a:spcAft>
                <a:spcPts val="0"/>
              </a:spcAft>
              <a:buClrTx/>
              <a:buSzTx/>
              <a:buFontTx/>
              <a:buNone/>
              <a:tabLst>
                <a:tab pos="441325" algn="l"/>
              </a:tabLst>
              <a:defRPr/>
            </a:pPr>
            <a:r>
              <a:rPr kumimoji="0" lang="en-GB" sz="1800" b="0" i="0" u="none"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rPr>
              <a:t>	‘Yes, Bessie, I can both read it and speak it.’</a:t>
            </a:r>
          </a:p>
          <a:p>
            <a:pPr marL="0" marR="0" lvl="0" indent="0" algn="l" defTabSz="914400" rtl="0" eaLnBrk="1" fontAlgn="auto" latinLnBrk="0" hangingPunct="1">
              <a:lnSpc>
                <a:spcPct val="100000"/>
              </a:lnSpc>
              <a:spcBef>
                <a:spcPts val="0"/>
              </a:spcBef>
              <a:spcAft>
                <a:spcPts val="0"/>
              </a:spcAft>
              <a:buClrTx/>
              <a:buSzTx/>
              <a:buFontTx/>
              <a:buNone/>
              <a:tabLst>
                <a:tab pos="441325" algn="l"/>
              </a:tabLst>
              <a:defRPr/>
            </a:pPr>
            <a:r>
              <a:rPr kumimoji="0" lang="en-GB" sz="1800" b="0" i="0" u="none"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rPr>
              <a:t>	‘And you can work on muslin and canvas?’</a:t>
            </a:r>
          </a:p>
          <a:p>
            <a:pPr marL="0" marR="0" lvl="0" indent="0" algn="l" defTabSz="914400" rtl="0" eaLnBrk="1" fontAlgn="auto" latinLnBrk="0" hangingPunct="1">
              <a:lnSpc>
                <a:spcPct val="100000"/>
              </a:lnSpc>
              <a:spcBef>
                <a:spcPts val="0"/>
              </a:spcBef>
              <a:spcAft>
                <a:spcPts val="0"/>
              </a:spcAft>
              <a:buClrTx/>
              <a:buSzTx/>
              <a:buFontTx/>
              <a:buNone/>
              <a:tabLst>
                <a:tab pos="441325" algn="l"/>
              </a:tabLst>
              <a:defRPr/>
            </a:pPr>
            <a:r>
              <a:rPr kumimoji="0" lang="en-GB" sz="1800" b="0" i="0" u="none"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rPr>
              <a:t>	‘I can.’</a:t>
            </a:r>
          </a:p>
          <a:p>
            <a:pPr marL="0" marR="0" lvl="0" indent="0" algn="l" defTabSz="914400" rtl="0" eaLnBrk="1" fontAlgn="auto" latinLnBrk="0" hangingPunct="1">
              <a:lnSpc>
                <a:spcPct val="100000"/>
              </a:lnSpc>
              <a:spcBef>
                <a:spcPts val="0"/>
              </a:spcBef>
              <a:spcAft>
                <a:spcPts val="0"/>
              </a:spcAft>
              <a:buClrTx/>
              <a:buSzTx/>
              <a:buFontTx/>
              <a:buNone/>
              <a:tabLst>
                <a:tab pos="441325" algn="l"/>
              </a:tabLst>
              <a:defRPr/>
            </a:pPr>
            <a:r>
              <a:rPr kumimoji="0" lang="en-GB" sz="1800" b="0" i="0" u="none"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rPr>
              <a:t>	‘Oh, you are quite a lady, Miss Jane! I knew you would be; you will get on whether your relations notice you or not.</a:t>
            </a:r>
          </a:p>
          <a:p>
            <a:pPr marL="0" marR="0" lvl="0" indent="0" algn="l" defTabSz="914400" rtl="0" eaLnBrk="1" fontAlgn="auto" latinLnBrk="0" hangingPunct="1">
              <a:lnSpc>
                <a:spcPct val="100000"/>
              </a:lnSpc>
              <a:spcBef>
                <a:spcPts val="0"/>
              </a:spcBef>
              <a:spcAft>
                <a:spcPts val="0"/>
              </a:spcAft>
              <a:buClrTx/>
              <a:buSzTx/>
              <a:buFontTx/>
              <a:buNone/>
              <a:tabLst>
                <a:tab pos="441325" algn="l"/>
              </a:tabLst>
              <a:defRPr/>
            </a:pPr>
            <a:r>
              <a:rPr kumimoji="0" lang="en-GB" sz="1800" b="0" i="0" u="none"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rPr>
              <a:t>	There was something I wanted to ask you. Have you ever heard anything from your father’s kinsfolk, the </a:t>
            </a:r>
            <a:r>
              <a:rPr kumimoji="0" lang="en-GB" sz="1800" b="0" i="0" u="none" strike="noStrike" kern="1200" cap="none" spc="0" normalizeH="0" baseline="0" noProof="0" dirty="0" err="1">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rPr>
              <a:t>Eyres</a:t>
            </a:r>
            <a:r>
              <a:rPr kumimoji="0" lang="en-GB" sz="1800" b="0" i="0" u="none"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rPr>
              <a:t>?’</a:t>
            </a:r>
          </a:p>
          <a:p>
            <a:pPr marL="0" marR="0" lvl="0" indent="0" algn="l" defTabSz="914400" rtl="0" eaLnBrk="1" fontAlgn="auto" latinLnBrk="0" hangingPunct="1">
              <a:lnSpc>
                <a:spcPct val="100000"/>
              </a:lnSpc>
              <a:spcBef>
                <a:spcPts val="0"/>
              </a:spcBef>
              <a:spcAft>
                <a:spcPts val="0"/>
              </a:spcAft>
              <a:buClrTx/>
              <a:buSzTx/>
              <a:buFontTx/>
              <a:buNone/>
              <a:tabLst>
                <a:tab pos="441325" algn="l"/>
              </a:tabLst>
              <a:defRPr/>
            </a:pPr>
            <a:r>
              <a:rPr kumimoji="0" lang="en-GB" sz="1800" b="0" i="0" u="none"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rPr>
              <a:t>	‘Never in my life.’</a:t>
            </a:r>
          </a:p>
        </p:txBody>
      </p:sp>
      <p:sp>
        <p:nvSpPr>
          <p:cNvPr id="8" name="Rectangle 7"/>
          <p:cNvSpPr/>
          <p:nvPr/>
        </p:nvSpPr>
        <p:spPr>
          <a:xfrm>
            <a:off x="6989138" y="2882"/>
            <a:ext cx="2178495" cy="7017306"/>
          </a:xfrm>
          <a:prstGeom prst="rect">
            <a:avLst/>
          </a:prstGeom>
          <a:solidFill>
            <a:schemeClr val="bg1"/>
          </a:solid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master </a:t>
            </a:r>
            <a:r>
              <a:rPr kumimoji="0" lang="en-GB" sz="1800" b="0"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 teacher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kinsfolk </a:t>
            </a:r>
            <a:r>
              <a:rPr kumimoji="0" lang="en-GB" sz="1800" b="0"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 family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p:txBody>
      </p:sp>
    </p:spTree>
    <p:extLst>
      <p:ext uri="{BB962C8B-B14F-4D97-AF65-F5344CB8AC3E}">
        <p14:creationId xmlns:p14="http://schemas.microsoft.com/office/powerpoint/2010/main" val="26959314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rot="16200000">
            <a:off x="-3075058" y="3075056"/>
            <a:ext cx="6858002" cy="70788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40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Jane Eyre</a:t>
            </a:r>
          </a:p>
        </p:txBody>
      </p:sp>
      <p:sp>
        <p:nvSpPr>
          <p:cNvPr id="5" name="TextBox 4"/>
          <p:cNvSpPr txBox="1"/>
          <p:nvPr/>
        </p:nvSpPr>
        <p:spPr>
          <a:xfrm>
            <a:off x="-180528" y="6519446"/>
            <a:ext cx="1080120" cy="30777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p.109-10</a:t>
            </a:r>
          </a:p>
        </p:txBody>
      </p:sp>
      <p:pic>
        <p:nvPicPr>
          <p:cNvPr id="7" name="Picture 6"/>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20358" y="5518944"/>
            <a:ext cx="667170" cy="1000502"/>
          </a:xfrm>
          <a:prstGeom prst="rect">
            <a:avLst/>
          </a:prstGeom>
        </p:spPr>
      </p:pic>
      <p:sp>
        <p:nvSpPr>
          <p:cNvPr id="4" name="Rectangle 3"/>
          <p:cNvSpPr/>
          <p:nvPr/>
        </p:nvSpPr>
        <p:spPr>
          <a:xfrm>
            <a:off x="707888" y="0"/>
            <a:ext cx="6281250" cy="5909310"/>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tab pos="441325" algn="l"/>
              </a:tabLst>
              <a:defRPr/>
            </a:pPr>
            <a:r>
              <a:rPr kumimoji="0" lang="en-GB" sz="1800" b="0" i="0" u="none"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rPr>
              <a:t>	‘Well, you know Missis always said they were poor and quite despicable: and they may be poor; but I believe they are as much gentry as the Reeds are; for one day, nearly seven years ago, a Mr Eyre came to Gateshead and wanted to see you. Missis said you was at school fifty miles off: he seemed so much disappointed, for he could not stay; he was going on a voyage to a foreign country, and the ship was to sail from London in a day or two. He looked quite a gentleman, and I believe he was your father’s brother.’</a:t>
            </a:r>
          </a:p>
          <a:p>
            <a:pPr marL="0" marR="0" lvl="0" indent="0" algn="l" defTabSz="914400" rtl="0" eaLnBrk="1" fontAlgn="auto" latinLnBrk="0" hangingPunct="1">
              <a:lnSpc>
                <a:spcPct val="100000"/>
              </a:lnSpc>
              <a:spcBef>
                <a:spcPts val="0"/>
              </a:spcBef>
              <a:spcAft>
                <a:spcPts val="0"/>
              </a:spcAft>
              <a:buClrTx/>
              <a:buSzTx/>
              <a:buFontTx/>
              <a:buNone/>
              <a:tabLst>
                <a:tab pos="441325" algn="l"/>
              </a:tabLst>
              <a:defRPr/>
            </a:pPr>
            <a:r>
              <a:rPr kumimoji="0" lang="en-GB" sz="1800" b="0" i="0" u="none"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rPr>
              <a:t>	‘What foreign country was he going to, Bessie?’</a:t>
            </a:r>
          </a:p>
          <a:p>
            <a:pPr marL="0" marR="0" lvl="0" indent="0" algn="l" defTabSz="914400" rtl="0" eaLnBrk="1" fontAlgn="auto" latinLnBrk="0" hangingPunct="1">
              <a:lnSpc>
                <a:spcPct val="100000"/>
              </a:lnSpc>
              <a:spcBef>
                <a:spcPts val="0"/>
              </a:spcBef>
              <a:spcAft>
                <a:spcPts val="0"/>
              </a:spcAft>
              <a:buClrTx/>
              <a:buSzTx/>
              <a:buFontTx/>
              <a:buNone/>
              <a:tabLst>
                <a:tab pos="441325" algn="l"/>
              </a:tabLst>
              <a:defRPr/>
            </a:pPr>
            <a:r>
              <a:rPr kumimoji="0" lang="en-GB" sz="1800" b="0" i="0" u="none"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rPr>
              <a:t>	‘An island thousands of miles off, where they make wine – the butler did tell me – ‘</a:t>
            </a:r>
          </a:p>
          <a:p>
            <a:pPr marL="0" marR="0" lvl="0" indent="0" algn="l" defTabSz="914400" rtl="0" eaLnBrk="1" fontAlgn="auto" latinLnBrk="0" hangingPunct="1">
              <a:lnSpc>
                <a:spcPct val="100000"/>
              </a:lnSpc>
              <a:spcBef>
                <a:spcPts val="0"/>
              </a:spcBef>
              <a:spcAft>
                <a:spcPts val="0"/>
              </a:spcAft>
              <a:buClrTx/>
              <a:buSzTx/>
              <a:buFontTx/>
              <a:buNone/>
              <a:tabLst>
                <a:tab pos="441325" algn="l"/>
              </a:tabLst>
              <a:defRPr/>
            </a:pPr>
            <a:r>
              <a:rPr kumimoji="0" lang="en-GB" sz="1800" b="0" i="0" u="none"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rPr>
              <a:t>	‘Madeira?’ I suggested.</a:t>
            </a:r>
          </a:p>
          <a:p>
            <a:pPr marL="0" marR="0" lvl="0" indent="0" algn="l" defTabSz="914400" rtl="0" eaLnBrk="1" fontAlgn="auto" latinLnBrk="0" hangingPunct="1">
              <a:lnSpc>
                <a:spcPct val="100000"/>
              </a:lnSpc>
              <a:spcBef>
                <a:spcPts val="0"/>
              </a:spcBef>
              <a:spcAft>
                <a:spcPts val="0"/>
              </a:spcAft>
              <a:buClrTx/>
              <a:buSzTx/>
              <a:buFontTx/>
              <a:buNone/>
              <a:tabLst>
                <a:tab pos="441325" algn="l"/>
              </a:tabLst>
              <a:defRPr/>
            </a:pPr>
            <a:r>
              <a:rPr kumimoji="0" lang="en-GB" sz="1800" b="0" i="0" u="none"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rPr>
              <a:t>	‘Yes; that is it – that is the very word.’</a:t>
            </a:r>
          </a:p>
          <a:p>
            <a:pPr marL="0" marR="0" lvl="0" indent="0" algn="l" defTabSz="914400" rtl="0" eaLnBrk="1" fontAlgn="auto" latinLnBrk="0" hangingPunct="1">
              <a:lnSpc>
                <a:spcPct val="100000"/>
              </a:lnSpc>
              <a:spcBef>
                <a:spcPts val="0"/>
              </a:spcBef>
              <a:spcAft>
                <a:spcPts val="0"/>
              </a:spcAft>
              <a:buClrTx/>
              <a:buSzTx/>
              <a:buFontTx/>
              <a:buNone/>
              <a:tabLst>
                <a:tab pos="441325" algn="l"/>
              </a:tabLst>
              <a:defRPr/>
            </a:pPr>
            <a:r>
              <a:rPr kumimoji="0" lang="en-GB" sz="1800" b="0" i="0" u="none"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rPr>
              <a:t>	‘So he went?’</a:t>
            </a:r>
          </a:p>
          <a:p>
            <a:pPr marL="0" marR="0" lvl="0" indent="0" algn="l" defTabSz="914400" rtl="0" eaLnBrk="1" fontAlgn="auto" latinLnBrk="0" hangingPunct="1">
              <a:lnSpc>
                <a:spcPct val="100000"/>
              </a:lnSpc>
              <a:spcBef>
                <a:spcPts val="0"/>
              </a:spcBef>
              <a:spcAft>
                <a:spcPts val="0"/>
              </a:spcAft>
              <a:buClrTx/>
              <a:buSzTx/>
              <a:buFontTx/>
              <a:buNone/>
              <a:tabLst>
                <a:tab pos="441325" algn="l"/>
              </a:tabLst>
              <a:defRPr/>
            </a:pPr>
            <a:r>
              <a:rPr kumimoji="0" lang="en-GB" sz="1800" b="0" i="0" u="none"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rPr>
              <a:t>	‘Yes; he did not stay many minutes in the house: Missis was very high with him; she called him afterwards a “sneaking tradesman.” My Robert believes he was a wine merchant.’</a:t>
            </a:r>
          </a:p>
        </p:txBody>
      </p:sp>
      <p:sp>
        <p:nvSpPr>
          <p:cNvPr id="8" name="Rectangle 7"/>
          <p:cNvSpPr/>
          <p:nvPr/>
        </p:nvSpPr>
        <p:spPr>
          <a:xfrm>
            <a:off x="6989138" y="2882"/>
            <a:ext cx="2178495" cy="7017306"/>
          </a:xfrm>
          <a:prstGeom prst="rect">
            <a:avLst/>
          </a:prstGeom>
          <a:solidFill>
            <a:schemeClr val="bg1"/>
          </a:solid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gentry </a:t>
            </a:r>
            <a:r>
              <a:rPr kumimoji="0" lang="en-GB" sz="1800" b="0"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 upper class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p:txBody>
      </p:sp>
    </p:spTree>
    <p:extLst>
      <p:ext uri="{BB962C8B-B14F-4D97-AF65-F5344CB8AC3E}">
        <p14:creationId xmlns:p14="http://schemas.microsoft.com/office/powerpoint/2010/main" val="56224818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rot="16200000">
            <a:off x="-3075058" y="3075056"/>
            <a:ext cx="6858002" cy="70788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40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Jane Eyre</a:t>
            </a:r>
          </a:p>
        </p:txBody>
      </p:sp>
      <p:sp>
        <p:nvSpPr>
          <p:cNvPr id="5" name="TextBox 4"/>
          <p:cNvSpPr txBox="1"/>
          <p:nvPr/>
        </p:nvSpPr>
        <p:spPr>
          <a:xfrm>
            <a:off x="-180528" y="6519446"/>
            <a:ext cx="1080120" cy="30777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p.110</a:t>
            </a:r>
          </a:p>
        </p:txBody>
      </p:sp>
      <p:pic>
        <p:nvPicPr>
          <p:cNvPr id="7" name="Picture 6"/>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20358" y="5518944"/>
            <a:ext cx="667170" cy="1000502"/>
          </a:xfrm>
          <a:prstGeom prst="rect">
            <a:avLst/>
          </a:prstGeom>
        </p:spPr>
      </p:pic>
      <p:sp>
        <p:nvSpPr>
          <p:cNvPr id="4" name="Rectangle 3"/>
          <p:cNvSpPr/>
          <p:nvPr/>
        </p:nvSpPr>
        <p:spPr>
          <a:xfrm>
            <a:off x="707888" y="0"/>
            <a:ext cx="6281250" cy="2862322"/>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tab pos="441325" algn="l"/>
              </a:tabLst>
              <a:defRPr/>
            </a:pPr>
            <a:r>
              <a:rPr kumimoji="0" lang="en-GB" sz="1800" b="0" i="0" u="none"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rPr>
              <a:t>	Bessie and I conversed about old times an hour longer, and then she was obliged to leave me: I saw her again for a few minutes the next morning at </a:t>
            </a:r>
            <a:r>
              <a:rPr kumimoji="0" lang="en-GB" sz="1800" b="0" i="0" u="none" strike="noStrike" kern="1200" cap="none" spc="0" normalizeH="0" baseline="0" noProof="0" dirty="0" err="1">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rPr>
              <a:t>Lowton</a:t>
            </a:r>
            <a:r>
              <a:rPr kumimoji="0" lang="en-GB" sz="1800" b="0" i="0" u="none"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rPr>
              <a:t>, while I was waiting for the coach. We parted finally at the door of the Brocklehurst Arms there: each went her separate way: she set off for the brow of </a:t>
            </a:r>
            <a:r>
              <a:rPr kumimoji="0" lang="en-GB" sz="1800" b="0" i="0" u="none" strike="noStrike" kern="1200" cap="none" spc="0" normalizeH="0" baseline="0" noProof="0" dirty="0" err="1">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rPr>
              <a:t>Lowood</a:t>
            </a:r>
            <a:r>
              <a:rPr kumimoji="0" lang="en-GB" sz="1800" b="0" i="0" u="none"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rPr>
              <a:t> Fell to meet the conveyance which was to take her back to Gateshead; I mounted the vehicle which was to bear me to new duties and a new life in the unknown environs of </a:t>
            </a:r>
            <a:r>
              <a:rPr kumimoji="0" lang="en-GB" sz="1800" b="0" i="0" u="none" strike="noStrike" kern="1200" cap="none" spc="0" normalizeH="0" baseline="0" noProof="0" dirty="0" err="1">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rPr>
              <a:t>Millcote</a:t>
            </a:r>
            <a:r>
              <a:rPr kumimoji="0" lang="en-GB" sz="1800" b="0" i="0" u="none"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rPr>
              <a:t>.</a:t>
            </a:r>
          </a:p>
        </p:txBody>
      </p:sp>
      <p:sp>
        <p:nvSpPr>
          <p:cNvPr id="8" name="Rectangle 7"/>
          <p:cNvSpPr/>
          <p:nvPr/>
        </p:nvSpPr>
        <p:spPr>
          <a:xfrm>
            <a:off x="6989138" y="2882"/>
            <a:ext cx="2178495" cy="7017306"/>
          </a:xfrm>
          <a:prstGeom prst="rect">
            <a:avLst/>
          </a:prstGeom>
          <a:solidFill>
            <a:schemeClr val="bg1"/>
          </a:solid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conveyance </a:t>
            </a:r>
            <a:r>
              <a:rPr kumimoji="0" lang="en-GB" sz="1800" b="0"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 transport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environs </a:t>
            </a:r>
            <a:r>
              <a:rPr kumimoji="0" lang="en-GB" sz="1800" b="0"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 neighbourhood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p:txBody>
      </p:sp>
    </p:spTree>
    <p:extLst>
      <p:ext uri="{BB962C8B-B14F-4D97-AF65-F5344CB8AC3E}">
        <p14:creationId xmlns:p14="http://schemas.microsoft.com/office/powerpoint/2010/main" val="138828709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87982" y="68431"/>
            <a:ext cx="8284214" cy="1277273"/>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GB" sz="2400" b="1" i="0" u="none"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rPr>
              <a:t>Jane as a young woman</a:t>
            </a:r>
          </a:p>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GB" sz="2400" b="0" i="0" u="none"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rPr>
              <a:t>Jane is now 18: she is no longer a child. She is a young woman.</a:t>
            </a:r>
          </a:p>
        </p:txBody>
      </p:sp>
      <p:sp>
        <p:nvSpPr>
          <p:cNvPr id="9" name="TextBox 8"/>
          <p:cNvSpPr txBox="1"/>
          <p:nvPr/>
        </p:nvSpPr>
        <p:spPr>
          <a:xfrm rot="16200000">
            <a:off x="-3075058" y="3075056"/>
            <a:ext cx="6858002" cy="70788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40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Jane Eyre</a:t>
            </a:r>
          </a:p>
        </p:txBody>
      </p:sp>
      <p:sp>
        <p:nvSpPr>
          <p:cNvPr id="3" name="Rectangle 2"/>
          <p:cNvSpPr/>
          <p:nvPr/>
        </p:nvSpPr>
        <p:spPr>
          <a:xfrm>
            <a:off x="787982" y="1549816"/>
            <a:ext cx="5008154" cy="4016484"/>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GB" sz="2400" b="1" i="0" u="none"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rPr>
              <a:t>In pairs</a:t>
            </a:r>
            <a:r>
              <a:rPr lang="en-GB" sz="2400" b="1" dirty="0">
                <a:solidFill>
                  <a:prstClr val="black"/>
                </a:solidFill>
                <a:latin typeface="Century Gothic" panose="020B0502020202020204" pitchFamily="34" charset="0"/>
                <a:ea typeface="Calibri" panose="020F0502020204030204" pitchFamily="34" charset="0"/>
                <a:cs typeface="Times New Roman" panose="02020603050405020304" pitchFamily="18" charset="0"/>
              </a:rPr>
              <a:t> discuss these questions:</a:t>
            </a:r>
          </a:p>
          <a:p>
            <a:pPr marL="0" marR="0" lvl="0" indent="0" algn="l" defTabSz="914400" rtl="0" eaLnBrk="1" fontAlgn="auto" latinLnBrk="0" hangingPunct="1">
              <a:lnSpc>
                <a:spcPct val="100000"/>
              </a:lnSpc>
              <a:spcBef>
                <a:spcPts val="0"/>
              </a:spcBef>
              <a:spcAft>
                <a:spcPts val="600"/>
              </a:spcAft>
              <a:buClrTx/>
              <a:buSzTx/>
              <a:buFontTx/>
              <a:buNone/>
              <a:tabLst/>
              <a:defRPr/>
            </a:pPr>
            <a:endParaRPr kumimoji="0" lang="en-GB" sz="2400" b="1" i="0" u="none"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endParaRPr>
          </a:p>
          <a:p>
            <a:pPr marL="457200" marR="0" lvl="0" indent="-457200" algn="l" defTabSz="914400" rtl="0" eaLnBrk="1" fontAlgn="auto" latinLnBrk="0" hangingPunct="1">
              <a:lnSpc>
                <a:spcPct val="100000"/>
              </a:lnSpc>
              <a:spcBef>
                <a:spcPts val="0"/>
              </a:spcBef>
              <a:spcAft>
                <a:spcPts val="600"/>
              </a:spcAft>
              <a:buClrTx/>
              <a:buSzTx/>
              <a:buFont typeface="+mj-lt"/>
              <a:buAutoNum type="arabicPeriod"/>
              <a:tabLst/>
              <a:defRPr/>
            </a:pPr>
            <a:r>
              <a:rPr kumimoji="0" lang="en-GB" sz="2400" b="1" i="0" u="none" strike="noStrike" kern="1200" cap="none" spc="0" normalizeH="0" baseline="0" noProof="0" dirty="0">
                <a:ln>
                  <a:noFill/>
                </a:ln>
                <a:solidFill>
                  <a:srgbClr val="8064A2"/>
                </a:solidFill>
                <a:effectLst/>
                <a:uLnTx/>
                <a:uFillTx/>
                <a:latin typeface="Century Gothic" panose="020B0502020202020204" pitchFamily="34" charset="0"/>
                <a:ea typeface="Calibri" panose="020F0502020204030204" pitchFamily="34" charset="0"/>
                <a:cs typeface="Times New Roman" panose="02020603050405020304" pitchFamily="18" charset="0"/>
              </a:rPr>
              <a:t>What was Jane like when she first joined Lowood?</a:t>
            </a:r>
          </a:p>
          <a:p>
            <a:pPr marL="457200" marR="0" lvl="0" indent="-457200" algn="l" defTabSz="914400" rtl="0" eaLnBrk="1" fontAlgn="auto" latinLnBrk="0" hangingPunct="1">
              <a:lnSpc>
                <a:spcPct val="100000"/>
              </a:lnSpc>
              <a:spcBef>
                <a:spcPts val="0"/>
              </a:spcBef>
              <a:spcAft>
                <a:spcPts val="600"/>
              </a:spcAft>
              <a:buClrTx/>
              <a:buSzTx/>
              <a:buFont typeface="+mj-lt"/>
              <a:buAutoNum type="arabicPeriod"/>
              <a:tabLst/>
              <a:defRPr/>
            </a:pPr>
            <a:r>
              <a:rPr kumimoji="0" lang="en-GB" sz="2400" b="1" i="0" u="none" strike="noStrike" kern="1200" cap="none" spc="0" normalizeH="0" baseline="0" noProof="0" dirty="0">
                <a:ln>
                  <a:noFill/>
                </a:ln>
                <a:solidFill>
                  <a:srgbClr val="0070C0"/>
                </a:solidFill>
                <a:effectLst/>
                <a:uLnTx/>
                <a:uFillTx/>
                <a:latin typeface="Century Gothic" panose="020B0502020202020204" pitchFamily="34" charset="0"/>
                <a:ea typeface="Calibri" panose="020F0502020204030204" pitchFamily="34" charset="0"/>
                <a:cs typeface="Times New Roman" panose="02020603050405020304" pitchFamily="18" charset="0"/>
              </a:rPr>
              <a:t>Describe what kind of woman Jane is now</a:t>
            </a:r>
            <a:r>
              <a:rPr kumimoji="0" lang="en-GB" sz="2400" b="1" i="0" u="none" strike="noStrike" kern="1200" cap="none" spc="0" normalizeH="0" baseline="0" noProof="0" dirty="0">
                <a:ln>
                  <a:noFill/>
                </a:ln>
                <a:solidFill>
                  <a:srgbClr val="8064A2"/>
                </a:solidFill>
                <a:effectLst/>
                <a:uLnTx/>
                <a:uFillTx/>
                <a:latin typeface="Century Gothic" panose="020B0502020202020204" pitchFamily="34" charset="0"/>
                <a:ea typeface="Calibri" panose="020F0502020204030204" pitchFamily="34" charset="0"/>
                <a:cs typeface="Times New Roman" panose="02020603050405020304" pitchFamily="18" charset="0"/>
              </a:rPr>
              <a:t>. </a:t>
            </a:r>
            <a:r>
              <a:rPr kumimoji="0" lang="en-GB" sz="2400" b="0" i="0" u="none"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rPr>
              <a:t>You can use examples from the previous passage and other chapters to help you come up with a list of ideas.</a:t>
            </a:r>
          </a:p>
        </p:txBody>
      </p:sp>
      <p:grpSp>
        <p:nvGrpSpPr>
          <p:cNvPr id="5" name="Group 4"/>
          <p:cNvGrpSpPr/>
          <p:nvPr/>
        </p:nvGrpSpPr>
        <p:grpSpPr>
          <a:xfrm>
            <a:off x="5876231" y="1877225"/>
            <a:ext cx="3195965" cy="3654054"/>
            <a:chOff x="5876231" y="2402200"/>
            <a:chExt cx="3195965" cy="3654054"/>
          </a:xfrm>
        </p:grpSpPr>
        <p:pic>
          <p:nvPicPr>
            <p:cNvPr id="6" name="Picture 5"/>
            <p:cNvPicPr>
              <a:picLocks noChangeAspect="1"/>
            </p:cNvPicPr>
            <p:nvPr/>
          </p:nvPicPr>
          <p:blipFill rotWithShape="1">
            <a:blip r:embed="rId2" cstate="screen">
              <a:extLst>
                <a:ext uri="{28A0092B-C50C-407E-A947-70E740481C1C}">
                  <a14:useLocalDpi xmlns:a14="http://schemas.microsoft.com/office/drawing/2010/main"/>
                </a:ext>
              </a:extLst>
            </a:blip>
            <a:srcRect/>
            <a:stretch/>
          </p:blipFill>
          <p:spPr>
            <a:xfrm>
              <a:off x="5876231" y="2402200"/>
              <a:ext cx="3195965" cy="3453999"/>
            </a:xfrm>
            <a:prstGeom prst="rect">
              <a:avLst/>
            </a:prstGeom>
          </p:spPr>
        </p:pic>
        <p:sp>
          <p:nvSpPr>
            <p:cNvPr id="7" name="Rectangle 6"/>
            <p:cNvSpPr/>
            <p:nvPr/>
          </p:nvSpPr>
          <p:spPr>
            <a:xfrm>
              <a:off x="7078213" y="5656144"/>
              <a:ext cx="792000" cy="400110"/>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kumimoji="0" lang="en-GB" sz="2000" b="1"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Jane</a:t>
              </a:r>
            </a:p>
          </p:txBody>
        </p:sp>
      </p:grpSp>
      <p:pic>
        <p:nvPicPr>
          <p:cNvPr id="12" name="Picture 11">
            <a:extLst>
              <a:ext uri="{FF2B5EF4-FFF2-40B4-BE49-F238E27FC236}">
                <a16:creationId xmlns:a16="http://schemas.microsoft.com/office/drawing/2014/main" id="{95D2B866-AE76-0245-A884-2B5F223FB232}"/>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67548" y="32567"/>
            <a:ext cx="572790" cy="720000"/>
          </a:xfrm>
          <a:prstGeom prst="rect">
            <a:avLst/>
          </a:prstGeom>
        </p:spPr>
      </p:pic>
    </p:spTree>
    <p:extLst>
      <p:ext uri="{BB962C8B-B14F-4D97-AF65-F5344CB8AC3E}">
        <p14:creationId xmlns:p14="http://schemas.microsoft.com/office/powerpoint/2010/main" val="39614211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rot="16200000">
            <a:off x="-3075058" y="3075056"/>
            <a:ext cx="6858002" cy="70788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40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Jane Eyre</a:t>
            </a:r>
          </a:p>
        </p:txBody>
      </p:sp>
      <p:sp>
        <p:nvSpPr>
          <p:cNvPr id="3" name="Rectangle 2"/>
          <p:cNvSpPr/>
          <p:nvPr/>
        </p:nvSpPr>
        <p:spPr>
          <a:xfrm>
            <a:off x="787982" y="68431"/>
            <a:ext cx="8284214" cy="830997"/>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GB" sz="2400" b="1" i="0" u="none" strike="noStrike" kern="1200" cap="none" spc="0" normalizeH="0" baseline="0" noProof="0" dirty="0">
                <a:ln>
                  <a:noFill/>
                </a:ln>
                <a:solidFill>
                  <a:srgbClr val="8064A2"/>
                </a:solidFill>
                <a:effectLst/>
                <a:uLnTx/>
                <a:uFillTx/>
                <a:latin typeface="Century Gothic" panose="020B0502020202020204" pitchFamily="34" charset="0"/>
                <a:ea typeface="Calibri" panose="020F0502020204030204" pitchFamily="34" charset="0"/>
                <a:cs typeface="Times New Roman" panose="02020603050405020304" pitchFamily="18" charset="0"/>
              </a:rPr>
              <a:t>Here is how you might have described what Jane was like when she joined Lowood.</a:t>
            </a:r>
            <a:endParaRPr kumimoji="0" lang="en-GB" sz="2400" b="0" i="0" u="none"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endParaRPr>
          </a:p>
        </p:txBody>
      </p:sp>
      <p:sp>
        <p:nvSpPr>
          <p:cNvPr id="7" name="Rectangle 6"/>
          <p:cNvSpPr/>
          <p:nvPr/>
        </p:nvSpPr>
        <p:spPr>
          <a:xfrm>
            <a:off x="4534088" y="4284039"/>
            <a:ext cx="792000" cy="400110"/>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kumimoji="0" lang="en-GB" sz="2000" b="1"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Jane</a:t>
            </a:r>
          </a:p>
        </p:txBody>
      </p:sp>
      <p:sp>
        <p:nvSpPr>
          <p:cNvPr id="10" name="Rectangle 9"/>
          <p:cNvSpPr/>
          <p:nvPr/>
        </p:nvSpPr>
        <p:spPr>
          <a:xfrm>
            <a:off x="3658026" y="1098936"/>
            <a:ext cx="2544124" cy="461665"/>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kumimoji="0" lang="en-GB" sz="2400" b="1" i="0" u="none" strike="noStrike" kern="1200" cap="none" spc="0" normalizeH="0" baseline="0" noProof="0" dirty="0">
                <a:ln>
                  <a:noFill/>
                </a:ln>
                <a:solidFill>
                  <a:srgbClr val="8064A2"/>
                </a:solidFill>
                <a:effectLst/>
                <a:uLnTx/>
                <a:uFillTx/>
                <a:latin typeface="Century Gothic" panose="020B0502020202020204" pitchFamily="34" charset="0"/>
                <a:ea typeface="Calibri" panose="020F0502020204030204" pitchFamily="34" charset="0"/>
                <a:cs typeface="Times New Roman" panose="02020603050405020304" pitchFamily="18" charset="0"/>
              </a:rPr>
              <a:t>angry</a:t>
            </a:r>
            <a:endParaRPr kumimoji="0" lang="en-GB" sz="2400" b="1" i="0" u="none"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endParaRPr>
          </a:p>
        </p:txBody>
      </p:sp>
      <p:sp>
        <p:nvSpPr>
          <p:cNvPr id="18" name="Rectangle 17"/>
          <p:cNvSpPr/>
          <p:nvPr/>
        </p:nvSpPr>
        <p:spPr>
          <a:xfrm>
            <a:off x="6412700" y="2471669"/>
            <a:ext cx="1109057" cy="461665"/>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kumimoji="0" lang="en-GB" sz="2400" b="1" i="0" u="none" strike="noStrike" kern="1200" cap="none" spc="0" normalizeH="0" baseline="0" noProof="0" dirty="0">
                <a:ln>
                  <a:noFill/>
                </a:ln>
                <a:solidFill>
                  <a:srgbClr val="8064A2"/>
                </a:solidFill>
                <a:effectLst/>
                <a:uLnTx/>
                <a:uFillTx/>
                <a:latin typeface="Century Gothic" panose="020B0502020202020204" pitchFamily="34" charset="0"/>
                <a:ea typeface="Calibri" panose="020F0502020204030204" pitchFamily="34" charset="0"/>
                <a:cs typeface="Times New Roman" panose="02020603050405020304" pitchFamily="18" charset="0"/>
              </a:rPr>
              <a:t>plain </a:t>
            </a:r>
            <a:endParaRPr kumimoji="0" lang="en-GB" sz="2400" b="1" i="0" u="none"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endParaRPr>
          </a:p>
        </p:txBody>
      </p:sp>
      <p:sp>
        <p:nvSpPr>
          <p:cNvPr id="19" name="Rectangle 18"/>
          <p:cNvSpPr/>
          <p:nvPr/>
        </p:nvSpPr>
        <p:spPr>
          <a:xfrm>
            <a:off x="7205110" y="3188642"/>
            <a:ext cx="1254182" cy="461665"/>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kumimoji="0" lang="en-GB" sz="2400" b="1" i="0" u="none" strike="noStrike" kern="1200" cap="none" spc="0" normalizeH="0" baseline="0" noProof="0" dirty="0">
                <a:ln>
                  <a:noFill/>
                </a:ln>
                <a:solidFill>
                  <a:srgbClr val="8064A2"/>
                </a:solidFill>
                <a:effectLst/>
                <a:uLnTx/>
                <a:uFillTx/>
                <a:latin typeface="Century Gothic" panose="020B0502020202020204" pitchFamily="34" charset="0"/>
                <a:ea typeface="Calibri" panose="020F0502020204030204" pitchFamily="34" charset="0"/>
                <a:cs typeface="Times New Roman" panose="02020603050405020304" pitchFamily="18" charset="0"/>
              </a:rPr>
              <a:t>young </a:t>
            </a:r>
            <a:endParaRPr kumimoji="0" lang="en-GB" sz="2400" b="1" i="0" u="none"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endParaRPr>
          </a:p>
        </p:txBody>
      </p:sp>
      <p:sp>
        <p:nvSpPr>
          <p:cNvPr id="20" name="Rectangle 19"/>
          <p:cNvSpPr/>
          <p:nvPr/>
        </p:nvSpPr>
        <p:spPr>
          <a:xfrm>
            <a:off x="6402911" y="1742902"/>
            <a:ext cx="2531023" cy="461665"/>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kumimoji="0" lang="en-GB" sz="2400" b="1" i="0" u="none" strike="noStrike" kern="1200" cap="none" spc="0" normalizeH="0" baseline="0" noProof="0" dirty="0">
                <a:ln>
                  <a:noFill/>
                </a:ln>
                <a:solidFill>
                  <a:srgbClr val="8064A2"/>
                </a:solidFill>
                <a:effectLst/>
                <a:uLnTx/>
                <a:uFillTx/>
                <a:latin typeface="Century Gothic" panose="020B0502020202020204" pitchFamily="34" charset="0"/>
                <a:ea typeface="Calibri" panose="020F0502020204030204" pitchFamily="34" charset="0"/>
                <a:cs typeface="Times New Roman" panose="02020603050405020304" pitchFamily="18" charset="0"/>
              </a:rPr>
              <a:t>passionate </a:t>
            </a:r>
            <a:endParaRPr kumimoji="0" lang="en-GB" sz="2400" b="1" i="0" u="none"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endParaRPr>
          </a:p>
        </p:txBody>
      </p:sp>
      <p:sp>
        <p:nvSpPr>
          <p:cNvPr id="11" name="Rectangle 10"/>
          <p:cNvSpPr/>
          <p:nvPr/>
        </p:nvSpPr>
        <p:spPr>
          <a:xfrm>
            <a:off x="6148708" y="4201615"/>
            <a:ext cx="1116523" cy="461665"/>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kumimoji="0" lang="en-GB" sz="2400" b="1" i="0" u="none" strike="noStrike" kern="1200" cap="none" spc="0" normalizeH="0" baseline="0" noProof="0" dirty="0">
                <a:ln>
                  <a:noFill/>
                </a:ln>
                <a:solidFill>
                  <a:srgbClr val="8064A2"/>
                </a:solidFill>
                <a:effectLst/>
                <a:uLnTx/>
                <a:uFillTx/>
                <a:latin typeface="Century Gothic" panose="020B0502020202020204" pitchFamily="34" charset="0"/>
                <a:ea typeface="Calibri" panose="020F0502020204030204" pitchFamily="34" charset="0"/>
                <a:cs typeface="Times New Roman" panose="02020603050405020304" pitchFamily="18" charset="0"/>
              </a:rPr>
              <a:t>tough</a:t>
            </a:r>
            <a:endParaRPr kumimoji="0" lang="en-GB" sz="2400" b="1" i="0" u="none"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endParaRPr>
          </a:p>
        </p:txBody>
      </p:sp>
      <p:sp>
        <p:nvSpPr>
          <p:cNvPr id="12" name="Rectangle 11"/>
          <p:cNvSpPr/>
          <p:nvPr/>
        </p:nvSpPr>
        <p:spPr>
          <a:xfrm>
            <a:off x="1724989" y="4127755"/>
            <a:ext cx="1116523" cy="461665"/>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kumimoji="0" lang="en-GB" sz="2400" b="1" i="0" u="none" strike="noStrike" kern="1200" cap="none" spc="0" normalizeH="0" baseline="0" noProof="0" dirty="0">
                <a:ln>
                  <a:noFill/>
                </a:ln>
                <a:solidFill>
                  <a:srgbClr val="8064A2"/>
                </a:solidFill>
                <a:effectLst/>
                <a:uLnTx/>
                <a:uFillTx/>
                <a:latin typeface="Century Gothic" panose="020B0502020202020204" pitchFamily="34" charset="0"/>
                <a:ea typeface="Calibri" panose="020F0502020204030204" pitchFamily="34" charset="0"/>
                <a:cs typeface="Times New Roman" panose="02020603050405020304" pitchFamily="18" charset="0"/>
              </a:rPr>
              <a:t>hardy</a:t>
            </a:r>
            <a:endParaRPr kumimoji="0" lang="en-GB" sz="2400" b="1" i="0" u="none"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endParaRPr>
          </a:p>
        </p:txBody>
      </p:sp>
      <p:sp>
        <p:nvSpPr>
          <p:cNvPr id="21" name="Rectangle 20"/>
          <p:cNvSpPr/>
          <p:nvPr/>
        </p:nvSpPr>
        <p:spPr>
          <a:xfrm>
            <a:off x="1458439" y="2607027"/>
            <a:ext cx="1649622" cy="461665"/>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kumimoji="0" lang="en-GB" sz="2400" b="1" i="0" u="none" strike="noStrike" kern="1200" cap="none" spc="0" normalizeH="0" baseline="0" noProof="0" dirty="0">
                <a:ln>
                  <a:noFill/>
                </a:ln>
                <a:solidFill>
                  <a:srgbClr val="8064A2"/>
                </a:solidFill>
                <a:effectLst/>
                <a:uLnTx/>
                <a:uFillTx/>
                <a:latin typeface="Century Gothic" panose="020B0502020202020204" pitchFamily="34" charset="0"/>
                <a:ea typeface="Calibri" panose="020F0502020204030204" pitchFamily="34" charset="0"/>
                <a:cs typeface="Times New Roman" panose="02020603050405020304" pitchFamily="18" charset="0"/>
              </a:rPr>
              <a:t>lonely </a:t>
            </a:r>
            <a:endParaRPr kumimoji="0" lang="en-GB" sz="2400" b="1" i="0" u="none"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endParaRPr>
          </a:p>
        </p:txBody>
      </p:sp>
      <p:sp>
        <p:nvSpPr>
          <p:cNvPr id="22" name="Rectangle 21"/>
          <p:cNvSpPr/>
          <p:nvPr/>
        </p:nvSpPr>
        <p:spPr>
          <a:xfrm>
            <a:off x="1331640" y="1852982"/>
            <a:ext cx="1903220" cy="461665"/>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kumimoji="0" lang="en-GB" sz="2400" b="1" i="0" u="none" strike="noStrike" kern="1200" cap="none" spc="0" normalizeH="0" baseline="0" noProof="0" dirty="0">
                <a:ln>
                  <a:noFill/>
                </a:ln>
                <a:solidFill>
                  <a:srgbClr val="8064A2"/>
                </a:solidFill>
                <a:effectLst/>
                <a:uLnTx/>
                <a:uFillTx/>
                <a:latin typeface="Century Gothic" panose="020B0502020202020204" pitchFamily="34" charset="0"/>
                <a:ea typeface="Calibri" panose="020F0502020204030204" pitchFamily="34" charset="0"/>
                <a:cs typeface="Times New Roman" panose="02020603050405020304" pitchFamily="18" charset="0"/>
              </a:rPr>
              <a:t>determined </a:t>
            </a:r>
            <a:endParaRPr kumimoji="0" lang="en-GB" sz="2400" b="1" i="0" u="none"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endParaRPr>
          </a:p>
        </p:txBody>
      </p:sp>
      <p:sp>
        <p:nvSpPr>
          <p:cNvPr id="23" name="Rectangle 22"/>
          <p:cNvSpPr/>
          <p:nvPr/>
        </p:nvSpPr>
        <p:spPr>
          <a:xfrm>
            <a:off x="1656158" y="3361072"/>
            <a:ext cx="1741949" cy="461665"/>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lang="en-GB" sz="2400" b="1" dirty="0">
                <a:solidFill>
                  <a:srgbClr val="8064A2"/>
                </a:solidFill>
                <a:latin typeface="Century Gothic" panose="020B0502020202020204" pitchFamily="34" charset="0"/>
                <a:ea typeface="Calibri" panose="020F0502020204030204" pitchFamily="34" charset="0"/>
                <a:cs typeface="Times New Roman" panose="02020603050405020304" pitchFamily="18" charset="0"/>
              </a:rPr>
              <a:t>rebellious</a:t>
            </a:r>
            <a:r>
              <a:rPr kumimoji="0" lang="en-GB" sz="2400" b="1" i="0" u="none" strike="noStrike" kern="1200" cap="none" spc="0" normalizeH="0" baseline="0" noProof="0" dirty="0">
                <a:ln>
                  <a:noFill/>
                </a:ln>
                <a:solidFill>
                  <a:srgbClr val="8064A2"/>
                </a:solidFill>
                <a:effectLst/>
                <a:uLnTx/>
                <a:uFillTx/>
                <a:latin typeface="Century Gothic" panose="020B0502020202020204" pitchFamily="34" charset="0"/>
                <a:ea typeface="Calibri" panose="020F0502020204030204" pitchFamily="34" charset="0"/>
                <a:cs typeface="Times New Roman" panose="02020603050405020304" pitchFamily="18" charset="0"/>
              </a:rPr>
              <a:t> </a:t>
            </a:r>
            <a:endParaRPr kumimoji="0" lang="en-GB" sz="2400" b="1" i="0" u="none"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endParaRPr>
          </a:p>
        </p:txBody>
      </p:sp>
      <p:sp>
        <p:nvSpPr>
          <p:cNvPr id="25" name="Rectangle 24"/>
          <p:cNvSpPr/>
          <p:nvPr/>
        </p:nvSpPr>
        <p:spPr>
          <a:xfrm>
            <a:off x="787982" y="5661248"/>
            <a:ext cx="8284214" cy="1092607"/>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marL="457200" marR="0" lvl="0" indent="-457200" algn="l" defTabSz="914400" rtl="0" eaLnBrk="1" fontAlgn="auto" latinLnBrk="0" hangingPunct="1">
              <a:lnSpc>
                <a:spcPct val="100000"/>
              </a:lnSpc>
              <a:spcBef>
                <a:spcPts val="0"/>
              </a:spcBef>
              <a:spcAft>
                <a:spcPts val="600"/>
              </a:spcAft>
              <a:buClrTx/>
              <a:buSzTx/>
              <a:buFont typeface="+mj-lt"/>
              <a:buAutoNum type="arabicPeriod"/>
              <a:tabLst/>
              <a:defRPr/>
            </a:pPr>
            <a:r>
              <a:rPr kumimoji="0" lang="en-GB" sz="2000" b="1" i="0" u="none"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rPr>
              <a:t>What else did you come up with?</a:t>
            </a:r>
          </a:p>
          <a:p>
            <a:pPr marL="457200" marR="0" lvl="0" indent="-457200" algn="l" defTabSz="914400" rtl="0" eaLnBrk="1" fontAlgn="auto" latinLnBrk="0" hangingPunct="1">
              <a:lnSpc>
                <a:spcPct val="100000"/>
              </a:lnSpc>
              <a:spcBef>
                <a:spcPts val="0"/>
              </a:spcBef>
              <a:spcAft>
                <a:spcPts val="600"/>
              </a:spcAft>
              <a:buClrTx/>
              <a:buSzTx/>
              <a:buFont typeface="+mj-lt"/>
              <a:buAutoNum type="arabicPeriod"/>
              <a:tabLst/>
              <a:defRPr/>
            </a:pPr>
            <a:r>
              <a:rPr kumimoji="0" lang="en-GB" sz="2000" b="1" i="0" u="none"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rPr>
              <a:t>Where did Jane show these characteristics, and where did she learn them?</a:t>
            </a:r>
            <a:endParaRPr kumimoji="0" lang="en-GB" sz="2000" b="0" i="0" u="none"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endParaRPr>
          </a:p>
        </p:txBody>
      </p:sp>
      <p:pic>
        <p:nvPicPr>
          <p:cNvPr id="24" name="Picture 23">
            <a:extLst>
              <a:ext uri="{FF2B5EF4-FFF2-40B4-BE49-F238E27FC236}">
                <a16:creationId xmlns:a16="http://schemas.microsoft.com/office/drawing/2014/main" id="{0BB1FB6C-F1B3-4FDF-8328-D17D28FAB8E3}"/>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67548" y="32567"/>
            <a:ext cx="572790" cy="720000"/>
          </a:xfrm>
          <a:prstGeom prst="rect">
            <a:avLst/>
          </a:prstGeom>
        </p:spPr>
      </p:pic>
      <p:pic>
        <p:nvPicPr>
          <p:cNvPr id="28" name="Picture 27">
            <a:extLst>
              <a:ext uri="{FF2B5EF4-FFF2-40B4-BE49-F238E27FC236}">
                <a16:creationId xmlns:a16="http://schemas.microsoft.com/office/drawing/2014/main" id="{3C773CE2-D581-4562-A311-6AA35D1A2532}"/>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29942" y="867728"/>
            <a:ext cx="648000" cy="648000"/>
          </a:xfrm>
          <a:prstGeom prst="rect">
            <a:avLst/>
          </a:prstGeom>
        </p:spPr>
      </p:pic>
      <p:pic>
        <p:nvPicPr>
          <p:cNvPr id="26" name="Picture 25">
            <a:extLst>
              <a:ext uri="{FF2B5EF4-FFF2-40B4-BE49-F238E27FC236}">
                <a16:creationId xmlns:a16="http://schemas.microsoft.com/office/drawing/2014/main" id="{7777FB16-6259-F145-B60C-95F20746EF99}"/>
              </a:ext>
            </a:extLst>
          </p:cNvPr>
          <p:cNvPicPr>
            <a:picLocks noChangeAspect="1"/>
          </p:cNvPicPr>
          <p:nvPr/>
        </p:nvPicPr>
        <p:blipFill rotWithShape="1">
          <a:blip r:embed="rId4" cstate="screen">
            <a:extLst>
              <a:ext uri="{28A0092B-C50C-407E-A947-70E740481C1C}">
                <a14:useLocalDpi xmlns:a14="http://schemas.microsoft.com/office/drawing/2010/main"/>
              </a:ext>
            </a:extLst>
          </a:blip>
          <a:srcRect/>
          <a:stretch/>
        </p:blipFill>
        <p:spPr>
          <a:xfrm>
            <a:off x="4058169" y="1726661"/>
            <a:ext cx="1918034" cy="2301642"/>
          </a:xfrm>
          <a:prstGeom prst="rect">
            <a:avLst/>
          </a:prstGeom>
        </p:spPr>
      </p:pic>
    </p:spTree>
    <p:extLst>
      <p:ext uri="{BB962C8B-B14F-4D97-AF65-F5344CB8AC3E}">
        <p14:creationId xmlns:p14="http://schemas.microsoft.com/office/powerpoint/2010/main" val="15212787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anim calcmode="lin" valueType="num">
                                      <p:cBhvr>
                                        <p:cTn id="8" dur="500" fill="hold"/>
                                        <p:tgtEl>
                                          <p:spTgt spid="10"/>
                                        </p:tgtEl>
                                        <p:attrNameLst>
                                          <p:attrName>ppt_x</p:attrName>
                                        </p:attrNameLst>
                                      </p:cBhvr>
                                      <p:tavLst>
                                        <p:tav tm="0">
                                          <p:val>
                                            <p:strVal val="#ppt_x"/>
                                          </p:val>
                                        </p:tav>
                                        <p:tav tm="100000">
                                          <p:val>
                                            <p:strVal val="#ppt_x"/>
                                          </p:val>
                                        </p:tav>
                                      </p:tavLst>
                                    </p:anim>
                                    <p:anim calcmode="lin" valueType="num">
                                      <p:cBhvr>
                                        <p:cTn id="9" dur="500" fill="hold"/>
                                        <p:tgtEl>
                                          <p:spTgt spid="10"/>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42" presetClass="entr" presetSubtype="0" fill="hold" grpId="0" nodeType="afterEffect">
                                  <p:stCondLst>
                                    <p:cond delay="0"/>
                                  </p:stCondLst>
                                  <p:childTnLst>
                                    <p:set>
                                      <p:cBhvr>
                                        <p:cTn id="12" dur="1" fill="hold">
                                          <p:stCondLst>
                                            <p:cond delay="0"/>
                                          </p:stCondLst>
                                        </p:cTn>
                                        <p:tgtEl>
                                          <p:spTgt spid="18"/>
                                        </p:tgtEl>
                                        <p:attrNameLst>
                                          <p:attrName>style.visibility</p:attrName>
                                        </p:attrNameLst>
                                      </p:cBhvr>
                                      <p:to>
                                        <p:strVal val="visible"/>
                                      </p:to>
                                    </p:set>
                                    <p:animEffect transition="in" filter="fade">
                                      <p:cBhvr>
                                        <p:cTn id="13" dur="500"/>
                                        <p:tgtEl>
                                          <p:spTgt spid="18"/>
                                        </p:tgtEl>
                                      </p:cBhvr>
                                    </p:animEffect>
                                    <p:anim calcmode="lin" valueType="num">
                                      <p:cBhvr>
                                        <p:cTn id="14" dur="500" fill="hold"/>
                                        <p:tgtEl>
                                          <p:spTgt spid="18"/>
                                        </p:tgtEl>
                                        <p:attrNameLst>
                                          <p:attrName>ppt_x</p:attrName>
                                        </p:attrNameLst>
                                      </p:cBhvr>
                                      <p:tavLst>
                                        <p:tav tm="0">
                                          <p:val>
                                            <p:strVal val="#ppt_x"/>
                                          </p:val>
                                        </p:tav>
                                        <p:tav tm="100000">
                                          <p:val>
                                            <p:strVal val="#ppt_x"/>
                                          </p:val>
                                        </p:tav>
                                      </p:tavLst>
                                    </p:anim>
                                    <p:anim calcmode="lin" valueType="num">
                                      <p:cBhvr>
                                        <p:cTn id="15" dur="500" fill="hold"/>
                                        <p:tgtEl>
                                          <p:spTgt spid="18"/>
                                        </p:tgtEl>
                                        <p:attrNameLst>
                                          <p:attrName>ppt_y</p:attrName>
                                        </p:attrNameLst>
                                      </p:cBhvr>
                                      <p:tavLst>
                                        <p:tav tm="0">
                                          <p:val>
                                            <p:strVal val="#ppt_y+.1"/>
                                          </p:val>
                                        </p:tav>
                                        <p:tav tm="100000">
                                          <p:val>
                                            <p:strVal val="#ppt_y"/>
                                          </p:val>
                                        </p:tav>
                                      </p:tavLst>
                                    </p:anim>
                                  </p:childTnLst>
                                </p:cTn>
                              </p:par>
                            </p:childTnLst>
                          </p:cTn>
                        </p:par>
                        <p:par>
                          <p:cTn id="16" fill="hold">
                            <p:stCondLst>
                              <p:cond delay="1000"/>
                            </p:stCondLst>
                            <p:childTnLst>
                              <p:par>
                                <p:cTn id="17" presetID="42" presetClass="entr" presetSubtype="0" fill="hold" grpId="0" nodeType="afterEffect">
                                  <p:stCondLst>
                                    <p:cond delay="0"/>
                                  </p:stCondLst>
                                  <p:childTnLst>
                                    <p:set>
                                      <p:cBhvr>
                                        <p:cTn id="18" dur="1" fill="hold">
                                          <p:stCondLst>
                                            <p:cond delay="0"/>
                                          </p:stCondLst>
                                        </p:cTn>
                                        <p:tgtEl>
                                          <p:spTgt spid="11"/>
                                        </p:tgtEl>
                                        <p:attrNameLst>
                                          <p:attrName>style.visibility</p:attrName>
                                        </p:attrNameLst>
                                      </p:cBhvr>
                                      <p:to>
                                        <p:strVal val="visible"/>
                                      </p:to>
                                    </p:set>
                                    <p:animEffect transition="in" filter="fade">
                                      <p:cBhvr>
                                        <p:cTn id="19" dur="500"/>
                                        <p:tgtEl>
                                          <p:spTgt spid="11"/>
                                        </p:tgtEl>
                                      </p:cBhvr>
                                    </p:animEffect>
                                    <p:anim calcmode="lin" valueType="num">
                                      <p:cBhvr>
                                        <p:cTn id="20" dur="500" fill="hold"/>
                                        <p:tgtEl>
                                          <p:spTgt spid="11"/>
                                        </p:tgtEl>
                                        <p:attrNameLst>
                                          <p:attrName>ppt_x</p:attrName>
                                        </p:attrNameLst>
                                      </p:cBhvr>
                                      <p:tavLst>
                                        <p:tav tm="0">
                                          <p:val>
                                            <p:strVal val="#ppt_x"/>
                                          </p:val>
                                        </p:tav>
                                        <p:tav tm="100000">
                                          <p:val>
                                            <p:strVal val="#ppt_x"/>
                                          </p:val>
                                        </p:tav>
                                      </p:tavLst>
                                    </p:anim>
                                    <p:anim calcmode="lin" valueType="num">
                                      <p:cBhvr>
                                        <p:cTn id="21" dur="500" fill="hold"/>
                                        <p:tgtEl>
                                          <p:spTgt spid="11"/>
                                        </p:tgtEl>
                                        <p:attrNameLst>
                                          <p:attrName>ppt_y</p:attrName>
                                        </p:attrNameLst>
                                      </p:cBhvr>
                                      <p:tavLst>
                                        <p:tav tm="0">
                                          <p:val>
                                            <p:strVal val="#ppt_y+.1"/>
                                          </p:val>
                                        </p:tav>
                                        <p:tav tm="100000">
                                          <p:val>
                                            <p:strVal val="#ppt_y"/>
                                          </p:val>
                                        </p:tav>
                                      </p:tavLst>
                                    </p:anim>
                                  </p:childTnLst>
                                </p:cTn>
                              </p:par>
                            </p:childTnLst>
                          </p:cTn>
                        </p:par>
                        <p:par>
                          <p:cTn id="22" fill="hold">
                            <p:stCondLst>
                              <p:cond delay="1500"/>
                            </p:stCondLst>
                            <p:childTnLst>
                              <p:par>
                                <p:cTn id="23" presetID="42" presetClass="entr" presetSubtype="0" fill="hold" grpId="0" nodeType="afterEffect">
                                  <p:stCondLst>
                                    <p:cond delay="0"/>
                                  </p:stCondLst>
                                  <p:childTnLst>
                                    <p:set>
                                      <p:cBhvr>
                                        <p:cTn id="24" dur="1" fill="hold">
                                          <p:stCondLst>
                                            <p:cond delay="0"/>
                                          </p:stCondLst>
                                        </p:cTn>
                                        <p:tgtEl>
                                          <p:spTgt spid="12"/>
                                        </p:tgtEl>
                                        <p:attrNameLst>
                                          <p:attrName>style.visibility</p:attrName>
                                        </p:attrNameLst>
                                      </p:cBhvr>
                                      <p:to>
                                        <p:strVal val="visible"/>
                                      </p:to>
                                    </p:set>
                                    <p:animEffect transition="in" filter="fade">
                                      <p:cBhvr>
                                        <p:cTn id="25" dur="500"/>
                                        <p:tgtEl>
                                          <p:spTgt spid="12"/>
                                        </p:tgtEl>
                                      </p:cBhvr>
                                    </p:animEffect>
                                    <p:anim calcmode="lin" valueType="num">
                                      <p:cBhvr>
                                        <p:cTn id="26" dur="500" fill="hold"/>
                                        <p:tgtEl>
                                          <p:spTgt spid="12"/>
                                        </p:tgtEl>
                                        <p:attrNameLst>
                                          <p:attrName>ppt_x</p:attrName>
                                        </p:attrNameLst>
                                      </p:cBhvr>
                                      <p:tavLst>
                                        <p:tav tm="0">
                                          <p:val>
                                            <p:strVal val="#ppt_x"/>
                                          </p:val>
                                        </p:tav>
                                        <p:tav tm="100000">
                                          <p:val>
                                            <p:strVal val="#ppt_x"/>
                                          </p:val>
                                        </p:tav>
                                      </p:tavLst>
                                    </p:anim>
                                    <p:anim calcmode="lin" valueType="num">
                                      <p:cBhvr>
                                        <p:cTn id="27" dur="500" fill="hold"/>
                                        <p:tgtEl>
                                          <p:spTgt spid="12"/>
                                        </p:tgtEl>
                                        <p:attrNameLst>
                                          <p:attrName>ppt_y</p:attrName>
                                        </p:attrNameLst>
                                      </p:cBhvr>
                                      <p:tavLst>
                                        <p:tav tm="0">
                                          <p:val>
                                            <p:strVal val="#ppt_y+.1"/>
                                          </p:val>
                                        </p:tav>
                                        <p:tav tm="100000">
                                          <p:val>
                                            <p:strVal val="#ppt_y"/>
                                          </p:val>
                                        </p:tav>
                                      </p:tavLst>
                                    </p:anim>
                                  </p:childTnLst>
                                </p:cTn>
                              </p:par>
                            </p:childTnLst>
                          </p:cTn>
                        </p:par>
                        <p:par>
                          <p:cTn id="28" fill="hold">
                            <p:stCondLst>
                              <p:cond delay="2000"/>
                            </p:stCondLst>
                            <p:childTnLst>
                              <p:par>
                                <p:cTn id="29" presetID="42" presetClass="entr" presetSubtype="0" fill="hold" grpId="0" nodeType="afterEffect">
                                  <p:stCondLst>
                                    <p:cond delay="0"/>
                                  </p:stCondLst>
                                  <p:childTnLst>
                                    <p:set>
                                      <p:cBhvr>
                                        <p:cTn id="30" dur="1" fill="hold">
                                          <p:stCondLst>
                                            <p:cond delay="0"/>
                                          </p:stCondLst>
                                        </p:cTn>
                                        <p:tgtEl>
                                          <p:spTgt spid="21"/>
                                        </p:tgtEl>
                                        <p:attrNameLst>
                                          <p:attrName>style.visibility</p:attrName>
                                        </p:attrNameLst>
                                      </p:cBhvr>
                                      <p:to>
                                        <p:strVal val="visible"/>
                                      </p:to>
                                    </p:set>
                                    <p:animEffect transition="in" filter="fade">
                                      <p:cBhvr>
                                        <p:cTn id="31" dur="500"/>
                                        <p:tgtEl>
                                          <p:spTgt spid="21"/>
                                        </p:tgtEl>
                                      </p:cBhvr>
                                    </p:animEffect>
                                    <p:anim calcmode="lin" valueType="num">
                                      <p:cBhvr>
                                        <p:cTn id="32" dur="500" fill="hold"/>
                                        <p:tgtEl>
                                          <p:spTgt spid="21"/>
                                        </p:tgtEl>
                                        <p:attrNameLst>
                                          <p:attrName>ppt_x</p:attrName>
                                        </p:attrNameLst>
                                      </p:cBhvr>
                                      <p:tavLst>
                                        <p:tav tm="0">
                                          <p:val>
                                            <p:strVal val="#ppt_x"/>
                                          </p:val>
                                        </p:tav>
                                        <p:tav tm="100000">
                                          <p:val>
                                            <p:strVal val="#ppt_x"/>
                                          </p:val>
                                        </p:tav>
                                      </p:tavLst>
                                    </p:anim>
                                    <p:anim calcmode="lin" valueType="num">
                                      <p:cBhvr>
                                        <p:cTn id="33" dur="500" fill="hold"/>
                                        <p:tgtEl>
                                          <p:spTgt spid="21"/>
                                        </p:tgtEl>
                                        <p:attrNameLst>
                                          <p:attrName>ppt_y</p:attrName>
                                        </p:attrNameLst>
                                      </p:cBhvr>
                                      <p:tavLst>
                                        <p:tav tm="0">
                                          <p:val>
                                            <p:strVal val="#ppt_y+.1"/>
                                          </p:val>
                                        </p:tav>
                                        <p:tav tm="100000">
                                          <p:val>
                                            <p:strVal val="#ppt_y"/>
                                          </p:val>
                                        </p:tav>
                                      </p:tavLst>
                                    </p:anim>
                                  </p:childTnLst>
                                </p:cTn>
                              </p:par>
                            </p:childTnLst>
                          </p:cTn>
                        </p:par>
                        <p:par>
                          <p:cTn id="34" fill="hold">
                            <p:stCondLst>
                              <p:cond delay="2500"/>
                            </p:stCondLst>
                            <p:childTnLst>
                              <p:par>
                                <p:cTn id="35" presetID="42" presetClass="entr" presetSubtype="0" fill="hold" grpId="0" nodeType="afterEffect">
                                  <p:stCondLst>
                                    <p:cond delay="0"/>
                                  </p:stCondLst>
                                  <p:childTnLst>
                                    <p:set>
                                      <p:cBhvr>
                                        <p:cTn id="36" dur="1" fill="hold">
                                          <p:stCondLst>
                                            <p:cond delay="0"/>
                                          </p:stCondLst>
                                        </p:cTn>
                                        <p:tgtEl>
                                          <p:spTgt spid="19"/>
                                        </p:tgtEl>
                                        <p:attrNameLst>
                                          <p:attrName>style.visibility</p:attrName>
                                        </p:attrNameLst>
                                      </p:cBhvr>
                                      <p:to>
                                        <p:strVal val="visible"/>
                                      </p:to>
                                    </p:set>
                                    <p:animEffect transition="in" filter="fade">
                                      <p:cBhvr>
                                        <p:cTn id="37" dur="500"/>
                                        <p:tgtEl>
                                          <p:spTgt spid="19"/>
                                        </p:tgtEl>
                                      </p:cBhvr>
                                    </p:animEffect>
                                    <p:anim calcmode="lin" valueType="num">
                                      <p:cBhvr>
                                        <p:cTn id="38" dur="500" fill="hold"/>
                                        <p:tgtEl>
                                          <p:spTgt spid="19"/>
                                        </p:tgtEl>
                                        <p:attrNameLst>
                                          <p:attrName>ppt_x</p:attrName>
                                        </p:attrNameLst>
                                      </p:cBhvr>
                                      <p:tavLst>
                                        <p:tav tm="0">
                                          <p:val>
                                            <p:strVal val="#ppt_x"/>
                                          </p:val>
                                        </p:tav>
                                        <p:tav tm="100000">
                                          <p:val>
                                            <p:strVal val="#ppt_x"/>
                                          </p:val>
                                        </p:tav>
                                      </p:tavLst>
                                    </p:anim>
                                    <p:anim calcmode="lin" valueType="num">
                                      <p:cBhvr>
                                        <p:cTn id="39" dur="500" fill="hold"/>
                                        <p:tgtEl>
                                          <p:spTgt spid="19"/>
                                        </p:tgtEl>
                                        <p:attrNameLst>
                                          <p:attrName>ppt_y</p:attrName>
                                        </p:attrNameLst>
                                      </p:cBhvr>
                                      <p:tavLst>
                                        <p:tav tm="0">
                                          <p:val>
                                            <p:strVal val="#ppt_y+.1"/>
                                          </p:val>
                                        </p:tav>
                                        <p:tav tm="100000">
                                          <p:val>
                                            <p:strVal val="#ppt_y"/>
                                          </p:val>
                                        </p:tav>
                                      </p:tavLst>
                                    </p:anim>
                                  </p:childTnLst>
                                </p:cTn>
                              </p:par>
                            </p:childTnLst>
                          </p:cTn>
                        </p:par>
                        <p:par>
                          <p:cTn id="40" fill="hold">
                            <p:stCondLst>
                              <p:cond delay="3000"/>
                            </p:stCondLst>
                            <p:childTnLst>
                              <p:par>
                                <p:cTn id="41" presetID="42" presetClass="entr" presetSubtype="0" fill="hold" grpId="0" nodeType="afterEffect">
                                  <p:stCondLst>
                                    <p:cond delay="0"/>
                                  </p:stCondLst>
                                  <p:childTnLst>
                                    <p:set>
                                      <p:cBhvr>
                                        <p:cTn id="42" dur="1" fill="hold">
                                          <p:stCondLst>
                                            <p:cond delay="0"/>
                                          </p:stCondLst>
                                        </p:cTn>
                                        <p:tgtEl>
                                          <p:spTgt spid="23"/>
                                        </p:tgtEl>
                                        <p:attrNameLst>
                                          <p:attrName>style.visibility</p:attrName>
                                        </p:attrNameLst>
                                      </p:cBhvr>
                                      <p:to>
                                        <p:strVal val="visible"/>
                                      </p:to>
                                    </p:set>
                                    <p:animEffect transition="in" filter="fade">
                                      <p:cBhvr>
                                        <p:cTn id="43" dur="500"/>
                                        <p:tgtEl>
                                          <p:spTgt spid="23"/>
                                        </p:tgtEl>
                                      </p:cBhvr>
                                    </p:animEffect>
                                    <p:anim calcmode="lin" valueType="num">
                                      <p:cBhvr>
                                        <p:cTn id="44" dur="500" fill="hold"/>
                                        <p:tgtEl>
                                          <p:spTgt spid="23"/>
                                        </p:tgtEl>
                                        <p:attrNameLst>
                                          <p:attrName>ppt_x</p:attrName>
                                        </p:attrNameLst>
                                      </p:cBhvr>
                                      <p:tavLst>
                                        <p:tav tm="0">
                                          <p:val>
                                            <p:strVal val="#ppt_x"/>
                                          </p:val>
                                        </p:tav>
                                        <p:tav tm="100000">
                                          <p:val>
                                            <p:strVal val="#ppt_x"/>
                                          </p:val>
                                        </p:tav>
                                      </p:tavLst>
                                    </p:anim>
                                    <p:anim calcmode="lin" valueType="num">
                                      <p:cBhvr>
                                        <p:cTn id="45" dur="500" fill="hold"/>
                                        <p:tgtEl>
                                          <p:spTgt spid="23"/>
                                        </p:tgtEl>
                                        <p:attrNameLst>
                                          <p:attrName>ppt_y</p:attrName>
                                        </p:attrNameLst>
                                      </p:cBhvr>
                                      <p:tavLst>
                                        <p:tav tm="0">
                                          <p:val>
                                            <p:strVal val="#ppt_y+.1"/>
                                          </p:val>
                                        </p:tav>
                                        <p:tav tm="100000">
                                          <p:val>
                                            <p:strVal val="#ppt_y"/>
                                          </p:val>
                                        </p:tav>
                                      </p:tavLst>
                                    </p:anim>
                                  </p:childTnLst>
                                </p:cTn>
                              </p:par>
                            </p:childTnLst>
                          </p:cTn>
                        </p:par>
                        <p:par>
                          <p:cTn id="46" fill="hold">
                            <p:stCondLst>
                              <p:cond delay="3500"/>
                            </p:stCondLst>
                            <p:childTnLst>
                              <p:par>
                                <p:cTn id="47" presetID="42" presetClass="entr" presetSubtype="0" fill="hold" grpId="0" nodeType="afterEffect">
                                  <p:stCondLst>
                                    <p:cond delay="0"/>
                                  </p:stCondLst>
                                  <p:childTnLst>
                                    <p:set>
                                      <p:cBhvr>
                                        <p:cTn id="48" dur="1" fill="hold">
                                          <p:stCondLst>
                                            <p:cond delay="0"/>
                                          </p:stCondLst>
                                        </p:cTn>
                                        <p:tgtEl>
                                          <p:spTgt spid="20"/>
                                        </p:tgtEl>
                                        <p:attrNameLst>
                                          <p:attrName>style.visibility</p:attrName>
                                        </p:attrNameLst>
                                      </p:cBhvr>
                                      <p:to>
                                        <p:strVal val="visible"/>
                                      </p:to>
                                    </p:set>
                                    <p:animEffect transition="in" filter="fade">
                                      <p:cBhvr>
                                        <p:cTn id="49" dur="500"/>
                                        <p:tgtEl>
                                          <p:spTgt spid="20"/>
                                        </p:tgtEl>
                                      </p:cBhvr>
                                    </p:animEffect>
                                    <p:anim calcmode="lin" valueType="num">
                                      <p:cBhvr>
                                        <p:cTn id="50" dur="500" fill="hold"/>
                                        <p:tgtEl>
                                          <p:spTgt spid="20"/>
                                        </p:tgtEl>
                                        <p:attrNameLst>
                                          <p:attrName>ppt_x</p:attrName>
                                        </p:attrNameLst>
                                      </p:cBhvr>
                                      <p:tavLst>
                                        <p:tav tm="0">
                                          <p:val>
                                            <p:strVal val="#ppt_x"/>
                                          </p:val>
                                        </p:tav>
                                        <p:tav tm="100000">
                                          <p:val>
                                            <p:strVal val="#ppt_x"/>
                                          </p:val>
                                        </p:tav>
                                      </p:tavLst>
                                    </p:anim>
                                    <p:anim calcmode="lin" valueType="num">
                                      <p:cBhvr>
                                        <p:cTn id="51" dur="500" fill="hold"/>
                                        <p:tgtEl>
                                          <p:spTgt spid="20"/>
                                        </p:tgtEl>
                                        <p:attrNameLst>
                                          <p:attrName>ppt_y</p:attrName>
                                        </p:attrNameLst>
                                      </p:cBhvr>
                                      <p:tavLst>
                                        <p:tav tm="0">
                                          <p:val>
                                            <p:strVal val="#ppt_y+.1"/>
                                          </p:val>
                                        </p:tav>
                                        <p:tav tm="100000">
                                          <p:val>
                                            <p:strVal val="#ppt_y"/>
                                          </p:val>
                                        </p:tav>
                                      </p:tavLst>
                                    </p:anim>
                                  </p:childTnLst>
                                </p:cTn>
                              </p:par>
                            </p:childTnLst>
                          </p:cTn>
                        </p:par>
                        <p:par>
                          <p:cTn id="52" fill="hold">
                            <p:stCondLst>
                              <p:cond delay="4000"/>
                            </p:stCondLst>
                            <p:childTnLst>
                              <p:par>
                                <p:cTn id="53" presetID="42" presetClass="entr" presetSubtype="0" fill="hold" grpId="0" nodeType="afterEffect">
                                  <p:stCondLst>
                                    <p:cond delay="0"/>
                                  </p:stCondLst>
                                  <p:childTnLst>
                                    <p:set>
                                      <p:cBhvr>
                                        <p:cTn id="54" dur="1" fill="hold">
                                          <p:stCondLst>
                                            <p:cond delay="0"/>
                                          </p:stCondLst>
                                        </p:cTn>
                                        <p:tgtEl>
                                          <p:spTgt spid="22"/>
                                        </p:tgtEl>
                                        <p:attrNameLst>
                                          <p:attrName>style.visibility</p:attrName>
                                        </p:attrNameLst>
                                      </p:cBhvr>
                                      <p:to>
                                        <p:strVal val="visible"/>
                                      </p:to>
                                    </p:set>
                                    <p:animEffect transition="in" filter="fade">
                                      <p:cBhvr>
                                        <p:cTn id="55" dur="500"/>
                                        <p:tgtEl>
                                          <p:spTgt spid="22"/>
                                        </p:tgtEl>
                                      </p:cBhvr>
                                    </p:animEffect>
                                    <p:anim calcmode="lin" valueType="num">
                                      <p:cBhvr>
                                        <p:cTn id="56" dur="500" fill="hold"/>
                                        <p:tgtEl>
                                          <p:spTgt spid="22"/>
                                        </p:tgtEl>
                                        <p:attrNameLst>
                                          <p:attrName>ppt_x</p:attrName>
                                        </p:attrNameLst>
                                      </p:cBhvr>
                                      <p:tavLst>
                                        <p:tav tm="0">
                                          <p:val>
                                            <p:strVal val="#ppt_x"/>
                                          </p:val>
                                        </p:tav>
                                        <p:tav tm="100000">
                                          <p:val>
                                            <p:strVal val="#ppt_x"/>
                                          </p:val>
                                        </p:tav>
                                      </p:tavLst>
                                    </p:anim>
                                    <p:anim calcmode="lin" valueType="num">
                                      <p:cBhvr>
                                        <p:cTn id="57" dur="500" fill="hold"/>
                                        <p:tgtEl>
                                          <p:spTgt spid="22"/>
                                        </p:tgtEl>
                                        <p:attrNameLst>
                                          <p:attrName>ppt_y</p:attrName>
                                        </p:attrNameLst>
                                      </p:cBhvr>
                                      <p:tavLst>
                                        <p:tav tm="0">
                                          <p:val>
                                            <p:strVal val="#ppt_y+.1"/>
                                          </p:val>
                                        </p:tav>
                                        <p:tav tm="100000">
                                          <p:val>
                                            <p:strVal val="#ppt_y"/>
                                          </p:val>
                                        </p:tav>
                                      </p:tavLst>
                                    </p:anim>
                                  </p:childTnLst>
                                </p:cTn>
                              </p:par>
                              <p:par>
                                <p:cTn id="58" presetID="10" presetClass="entr" presetSubtype="0" fill="hold" grpId="0" nodeType="withEffect">
                                  <p:stCondLst>
                                    <p:cond delay="0"/>
                                  </p:stCondLst>
                                  <p:childTnLst>
                                    <p:set>
                                      <p:cBhvr>
                                        <p:cTn id="59" dur="1" fill="hold">
                                          <p:stCondLst>
                                            <p:cond delay="0"/>
                                          </p:stCondLst>
                                        </p:cTn>
                                        <p:tgtEl>
                                          <p:spTgt spid="25"/>
                                        </p:tgtEl>
                                        <p:attrNameLst>
                                          <p:attrName>style.visibility</p:attrName>
                                        </p:attrNameLst>
                                      </p:cBhvr>
                                      <p:to>
                                        <p:strVal val="visible"/>
                                      </p:to>
                                    </p:set>
                                    <p:animEffect transition="in" filter="fade">
                                      <p:cBhvr>
                                        <p:cTn id="60"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8" grpId="0" animBg="1"/>
      <p:bldP spid="19" grpId="0" animBg="1"/>
      <p:bldP spid="20" grpId="0" animBg="1"/>
      <p:bldP spid="11" grpId="0" animBg="1"/>
      <p:bldP spid="12" grpId="0" animBg="1"/>
      <p:bldP spid="21" grpId="0" animBg="1"/>
      <p:bldP spid="22" grpId="0" animBg="1"/>
      <p:bldP spid="23" grpId="0" animBg="1"/>
      <p:bldP spid="25"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rot="16200000">
            <a:off x="-3075058" y="3075056"/>
            <a:ext cx="6858002" cy="70788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40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Jane Eyre</a:t>
            </a:r>
          </a:p>
        </p:txBody>
      </p:sp>
      <p:sp>
        <p:nvSpPr>
          <p:cNvPr id="3" name="Rectangle 2"/>
          <p:cNvSpPr/>
          <p:nvPr/>
        </p:nvSpPr>
        <p:spPr>
          <a:xfrm>
            <a:off x="787982" y="68431"/>
            <a:ext cx="8284214" cy="830997"/>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GB" sz="2400" b="1" i="0" u="none" strike="noStrike" kern="1200" cap="none" spc="0" normalizeH="0" baseline="0" noProof="0" dirty="0">
                <a:ln>
                  <a:noFill/>
                </a:ln>
                <a:solidFill>
                  <a:srgbClr val="0070C0"/>
                </a:solidFill>
                <a:effectLst/>
                <a:uLnTx/>
                <a:uFillTx/>
                <a:latin typeface="Century Gothic" panose="020B0502020202020204" pitchFamily="34" charset="0"/>
                <a:ea typeface="Calibri" panose="020F0502020204030204" pitchFamily="34" charset="0"/>
                <a:cs typeface="Times New Roman" panose="02020603050405020304" pitchFamily="18" charset="0"/>
              </a:rPr>
              <a:t>Here is how you might have described what kind of woman Jane is now. </a:t>
            </a:r>
            <a:endParaRPr kumimoji="0" lang="en-GB" sz="2400" b="0" i="0" u="none" strike="noStrike" kern="1200" cap="none" spc="0" normalizeH="0" baseline="0" noProof="0" dirty="0">
              <a:ln>
                <a:noFill/>
              </a:ln>
              <a:solidFill>
                <a:srgbClr val="0070C0"/>
              </a:solidFill>
              <a:effectLst/>
              <a:uLnTx/>
              <a:uFillTx/>
              <a:latin typeface="Century Gothic" panose="020B0502020202020204" pitchFamily="34" charset="0"/>
              <a:ea typeface="Calibri" panose="020F0502020204030204" pitchFamily="34" charset="0"/>
              <a:cs typeface="Times New Roman" panose="02020603050405020304" pitchFamily="18" charset="0"/>
            </a:endParaRPr>
          </a:p>
        </p:txBody>
      </p:sp>
      <p:pic>
        <p:nvPicPr>
          <p:cNvPr id="6" name="Picture 5"/>
          <p:cNvPicPr>
            <a:picLocks noChangeAspect="1"/>
          </p:cNvPicPr>
          <p:nvPr/>
        </p:nvPicPr>
        <p:blipFill rotWithShape="1">
          <a:blip r:embed="rId2" cstate="screen">
            <a:extLst>
              <a:ext uri="{28A0092B-C50C-407E-A947-70E740481C1C}">
                <a14:useLocalDpi xmlns:a14="http://schemas.microsoft.com/office/drawing/2010/main"/>
              </a:ext>
            </a:extLst>
          </a:blip>
          <a:srcRect/>
          <a:stretch/>
        </p:blipFill>
        <p:spPr>
          <a:xfrm>
            <a:off x="3594337" y="1667709"/>
            <a:ext cx="2671503" cy="2887193"/>
          </a:xfrm>
          <a:prstGeom prst="rect">
            <a:avLst/>
          </a:prstGeom>
        </p:spPr>
      </p:pic>
      <p:sp>
        <p:nvSpPr>
          <p:cNvPr id="7" name="Rectangle 6"/>
          <p:cNvSpPr/>
          <p:nvPr/>
        </p:nvSpPr>
        <p:spPr>
          <a:xfrm>
            <a:off x="4534088" y="4284039"/>
            <a:ext cx="792000" cy="400110"/>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kumimoji="0" lang="en-GB" sz="2000" b="1"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Jane</a:t>
            </a:r>
          </a:p>
        </p:txBody>
      </p:sp>
      <p:sp>
        <p:nvSpPr>
          <p:cNvPr id="10" name="Rectangle 9"/>
          <p:cNvSpPr/>
          <p:nvPr/>
        </p:nvSpPr>
        <p:spPr>
          <a:xfrm>
            <a:off x="3658026" y="1098936"/>
            <a:ext cx="2544124" cy="461665"/>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kumimoji="0" lang="en-GB" sz="2400" b="1" i="0" u="none" strike="noStrike" kern="1200" cap="none" spc="0" normalizeH="0" baseline="0" noProof="0" dirty="0">
                <a:ln>
                  <a:noFill/>
                </a:ln>
                <a:solidFill>
                  <a:srgbClr val="8064A2"/>
                </a:solidFill>
                <a:effectLst/>
                <a:uLnTx/>
                <a:uFillTx/>
                <a:latin typeface="Century Gothic" panose="020B0502020202020204" pitchFamily="34" charset="0"/>
                <a:ea typeface="Calibri" panose="020F0502020204030204" pitchFamily="34" charset="0"/>
                <a:cs typeface="Times New Roman" panose="02020603050405020304" pitchFamily="18" charset="0"/>
              </a:rPr>
              <a:t>compassionate</a:t>
            </a:r>
            <a:endParaRPr kumimoji="0" lang="en-GB" sz="2400" b="1" i="0" u="none"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endParaRPr>
          </a:p>
        </p:txBody>
      </p:sp>
      <p:sp>
        <p:nvSpPr>
          <p:cNvPr id="16" name="Rectangle 15"/>
          <p:cNvSpPr/>
          <p:nvPr/>
        </p:nvSpPr>
        <p:spPr>
          <a:xfrm>
            <a:off x="3460603" y="4869160"/>
            <a:ext cx="1001045" cy="461665"/>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kumimoji="0" lang="en-GB" sz="2400" b="1" i="0" u="none" strike="noStrike" kern="1200" cap="none" spc="0" normalizeH="0" baseline="0" noProof="0" dirty="0">
                <a:ln>
                  <a:noFill/>
                </a:ln>
                <a:solidFill>
                  <a:srgbClr val="8064A2"/>
                </a:solidFill>
                <a:effectLst/>
                <a:uLnTx/>
                <a:uFillTx/>
                <a:latin typeface="Century Gothic" panose="020B0502020202020204" pitchFamily="34" charset="0"/>
                <a:ea typeface="Calibri" panose="020F0502020204030204" pitchFamily="34" charset="0"/>
                <a:cs typeface="Times New Roman" panose="02020603050405020304" pitchFamily="18" charset="0"/>
              </a:rPr>
              <a:t>mild </a:t>
            </a:r>
            <a:endParaRPr kumimoji="0" lang="en-GB" sz="2400" b="1" i="0" u="none"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endParaRPr>
          </a:p>
        </p:txBody>
      </p:sp>
      <p:sp>
        <p:nvSpPr>
          <p:cNvPr id="13" name="Rectangle 12"/>
          <p:cNvSpPr/>
          <p:nvPr/>
        </p:nvSpPr>
        <p:spPr>
          <a:xfrm>
            <a:off x="6802527" y="2607027"/>
            <a:ext cx="1342656" cy="461665"/>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kumimoji="0" lang="en-GB" sz="2400" b="1" i="0" u="none" strike="noStrike" kern="1200" cap="none" spc="0" normalizeH="0" baseline="0" noProof="0" dirty="0">
                <a:ln>
                  <a:noFill/>
                </a:ln>
                <a:solidFill>
                  <a:srgbClr val="8064A2"/>
                </a:solidFill>
                <a:effectLst/>
                <a:uLnTx/>
                <a:uFillTx/>
                <a:latin typeface="Century Gothic" panose="020B0502020202020204" pitchFamily="34" charset="0"/>
                <a:ea typeface="Calibri" panose="020F0502020204030204" pitchFamily="34" charset="0"/>
                <a:cs typeface="Times New Roman" panose="02020603050405020304" pitchFamily="18" charset="0"/>
              </a:rPr>
              <a:t>resilient </a:t>
            </a:r>
            <a:endParaRPr kumimoji="0" lang="en-GB" sz="2400" b="1" i="0" u="none"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endParaRPr>
          </a:p>
        </p:txBody>
      </p:sp>
      <p:sp>
        <p:nvSpPr>
          <p:cNvPr id="14" name="Rectangle 13"/>
          <p:cNvSpPr/>
          <p:nvPr/>
        </p:nvSpPr>
        <p:spPr>
          <a:xfrm>
            <a:off x="6717771" y="1098937"/>
            <a:ext cx="1512168" cy="461665"/>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kumimoji="0" lang="en-GB" sz="2400" b="1" i="0" u="none" strike="noStrike" kern="1200" cap="none" spc="0" normalizeH="0" baseline="0" noProof="0" dirty="0">
                <a:ln>
                  <a:noFill/>
                </a:ln>
                <a:solidFill>
                  <a:srgbClr val="8064A2"/>
                </a:solidFill>
                <a:effectLst/>
                <a:uLnTx/>
                <a:uFillTx/>
                <a:latin typeface="Century Gothic" panose="020B0502020202020204" pitchFamily="34" charset="0"/>
                <a:ea typeface="Calibri" panose="020F0502020204030204" pitchFamily="34" charset="0"/>
                <a:cs typeface="Times New Roman" panose="02020603050405020304" pitchFamily="18" charset="0"/>
              </a:rPr>
              <a:t>creative </a:t>
            </a:r>
            <a:endParaRPr kumimoji="0" lang="en-GB" sz="2400" b="1" i="0" u="none"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endParaRPr>
          </a:p>
        </p:txBody>
      </p:sp>
      <p:sp>
        <p:nvSpPr>
          <p:cNvPr id="15" name="Rectangle 14"/>
          <p:cNvSpPr/>
          <p:nvPr/>
        </p:nvSpPr>
        <p:spPr>
          <a:xfrm>
            <a:off x="6868603" y="1852982"/>
            <a:ext cx="1210504" cy="461665"/>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kumimoji="0" lang="en-GB" sz="2400" b="1" i="0" u="none" strike="noStrike" kern="1200" cap="none" spc="0" normalizeH="0" baseline="0" noProof="0" dirty="0">
                <a:ln>
                  <a:noFill/>
                </a:ln>
                <a:solidFill>
                  <a:srgbClr val="8064A2"/>
                </a:solidFill>
                <a:effectLst/>
                <a:uLnTx/>
                <a:uFillTx/>
                <a:latin typeface="Century Gothic" panose="020B0502020202020204" pitchFamily="34" charset="0"/>
                <a:ea typeface="Calibri" panose="020F0502020204030204" pitchFamily="34" charset="0"/>
                <a:cs typeface="Times New Roman" panose="02020603050405020304" pitchFamily="18" charset="0"/>
              </a:rPr>
              <a:t>loving </a:t>
            </a:r>
            <a:endParaRPr kumimoji="0" lang="en-GB" sz="2400" b="1" i="0" u="none"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endParaRPr>
          </a:p>
        </p:txBody>
      </p:sp>
      <p:sp>
        <p:nvSpPr>
          <p:cNvPr id="17" name="Rectangle 16"/>
          <p:cNvSpPr/>
          <p:nvPr/>
        </p:nvSpPr>
        <p:spPr>
          <a:xfrm>
            <a:off x="6631295" y="3361072"/>
            <a:ext cx="1685121" cy="461665"/>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kumimoji="0" lang="en-GB" sz="2400" b="1" i="0" u="none" strike="noStrike" kern="1200" cap="none" spc="0" normalizeH="0" baseline="0" noProof="0" dirty="0">
                <a:ln>
                  <a:noFill/>
                </a:ln>
                <a:solidFill>
                  <a:srgbClr val="8064A2"/>
                </a:solidFill>
                <a:effectLst/>
                <a:uLnTx/>
                <a:uFillTx/>
                <a:latin typeface="Century Gothic" panose="020B0502020202020204" pitchFamily="34" charset="0"/>
                <a:ea typeface="Calibri" panose="020F0502020204030204" pitchFamily="34" charset="0"/>
                <a:cs typeface="Times New Roman" panose="02020603050405020304" pitchFamily="18" charset="0"/>
              </a:rPr>
              <a:t>thoughtful </a:t>
            </a:r>
            <a:endParaRPr kumimoji="0" lang="en-GB" sz="2400" b="1" i="0" u="none"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endParaRPr>
          </a:p>
        </p:txBody>
      </p:sp>
      <p:sp>
        <p:nvSpPr>
          <p:cNvPr id="18" name="Rectangle 17"/>
          <p:cNvSpPr/>
          <p:nvPr/>
        </p:nvSpPr>
        <p:spPr>
          <a:xfrm>
            <a:off x="6919327" y="4115117"/>
            <a:ext cx="1109057" cy="461665"/>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kumimoji="0" lang="en-GB" sz="2400" b="1" i="0" u="none" strike="noStrike" kern="1200" cap="none" spc="0" normalizeH="0" baseline="0" noProof="0" dirty="0">
                <a:ln>
                  <a:noFill/>
                </a:ln>
                <a:solidFill>
                  <a:srgbClr val="8064A2"/>
                </a:solidFill>
                <a:effectLst/>
                <a:uLnTx/>
                <a:uFillTx/>
                <a:latin typeface="Century Gothic" panose="020B0502020202020204" pitchFamily="34" charset="0"/>
                <a:ea typeface="Calibri" panose="020F0502020204030204" pitchFamily="34" charset="0"/>
                <a:cs typeface="Times New Roman" panose="02020603050405020304" pitchFamily="18" charset="0"/>
              </a:rPr>
              <a:t>plain </a:t>
            </a:r>
            <a:endParaRPr kumimoji="0" lang="en-GB" sz="2400" b="1" i="0" u="none"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endParaRPr>
          </a:p>
        </p:txBody>
      </p:sp>
      <p:sp>
        <p:nvSpPr>
          <p:cNvPr id="19" name="Rectangle 18"/>
          <p:cNvSpPr/>
          <p:nvPr/>
        </p:nvSpPr>
        <p:spPr>
          <a:xfrm>
            <a:off x="6846764" y="4869161"/>
            <a:ext cx="1254182" cy="461665"/>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kumimoji="0" lang="en-GB" sz="2400" b="1" i="0" u="none" strike="noStrike" kern="1200" cap="none" spc="0" normalizeH="0" baseline="0" noProof="0" dirty="0">
                <a:ln>
                  <a:noFill/>
                </a:ln>
                <a:solidFill>
                  <a:srgbClr val="8064A2"/>
                </a:solidFill>
                <a:effectLst/>
                <a:uLnTx/>
                <a:uFillTx/>
                <a:latin typeface="Century Gothic" panose="020B0502020202020204" pitchFamily="34" charset="0"/>
                <a:ea typeface="Calibri" panose="020F0502020204030204" pitchFamily="34" charset="0"/>
                <a:cs typeface="Times New Roman" panose="02020603050405020304" pitchFamily="18" charset="0"/>
              </a:rPr>
              <a:t>young </a:t>
            </a:r>
            <a:endParaRPr kumimoji="0" lang="en-GB" sz="2400" b="1" i="0" u="none"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endParaRPr>
          </a:p>
        </p:txBody>
      </p:sp>
      <p:sp>
        <p:nvSpPr>
          <p:cNvPr id="20" name="Rectangle 19"/>
          <p:cNvSpPr/>
          <p:nvPr/>
        </p:nvSpPr>
        <p:spPr>
          <a:xfrm>
            <a:off x="5080739" y="4869161"/>
            <a:ext cx="1146935" cy="461665"/>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kumimoji="0" lang="en-GB" sz="2400" b="1" i="0" u="none" strike="noStrike" kern="1200" cap="none" spc="0" normalizeH="0" baseline="0" noProof="0" dirty="0">
                <a:ln>
                  <a:noFill/>
                </a:ln>
                <a:solidFill>
                  <a:srgbClr val="8064A2"/>
                </a:solidFill>
                <a:effectLst/>
                <a:uLnTx/>
                <a:uFillTx/>
                <a:latin typeface="Century Gothic" panose="020B0502020202020204" pitchFamily="34" charset="0"/>
                <a:ea typeface="Calibri" panose="020F0502020204030204" pitchFamily="34" charset="0"/>
                <a:cs typeface="Times New Roman" panose="02020603050405020304" pitchFamily="18" charset="0"/>
              </a:rPr>
              <a:t>proud </a:t>
            </a:r>
            <a:endParaRPr kumimoji="0" lang="en-GB" sz="2400" b="1" i="0" u="none"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endParaRPr>
          </a:p>
        </p:txBody>
      </p:sp>
      <p:sp>
        <p:nvSpPr>
          <p:cNvPr id="8" name="Rectangle 7"/>
          <p:cNvSpPr/>
          <p:nvPr/>
        </p:nvSpPr>
        <p:spPr>
          <a:xfrm>
            <a:off x="1815198" y="1098937"/>
            <a:ext cx="936104" cy="461665"/>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kumimoji="0" lang="en-GB" sz="2400" b="1" i="0" u="none" strike="noStrike" kern="1200" cap="none" spc="0" normalizeH="0" baseline="0" noProof="0" dirty="0">
                <a:ln>
                  <a:noFill/>
                </a:ln>
                <a:solidFill>
                  <a:srgbClr val="8064A2"/>
                </a:solidFill>
                <a:effectLst/>
                <a:uLnTx/>
                <a:uFillTx/>
                <a:latin typeface="Century Gothic" panose="020B0502020202020204" pitchFamily="34" charset="0"/>
                <a:ea typeface="Calibri" panose="020F0502020204030204" pitchFamily="34" charset="0"/>
                <a:cs typeface="Times New Roman" panose="02020603050405020304" pitchFamily="18" charset="0"/>
              </a:rPr>
              <a:t>kind</a:t>
            </a:r>
            <a:endParaRPr kumimoji="0" lang="en-GB" sz="2400" b="1" i="0" u="none"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endParaRPr>
          </a:p>
        </p:txBody>
      </p:sp>
      <p:sp>
        <p:nvSpPr>
          <p:cNvPr id="11" name="Rectangle 10"/>
          <p:cNvSpPr/>
          <p:nvPr/>
        </p:nvSpPr>
        <p:spPr>
          <a:xfrm>
            <a:off x="1724989" y="4115117"/>
            <a:ext cx="1116523" cy="461665"/>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kumimoji="0" lang="en-GB" sz="2400" b="1" i="0" u="none" strike="noStrike" kern="1200" cap="none" spc="0" normalizeH="0" baseline="0" noProof="0" dirty="0">
                <a:ln>
                  <a:noFill/>
                </a:ln>
                <a:solidFill>
                  <a:srgbClr val="8064A2"/>
                </a:solidFill>
                <a:effectLst/>
                <a:uLnTx/>
                <a:uFillTx/>
                <a:latin typeface="Century Gothic" panose="020B0502020202020204" pitchFamily="34" charset="0"/>
                <a:ea typeface="Calibri" panose="020F0502020204030204" pitchFamily="34" charset="0"/>
                <a:cs typeface="Times New Roman" panose="02020603050405020304" pitchFamily="18" charset="0"/>
              </a:rPr>
              <a:t>tough</a:t>
            </a:r>
            <a:endParaRPr kumimoji="0" lang="en-GB" sz="2400" b="1" i="0" u="none"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endParaRPr>
          </a:p>
        </p:txBody>
      </p:sp>
      <p:sp>
        <p:nvSpPr>
          <p:cNvPr id="12" name="Rectangle 11"/>
          <p:cNvSpPr/>
          <p:nvPr/>
        </p:nvSpPr>
        <p:spPr>
          <a:xfrm>
            <a:off x="1724989" y="4869161"/>
            <a:ext cx="1116523" cy="461665"/>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kumimoji="0" lang="en-GB" sz="2400" b="1" i="0" u="none" strike="noStrike" kern="1200" cap="none" spc="0" normalizeH="0" baseline="0" noProof="0" dirty="0">
                <a:ln>
                  <a:noFill/>
                </a:ln>
                <a:solidFill>
                  <a:srgbClr val="8064A2"/>
                </a:solidFill>
                <a:effectLst/>
                <a:uLnTx/>
                <a:uFillTx/>
                <a:latin typeface="Century Gothic" panose="020B0502020202020204" pitchFamily="34" charset="0"/>
                <a:ea typeface="Calibri" panose="020F0502020204030204" pitchFamily="34" charset="0"/>
                <a:cs typeface="Times New Roman" panose="02020603050405020304" pitchFamily="18" charset="0"/>
              </a:rPr>
              <a:t>hardy</a:t>
            </a:r>
            <a:endParaRPr kumimoji="0" lang="en-GB" sz="2400" b="1" i="0" u="none"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endParaRPr>
          </a:p>
        </p:txBody>
      </p:sp>
      <p:sp>
        <p:nvSpPr>
          <p:cNvPr id="21" name="Rectangle 20"/>
          <p:cNvSpPr/>
          <p:nvPr/>
        </p:nvSpPr>
        <p:spPr>
          <a:xfrm>
            <a:off x="1458439" y="2607027"/>
            <a:ext cx="1649622" cy="461665"/>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kumimoji="0" lang="en-GB" sz="2400" b="1" i="0" u="none" strike="noStrike" kern="1200" cap="none" spc="0" normalizeH="0" baseline="0" noProof="0" dirty="0">
                <a:ln>
                  <a:noFill/>
                </a:ln>
                <a:solidFill>
                  <a:srgbClr val="8064A2"/>
                </a:solidFill>
                <a:effectLst/>
                <a:uLnTx/>
                <a:uFillTx/>
                <a:latin typeface="Century Gothic" panose="020B0502020202020204" pitchFamily="34" charset="0"/>
                <a:ea typeface="Calibri" panose="020F0502020204030204" pitchFamily="34" charset="0"/>
                <a:cs typeface="Times New Roman" panose="02020603050405020304" pitchFamily="18" charset="0"/>
              </a:rPr>
              <a:t>ambitious </a:t>
            </a:r>
            <a:endParaRPr kumimoji="0" lang="en-GB" sz="2400" b="1" i="0" u="none"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endParaRPr>
          </a:p>
        </p:txBody>
      </p:sp>
      <p:sp>
        <p:nvSpPr>
          <p:cNvPr id="22" name="Rectangle 21"/>
          <p:cNvSpPr/>
          <p:nvPr/>
        </p:nvSpPr>
        <p:spPr>
          <a:xfrm>
            <a:off x="1331640" y="1852982"/>
            <a:ext cx="1903220" cy="461665"/>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kumimoji="0" lang="en-GB" sz="2400" b="1" i="0" u="none" strike="noStrike" kern="1200" cap="none" spc="0" normalizeH="0" baseline="0" noProof="0" dirty="0">
                <a:ln>
                  <a:noFill/>
                </a:ln>
                <a:solidFill>
                  <a:srgbClr val="8064A2"/>
                </a:solidFill>
                <a:effectLst/>
                <a:uLnTx/>
                <a:uFillTx/>
                <a:latin typeface="Century Gothic" panose="020B0502020202020204" pitchFamily="34" charset="0"/>
                <a:ea typeface="Calibri" panose="020F0502020204030204" pitchFamily="34" charset="0"/>
                <a:cs typeface="Times New Roman" panose="02020603050405020304" pitchFamily="18" charset="0"/>
              </a:rPr>
              <a:t>determined </a:t>
            </a:r>
            <a:endParaRPr kumimoji="0" lang="en-GB" sz="2400" b="1" i="0" u="none"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endParaRPr>
          </a:p>
        </p:txBody>
      </p:sp>
      <p:sp>
        <p:nvSpPr>
          <p:cNvPr id="23" name="Rectangle 22"/>
          <p:cNvSpPr/>
          <p:nvPr/>
        </p:nvSpPr>
        <p:spPr>
          <a:xfrm>
            <a:off x="1656159" y="3361072"/>
            <a:ext cx="1254182" cy="461665"/>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kumimoji="0" lang="en-GB" sz="2400" b="1" i="0" u="none" strike="noStrike" kern="1200" cap="none" spc="0" normalizeH="0" baseline="0" noProof="0" dirty="0">
                <a:ln>
                  <a:noFill/>
                </a:ln>
                <a:solidFill>
                  <a:srgbClr val="8064A2"/>
                </a:solidFill>
                <a:effectLst/>
                <a:uLnTx/>
                <a:uFillTx/>
                <a:latin typeface="Century Gothic" panose="020B0502020202020204" pitchFamily="34" charset="0"/>
                <a:ea typeface="Calibri" panose="020F0502020204030204" pitchFamily="34" charset="0"/>
                <a:cs typeface="Times New Roman" panose="02020603050405020304" pitchFamily="18" charset="0"/>
              </a:rPr>
              <a:t>moral </a:t>
            </a:r>
            <a:endParaRPr kumimoji="0" lang="en-GB" sz="2400" b="1" i="0" u="none"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endParaRPr>
          </a:p>
        </p:txBody>
      </p:sp>
      <p:sp>
        <p:nvSpPr>
          <p:cNvPr id="25" name="Rectangle 24"/>
          <p:cNvSpPr/>
          <p:nvPr/>
        </p:nvSpPr>
        <p:spPr>
          <a:xfrm>
            <a:off x="787982" y="5661248"/>
            <a:ext cx="8284214" cy="1092607"/>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marL="457200" marR="0" lvl="0" indent="-457200" algn="l" defTabSz="914400" rtl="0" eaLnBrk="1" fontAlgn="auto" latinLnBrk="0" hangingPunct="1">
              <a:lnSpc>
                <a:spcPct val="100000"/>
              </a:lnSpc>
              <a:spcBef>
                <a:spcPts val="0"/>
              </a:spcBef>
              <a:spcAft>
                <a:spcPts val="600"/>
              </a:spcAft>
              <a:buClrTx/>
              <a:buSzTx/>
              <a:buFont typeface="+mj-lt"/>
              <a:buAutoNum type="arabicPeriod"/>
              <a:tabLst/>
              <a:defRPr/>
            </a:pPr>
            <a:r>
              <a:rPr kumimoji="0" lang="en-GB" sz="2000" b="1" i="0" u="none"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rPr>
              <a:t>What else did you come up with?</a:t>
            </a:r>
          </a:p>
          <a:p>
            <a:pPr marL="457200" marR="0" lvl="0" indent="-457200" algn="l" defTabSz="914400" rtl="0" eaLnBrk="1" fontAlgn="auto" latinLnBrk="0" hangingPunct="1">
              <a:lnSpc>
                <a:spcPct val="100000"/>
              </a:lnSpc>
              <a:spcBef>
                <a:spcPts val="0"/>
              </a:spcBef>
              <a:spcAft>
                <a:spcPts val="600"/>
              </a:spcAft>
              <a:buClrTx/>
              <a:buSzTx/>
              <a:buFont typeface="+mj-lt"/>
              <a:buAutoNum type="arabicPeriod"/>
              <a:tabLst/>
              <a:defRPr/>
            </a:pPr>
            <a:r>
              <a:rPr kumimoji="0" lang="en-GB" sz="2000" b="1" i="0" u="none"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rPr>
              <a:t>Where did Jane show these characteristics, and where did she learn them?</a:t>
            </a:r>
            <a:endParaRPr kumimoji="0" lang="en-GB" sz="2000" b="0" i="0" u="none"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endParaRPr>
          </a:p>
        </p:txBody>
      </p:sp>
      <p:pic>
        <p:nvPicPr>
          <p:cNvPr id="24" name="Picture 23">
            <a:extLst>
              <a:ext uri="{FF2B5EF4-FFF2-40B4-BE49-F238E27FC236}">
                <a16:creationId xmlns:a16="http://schemas.microsoft.com/office/drawing/2014/main" id="{0BB1FB6C-F1B3-4FDF-8328-D17D28FAB8E3}"/>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67548" y="32567"/>
            <a:ext cx="572790" cy="720000"/>
          </a:xfrm>
          <a:prstGeom prst="rect">
            <a:avLst/>
          </a:prstGeom>
        </p:spPr>
      </p:pic>
      <p:pic>
        <p:nvPicPr>
          <p:cNvPr id="28" name="Picture 27">
            <a:extLst>
              <a:ext uri="{FF2B5EF4-FFF2-40B4-BE49-F238E27FC236}">
                <a16:creationId xmlns:a16="http://schemas.microsoft.com/office/drawing/2014/main" id="{3C773CE2-D581-4562-A311-6AA35D1A2532}"/>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29942" y="867728"/>
            <a:ext cx="648000" cy="648000"/>
          </a:xfrm>
          <a:prstGeom prst="rect">
            <a:avLst/>
          </a:prstGeom>
        </p:spPr>
      </p:pic>
    </p:spTree>
    <p:extLst>
      <p:ext uri="{BB962C8B-B14F-4D97-AF65-F5344CB8AC3E}">
        <p14:creationId xmlns:p14="http://schemas.microsoft.com/office/powerpoint/2010/main" val="28781774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anim calcmode="lin" valueType="num">
                                      <p:cBhvr>
                                        <p:cTn id="8" dur="500" fill="hold"/>
                                        <p:tgtEl>
                                          <p:spTgt spid="10"/>
                                        </p:tgtEl>
                                        <p:attrNameLst>
                                          <p:attrName>ppt_x</p:attrName>
                                        </p:attrNameLst>
                                      </p:cBhvr>
                                      <p:tavLst>
                                        <p:tav tm="0">
                                          <p:val>
                                            <p:strVal val="#ppt_x"/>
                                          </p:val>
                                        </p:tav>
                                        <p:tav tm="100000">
                                          <p:val>
                                            <p:strVal val="#ppt_x"/>
                                          </p:val>
                                        </p:tav>
                                      </p:tavLst>
                                    </p:anim>
                                    <p:anim calcmode="lin" valueType="num">
                                      <p:cBhvr>
                                        <p:cTn id="9" dur="500" fill="hold"/>
                                        <p:tgtEl>
                                          <p:spTgt spid="10"/>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42" presetClass="entr" presetSubtype="0" fill="hold" grpId="0" nodeType="afterEffect">
                                  <p:stCondLst>
                                    <p:cond delay="0"/>
                                  </p:stCondLst>
                                  <p:childTnLst>
                                    <p:set>
                                      <p:cBhvr>
                                        <p:cTn id="12" dur="1" fill="hold">
                                          <p:stCondLst>
                                            <p:cond delay="0"/>
                                          </p:stCondLst>
                                        </p:cTn>
                                        <p:tgtEl>
                                          <p:spTgt spid="15"/>
                                        </p:tgtEl>
                                        <p:attrNameLst>
                                          <p:attrName>style.visibility</p:attrName>
                                        </p:attrNameLst>
                                      </p:cBhvr>
                                      <p:to>
                                        <p:strVal val="visible"/>
                                      </p:to>
                                    </p:set>
                                    <p:animEffect transition="in" filter="fade">
                                      <p:cBhvr>
                                        <p:cTn id="13" dur="500"/>
                                        <p:tgtEl>
                                          <p:spTgt spid="15"/>
                                        </p:tgtEl>
                                      </p:cBhvr>
                                    </p:animEffect>
                                    <p:anim calcmode="lin" valueType="num">
                                      <p:cBhvr>
                                        <p:cTn id="14" dur="500" fill="hold"/>
                                        <p:tgtEl>
                                          <p:spTgt spid="15"/>
                                        </p:tgtEl>
                                        <p:attrNameLst>
                                          <p:attrName>ppt_x</p:attrName>
                                        </p:attrNameLst>
                                      </p:cBhvr>
                                      <p:tavLst>
                                        <p:tav tm="0">
                                          <p:val>
                                            <p:strVal val="#ppt_x"/>
                                          </p:val>
                                        </p:tav>
                                        <p:tav tm="100000">
                                          <p:val>
                                            <p:strVal val="#ppt_x"/>
                                          </p:val>
                                        </p:tav>
                                      </p:tavLst>
                                    </p:anim>
                                    <p:anim calcmode="lin" valueType="num">
                                      <p:cBhvr>
                                        <p:cTn id="15" dur="500" fill="hold"/>
                                        <p:tgtEl>
                                          <p:spTgt spid="15"/>
                                        </p:tgtEl>
                                        <p:attrNameLst>
                                          <p:attrName>ppt_y</p:attrName>
                                        </p:attrNameLst>
                                      </p:cBhvr>
                                      <p:tavLst>
                                        <p:tav tm="0">
                                          <p:val>
                                            <p:strVal val="#ppt_y+.1"/>
                                          </p:val>
                                        </p:tav>
                                        <p:tav tm="100000">
                                          <p:val>
                                            <p:strVal val="#ppt_y"/>
                                          </p:val>
                                        </p:tav>
                                      </p:tavLst>
                                    </p:anim>
                                  </p:childTnLst>
                                </p:cTn>
                              </p:par>
                            </p:childTnLst>
                          </p:cTn>
                        </p:par>
                        <p:par>
                          <p:cTn id="16" fill="hold">
                            <p:stCondLst>
                              <p:cond delay="1000"/>
                            </p:stCondLst>
                            <p:childTnLst>
                              <p:par>
                                <p:cTn id="17" presetID="42" presetClass="entr" presetSubtype="0" fill="hold" grpId="0" nodeType="afterEffect">
                                  <p:stCondLst>
                                    <p:cond delay="0"/>
                                  </p:stCondLst>
                                  <p:childTnLst>
                                    <p:set>
                                      <p:cBhvr>
                                        <p:cTn id="18" dur="1" fill="hold">
                                          <p:stCondLst>
                                            <p:cond delay="0"/>
                                          </p:stCondLst>
                                        </p:cTn>
                                        <p:tgtEl>
                                          <p:spTgt spid="18"/>
                                        </p:tgtEl>
                                        <p:attrNameLst>
                                          <p:attrName>style.visibility</p:attrName>
                                        </p:attrNameLst>
                                      </p:cBhvr>
                                      <p:to>
                                        <p:strVal val="visible"/>
                                      </p:to>
                                    </p:set>
                                    <p:animEffect transition="in" filter="fade">
                                      <p:cBhvr>
                                        <p:cTn id="19" dur="500"/>
                                        <p:tgtEl>
                                          <p:spTgt spid="18"/>
                                        </p:tgtEl>
                                      </p:cBhvr>
                                    </p:animEffect>
                                    <p:anim calcmode="lin" valueType="num">
                                      <p:cBhvr>
                                        <p:cTn id="20" dur="500" fill="hold"/>
                                        <p:tgtEl>
                                          <p:spTgt spid="18"/>
                                        </p:tgtEl>
                                        <p:attrNameLst>
                                          <p:attrName>ppt_x</p:attrName>
                                        </p:attrNameLst>
                                      </p:cBhvr>
                                      <p:tavLst>
                                        <p:tav tm="0">
                                          <p:val>
                                            <p:strVal val="#ppt_x"/>
                                          </p:val>
                                        </p:tav>
                                        <p:tav tm="100000">
                                          <p:val>
                                            <p:strVal val="#ppt_x"/>
                                          </p:val>
                                        </p:tav>
                                      </p:tavLst>
                                    </p:anim>
                                    <p:anim calcmode="lin" valueType="num">
                                      <p:cBhvr>
                                        <p:cTn id="21" dur="500" fill="hold"/>
                                        <p:tgtEl>
                                          <p:spTgt spid="18"/>
                                        </p:tgtEl>
                                        <p:attrNameLst>
                                          <p:attrName>ppt_y</p:attrName>
                                        </p:attrNameLst>
                                      </p:cBhvr>
                                      <p:tavLst>
                                        <p:tav tm="0">
                                          <p:val>
                                            <p:strVal val="#ppt_y+.1"/>
                                          </p:val>
                                        </p:tav>
                                        <p:tav tm="100000">
                                          <p:val>
                                            <p:strVal val="#ppt_y"/>
                                          </p:val>
                                        </p:tav>
                                      </p:tavLst>
                                    </p:anim>
                                  </p:childTnLst>
                                </p:cTn>
                              </p:par>
                            </p:childTnLst>
                          </p:cTn>
                        </p:par>
                        <p:par>
                          <p:cTn id="22" fill="hold">
                            <p:stCondLst>
                              <p:cond delay="1500"/>
                            </p:stCondLst>
                            <p:childTnLst>
                              <p:par>
                                <p:cTn id="23" presetID="42" presetClass="entr" presetSubtype="0" fill="hold" grpId="0" nodeType="afterEffect">
                                  <p:stCondLst>
                                    <p:cond delay="0"/>
                                  </p:stCondLst>
                                  <p:childTnLst>
                                    <p:set>
                                      <p:cBhvr>
                                        <p:cTn id="24" dur="1" fill="hold">
                                          <p:stCondLst>
                                            <p:cond delay="0"/>
                                          </p:stCondLst>
                                        </p:cTn>
                                        <p:tgtEl>
                                          <p:spTgt spid="11"/>
                                        </p:tgtEl>
                                        <p:attrNameLst>
                                          <p:attrName>style.visibility</p:attrName>
                                        </p:attrNameLst>
                                      </p:cBhvr>
                                      <p:to>
                                        <p:strVal val="visible"/>
                                      </p:to>
                                    </p:set>
                                    <p:animEffect transition="in" filter="fade">
                                      <p:cBhvr>
                                        <p:cTn id="25" dur="500"/>
                                        <p:tgtEl>
                                          <p:spTgt spid="11"/>
                                        </p:tgtEl>
                                      </p:cBhvr>
                                    </p:animEffect>
                                    <p:anim calcmode="lin" valueType="num">
                                      <p:cBhvr>
                                        <p:cTn id="26" dur="500" fill="hold"/>
                                        <p:tgtEl>
                                          <p:spTgt spid="11"/>
                                        </p:tgtEl>
                                        <p:attrNameLst>
                                          <p:attrName>ppt_x</p:attrName>
                                        </p:attrNameLst>
                                      </p:cBhvr>
                                      <p:tavLst>
                                        <p:tav tm="0">
                                          <p:val>
                                            <p:strVal val="#ppt_x"/>
                                          </p:val>
                                        </p:tav>
                                        <p:tav tm="100000">
                                          <p:val>
                                            <p:strVal val="#ppt_x"/>
                                          </p:val>
                                        </p:tav>
                                      </p:tavLst>
                                    </p:anim>
                                    <p:anim calcmode="lin" valueType="num">
                                      <p:cBhvr>
                                        <p:cTn id="27" dur="500" fill="hold"/>
                                        <p:tgtEl>
                                          <p:spTgt spid="11"/>
                                        </p:tgtEl>
                                        <p:attrNameLst>
                                          <p:attrName>ppt_y</p:attrName>
                                        </p:attrNameLst>
                                      </p:cBhvr>
                                      <p:tavLst>
                                        <p:tav tm="0">
                                          <p:val>
                                            <p:strVal val="#ppt_y+.1"/>
                                          </p:val>
                                        </p:tav>
                                        <p:tav tm="100000">
                                          <p:val>
                                            <p:strVal val="#ppt_y"/>
                                          </p:val>
                                        </p:tav>
                                      </p:tavLst>
                                    </p:anim>
                                  </p:childTnLst>
                                </p:cTn>
                              </p:par>
                            </p:childTnLst>
                          </p:cTn>
                        </p:par>
                        <p:par>
                          <p:cTn id="28" fill="hold">
                            <p:stCondLst>
                              <p:cond delay="2000"/>
                            </p:stCondLst>
                            <p:childTnLst>
                              <p:par>
                                <p:cTn id="29" presetID="42" presetClass="entr" presetSubtype="0" fill="hold" grpId="0" nodeType="afterEffect">
                                  <p:stCondLst>
                                    <p:cond delay="0"/>
                                  </p:stCondLst>
                                  <p:childTnLst>
                                    <p:set>
                                      <p:cBhvr>
                                        <p:cTn id="30" dur="1" fill="hold">
                                          <p:stCondLst>
                                            <p:cond delay="0"/>
                                          </p:stCondLst>
                                        </p:cTn>
                                        <p:tgtEl>
                                          <p:spTgt spid="8"/>
                                        </p:tgtEl>
                                        <p:attrNameLst>
                                          <p:attrName>style.visibility</p:attrName>
                                        </p:attrNameLst>
                                      </p:cBhvr>
                                      <p:to>
                                        <p:strVal val="visible"/>
                                      </p:to>
                                    </p:set>
                                    <p:animEffect transition="in" filter="fade">
                                      <p:cBhvr>
                                        <p:cTn id="31" dur="500"/>
                                        <p:tgtEl>
                                          <p:spTgt spid="8"/>
                                        </p:tgtEl>
                                      </p:cBhvr>
                                    </p:animEffect>
                                    <p:anim calcmode="lin" valueType="num">
                                      <p:cBhvr>
                                        <p:cTn id="32" dur="500" fill="hold"/>
                                        <p:tgtEl>
                                          <p:spTgt spid="8"/>
                                        </p:tgtEl>
                                        <p:attrNameLst>
                                          <p:attrName>ppt_x</p:attrName>
                                        </p:attrNameLst>
                                      </p:cBhvr>
                                      <p:tavLst>
                                        <p:tav tm="0">
                                          <p:val>
                                            <p:strVal val="#ppt_x"/>
                                          </p:val>
                                        </p:tav>
                                        <p:tav tm="100000">
                                          <p:val>
                                            <p:strVal val="#ppt_x"/>
                                          </p:val>
                                        </p:tav>
                                      </p:tavLst>
                                    </p:anim>
                                    <p:anim calcmode="lin" valueType="num">
                                      <p:cBhvr>
                                        <p:cTn id="33" dur="500" fill="hold"/>
                                        <p:tgtEl>
                                          <p:spTgt spid="8"/>
                                        </p:tgtEl>
                                        <p:attrNameLst>
                                          <p:attrName>ppt_y</p:attrName>
                                        </p:attrNameLst>
                                      </p:cBhvr>
                                      <p:tavLst>
                                        <p:tav tm="0">
                                          <p:val>
                                            <p:strVal val="#ppt_y+.1"/>
                                          </p:val>
                                        </p:tav>
                                        <p:tav tm="100000">
                                          <p:val>
                                            <p:strVal val="#ppt_y"/>
                                          </p:val>
                                        </p:tav>
                                      </p:tavLst>
                                    </p:anim>
                                  </p:childTnLst>
                                </p:cTn>
                              </p:par>
                            </p:childTnLst>
                          </p:cTn>
                        </p:par>
                        <p:par>
                          <p:cTn id="34" fill="hold">
                            <p:stCondLst>
                              <p:cond delay="2500"/>
                            </p:stCondLst>
                            <p:childTnLst>
                              <p:par>
                                <p:cTn id="35" presetID="42" presetClass="entr" presetSubtype="0" fill="hold" grpId="0" nodeType="afterEffect">
                                  <p:stCondLst>
                                    <p:cond delay="0"/>
                                  </p:stCondLst>
                                  <p:childTnLst>
                                    <p:set>
                                      <p:cBhvr>
                                        <p:cTn id="36" dur="1" fill="hold">
                                          <p:stCondLst>
                                            <p:cond delay="0"/>
                                          </p:stCondLst>
                                        </p:cTn>
                                        <p:tgtEl>
                                          <p:spTgt spid="16"/>
                                        </p:tgtEl>
                                        <p:attrNameLst>
                                          <p:attrName>style.visibility</p:attrName>
                                        </p:attrNameLst>
                                      </p:cBhvr>
                                      <p:to>
                                        <p:strVal val="visible"/>
                                      </p:to>
                                    </p:set>
                                    <p:animEffect transition="in" filter="fade">
                                      <p:cBhvr>
                                        <p:cTn id="37" dur="500"/>
                                        <p:tgtEl>
                                          <p:spTgt spid="16"/>
                                        </p:tgtEl>
                                      </p:cBhvr>
                                    </p:animEffect>
                                    <p:anim calcmode="lin" valueType="num">
                                      <p:cBhvr>
                                        <p:cTn id="38" dur="500" fill="hold"/>
                                        <p:tgtEl>
                                          <p:spTgt spid="16"/>
                                        </p:tgtEl>
                                        <p:attrNameLst>
                                          <p:attrName>ppt_x</p:attrName>
                                        </p:attrNameLst>
                                      </p:cBhvr>
                                      <p:tavLst>
                                        <p:tav tm="0">
                                          <p:val>
                                            <p:strVal val="#ppt_x"/>
                                          </p:val>
                                        </p:tav>
                                        <p:tav tm="100000">
                                          <p:val>
                                            <p:strVal val="#ppt_x"/>
                                          </p:val>
                                        </p:tav>
                                      </p:tavLst>
                                    </p:anim>
                                    <p:anim calcmode="lin" valueType="num">
                                      <p:cBhvr>
                                        <p:cTn id="39" dur="500" fill="hold"/>
                                        <p:tgtEl>
                                          <p:spTgt spid="16"/>
                                        </p:tgtEl>
                                        <p:attrNameLst>
                                          <p:attrName>ppt_y</p:attrName>
                                        </p:attrNameLst>
                                      </p:cBhvr>
                                      <p:tavLst>
                                        <p:tav tm="0">
                                          <p:val>
                                            <p:strVal val="#ppt_y+.1"/>
                                          </p:val>
                                        </p:tav>
                                        <p:tav tm="100000">
                                          <p:val>
                                            <p:strVal val="#ppt_y"/>
                                          </p:val>
                                        </p:tav>
                                      </p:tavLst>
                                    </p:anim>
                                  </p:childTnLst>
                                </p:cTn>
                              </p:par>
                            </p:childTnLst>
                          </p:cTn>
                        </p:par>
                        <p:par>
                          <p:cTn id="40" fill="hold">
                            <p:stCondLst>
                              <p:cond delay="3000"/>
                            </p:stCondLst>
                            <p:childTnLst>
                              <p:par>
                                <p:cTn id="41" presetID="42" presetClass="entr" presetSubtype="0" fill="hold" grpId="0" nodeType="afterEffect">
                                  <p:stCondLst>
                                    <p:cond delay="0"/>
                                  </p:stCondLst>
                                  <p:childTnLst>
                                    <p:set>
                                      <p:cBhvr>
                                        <p:cTn id="42" dur="1" fill="hold">
                                          <p:stCondLst>
                                            <p:cond delay="0"/>
                                          </p:stCondLst>
                                        </p:cTn>
                                        <p:tgtEl>
                                          <p:spTgt spid="17"/>
                                        </p:tgtEl>
                                        <p:attrNameLst>
                                          <p:attrName>style.visibility</p:attrName>
                                        </p:attrNameLst>
                                      </p:cBhvr>
                                      <p:to>
                                        <p:strVal val="visible"/>
                                      </p:to>
                                    </p:set>
                                    <p:animEffect transition="in" filter="fade">
                                      <p:cBhvr>
                                        <p:cTn id="43" dur="500"/>
                                        <p:tgtEl>
                                          <p:spTgt spid="17"/>
                                        </p:tgtEl>
                                      </p:cBhvr>
                                    </p:animEffect>
                                    <p:anim calcmode="lin" valueType="num">
                                      <p:cBhvr>
                                        <p:cTn id="44" dur="500" fill="hold"/>
                                        <p:tgtEl>
                                          <p:spTgt spid="17"/>
                                        </p:tgtEl>
                                        <p:attrNameLst>
                                          <p:attrName>ppt_x</p:attrName>
                                        </p:attrNameLst>
                                      </p:cBhvr>
                                      <p:tavLst>
                                        <p:tav tm="0">
                                          <p:val>
                                            <p:strVal val="#ppt_x"/>
                                          </p:val>
                                        </p:tav>
                                        <p:tav tm="100000">
                                          <p:val>
                                            <p:strVal val="#ppt_x"/>
                                          </p:val>
                                        </p:tav>
                                      </p:tavLst>
                                    </p:anim>
                                    <p:anim calcmode="lin" valueType="num">
                                      <p:cBhvr>
                                        <p:cTn id="45" dur="500" fill="hold"/>
                                        <p:tgtEl>
                                          <p:spTgt spid="17"/>
                                        </p:tgtEl>
                                        <p:attrNameLst>
                                          <p:attrName>ppt_y</p:attrName>
                                        </p:attrNameLst>
                                      </p:cBhvr>
                                      <p:tavLst>
                                        <p:tav tm="0">
                                          <p:val>
                                            <p:strVal val="#ppt_y+.1"/>
                                          </p:val>
                                        </p:tav>
                                        <p:tav tm="100000">
                                          <p:val>
                                            <p:strVal val="#ppt_y"/>
                                          </p:val>
                                        </p:tav>
                                      </p:tavLst>
                                    </p:anim>
                                  </p:childTnLst>
                                </p:cTn>
                              </p:par>
                            </p:childTnLst>
                          </p:cTn>
                        </p:par>
                        <p:par>
                          <p:cTn id="46" fill="hold">
                            <p:stCondLst>
                              <p:cond delay="3500"/>
                            </p:stCondLst>
                            <p:childTnLst>
                              <p:par>
                                <p:cTn id="47" presetID="42" presetClass="entr" presetSubtype="0" fill="hold" grpId="0" nodeType="afterEffect">
                                  <p:stCondLst>
                                    <p:cond delay="0"/>
                                  </p:stCondLst>
                                  <p:childTnLst>
                                    <p:set>
                                      <p:cBhvr>
                                        <p:cTn id="48" dur="1" fill="hold">
                                          <p:stCondLst>
                                            <p:cond delay="0"/>
                                          </p:stCondLst>
                                        </p:cTn>
                                        <p:tgtEl>
                                          <p:spTgt spid="12"/>
                                        </p:tgtEl>
                                        <p:attrNameLst>
                                          <p:attrName>style.visibility</p:attrName>
                                        </p:attrNameLst>
                                      </p:cBhvr>
                                      <p:to>
                                        <p:strVal val="visible"/>
                                      </p:to>
                                    </p:set>
                                    <p:animEffect transition="in" filter="fade">
                                      <p:cBhvr>
                                        <p:cTn id="49" dur="500"/>
                                        <p:tgtEl>
                                          <p:spTgt spid="12"/>
                                        </p:tgtEl>
                                      </p:cBhvr>
                                    </p:animEffect>
                                    <p:anim calcmode="lin" valueType="num">
                                      <p:cBhvr>
                                        <p:cTn id="50" dur="500" fill="hold"/>
                                        <p:tgtEl>
                                          <p:spTgt spid="12"/>
                                        </p:tgtEl>
                                        <p:attrNameLst>
                                          <p:attrName>ppt_x</p:attrName>
                                        </p:attrNameLst>
                                      </p:cBhvr>
                                      <p:tavLst>
                                        <p:tav tm="0">
                                          <p:val>
                                            <p:strVal val="#ppt_x"/>
                                          </p:val>
                                        </p:tav>
                                        <p:tav tm="100000">
                                          <p:val>
                                            <p:strVal val="#ppt_x"/>
                                          </p:val>
                                        </p:tav>
                                      </p:tavLst>
                                    </p:anim>
                                    <p:anim calcmode="lin" valueType="num">
                                      <p:cBhvr>
                                        <p:cTn id="51" dur="500" fill="hold"/>
                                        <p:tgtEl>
                                          <p:spTgt spid="12"/>
                                        </p:tgtEl>
                                        <p:attrNameLst>
                                          <p:attrName>ppt_y</p:attrName>
                                        </p:attrNameLst>
                                      </p:cBhvr>
                                      <p:tavLst>
                                        <p:tav tm="0">
                                          <p:val>
                                            <p:strVal val="#ppt_y+.1"/>
                                          </p:val>
                                        </p:tav>
                                        <p:tav tm="100000">
                                          <p:val>
                                            <p:strVal val="#ppt_y"/>
                                          </p:val>
                                        </p:tav>
                                      </p:tavLst>
                                    </p:anim>
                                  </p:childTnLst>
                                </p:cTn>
                              </p:par>
                            </p:childTnLst>
                          </p:cTn>
                        </p:par>
                        <p:par>
                          <p:cTn id="52" fill="hold">
                            <p:stCondLst>
                              <p:cond delay="4000"/>
                            </p:stCondLst>
                            <p:childTnLst>
                              <p:par>
                                <p:cTn id="53" presetID="42" presetClass="entr" presetSubtype="0" fill="hold" grpId="0" nodeType="afterEffect">
                                  <p:stCondLst>
                                    <p:cond delay="0"/>
                                  </p:stCondLst>
                                  <p:childTnLst>
                                    <p:set>
                                      <p:cBhvr>
                                        <p:cTn id="54" dur="1" fill="hold">
                                          <p:stCondLst>
                                            <p:cond delay="0"/>
                                          </p:stCondLst>
                                        </p:cTn>
                                        <p:tgtEl>
                                          <p:spTgt spid="21"/>
                                        </p:tgtEl>
                                        <p:attrNameLst>
                                          <p:attrName>style.visibility</p:attrName>
                                        </p:attrNameLst>
                                      </p:cBhvr>
                                      <p:to>
                                        <p:strVal val="visible"/>
                                      </p:to>
                                    </p:set>
                                    <p:animEffect transition="in" filter="fade">
                                      <p:cBhvr>
                                        <p:cTn id="55" dur="500"/>
                                        <p:tgtEl>
                                          <p:spTgt spid="21"/>
                                        </p:tgtEl>
                                      </p:cBhvr>
                                    </p:animEffect>
                                    <p:anim calcmode="lin" valueType="num">
                                      <p:cBhvr>
                                        <p:cTn id="56" dur="500" fill="hold"/>
                                        <p:tgtEl>
                                          <p:spTgt spid="21"/>
                                        </p:tgtEl>
                                        <p:attrNameLst>
                                          <p:attrName>ppt_x</p:attrName>
                                        </p:attrNameLst>
                                      </p:cBhvr>
                                      <p:tavLst>
                                        <p:tav tm="0">
                                          <p:val>
                                            <p:strVal val="#ppt_x"/>
                                          </p:val>
                                        </p:tav>
                                        <p:tav tm="100000">
                                          <p:val>
                                            <p:strVal val="#ppt_x"/>
                                          </p:val>
                                        </p:tav>
                                      </p:tavLst>
                                    </p:anim>
                                    <p:anim calcmode="lin" valueType="num">
                                      <p:cBhvr>
                                        <p:cTn id="57" dur="500" fill="hold"/>
                                        <p:tgtEl>
                                          <p:spTgt spid="21"/>
                                        </p:tgtEl>
                                        <p:attrNameLst>
                                          <p:attrName>ppt_y</p:attrName>
                                        </p:attrNameLst>
                                      </p:cBhvr>
                                      <p:tavLst>
                                        <p:tav tm="0">
                                          <p:val>
                                            <p:strVal val="#ppt_y+.1"/>
                                          </p:val>
                                        </p:tav>
                                        <p:tav tm="100000">
                                          <p:val>
                                            <p:strVal val="#ppt_y"/>
                                          </p:val>
                                        </p:tav>
                                      </p:tavLst>
                                    </p:anim>
                                  </p:childTnLst>
                                </p:cTn>
                              </p:par>
                            </p:childTnLst>
                          </p:cTn>
                        </p:par>
                        <p:par>
                          <p:cTn id="58" fill="hold">
                            <p:stCondLst>
                              <p:cond delay="4500"/>
                            </p:stCondLst>
                            <p:childTnLst>
                              <p:par>
                                <p:cTn id="59" presetID="42" presetClass="entr" presetSubtype="0" fill="hold" grpId="0" nodeType="afterEffect">
                                  <p:stCondLst>
                                    <p:cond delay="0"/>
                                  </p:stCondLst>
                                  <p:childTnLst>
                                    <p:set>
                                      <p:cBhvr>
                                        <p:cTn id="60" dur="1" fill="hold">
                                          <p:stCondLst>
                                            <p:cond delay="0"/>
                                          </p:stCondLst>
                                        </p:cTn>
                                        <p:tgtEl>
                                          <p:spTgt spid="19"/>
                                        </p:tgtEl>
                                        <p:attrNameLst>
                                          <p:attrName>style.visibility</p:attrName>
                                        </p:attrNameLst>
                                      </p:cBhvr>
                                      <p:to>
                                        <p:strVal val="visible"/>
                                      </p:to>
                                    </p:set>
                                    <p:animEffect transition="in" filter="fade">
                                      <p:cBhvr>
                                        <p:cTn id="61" dur="500"/>
                                        <p:tgtEl>
                                          <p:spTgt spid="19"/>
                                        </p:tgtEl>
                                      </p:cBhvr>
                                    </p:animEffect>
                                    <p:anim calcmode="lin" valueType="num">
                                      <p:cBhvr>
                                        <p:cTn id="62" dur="500" fill="hold"/>
                                        <p:tgtEl>
                                          <p:spTgt spid="19"/>
                                        </p:tgtEl>
                                        <p:attrNameLst>
                                          <p:attrName>ppt_x</p:attrName>
                                        </p:attrNameLst>
                                      </p:cBhvr>
                                      <p:tavLst>
                                        <p:tav tm="0">
                                          <p:val>
                                            <p:strVal val="#ppt_x"/>
                                          </p:val>
                                        </p:tav>
                                        <p:tav tm="100000">
                                          <p:val>
                                            <p:strVal val="#ppt_x"/>
                                          </p:val>
                                        </p:tav>
                                      </p:tavLst>
                                    </p:anim>
                                    <p:anim calcmode="lin" valueType="num">
                                      <p:cBhvr>
                                        <p:cTn id="63" dur="500" fill="hold"/>
                                        <p:tgtEl>
                                          <p:spTgt spid="19"/>
                                        </p:tgtEl>
                                        <p:attrNameLst>
                                          <p:attrName>ppt_y</p:attrName>
                                        </p:attrNameLst>
                                      </p:cBhvr>
                                      <p:tavLst>
                                        <p:tav tm="0">
                                          <p:val>
                                            <p:strVal val="#ppt_y+.1"/>
                                          </p:val>
                                        </p:tav>
                                        <p:tav tm="100000">
                                          <p:val>
                                            <p:strVal val="#ppt_y"/>
                                          </p:val>
                                        </p:tav>
                                      </p:tavLst>
                                    </p:anim>
                                  </p:childTnLst>
                                </p:cTn>
                              </p:par>
                            </p:childTnLst>
                          </p:cTn>
                        </p:par>
                        <p:par>
                          <p:cTn id="64" fill="hold">
                            <p:stCondLst>
                              <p:cond delay="5000"/>
                            </p:stCondLst>
                            <p:childTnLst>
                              <p:par>
                                <p:cTn id="65" presetID="42" presetClass="entr" presetSubtype="0" fill="hold" grpId="0" nodeType="afterEffect">
                                  <p:stCondLst>
                                    <p:cond delay="0"/>
                                  </p:stCondLst>
                                  <p:childTnLst>
                                    <p:set>
                                      <p:cBhvr>
                                        <p:cTn id="66" dur="1" fill="hold">
                                          <p:stCondLst>
                                            <p:cond delay="0"/>
                                          </p:stCondLst>
                                        </p:cTn>
                                        <p:tgtEl>
                                          <p:spTgt spid="23"/>
                                        </p:tgtEl>
                                        <p:attrNameLst>
                                          <p:attrName>style.visibility</p:attrName>
                                        </p:attrNameLst>
                                      </p:cBhvr>
                                      <p:to>
                                        <p:strVal val="visible"/>
                                      </p:to>
                                    </p:set>
                                    <p:animEffect transition="in" filter="fade">
                                      <p:cBhvr>
                                        <p:cTn id="67" dur="500"/>
                                        <p:tgtEl>
                                          <p:spTgt spid="23"/>
                                        </p:tgtEl>
                                      </p:cBhvr>
                                    </p:animEffect>
                                    <p:anim calcmode="lin" valueType="num">
                                      <p:cBhvr>
                                        <p:cTn id="68" dur="500" fill="hold"/>
                                        <p:tgtEl>
                                          <p:spTgt spid="23"/>
                                        </p:tgtEl>
                                        <p:attrNameLst>
                                          <p:attrName>ppt_x</p:attrName>
                                        </p:attrNameLst>
                                      </p:cBhvr>
                                      <p:tavLst>
                                        <p:tav tm="0">
                                          <p:val>
                                            <p:strVal val="#ppt_x"/>
                                          </p:val>
                                        </p:tav>
                                        <p:tav tm="100000">
                                          <p:val>
                                            <p:strVal val="#ppt_x"/>
                                          </p:val>
                                        </p:tav>
                                      </p:tavLst>
                                    </p:anim>
                                    <p:anim calcmode="lin" valueType="num">
                                      <p:cBhvr>
                                        <p:cTn id="69" dur="500" fill="hold"/>
                                        <p:tgtEl>
                                          <p:spTgt spid="23"/>
                                        </p:tgtEl>
                                        <p:attrNameLst>
                                          <p:attrName>ppt_y</p:attrName>
                                        </p:attrNameLst>
                                      </p:cBhvr>
                                      <p:tavLst>
                                        <p:tav tm="0">
                                          <p:val>
                                            <p:strVal val="#ppt_y+.1"/>
                                          </p:val>
                                        </p:tav>
                                        <p:tav tm="100000">
                                          <p:val>
                                            <p:strVal val="#ppt_y"/>
                                          </p:val>
                                        </p:tav>
                                      </p:tavLst>
                                    </p:anim>
                                  </p:childTnLst>
                                </p:cTn>
                              </p:par>
                            </p:childTnLst>
                          </p:cTn>
                        </p:par>
                        <p:par>
                          <p:cTn id="70" fill="hold">
                            <p:stCondLst>
                              <p:cond delay="5500"/>
                            </p:stCondLst>
                            <p:childTnLst>
                              <p:par>
                                <p:cTn id="71" presetID="42" presetClass="entr" presetSubtype="0" fill="hold" grpId="0" nodeType="afterEffect">
                                  <p:stCondLst>
                                    <p:cond delay="0"/>
                                  </p:stCondLst>
                                  <p:childTnLst>
                                    <p:set>
                                      <p:cBhvr>
                                        <p:cTn id="72" dur="1" fill="hold">
                                          <p:stCondLst>
                                            <p:cond delay="0"/>
                                          </p:stCondLst>
                                        </p:cTn>
                                        <p:tgtEl>
                                          <p:spTgt spid="14"/>
                                        </p:tgtEl>
                                        <p:attrNameLst>
                                          <p:attrName>style.visibility</p:attrName>
                                        </p:attrNameLst>
                                      </p:cBhvr>
                                      <p:to>
                                        <p:strVal val="visible"/>
                                      </p:to>
                                    </p:set>
                                    <p:animEffect transition="in" filter="fade">
                                      <p:cBhvr>
                                        <p:cTn id="73" dur="500"/>
                                        <p:tgtEl>
                                          <p:spTgt spid="14"/>
                                        </p:tgtEl>
                                      </p:cBhvr>
                                    </p:animEffect>
                                    <p:anim calcmode="lin" valueType="num">
                                      <p:cBhvr>
                                        <p:cTn id="74" dur="500" fill="hold"/>
                                        <p:tgtEl>
                                          <p:spTgt spid="14"/>
                                        </p:tgtEl>
                                        <p:attrNameLst>
                                          <p:attrName>ppt_x</p:attrName>
                                        </p:attrNameLst>
                                      </p:cBhvr>
                                      <p:tavLst>
                                        <p:tav tm="0">
                                          <p:val>
                                            <p:strVal val="#ppt_x"/>
                                          </p:val>
                                        </p:tav>
                                        <p:tav tm="100000">
                                          <p:val>
                                            <p:strVal val="#ppt_x"/>
                                          </p:val>
                                        </p:tav>
                                      </p:tavLst>
                                    </p:anim>
                                    <p:anim calcmode="lin" valueType="num">
                                      <p:cBhvr>
                                        <p:cTn id="75" dur="500" fill="hold"/>
                                        <p:tgtEl>
                                          <p:spTgt spid="14"/>
                                        </p:tgtEl>
                                        <p:attrNameLst>
                                          <p:attrName>ppt_y</p:attrName>
                                        </p:attrNameLst>
                                      </p:cBhvr>
                                      <p:tavLst>
                                        <p:tav tm="0">
                                          <p:val>
                                            <p:strVal val="#ppt_y+.1"/>
                                          </p:val>
                                        </p:tav>
                                        <p:tav tm="100000">
                                          <p:val>
                                            <p:strVal val="#ppt_y"/>
                                          </p:val>
                                        </p:tav>
                                      </p:tavLst>
                                    </p:anim>
                                  </p:childTnLst>
                                </p:cTn>
                              </p:par>
                            </p:childTnLst>
                          </p:cTn>
                        </p:par>
                        <p:par>
                          <p:cTn id="76" fill="hold">
                            <p:stCondLst>
                              <p:cond delay="6000"/>
                            </p:stCondLst>
                            <p:childTnLst>
                              <p:par>
                                <p:cTn id="77" presetID="42" presetClass="entr" presetSubtype="0" fill="hold" grpId="0" nodeType="afterEffect">
                                  <p:stCondLst>
                                    <p:cond delay="0"/>
                                  </p:stCondLst>
                                  <p:childTnLst>
                                    <p:set>
                                      <p:cBhvr>
                                        <p:cTn id="78" dur="1" fill="hold">
                                          <p:stCondLst>
                                            <p:cond delay="0"/>
                                          </p:stCondLst>
                                        </p:cTn>
                                        <p:tgtEl>
                                          <p:spTgt spid="13"/>
                                        </p:tgtEl>
                                        <p:attrNameLst>
                                          <p:attrName>style.visibility</p:attrName>
                                        </p:attrNameLst>
                                      </p:cBhvr>
                                      <p:to>
                                        <p:strVal val="visible"/>
                                      </p:to>
                                    </p:set>
                                    <p:animEffect transition="in" filter="fade">
                                      <p:cBhvr>
                                        <p:cTn id="79" dur="500"/>
                                        <p:tgtEl>
                                          <p:spTgt spid="13"/>
                                        </p:tgtEl>
                                      </p:cBhvr>
                                    </p:animEffect>
                                    <p:anim calcmode="lin" valueType="num">
                                      <p:cBhvr>
                                        <p:cTn id="80" dur="500" fill="hold"/>
                                        <p:tgtEl>
                                          <p:spTgt spid="13"/>
                                        </p:tgtEl>
                                        <p:attrNameLst>
                                          <p:attrName>ppt_x</p:attrName>
                                        </p:attrNameLst>
                                      </p:cBhvr>
                                      <p:tavLst>
                                        <p:tav tm="0">
                                          <p:val>
                                            <p:strVal val="#ppt_x"/>
                                          </p:val>
                                        </p:tav>
                                        <p:tav tm="100000">
                                          <p:val>
                                            <p:strVal val="#ppt_x"/>
                                          </p:val>
                                        </p:tav>
                                      </p:tavLst>
                                    </p:anim>
                                    <p:anim calcmode="lin" valueType="num">
                                      <p:cBhvr>
                                        <p:cTn id="81" dur="500" fill="hold"/>
                                        <p:tgtEl>
                                          <p:spTgt spid="13"/>
                                        </p:tgtEl>
                                        <p:attrNameLst>
                                          <p:attrName>ppt_y</p:attrName>
                                        </p:attrNameLst>
                                      </p:cBhvr>
                                      <p:tavLst>
                                        <p:tav tm="0">
                                          <p:val>
                                            <p:strVal val="#ppt_y+.1"/>
                                          </p:val>
                                        </p:tav>
                                        <p:tav tm="100000">
                                          <p:val>
                                            <p:strVal val="#ppt_y"/>
                                          </p:val>
                                        </p:tav>
                                      </p:tavLst>
                                    </p:anim>
                                  </p:childTnLst>
                                </p:cTn>
                              </p:par>
                            </p:childTnLst>
                          </p:cTn>
                        </p:par>
                        <p:par>
                          <p:cTn id="82" fill="hold">
                            <p:stCondLst>
                              <p:cond delay="6500"/>
                            </p:stCondLst>
                            <p:childTnLst>
                              <p:par>
                                <p:cTn id="83" presetID="42" presetClass="entr" presetSubtype="0" fill="hold" grpId="0" nodeType="afterEffect">
                                  <p:stCondLst>
                                    <p:cond delay="0"/>
                                  </p:stCondLst>
                                  <p:childTnLst>
                                    <p:set>
                                      <p:cBhvr>
                                        <p:cTn id="84" dur="1" fill="hold">
                                          <p:stCondLst>
                                            <p:cond delay="0"/>
                                          </p:stCondLst>
                                        </p:cTn>
                                        <p:tgtEl>
                                          <p:spTgt spid="20"/>
                                        </p:tgtEl>
                                        <p:attrNameLst>
                                          <p:attrName>style.visibility</p:attrName>
                                        </p:attrNameLst>
                                      </p:cBhvr>
                                      <p:to>
                                        <p:strVal val="visible"/>
                                      </p:to>
                                    </p:set>
                                    <p:animEffect transition="in" filter="fade">
                                      <p:cBhvr>
                                        <p:cTn id="85" dur="500"/>
                                        <p:tgtEl>
                                          <p:spTgt spid="20"/>
                                        </p:tgtEl>
                                      </p:cBhvr>
                                    </p:animEffect>
                                    <p:anim calcmode="lin" valueType="num">
                                      <p:cBhvr>
                                        <p:cTn id="86" dur="500" fill="hold"/>
                                        <p:tgtEl>
                                          <p:spTgt spid="20"/>
                                        </p:tgtEl>
                                        <p:attrNameLst>
                                          <p:attrName>ppt_x</p:attrName>
                                        </p:attrNameLst>
                                      </p:cBhvr>
                                      <p:tavLst>
                                        <p:tav tm="0">
                                          <p:val>
                                            <p:strVal val="#ppt_x"/>
                                          </p:val>
                                        </p:tav>
                                        <p:tav tm="100000">
                                          <p:val>
                                            <p:strVal val="#ppt_x"/>
                                          </p:val>
                                        </p:tav>
                                      </p:tavLst>
                                    </p:anim>
                                    <p:anim calcmode="lin" valueType="num">
                                      <p:cBhvr>
                                        <p:cTn id="87" dur="500" fill="hold"/>
                                        <p:tgtEl>
                                          <p:spTgt spid="20"/>
                                        </p:tgtEl>
                                        <p:attrNameLst>
                                          <p:attrName>ppt_y</p:attrName>
                                        </p:attrNameLst>
                                      </p:cBhvr>
                                      <p:tavLst>
                                        <p:tav tm="0">
                                          <p:val>
                                            <p:strVal val="#ppt_y+.1"/>
                                          </p:val>
                                        </p:tav>
                                        <p:tav tm="100000">
                                          <p:val>
                                            <p:strVal val="#ppt_y"/>
                                          </p:val>
                                        </p:tav>
                                      </p:tavLst>
                                    </p:anim>
                                  </p:childTnLst>
                                </p:cTn>
                              </p:par>
                            </p:childTnLst>
                          </p:cTn>
                        </p:par>
                        <p:par>
                          <p:cTn id="88" fill="hold">
                            <p:stCondLst>
                              <p:cond delay="7000"/>
                            </p:stCondLst>
                            <p:childTnLst>
                              <p:par>
                                <p:cTn id="89" presetID="42" presetClass="entr" presetSubtype="0" fill="hold" grpId="0" nodeType="afterEffect">
                                  <p:stCondLst>
                                    <p:cond delay="0"/>
                                  </p:stCondLst>
                                  <p:childTnLst>
                                    <p:set>
                                      <p:cBhvr>
                                        <p:cTn id="90" dur="1" fill="hold">
                                          <p:stCondLst>
                                            <p:cond delay="0"/>
                                          </p:stCondLst>
                                        </p:cTn>
                                        <p:tgtEl>
                                          <p:spTgt spid="22"/>
                                        </p:tgtEl>
                                        <p:attrNameLst>
                                          <p:attrName>style.visibility</p:attrName>
                                        </p:attrNameLst>
                                      </p:cBhvr>
                                      <p:to>
                                        <p:strVal val="visible"/>
                                      </p:to>
                                    </p:set>
                                    <p:animEffect transition="in" filter="fade">
                                      <p:cBhvr>
                                        <p:cTn id="91" dur="500"/>
                                        <p:tgtEl>
                                          <p:spTgt spid="22"/>
                                        </p:tgtEl>
                                      </p:cBhvr>
                                    </p:animEffect>
                                    <p:anim calcmode="lin" valueType="num">
                                      <p:cBhvr>
                                        <p:cTn id="92" dur="500" fill="hold"/>
                                        <p:tgtEl>
                                          <p:spTgt spid="22"/>
                                        </p:tgtEl>
                                        <p:attrNameLst>
                                          <p:attrName>ppt_x</p:attrName>
                                        </p:attrNameLst>
                                      </p:cBhvr>
                                      <p:tavLst>
                                        <p:tav tm="0">
                                          <p:val>
                                            <p:strVal val="#ppt_x"/>
                                          </p:val>
                                        </p:tav>
                                        <p:tav tm="100000">
                                          <p:val>
                                            <p:strVal val="#ppt_x"/>
                                          </p:val>
                                        </p:tav>
                                      </p:tavLst>
                                    </p:anim>
                                    <p:anim calcmode="lin" valueType="num">
                                      <p:cBhvr>
                                        <p:cTn id="93" dur="500" fill="hold"/>
                                        <p:tgtEl>
                                          <p:spTgt spid="22"/>
                                        </p:tgtEl>
                                        <p:attrNameLst>
                                          <p:attrName>ppt_y</p:attrName>
                                        </p:attrNameLst>
                                      </p:cBhvr>
                                      <p:tavLst>
                                        <p:tav tm="0">
                                          <p:val>
                                            <p:strVal val="#ppt_y+.1"/>
                                          </p:val>
                                        </p:tav>
                                        <p:tav tm="100000">
                                          <p:val>
                                            <p:strVal val="#ppt_y"/>
                                          </p:val>
                                        </p:tav>
                                      </p:tavLst>
                                    </p:anim>
                                  </p:childTnLst>
                                </p:cTn>
                              </p:par>
                              <p:par>
                                <p:cTn id="94" presetID="10" presetClass="entr" presetSubtype="0" fill="hold" grpId="0" nodeType="withEffect">
                                  <p:stCondLst>
                                    <p:cond delay="0"/>
                                  </p:stCondLst>
                                  <p:childTnLst>
                                    <p:set>
                                      <p:cBhvr>
                                        <p:cTn id="95" dur="1" fill="hold">
                                          <p:stCondLst>
                                            <p:cond delay="0"/>
                                          </p:stCondLst>
                                        </p:cTn>
                                        <p:tgtEl>
                                          <p:spTgt spid="25"/>
                                        </p:tgtEl>
                                        <p:attrNameLst>
                                          <p:attrName>style.visibility</p:attrName>
                                        </p:attrNameLst>
                                      </p:cBhvr>
                                      <p:to>
                                        <p:strVal val="visible"/>
                                      </p:to>
                                    </p:set>
                                    <p:animEffect transition="in" filter="fade">
                                      <p:cBhvr>
                                        <p:cTn id="96"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6" grpId="0" animBg="1"/>
      <p:bldP spid="13" grpId="0" animBg="1"/>
      <p:bldP spid="14" grpId="0" animBg="1"/>
      <p:bldP spid="15" grpId="0" animBg="1"/>
      <p:bldP spid="17" grpId="0" animBg="1"/>
      <p:bldP spid="18" grpId="0" animBg="1"/>
      <p:bldP spid="19" grpId="0" animBg="1"/>
      <p:bldP spid="20" grpId="0" animBg="1"/>
      <p:bldP spid="8" grpId="0" animBg="1"/>
      <p:bldP spid="11" grpId="0" animBg="1"/>
      <p:bldP spid="12" grpId="0" animBg="1"/>
      <p:bldP spid="21" grpId="0" animBg="1"/>
      <p:bldP spid="22" grpId="0" animBg="1"/>
      <p:bldP spid="23" grpId="0" animBg="1"/>
      <p:bldP spid="25"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rot="16200000">
            <a:off x="-3075058" y="3075056"/>
            <a:ext cx="6858002" cy="70788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40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Jane Eyre</a:t>
            </a:r>
          </a:p>
        </p:txBody>
      </p:sp>
      <p:sp>
        <p:nvSpPr>
          <p:cNvPr id="3" name="Rectangle 2"/>
          <p:cNvSpPr/>
          <p:nvPr/>
        </p:nvSpPr>
        <p:spPr>
          <a:xfrm>
            <a:off x="763268" y="1846379"/>
            <a:ext cx="5008154" cy="2092881"/>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GB" sz="2400" b="1" i="0" u="none"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rPr>
              <a:t>On your own answer this question in paragraphs:</a:t>
            </a:r>
          </a:p>
          <a:p>
            <a:pPr marL="0" marR="0" lvl="0" indent="0" algn="l" defTabSz="914400" rtl="0" eaLnBrk="1" fontAlgn="auto" latinLnBrk="0" hangingPunct="1">
              <a:lnSpc>
                <a:spcPct val="100000"/>
              </a:lnSpc>
              <a:spcBef>
                <a:spcPts val="0"/>
              </a:spcBef>
              <a:spcAft>
                <a:spcPts val="600"/>
              </a:spcAft>
              <a:buClrTx/>
              <a:buSzTx/>
              <a:buFontTx/>
              <a:buNone/>
              <a:tabLst/>
              <a:defRPr/>
            </a:pPr>
            <a:endParaRPr kumimoji="0" lang="en-GB" sz="2400" b="1" i="0" u="none"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600"/>
              </a:spcAft>
              <a:buClrTx/>
              <a:buSzTx/>
              <a:buFontTx/>
              <a:buNone/>
              <a:tabLst/>
              <a:defRPr/>
            </a:pPr>
            <a:r>
              <a:rPr lang="en-GB" sz="2400" b="1" dirty="0">
                <a:solidFill>
                  <a:prstClr val="black"/>
                </a:solidFill>
                <a:latin typeface="Century Gothic" panose="020B0502020202020204" pitchFamily="34" charset="0"/>
                <a:ea typeface="Calibri" panose="020F0502020204030204" pitchFamily="34" charset="0"/>
                <a:cs typeface="Times New Roman" panose="02020603050405020304" pitchFamily="18" charset="0"/>
              </a:rPr>
              <a:t>How has Jane changed across the novel so far?</a:t>
            </a:r>
            <a:endParaRPr kumimoji="0" lang="en-GB" sz="2400" b="1" i="0" u="none"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endParaRPr>
          </a:p>
        </p:txBody>
      </p:sp>
      <p:grpSp>
        <p:nvGrpSpPr>
          <p:cNvPr id="5" name="Group 4"/>
          <p:cNvGrpSpPr/>
          <p:nvPr/>
        </p:nvGrpSpPr>
        <p:grpSpPr>
          <a:xfrm>
            <a:off x="5876231" y="1877225"/>
            <a:ext cx="3195965" cy="3654054"/>
            <a:chOff x="5876231" y="2402200"/>
            <a:chExt cx="3195965" cy="3654054"/>
          </a:xfrm>
        </p:grpSpPr>
        <p:pic>
          <p:nvPicPr>
            <p:cNvPr id="6" name="Picture 5"/>
            <p:cNvPicPr>
              <a:picLocks noChangeAspect="1"/>
            </p:cNvPicPr>
            <p:nvPr/>
          </p:nvPicPr>
          <p:blipFill rotWithShape="1">
            <a:blip r:embed="rId2" cstate="screen">
              <a:extLst>
                <a:ext uri="{28A0092B-C50C-407E-A947-70E740481C1C}">
                  <a14:useLocalDpi xmlns:a14="http://schemas.microsoft.com/office/drawing/2010/main"/>
                </a:ext>
              </a:extLst>
            </a:blip>
            <a:srcRect/>
            <a:stretch/>
          </p:blipFill>
          <p:spPr>
            <a:xfrm>
              <a:off x="5876231" y="2402200"/>
              <a:ext cx="3195965" cy="3453999"/>
            </a:xfrm>
            <a:prstGeom prst="rect">
              <a:avLst/>
            </a:prstGeom>
          </p:spPr>
        </p:pic>
        <p:sp>
          <p:nvSpPr>
            <p:cNvPr id="7" name="Rectangle 6"/>
            <p:cNvSpPr/>
            <p:nvPr/>
          </p:nvSpPr>
          <p:spPr>
            <a:xfrm>
              <a:off x="7078213" y="5656144"/>
              <a:ext cx="792000" cy="400110"/>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kumimoji="0" lang="en-GB" sz="2000" b="1"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Jane</a:t>
              </a:r>
            </a:p>
          </p:txBody>
        </p:sp>
      </p:grpSp>
      <p:pic>
        <p:nvPicPr>
          <p:cNvPr id="10" name="Picture 9">
            <a:extLst>
              <a:ext uri="{FF2B5EF4-FFF2-40B4-BE49-F238E27FC236}">
                <a16:creationId xmlns:a16="http://schemas.microsoft.com/office/drawing/2014/main" id="{A7A95086-BCF1-ED4A-9C37-AC9621D80B65}"/>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72966" y="44624"/>
            <a:ext cx="561951" cy="720000"/>
          </a:xfrm>
          <a:prstGeom prst="rect">
            <a:avLst/>
          </a:prstGeom>
        </p:spPr>
      </p:pic>
      <p:pic>
        <p:nvPicPr>
          <p:cNvPr id="11" name="Picture 10">
            <a:extLst>
              <a:ext uri="{FF2B5EF4-FFF2-40B4-BE49-F238E27FC236}">
                <a16:creationId xmlns:a16="http://schemas.microsoft.com/office/drawing/2014/main" id="{9C44CC42-2338-CF47-9455-E93D7A03B9DE}"/>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29942" y="867728"/>
            <a:ext cx="648000" cy="648000"/>
          </a:xfrm>
          <a:prstGeom prst="rect">
            <a:avLst/>
          </a:prstGeom>
        </p:spPr>
      </p:pic>
    </p:spTree>
    <p:extLst>
      <p:ext uri="{BB962C8B-B14F-4D97-AF65-F5344CB8AC3E}">
        <p14:creationId xmlns:p14="http://schemas.microsoft.com/office/powerpoint/2010/main" val="32707073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rot="16200000">
            <a:off x="-3075058" y="3075056"/>
            <a:ext cx="6858002" cy="70788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40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Lesson Guide</a:t>
            </a:r>
          </a:p>
        </p:txBody>
      </p:sp>
      <p:graphicFrame>
        <p:nvGraphicFramePr>
          <p:cNvPr id="4" name="Table 3"/>
          <p:cNvGraphicFramePr>
            <a:graphicFrameLocks noGrp="1"/>
          </p:cNvGraphicFramePr>
          <p:nvPr>
            <p:extLst>
              <p:ext uri="{D42A27DB-BD31-4B8C-83A1-F6EECF244321}">
                <p14:modId xmlns:p14="http://schemas.microsoft.com/office/powerpoint/2010/main" val="2996165814"/>
              </p:ext>
            </p:extLst>
          </p:nvPr>
        </p:nvGraphicFramePr>
        <p:xfrm>
          <a:off x="707887" y="0"/>
          <a:ext cx="8436113" cy="6766560"/>
        </p:xfrm>
        <a:graphic>
          <a:graphicData uri="http://schemas.openxmlformats.org/drawingml/2006/table">
            <a:tbl>
              <a:tblPr firstRow="1" bandRow="1">
                <a:tableStyleId>{69CF1AB2-1976-4502-BF36-3FF5EA218861}</a:tableStyleId>
              </a:tblPr>
              <a:tblGrid>
                <a:gridCol w="5304273">
                  <a:extLst>
                    <a:ext uri="{9D8B030D-6E8A-4147-A177-3AD203B41FA5}">
                      <a16:colId xmlns:a16="http://schemas.microsoft.com/office/drawing/2014/main" val="20000"/>
                    </a:ext>
                  </a:extLst>
                </a:gridCol>
                <a:gridCol w="3131840">
                  <a:extLst>
                    <a:ext uri="{9D8B030D-6E8A-4147-A177-3AD203B41FA5}">
                      <a16:colId xmlns:a16="http://schemas.microsoft.com/office/drawing/2014/main" val="20001"/>
                    </a:ext>
                  </a:extLst>
                </a:gridCol>
              </a:tblGrid>
              <a:tr h="4462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b="1" dirty="0">
                          <a:solidFill>
                            <a:schemeClr val="bg1"/>
                          </a:solidFill>
                          <a:latin typeface="Century Gothic" panose="020B0502020202020204" pitchFamily="34" charset="0"/>
                        </a:rPr>
                        <a:t>Do Now: </a:t>
                      </a:r>
                    </a:p>
                    <a:p>
                      <a:pPr marL="457200" marR="0" lvl="0" indent="-457200" algn="l" defTabSz="914400" rtl="0" eaLnBrk="1" fontAlgn="auto" latinLnBrk="0" hangingPunct="1">
                        <a:lnSpc>
                          <a:spcPct val="100000"/>
                        </a:lnSpc>
                        <a:spcBef>
                          <a:spcPts val="0"/>
                        </a:spcBef>
                        <a:spcAft>
                          <a:spcPts val="0"/>
                        </a:spcAft>
                        <a:buClrTx/>
                        <a:buSzTx/>
                        <a:buFont typeface="+mj-lt"/>
                        <a:buAutoNum type="arabicPeriod"/>
                        <a:tabLst/>
                        <a:defRPr/>
                      </a:pPr>
                      <a:r>
                        <a:rPr kumimoji="0" lang="en-US" sz="12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Mr Brocklehurst is still in charge at Lowood. True or False?</a:t>
                      </a:r>
                    </a:p>
                    <a:p>
                      <a:pPr marL="457200" marR="0" lvl="0" indent="-457200" algn="l" defTabSz="914400" rtl="0" eaLnBrk="1" fontAlgn="auto" latinLnBrk="0" hangingPunct="1">
                        <a:lnSpc>
                          <a:spcPct val="100000"/>
                        </a:lnSpc>
                        <a:spcBef>
                          <a:spcPts val="0"/>
                        </a:spcBef>
                        <a:spcAft>
                          <a:spcPts val="0"/>
                        </a:spcAft>
                        <a:buClrTx/>
                        <a:buSzTx/>
                        <a:buFont typeface="+mj-lt"/>
                        <a:buAutoNum type="arabicPeriod"/>
                        <a:tabLst/>
                        <a:defRPr/>
                      </a:pPr>
                      <a:r>
                        <a:rPr lang="en-US" sz="1200" b="0" dirty="0">
                          <a:solidFill>
                            <a:prstClr val="black"/>
                          </a:solidFill>
                          <a:latin typeface="Century Gothic" panose="020B0502020202020204" pitchFamily="34" charset="0"/>
                        </a:rPr>
                        <a:t>List two changes that have happened to Miss Temple.</a:t>
                      </a:r>
                    </a:p>
                    <a:p>
                      <a:pPr marL="457200" marR="0" lvl="0" indent="-457200" algn="l" defTabSz="914400" rtl="0" eaLnBrk="1" fontAlgn="auto" latinLnBrk="0" hangingPunct="1">
                        <a:lnSpc>
                          <a:spcPct val="100000"/>
                        </a:lnSpc>
                        <a:spcBef>
                          <a:spcPts val="0"/>
                        </a:spcBef>
                        <a:spcAft>
                          <a:spcPts val="0"/>
                        </a:spcAft>
                        <a:buClrTx/>
                        <a:buSzTx/>
                        <a:buFont typeface="+mj-lt"/>
                        <a:buAutoNum type="arabicPeriod"/>
                        <a:tabLst/>
                        <a:defRPr/>
                      </a:pPr>
                      <a:r>
                        <a:rPr kumimoji="0" lang="en-US" sz="12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Who was Jane’s first friend at Lowood School?</a:t>
                      </a:r>
                    </a:p>
                    <a:p>
                      <a:pPr marL="457200" marR="0" lvl="0" indent="-457200" algn="l" defTabSz="914400" rtl="0" eaLnBrk="1" fontAlgn="auto" latinLnBrk="0" hangingPunct="1">
                        <a:lnSpc>
                          <a:spcPct val="100000"/>
                        </a:lnSpc>
                        <a:spcBef>
                          <a:spcPts val="0"/>
                        </a:spcBef>
                        <a:spcAft>
                          <a:spcPts val="0"/>
                        </a:spcAft>
                        <a:buClrTx/>
                        <a:buSzTx/>
                        <a:buFont typeface="+mj-lt"/>
                        <a:buAutoNum type="arabicPeriod"/>
                        <a:tabLst/>
                        <a:defRPr/>
                      </a:pPr>
                      <a:r>
                        <a:rPr lang="en-US" sz="1200" b="0" noProof="0" dirty="0">
                          <a:solidFill>
                            <a:prstClr val="black"/>
                          </a:solidFill>
                          <a:latin typeface="Century Gothic" panose="020B0502020202020204" pitchFamily="34" charset="0"/>
                        </a:rPr>
                        <a:t>What does the word ‘comeuppance’ mean?</a:t>
                      </a:r>
                    </a:p>
                    <a:p>
                      <a:pPr marL="0" marR="0" lvl="0" indent="0" algn="l" defTabSz="914400" rtl="0" eaLnBrk="1" fontAlgn="auto" latinLnBrk="0" hangingPunct="1">
                        <a:lnSpc>
                          <a:spcPct val="100000"/>
                        </a:lnSpc>
                        <a:spcBef>
                          <a:spcPts val="0"/>
                        </a:spcBef>
                        <a:spcAft>
                          <a:spcPts val="0"/>
                        </a:spcAft>
                        <a:buClrTx/>
                        <a:buSzTx/>
                        <a:buFont typeface="+mj-lt"/>
                        <a:buNone/>
                        <a:tabLst/>
                        <a:defRPr/>
                      </a:pPr>
                      <a:r>
                        <a:rPr kumimoji="0" lang="en-GB" sz="1200" b="1"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Extension: </a:t>
                      </a:r>
                      <a:r>
                        <a:rPr kumimoji="0" lang="en-GB" sz="12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List all of the characters that treat Jane badly.</a:t>
                      </a:r>
                    </a:p>
                  </a:txBody>
                  <a:tcPr marL="68400" marR="68400" marT="0" marB="0"/>
                </a:tc>
                <a:tc>
                  <a:txBody>
                    <a:bodyPr/>
                    <a:lstStyle/>
                    <a:p>
                      <a:pPr>
                        <a:lnSpc>
                          <a:spcPct val="100000"/>
                        </a:lnSpc>
                        <a:spcBef>
                          <a:spcPts val="0"/>
                        </a:spcBef>
                        <a:spcAft>
                          <a:spcPts val="0"/>
                        </a:spcAft>
                      </a:pPr>
                      <a:endParaRPr lang="en-GB" sz="1200" b="0" dirty="0">
                        <a:solidFill>
                          <a:schemeClr val="bg1"/>
                        </a:solidFill>
                        <a:effectLst/>
                        <a:latin typeface="Century Gothic" panose="020B0502020202020204" pitchFamily="34" charset="0"/>
                        <a:ea typeface="Calibri"/>
                        <a:cs typeface="Times New Roman"/>
                      </a:endParaRPr>
                    </a:p>
                  </a:txBody>
                  <a:tcPr marL="68400" marR="68400" marT="0" marB="0"/>
                </a:tc>
                <a:extLst>
                  <a:ext uri="{0D108BD9-81ED-4DB2-BD59-A6C34878D82A}">
                    <a16:rowId xmlns:a16="http://schemas.microsoft.com/office/drawing/2014/main" val="10000"/>
                  </a:ext>
                </a:extLst>
              </a:tr>
              <a:tr h="116632">
                <a:tc>
                  <a:txBody>
                    <a:bodyPr/>
                    <a:lstStyle/>
                    <a:p>
                      <a:pPr>
                        <a:lnSpc>
                          <a:spcPct val="100000"/>
                        </a:lnSpc>
                        <a:spcBef>
                          <a:spcPts val="0"/>
                        </a:spcBef>
                        <a:spcAft>
                          <a:spcPts val="0"/>
                        </a:spcAft>
                      </a:pPr>
                      <a:r>
                        <a:rPr lang="en-GB" sz="1200" b="1" baseline="0" dirty="0">
                          <a:solidFill>
                            <a:schemeClr val="bg1"/>
                          </a:solidFill>
                          <a:latin typeface="Century Gothic" panose="020B0502020202020204" pitchFamily="34" charset="0"/>
                        </a:rPr>
                        <a:t>Recap</a:t>
                      </a:r>
                    </a:p>
                    <a:p>
                      <a:pPr>
                        <a:lnSpc>
                          <a:spcPct val="100000"/>
                        </a:lnSpc>
                        <a:spcBef>
                          <a:spcPts val="0"/>
                        </a:spcBef>
                        <a:spcAft>
                          <a:spcPts val="0"/>
                        </a:spcAft>
                      </a:pPr>
                      <a:r>
                        <a:rPr lang="en-GB" sz="1200" b="0" baseline="0" dirty="0">
                          <a:solidFill>
                            <a:schemeClr val="bg1"/>
                          </a:solidFill>
                          <a:latin typeface="Century Gothic" panose="020B0502020202020204" pitchFamily="34" charset="0"/>
                        </a:rPr>
                        <a:t>Recap the events that we have skipped in reading. </a:t>
                      </a:r>
                    </a:p>
                    <a:p>
                      <a:pPr marL="171450" indent="-171450">
                        <a:lnSpc>
                          <a:spcPct val="100000"/>
                        </a:lnSpc>
                        <a:spcBef>
                          <a:spcPts val="0"/>
                        </a:spcBef>
                        <a:spcAft>
                          <a:spcPts val="0"/>
                        </a:spcAft>
                        <a:buFont typeface="Arial" panose="020B0604020202020204" pitchFamily="34" charset="0"/>
                        <a:buChar char="•"/>
                      </a:pPr>
                      <a:r>
                        <a:rPr lang="en-GB" sz="1200" b="0" baseline="0" dirty="0">
                          <a:solidFill>
                            <a:schemeClr val="bg1"/>
                          </a:solidFill>
                          <a:latin typeface="Century Gothic" panose="020B0502020202020204" pitchFamily="34" charset="0"/>
                        </a:rPr>
                        <a:t>Jane advertised for a job outside Lowood School via the Post Office. </a:t>
                      </a:r>
                    </a:p>
                    <a:p>
                      <a:pPr marL="171450" indent="-171450">
                        <a:lnSpc>
                          <a:spcPct val="100000"/>
                        </a:lnSpc>
                        <a:spcBef>
                          <a:spcPts val="0"/>
                        </a:spcBef>
                        <a:spcAft>
                          <a:spcPts val="0"/>
                        </a:spcAft>
                        <a:buFont typeface="Arial" panose="020B0604020202020204" pitchFamily="34" charset="0"/>
                        <a:buChar char="•"/>
                      </a:pPr>
                      <a:r>
                        <a:rPr lang="en-GB" sz="1200" b="0" baseline="0" dirty="0">
                          <a:solidFill>
                            <a:schemeClr val="bg1"/>
                          </a:solidFill>
                          <a:latin typeface="Century Gothic" panose="020B0502020202020204" pitchFamily="34" charset="0"/>
                        </a:rPr>
                        <a:t>One week later, she received a job offer from Thornfield Hall to be a governess.</a:t>
                      </a:r>
                    </a:p>
                    <a:p>
                      <a:pPr marL="171450" indent="-171450">
                        <a:lnSpc>
                          <a:spcPct val="100000"/>
                        </a:lnSpc>
                        <a:spcBef>
                          <a:spcPts val="0"/>
                        </a:spcBef>
                        <a:spcAft>
                          <a:spcPts val="0"/>
                        </a:spcAft>
                        <a:buFont typeface="Arial" panose="020B0604020202020204" pitchFamily="34" charset="0"/>
                        <a:buChar char="•"/>
                      </a:pPr>
                      <a:r>
                        <a:rPr lang="en-GB" sz="1200" b="0" baseline="0" dirty="0">
                          <a:solidFill>
                            <a:schemeClr val="bg1"/>
                          </a:solidFill>
                          <a:latin typeface="Century Gothic" panose="020B0502020202020204" pitchFamily="34" charset="0"/>
                        </a:rPr>
                        <a:t>A governess is a live-in teacher in wealthy households.</a:t>
                      </a:r>
                    </a:p>
                  </a:txBody>
                  <a:tcPr marL="68400" marR="68400" marT="0" marB="0"/>
                </a:tc>
                <a:tc>
                  <a:txBody>
                    <a:bodyPr/>
                    <a:lstStyle/>
                    <a:p>
                      <a:pPr>
                        <a:lnSpc>
                          <a:spcPct val="100000"/>
                        </a:lnSpc>
                        <a:spcBef>
                          <a:spcPts val="0"/>
                        </a:spcBef>
                        <a:spcAft>
                          <a:spcPts val="0"/>
                        </a:spcAft>
                      </a:pPr>
                      <a:endParaRPr lang="en-GB" sz="1200" b="0" baseline="0" dirty="0">
                        <a:solidFill>
                          <a:schemeClr val="bg1"/>
                        </a:solidFill>
                        <a:effectLst/>
                        <a:latin typeface="Century Gothic" panose="020B0502020202020204" pitchFamily="34" charset="0"/>
                        <a:ea typeface="Calibri"/>
                        <a:cs typeface="Times New Roman"/>
                      </a:endParaRPr>
                    </a:p>
                  </a:txBody>
                  <a:tcPr marL="68400" marR="68400" marT="0" marB="0"/>
                </a:tc>
                <a:extLst>
                  <a:ext uri="{0D108BD9-81ED-4DB2-BD59-A6C34878D82A}">
                    <a16:rowId xmlns:a16="http://schemas.microsoft.com/office/drawing/2014/main" val="10001"/>
                  </a:ext>
                </a:extLst>
              </a:tr>
              <a:tr h="38904">
                <a:tc>
                  <a:txBody>
                    <a:bodyPr/>
                    <a:lstStyle/>
                    <a:p>
                      <a:pPr>
                        <a:lnSpc>
                          <a:spcPct val="100000"/>
                        </a:lnSpc>
                        <a:spcBef>
                          <a:spcPts val="0"/>
                        </a:spcBef>
                        <a:spcAft>
                          <a:spcPts val="0"/>
                        </a:spcAft>
                      </a:pPr>
                      <a:r>
                        <a:rPr lang="en-GB" sz="1200" b="1" baseline="0" dirty="0">
                          <a:solidFill>
                            <a:schemeClr val="bg1"/>
                          </a:solidFill>
                          <a:effectLst/>
                          <a:latin typeface="Century Gothic" panose="020B0502020202020204" pitchFamily="34" charset="0"/>
                          <a:ea typeface="Calibri"/>
                          <a:cs typeface="Times New Roman"/>
                        </a:rPr>
                        <a:t>Reading</a:t>
                      </a:r>
                    </a:p>
                    <a:p>
                      <a:pPr>
                        <a:lnSpc>
                          <a:spcPct val="100000"/>
                        </a:lnSpc>
                        <a:spcBef>
                          <a:spcPts val="0"/>
                        </a:spcBef>
                        <a:spcAft>
                          <a:spcPts val="0"/>
                        </a:spcAft>
                      </a:pPr>
                      <a:r>
                        <a:rPr lang="en-GB" sz="1200" b="0" baseline="0" dirty="0">
                          <a:solidFill>
                            <a:schemeClr val="bg1"/>
                          </a:solidFill>
                          <a:effectLst/>
                          <a:latin typeface="Century Gothic" panose="020B0502020202020204" pitchFamily="34" charset="0"/>
                          <a:ea typeface="Calibri"/>
                          <a:cs typeface="Times New Roman"/>
                        </a:rPr>
                        <a:t>Read Bessie’s re-introduction and discussion of the Reed family.</a:t>
                      </a:r>
                    </a:p>
                    <a:p>
                      <a:pPr>
                        <a:lnSpc>
                          <a:spcPct val="100000"/>
                        </a:lnSpc>
                        <a:spcBef>
                          <a:spcPts val="0"/>
                        </a:spcBef>
                        <a:spcAft>
                          <a:spcPts val="0"/>
                        </a:spcAft>
                      </a:pPr>
                      <a:r>
                        <a:rPr lang="en-GB" sz="1200" b="0" baseline="0" dirty="0">
                          <a:solidFill>
                            <a:schemeClr val="bg1"/>
                          </a:solidFill>
                          <a:effectLst/>
                          <a:latin typeface="Century Gothic" panose="020B0502020202020204" pitchFamily="34" charset="0"/>
                          <a:ea typeface="Calibri"/>
                          <a:cs typeface="Times New Roman"/>
                        </a:rPr>
                        <a:t>Read from, ‘“Miss,” said a servant…’ (page 107)</a:t>
                      </a:r>
                    </a:p>
                    <a:p>
                      <a:pPr>
                        <a:lnSpc>
                          <a:spcPct val="100000"/>
                        </a:lnSpc>
                        <a:spcBef>
                          <a:spcPts val="0"/>
                        </a:spcBef>
                        <a:spcAft>
                          <a:spcPts val="0"/>
                        </a:spcAft>
                      </a:pPr>
                      <a:r>
                        <a:rPr lang="en-GB" sz="1200" b="0" baseline="0" dirty="0">
                          <a:solidFill>
                            <a:schemeClr val="bg1"/>
                          </a:solidFill>
                          <a:effectLst/>
                          <a:latin typeface="Century Gothic" panose="020B0502020202020204" pitchFamily="34" charset="0"/>
                          <a:ea typeface="Calibri"/>
                          <a:cs typeface="Times New Roman"/>
                        </a:rPr>
                        <a:t>Read to, ‘“… before you were quite out of my reach.”’ (page 108)</a:t>
                      </a:r>
                    </a:p>
                    <a:p>
                      <a:pPr>
                        <a:lnSpc>
                          <a:spcPct val="100000"/>
                        </a:lnSpc>
                        <a:spcBef>
                          <a:spcPts val="0"/>
                        </a:spcBef>
                        <a:spcAft>
                          <a:spcPts val="0"/>
                        </a:spcAft>
                      </a:pPr>
                      <a:r>
                        <a:rPr lang="en-GB" sz="1200" b="0" baseline="0" dirty="0">
                          <a:solidFill>
                            <a:schemeClr val="bg1"/>
                          </a:solidFill>
                          <a:effectLst/>
                          <a:latin typeface="Century Gothic" panose="020B0502020202020204" pitchFamily="34" charset="0"/>
                          <a:ea typeface="Calibri"/>
                          <a:cs typeface="Times New Roman"/>
                        </a:rPr>
                        <a:t>The check for understanding questions explore what has happened to the Reeds over the past eight years. </a:t>
                      </a:r>
                    </a:p>
                  </a:txBody>
                  <a:tcPr marL="68400" marR="68400" marT="0" marB="0"/>
                </a:tc>
                <a:tc>
                  <a:txBody>
                    <a:bodyPr/>
                    <a:lstStyle/>
                    <a:p>
                      <a:pPr>
                        <a:lnSpc>
                          <a:spcPct val="100000"/>
                        </a:lnSpc>
                        <a:spcBef>
                          <a:spcPts val="0"/>
                        </a:spcBef>
                        <a:spcAft>
                          <a:spcPts val="0"/>
                        </a:spcAft>
                      </a:pPr>
                      <a:endParaRPr lang="en-GB" sz="1200" b="0" dirty="0">
                        <a:solidFill>
                          <a:schemeClr val="bg1"/>
                        </a:solidFill>
                        <a:effectLst/>
                        <a:latin typeface="Century Gothic" panose="020B0502020202020204" pitchFamily="34" charset="0"/>
                        <a:ea typeface="Calibri"/>
                        <a:cs typeface="Times New Roman"/>
                      </a:endParaRPr>
                    </a:p>
                  </a:txBody>
                  <a:tcPr marL="68400" marR="68400" marT="0" marB="0"/>
                </a:tc>
                <a:extLst>
                  <a:ext uri="{0D108BD9-81ED-4DB2-BD59-A6C34878D82A}">
                    <a16:rowId xmlns:a16="http://schemas.microsoft.com/office/drawing/2014/main" val="10002"/>
                  </a:ext>
                </a:extLst>
              </a:tr>
              <a:tr h="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b="1" baseline="0" dirty="0">
                          <a:solidFill>
                            <a:schemeClr val="bg1"/>
                          </a:solidFill>
                          <a:effectLst/>
                          <a:latin typeface="Century Gothic" panose="020B0502020202020204" pitchFamily="34" charset="0"/>
                          <a:ea typeface="Calibri"/>
                          <a:cs typeface="Times New Roman"/>
                        </a:rPr>
                        <a:t>Reading</a:t>
                      </a:r>
                    </a:p>
                    <a:p>
                      <a:pPr>
                        <a:lnSpc>
                          <a:spcPct val="100000"/>
                        </a:lnSpc>
                        <a:spcBef>
                          <a:spcPts val="0"/>
                        </a:spcBef>
                        <a:spcAft>
                          <a:spcPts val="0"/>
                        </a:spcAft>
                      </a:pPr>
                      <a:r>
                        <a:rPr lang="en-GB" sz="1200" b="0" baseline="0" dirty="0">
                          <a:solidFill>
                            <a:schemeClr val="bg1"/>
                          </a:solidFill>
                          <a:effectLst/>
                          <a:latin typeface="Century Gothic" panose="020B0502020202020204" pitchFamily="34" charset="0"/>
                          <a:ea typeface="Calibri"/>
                          <a:cs typeface="Times New Roman"/>
                        </a:rPr>
                        <a:t>Read Bessie and Jane’s discussion about Jane and her accomplishments. </a:t>
                      </a:r>
                    </a:p>
                    <a:p>
                      <a:pPr>
                        <a:lnSpc>
                          <a:spcPct val="100000"/>
                        </a:lnSpc>
                        <a:spcBef>
                          <a:spcPts val="0"/>
                        </a:spcBef>
                        <a:spcAft>
                          <a:spcPts val="0"/>
                        </a:spcAft>
                      </a:pPr>
                      <a:r>
                        <a:rPr lang="en-GB" sz="1200" b="0" baseline="0" dirty="0">
                          <a:solidFill>
                            <a:schemeClr val="bg1"/>
                          </a:solidFill>
                          <a:effectLst/>
                          <a:latin typeface="Century Gothic" panose="020B0502020202020204" pitchFamily="34" charset="0"/>
                          <a:ea typeface="Calibri"/>
                          <a:cs typeface="Times New Roman"/>
                        </a:rPr>
                        <a:t>Read from, ‘“I am afraid you are disappointed in me…”’ (page 108)</a:t>
                      </a:r>
                    </a:p>
                    <a:p>
                      <a:pPr>
                        <a:lnSpc>
                          <a:spcPct val="100000"/>
                        </a:lnSpc>
                        <a:spcBef>
                          <a:spcPts val="0"/>
                        </a:spcBef>
                        <a:spcAft>
                          <a:spcPts val="0"/>
                        </a:spcAft>
                      </a:pPr>
                      <a:r>
                        <a:rPr lang="en-GB" sz="1200" b="0" baseline="0" dirty="0">
                          <a:solidFill>
                            <a:schemeClr val="bg1"/>
                          </a:solidFill>
                          <a:effectLst/>
                          <a:latin typeface="Century Gothic" panose="020B0502020202020204" pitchFamily="34" charset="0"/>
                          <a:ea typeface="Calibri"/>
                          <a:cs typeface="Times New Roman"/>
                        </a:rPr>
                        <a:t>Read to, </a:t>
                      </a:r>
                      <a:r>
                        <a:rPr lang="en-GB" sz="1200" b="0" baseline="0" dirty="0" err="1">
                          <a:solidFill>
                            <a:schemeClr val="bg1"/>
                          </a:solidFill>
                          <a:effectLst/>
                          <a:latin typeface="Century Gothic" panose="020B0502020202020204" pitchFamily="34" charset="0"/>
                          <a:ea typeface="Calibri"/>
                          <a:cs typeface="Times New Roman"/>
                        </a:rPr>
                        <a:t>‘a</a:t>
                      </a:r>
                      <a:r>
                        <a:rPr lang="en-GB" sz="1200" b="0" baseline="0" dirty="0">
                          <a:solidFill>
                            <a:schemeClr val="bg1"/>
                          </a:solidFill>
                          <a:effectLst/>
                          <a:latin typeface="Century Gothic" panose="020B0502020202020204" pitchFamily="34" charset="0"/>
                          <a:ea typeface="Calibri"/>
                          <a:cs typeface="Times New Roman"/>
                        </a:rPr>
                        <a:t> new life in the unknown environs of </a:t>
                      </a:r>
                      <a:r>
                        <a:rPr lang="en-GB" sz="1200" b="0" baseline="0" dirty="0" err="1">
                          <a:solidFill>
                            <a:schemeClr val="bg1"/>
                          </a:solidFill>
                          <a:effectLst/>
                          <a:latin typeface="Century Gothic" panose="020B0502020202020204" pitchFamily="34" charset="0"/>
                          <a:ea typeface="Calibri"/>
                          <a:cs typeface="Times New Roman"/>
                        </a:rPr>
                        <a:t>Millcote</a:t>
                      </a:r>
                      <a:r>
                        <a:rPr lang="en-GB" sz="1200" b="0" baseline="0" dirty="0">
                          <a:solidFill>
                            <a:schemeClr val="bg1"/>
                          </a:solidFill>
                          <a:effectLst/>
                          <a:latin typeface="Century Gothic" panose="020B0502020202020204" pitchFamily="34" charset="0"/>
                          <a:ea typeface="Calibri"/>
                          <a:cs typeface="Times New Roman"/>
                        </a:rPr>
                        <a:t>.’ (page 110)</a:t>
                      </a:r>
                    </a:p>
                  </a:txBody>
                  <a:tcPr marL="68400" marR="68400" marT="0" marB="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GB" sz="1200" b="0" dirty="0">
                        <a:solidFill>
                          <a:schemeClr val="bg1"/>
                        </a:solidFill>
                        <a:effectLst/>
                        <a:latin typeface="Century Gothic" panose="020B0502020202020204" pitchFamily="34" charset="0"/>
                        <a:ea typeface="Calibri"/>
                        <a:cs typeface="Times New Roman"/>
                      </a:endParaRPr>
                    </a:p>
                  </a:txBody>
                  <a:tcPr marL="68400" marR="68400" marT="0" marB="0"/>
                </a:tc>
                <a:extLst>
                  <a:ext uri="{0D108BD9-81ED-4DB2-BD59-A6C34878D82A}">
                    <a16:rowId xmlns:a16="http://schemas.microsoft.com/office/drawing/2014/main" val="10003"/>
                  </a:ext>
                </a:extLst>
              </a:tr>
              <a:tr h="33184">
                <a:tc>
                  <a:txBody>
                    <a:bodyPr/>
                    <a:lstStyle/>
                    <a:p>
                      <a:pPr>
                        <a:lnSpc>
                          <a:spcPct val="100000"/>
                        </a:lnSpc>
                        <a:spcBef>
                          <a:spcPts val="0"/>
                        </a:spcBef>
                        <a:spcAft>
                          <a:spcPts val="0"/>
                        </a:spcAft>
                      </a:pPr>
                      <a:r>
                        <a:rPr lang="en-GB" sz="1200" b="1" baseline="0" dirty="0">
                          <a:solidFill>
                            <a:schemeClr val="bg1"/>
                          </a:solidFill>
                          <a:latin typeface="Century Gothic" panose="020B0502020202020204" pitchFamily="34" charset="0"/>
                        </a:rPr>
                        <a:t>A young woman</a:t>
                      </a:r>
                    </a:p>
                    <a:p>
                      <a:pPr>
                        <a:lnSpc>
                          <a:spcPct val="100000"/>
                        </a:lnSpc>
                        <a:spcBef>
                          <a:spcPts val="0"/>
                        </a:spcBef>
                        <a:spcAft>
                          <a:spcPts val="0"/>
                        </a:spcAft>
                      </a:pPr>
                      <a:r>
                        <a:rPr lang="en-GB" sz="1200" b="0" baseline="0" dirty="0">
                          <a:solidFill>
                            <a:schemeClr val="bg1"/>
                          </a:solidFill>
                          <a:latin typeface="Century Gothic" panose="020B0502020202020204" pitchFamily="34" charset="0"/>
                        </a:rPr>
                        <a:t>Jane has left childhood; she is now a young woman. Students need to describe what Jane was like as a child and what Jane is like as a young woman. Students can use evidence from the passage just read, or from the rest of chapter 10, or from earlier in the novel to explain what Jane is now like.</a:t>
                      </a:r>
                    </a:p>
                  </a:txBody>
                  <a:tcPr marL="68400" marR="68400" marT="0" marB="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GB" sz="1200" b="0" baseline="0" dirty="0">
                        <a:solidFill>
                          <a:schemeClr val="bg1"/>
                        </a:solidFill>
                        <a:effectLst/>
                        <a:latin typeface="Century Gothic" panose="020B0502020202020204" pitchFamily="34" charset="0"/>
                        <a:ea typeface="Calibri"/>
                        <a:cs typeface="Times New Roman"/>
                      </a:endParaRPr>
                    </a:p>
                  </a:txBody>
                  <a:tcPr marL="68400" marR="68400" marT="0" marB="0"/>
                </a:tc>
                <a:extLst>
                  <a:ext uri="{0D108BD9-81ED-4DB2-BD59-A6C34878D82A}">
                    <a16:rowId xmlns:a16="http://schemas.microsoft.com/office/drawing/2014/main" val="10004"/>
                  </a:ext>
                </a:extLst>
              </a:tr>
              <a:tr h="33184">
                <a:tc>
                  <a:txBody>
                    <a:bodyPr/>
                    <a:lstStyle/>
                    <a:p>
                      <a:pPr>
                        <a:lnSpc>
                          <a:spcPct val="100000"/>
                        </a:lnSpc>
                        <a:spcBef>
                          <a:spcPts val="0"/>
                        </a:spcBef>
                        <a:spcAft>
                          <a:spcPts val="0"/>
                        </a:spcAft>
                      </a:pPr>
                      <a:r>
                        <a:rPr lang="en-GB" sz="1200" b="1" baseline="0" dirty="0">
                          <a:solidFill>
                            <a:schemeClr val="bg1"/>
                          </a:solidFill>
                          <a:latin typeface="Century Gothic" panose="020B0502020202020204" pitchFamily="34" charset="0"/>
                        </a:rPr>
                        <a:t>Jane’s changes</a:t>
                      </a:r>
                    </a:p>
                    <a:p>
                      <a:pPr>
                        <a:lnSpc>
                          <a:spcPct val="100000"/>
                        </a:lnSpc>
                        <a:spcBef>
                          <a:spcPts val="0"/>
                        </a:spcBef>
                        <a:spcAft>
                          <a:spcPts val="0"/>
                        </a:spcAft>
                      </a:pPr>
                      <a:r>
                        <a:rPr lang="en-GB" sz="1200" b="0" baseline="0" dirty="0">
                          <a:solidFill>
                            <a:schemeClr val="bg1"/>
                          </a:solidFill>
                          <a:latin typeface="Century Gothic" panose="020B0502020202020204" pitchFamily="34" charset="0"/>
                        </a:rPr>
                        <a:t>Students answer this question independently in paragraphs: How has Jane changed across the novel so far?</a:t>
                      </a:r>
                    </a:p>
                  </a:txBody>
                  <a:tcPr marL="68400" marR="68400" marT="0" marB="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GB" sz="1200" b="0" baseline="0" dirty="0">
                        <a:solidFill>
                          <a:schemeClr val="bg1"/>
                        </a:solidFill>
                        <a:effectLst/>
                        <a:latin typeface="Century Gothic" panose="020B0502020202020204" pitchFamily="34" charset="0"/>
                        <a:ea typeface="Calibri"/>
                        <a:cs typeface="Times New Roman"/>
                      </a:endParaRPr>
                    </a:p>
                  </a:txBody>
                  <a:tcPr marL="68400" marR="68400" marT="0" marB="0"/>
                </a:tc>
                <a:extLst>
                  <a:ext uri="{0D108BD9-81ED-4DB2-BD59-A6C34878D82A}">
                    <a16:rowId xmlns:a16="http://schemas.microsoft.com/office/drawing/2014/main" val="2548326582"/>
                  </a:ext>
                </a:extLst>
              </a:tr>
              <a:tr h="0">
                <a:tc>
                  <a:txBody>
                    <a:bodyPr/>
                    <a:lstStyle/>
                    <a:p>
                      <a:pPr>
                        <a:lnSpc>
                          <a:spcPct val="100000"/>
                        </a:lnSpc>
                        <a:spcBef>
                          <a:spcPts val="0"/>
                        </a:spcBef>
                        <a:spcAft>
                          <a:spcPts val="0"/>
                        </a:spcAft>
                      </a:pPr>
                      <a:r>
                        <a:rPr lang="en-GB" sz="1200" b="1" baseline="0" dirty="0">
                          <a:solidFill>
                            <a:schemeClr val="bg1"/>
                          </a:solidFill>
                          <a:latin typeface="Century Gothic" panose="020B0502020202020204" pitchFamily="34" charset="0"/>
                        </a:rPr>
                        <a:t>Final thoughts</a:t>
                      </a:r>
                    </a:p>
                    <a:p>
                      <a:pPr>
                        <a:lnSpc>
                          <a:spcPct val="100000"/>
                        </a:lnSpc>
                        <a:spcBef>
                          <a:spcPts val="0"/>
                        </a:spcBef>
                        <a:spcAft>
                          <a:spcPts val="0"/>
                        </a:spcAft>
                      </a:pPr>
                      <a:r>
                        <a:rPr lang="en-GB" sz="1200" b="0" baseline="0" dirty="0">
                          <a:solidFill>
                            <a:schemeClr val="bg1"/>
                          </a:solidFill>
                          <a:latin typeface="Century Gothic" panose="020B0502020202020204" pitchFamily="34" charset="0"/>
                        </a:rPr>
                        <a:t>That is the last reading for ‘Jane Eyre’!</a:t>
                      </a:r>
                    </a:p>
                    <a:p>
                      <a:pPr>
                        <a:lnSpc>
                          <a:spcPct val="100000"/>
                        </a:lnSpc>
                        <a:spcBef>
                          <a:spcPts val="0"/>
                        </a:spcBef>
                        <a:spcAft>
                          <a:spcPts val="0"/>
                        </a:spcAft>
                      </a:pPr>
                      <a:r>
                        <a:rPr lang="en-GB" sz="1200" b="0" baseline="0" dirty="0">
                          <a:solidFill>
                            <a:schemeClr val="bg1"/>
                          </a:solidFill>
                          <a:latin typeface="Century Gothic" panose="020B0502020202020204" pitchFamily="34" charset="0"/>
                        </a:rPr>
                        <a:t>There are some questions here to invite students to reflect on what they have read. </a:t>
                      </a:r>
                    </a:p>
                  </a:txBody>
                  <a:tcPr marL="68400" marR="68400" marT="0" marB="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GB" sz="1200" b="0" dirty="0">
                        <a:solidFill>
                          <a:schemeClr val="bg1"/>
                        </a:solidFill>
                        <a:effectLst/>
                        <a:latin typeface="Century Gothic" panose="020B0502020202020204" pitchFamily="34" charset="0"/>
                        <a:ea typeface="Calibri"/>
                        <a:cs typeface="Times New Roman"/>
                      </a:endParaRPr>
                    </a:p>
                  </a:txBody>
                  <a:tcPr marL="68400" marR="68400" marT="0" marB="0"/>
                </a:tc>
                <a:extLst>
                  <a:ext uri="{0D108BD9-81ED-4DB2-BD59-A6C34878D82A}">
                    <a16:rowId xmlns:a16="http://schemas.microsoft.com/office/drawing/2014/main" val="2858170819"/>
                  </a:ext>
                </a:extLst>
              </a:tr>
            </a:tbl>
          </a:graphicData>
        </a:graphic>
      </p:graphicFrame>
    </p:spTree>
    <p:extLst>
      <p:ext uri="{BB962C8B-B14F-4D97-AF65-F5344CB8AC3E}">
        <p14:creationId xmlns:p14="http://schemas.microsoft.com/office/powerpoint/2010/main" val="426798317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87982" y="63495"/>
            <a:ext cx="8284214" cy="6617196"/>
          </a:xfrm>
          <a:prstGeom prst="rect">
            <a:avLst/>
          </a:prstGeom>
          <a:noFill/>
          <a:ln>
            <a:noFill/>
          </a:ln>
        </p:spPr>
        <p:txBody>
          <a:bodyPr wrap="square" rtlCol="0">
            <a:spAutoFit/>
          </a:bodyPr>
          <a:lstStyle/>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GB" sz="2400" b="1" i="0" u="none"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rPr>
              <a:t>The end…</a:t>
            </a:r>
          </a:p>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GB" sz="2400" b="0" i="0" u="none"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rPr>
              <a:t>This term, we have read about Jane Eyre’s </a:t>
            </a:r>
            <a:r>
              <a:rPr kumimoji="0" lang="en-GB" sz="2400" b="1" i="0" u="none"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rPr>
              <a:t>childhood</a:t>
            </a:r>
            <a:r>
              <a:rPr kumimoji="0" lang="en-GB" sz="2400" b="0" i="0" u="none"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rPr>
              <a:t>.</a:t>
            </a:r>
          </a:p>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GB" sz="2400" b="0" i="0" u="none"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rPr>
              <a:t>The Red Room, being called a liar and Helen </a:t>
            </a:r>
            <a:r>
              <a:rPr kumimoji="0" lang="en-GB" sz="2400" b="0" i="0" u="none" strike="noStrike" kern="1200" cap="none" spc="0" normalizeH="0" baseline="0" noProof="0" dirty="0" err="1">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rPr>
              <a:t>Burns's</a:t>
            </a:r>
            <a:r>
              <a:rPr kumimoji="0" lang="en-GB" sz="2400" b="0" i="0" u="none"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rPr>
              <a:t> death are some of the most famous parts of ‘Jane Eyre’.</a:t>
            </a:r>
          </a:p>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GB" sz="2400" b="1" i="1" u="none"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rPr>
              <a:t>But there is lots we haven’t read!</a:t>
            </a:r>
          </a:p>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GB" sz="2400" b="0" i="0" u="none"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rPr>
              <a:t>The rest of ‘Jane Eyre’ is one of the most exciting and popular novels of the Victorian era. Continue reading to find out about:</a:t>
            </a:r>
          </a:p>
          <a:p>
            <a:pPr marL="342900" marR="0" lvl="0" indent="-342900" algn="l" defTabSz="9144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2400" b="1" i="1" u="sng"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rPr>
              <a:t>Mr Rochester</a:t>
            </a:r>
            <a:r>
              <a:rPr kumimoji="0" lang="en-GB" sz="2400" b="0" i="0" u="none"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rPr>
              <a:t>: the handsome owner of Thornfield Hall with a terrible secret…</a:t>
            </a:r>
          </a:p>
          <a:p>
            <a:pPr marL="342900" marR="0" lvl="0" indent="-342900" algn="l" defTabSz="9144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2400" b="1" i="1" u="sng"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rPr>
              <a:t>Bertha Mason</a:t>
            </a:r>
            <a:r>
              <a:rPr kumimoji="0" lang="en-GB" sz="2400" b="0" i="0" u="none"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rPr>
              <a:t>: a mysterious and terrifying woman…</a:t>
            </a:r>
          </a:p>
          <a:p>
            <a:pPr marL="342900" marR="0" lvl="0" indent="-342900" algn="l" defTabSz="9144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2400" b="1" i="1" u="sng"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rPr>
              <a:t>St. John Rivers</a:t>
            </a:r>
            <a:r>
              <a:rPr kumimoji="0" lang="en-GB" sz="2400" b="0" i="0" u="none"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rPr>
              <a:t>: a devout Christian who wants to take Jane away with him…</a:t>
            </a:r>
          </a:p>
          <a:p>
            <a:pPr marL="342900" marR="0" lvl="0" indent="-342900" algn="l" defTabSz="9144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2400" b="1" i="1" u="sng"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rPr>
              <a:t>The devastating fire</a:t>
            </a:r>
            <a:r>
              <a:rPr kumimoji="0" lang="en-GB" sz="2400" b="0" i="0" u="none"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rPr>
              <a:t> at Thornfield Hall that reunites Jane with her true love…</a:t>
            </a:r>
          </a:p>
        </p:txBody>
      </p:sp>
      <p:sp>
        <p:nvSpPr>
          <p:cNvPr id="9" name="TextBox 8"/>
          <p:cNvSpPr txBox="1"/>
          <p:nvPr/>
        </p:nvSpPr>
        <p:spPr>
          <a:xfrm rot="16200000">
            <a:off x="-3075058" y="3075056"/>
            <a:ext cx="6858002" cy="70788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40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Jane Eyre</a:t>
            </a:r>
          </a:p>
        </p:txBody>
      </p:sp>
    </p:spTree>
    <p:extLst>
      <p:ext uri="{BB962C8B-B14F-4D97-AF65-F5344CB8AC3E}">
        <p14:creationId xmlns:p14="http://schemas.microsoft.com/office/powerpoint/2010/main" val="71967493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87982" y="63495"/>
            <a:ext cx="8284214" cy="3724096"/>
          </a:xfrm>
          <a:prstGeom prst="rect">
            <a:avLst/>
          </a:prstGeom>
          <a:noFill/>
          <a:ln>
            <a:noFill/>
          </a:ln>
        </p:spPr>
        <p:txBody>
          <a:bodyPr wrap="square" rtlCol="0">
            <a:spAutoFit/>
          </a:bodyPr>
          <a:lstStyle/>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GB" sz="2400" b="1" i="0" u="none"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rPr>
              <a:t>Final thoughts…</a:t>
            </a:r>
          </a:p>
          <a:p>
            <a:pPr marL="457200" marR="0" lvl="0" indent="-457200" algn="l" defTabSz="914400" rtl="0" eaLnBrk="1" fontAlgn="auto" latinLnBrk="0" hangingPunct="1">
              <a:lnSpc>
                <a:spcPct val="100000"/>
              </a:lnSpc>
              <a:spcBef>
                <a:spcPts val="0"/>
              </a:spcBef>
              <a:spcAft>
                <a:spcPts val="600"/>
              </a:spcAft>
              <a:buClrTx/>
              <a:buSzTx/>
              <a:buFont typeface="+mj-lt"/>
              <a:buAutoNum type="arabicPeriod"/>
              <a:tabLst/>
              <a:defRPr/>
            </a:pPr>
            <a:r>
              <a:rPr kumimoji="0" lang="en-GB" sz="2400" b="0" i="0" u="none"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rPr>
              <a:t>What were your favourite moments from ‘Jane Eyre’?</a:t>
            </a:r>
          </a:p>
          <a:p>
            <a:pPr marL="457200" marR="0" lvl="0" indent="-457200" algn="l" defTabSz="914400" rtl="0" eaLnBrk="1" fontAlgn="auto" latinLnBrk="0" hangingPunct="1">
              <a:lnSpc>
                <a:spcPct val="100000"/>
              </a:lnSpc>
              <a:spcBef>
                <a:spcPts val="0"/>
              </a:spcBef>
              <a:spcAft>
                <a:spcPts val="600"/>
              </a:spcAft>
              <a:buClrTx/>
              <a:buSzTx/>
              <a:buFont typeface="+mj-lt"/>
              <a:buAutoNum type="arabicPeriod"/>
              <a:tabLst/>
              <a:defRPr/>
            </a:pPr>
            <a:r>
              <a:rPr kumimoji="0" lang="en-GB" sz="2400" b="0" i="0" u="none"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rPr>
              <a:t>Who were your favourite characters? (They don’t have to be ‘good’ people!)</a:t>
            </a:r>
          </a:p>
          <a:p>
            <a:pPr marL="457200" marR="0" lvl="0" indent="-457200" algn="l" defTabSz="914400" rtl="0" eaLnBrk="1" fontAlgn="auto" latinLnBrk="0" hangingPunct="1">
              <a:lnSpc>
                <a:spcPct val="100000"/>
              </a:lnSpc>
              <a:spcBef>
                <a:spcPts val="0"/>
              </a:spcBef>
              <a:spcAft>
                <a:spcPts val="600"/>
              </a:spcAft>
              <a:buClrTx/>
              <a:buSzTx/>
              <a:buFont typeface="+mj-lt"/>
              <a:buAutoNum type="arabicPeriod"/>
              <a:tabLst/>
              <a:defRPr/>
            </a:pPr>
            <a:r>
              <a:rPr kumimoji="0" lang="en-GB" sz="2400" b="0" i="0" u="none"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rPr>
              <a:t>What is your opinion of Jane? Did your opinion of her change as you read more of the story?</a:t>
            </a:r>
          </a:p>
          <a:p>
            <a:pPr marL="457200" marR="0" lvl="0" indent="-457200" algn="l" defTabSz="914400" rtl="0" eaLnBrk="1" fontAlgn="auto" latinLnBrk="0" hangingPunct="1">
              <a:lnSpc>
                <a:spcPct val="100000"/>
              </a:lnSpc>
              <a:spcBef>
                <a:spcPts val="0"/>
              </a:spcBef>
              <a:spcAft>
                <a:spcPts val="600"/>
              </a:spcAft>
              <a:buClrTx/>
              <a:buSzTx/>
              <a:buFont typeface="+mj-lt"/>
              <a:buAutoNum type="arabicPeriod"/>
              <a:tabLst/>
              <a:defRPr/>
            </a:pPr>
            <a:r>
              <a:rPr kumimoji="0" lang="en-GB" sz="2400" b="0" i="0" u="none"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rPr>
              <a:t>What similarities are there between ‘Jane Eyre’ and ‘Oliver Twist’? ‘The Tempest’? ‘Animal Farm’?</a:t>
            </a:r>
          </a:p>
        </p:txBody>
      </p:sp>
      <p:sp>
        <p:nvSpPr>
          <p:cNvPr id="9" name="TextBox 8"/>
          <p:cNvSpPr txBox="1"/>
          <p:nvPr/>
        </p:nvSpPr>
        <p:spPr>
          <a:xfrm rot="16200000">
            <a:off x="-3075058" y="3075056"/>
            <a:ext cx="6858002" cy="70788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40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Jane Eyre</a:t>
            </a:r>
          </a:p>
        </p:txBody>
      </p:sp>
      <p:pic>
        <p:nvPicPr>
          <p:cNvPr id="5" name="Picture 4" descr="http://pictures.abebooks.com/isbn/9780141441146-us.jpg"/>
          <p:cNvPicPr>
            <a:picLocks noChangeAspect="1"/>
          </p:cNvPicPr>
          <p:nvPr/>
        </p:nvPicPr>
        <p:blipFill>
          <a:blip r:embed="rId2" cstate="screen">
            <a:extLst>
              <a:ext uri="{28A0092B-C50C-407E-A947-70E740481C1C}">
                <a14:useLocalDpi xmlns:a14="http://schemas.microsoft.com/office/drawing/2010/main"/>
              </a:ext>
            </a:extLst>
          </a:blip>
          <a:srcRect/>
          <a:stretch>
            <a:fillRect/>
          </a:stretch>
        </p:blipFill>
        <p:spPr bwMode="auto">
          <a:xfrm rot="207310">
            <a:off x="5739441" y="3955521"/>
            <a:ext cx="1772680" cy="2736000"/>
          </a:xfrm>
          <a:prstGeom prst="rect">
            <a:avLst/>
          </a:prstGeom>
          <a:noFill/>
        </p:spPr>
      </p:pic>
      <p:pic>
        <p:nvPicPr>
          <p:cNvPr id="6" name="Picture 5"/>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704943" y="3789040"/>
            <a:ext cx="3474426" cy="3068960"/>
          </a:xfrm>
          <a:prstGeom prst="rect">
            <a:avLst/>
          </a:prstGeom>
        </p:spPr>
      </p:pic>
    </p:spTree>
    <p:extLst>
      <p:ext uri="{BB962C8B-B14F-4D97-AF65-F5344CB8AC3E}">
        <p14:creationId xmlns:p14="http://schemas.microsoft.com/office/powerpoint/2010/main" val="139891525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rot="16200000">
            <a:off x="-3075058" y="3075056"/>
            <a:ext cx="6858002" cy="707886"/>
          </a:xfrm>
          <a:prstGeom prst="rect">
            <a:avLst/>
          </a:prstGeom>
          <a:noFill/>
        </p:spPr>
        <p:txBody>
          <a:bodyPr wrap="square" rtlCol="0">
            <a:spAutoFit/>
          </a:bodyPr>
          <a:lstStyle/>
          <a:p>
            <a:pPr algn="ctr"/>
            <a:r>
              <a:rPr lang="en-GB" sz="4000" b="1" dirty="0">
                <a:latin typeface="Century Gothic" panose="020B0502020202020204" pitchFamily="34" charset="0"/>
              </a:rPr>
              <a:t>Feedback</a:t>
            </a:r>
          </a:p>
        </p:txBody>
      </p:sp>
      <p:sp>
        <p:nvSpPr>
          <p:cNvPr id="7" name="TextBox 6"/>
          <p:cNvSpPr txBox="1"/>
          <p:nvPr/>
        </p:nvSpPr>
        <p:spPr>
          <a:xfrm>
            <a:off x="818638" y="188346"/>
            <a:ext cx="8208912" cy="1877437"/>
          </a:xfrm>
          <a:prstGeom prst="rect">
            <a:avLst/>
          </a:prstGeom>
          <a:noFill/>
        </p:spPr>
        <p:txBody>
          <a:bodyPr wrap="square" rtlCol="0">
            <a:spAutoFit/>
          </a:bodyPr>
          <a:lstStyle/>
          <a:p>
            <a:pPr algn="ctr">
              <a:spcBef>
                <a:spcPts val="600"/>
              </a:spcBef>
              <a:spcAft>
                <a:spcPts val="600"/>
              </a:spcAft>
            </a:pPr>
            <a:r>
              <a:rPr lang="en-GB" sz="3200" dirty="0">
                <a:solidFill>
                  <a:schemeClr val="bg1"/>
                </a:solidFill>
                <a:latin typeface="Century Gothic" panose="020B0502020202020204" pitchFamily="34" charset="0"/>
              </a:rPr>
              <a:t>Love this lesson?</a:t>
            </a:r>
          </a:p>
          <a:p>
            <a:pPr algn="ctr">
              <a:spcBef>
                <a:spcPts val="600"/>
              </a:spcBef>
              <a:spcAft>
                <a:spcPts val="600"/>
              </a:spcAft>
            </a:pPr>
            <a:r>
              <a:rPr lang="en-GB" sz="3200" dirty="0">
                <a:solidFill>
                  <a:schemeClr val="bg1"/>
                </a:solidFill>
                <a:latin typeface="Century Gothic" panose="020B0502020202020204" pitchFamily="34" charset="0"/>
              </a:rPr>
              <a:t>Have suggestions for improvements?</a:t>
            </a:r>
          </a:p>
          <a:p>
            <a:pPr algn="ctr">
              <a:spcBef>
                <a:spcPts val="600"/>
              </a:spcBef>
              <a:spcAft>
                <a:spcPts val="600"/>
              </a:spcAft>
            </a:pPr>
            <a:r>
              <a:rPr lang="en-GB" sz="3200" dirty="0">
                <a:solidFill>
                  <a:schemeClr val="bg1"/>
                </a:solidFill>
                <a:latin typeface="Century Gothic" panose="020B0502020202020204" pitchFamily="34" charset="0"/>
              </a:rPr>
              <a:t>Does something need fixing?</a:t>
            </a:r>
          </a:p>
        </p:txBody>
      </p:sp>
      <p:sp>
        <p:nvSpPr>
          <p:cNvPr id="8" name="TextBox 7"/>
          <p:cNvSpPr txBox="1"/>
          <p:nvPr/>
        </p:nvSpPr>
        <p:spPr>
          <a:xfrm>
            <a:off x="1322694" y="4365104"/>
            <a:ext cx="7200800" cy="2215991"/>
          </a:xfrm>
          <a:prstGeom prst="rect">
            <a:avLst/>
          </a:prstGeom>
          <a:noFill/>
        </p:spPr>
        <p:txBody>
          <a:bodyPr wrap="square" rtlCol="0" anchor="t">
            <a:spAutoFit/>
          </a:bodyPr>
          <a:lstStyle/>
          <a:p>
            <a:pPr algn="ctr">
              <a:spcAft>
                <a:spcPts val="600"/>
              </a:spcAft>
            </a:pPr>
            <a:r>
              <a:rPr lang="en-GB" sz="3200" b="1" dirty="0">
                <a:solidFill>
                  <a:schemeClr val="bg1"/>
                </a:solidFill>
                <a:latin typeface="Century Gothic" panose="020B0502020202020204" pitchFamily="34" charset="0"/>
              </a:rPr>
              <a:t>Please let us know! </a:t>
            </a:r>
          </a:p>
          <a:p>
            <a:pPr>
              <a:spcAft>
                <a:spcPts val="600"/>
              </a:spcAft>
            </a:pPr>
            <a:endParaRPr lang="en-GB" sz="3200" dirty="0">
              <a:solidFill>
                <a:schemeClr val="bg1"/>
              </a:solidFill>
              <a:latin typeface="Century Gothic" panose="020B0502020202020204" pitchFamily="34" charset="0"/>
            </a:endParaRPr>
          </a:p>
          <a:p>
            <a:pPr>
              <a:spcAft>
                <a:spcPts val="600"/>
              </a:spcAft>
            </a:pPr>
            <a:r>
              <a:rPr lang="en-GB" sz="3200" dirty="0">
                <a:solidFill>
                  <a:schemeClr val="bg1"/>
                </a:solidFill>
                <a:latin typeface="Century Gothic" panose="020B0502020202020204" pitchFamily="34" charset="0"/>
              </a:rPr>
              <a:t>Fill in </a:t>
            </a:r>
            <a:r>
              <a:rPr lang="en-GB" sz="3200" dirty="0">
                <a:solidFill>
                  <a:schemeClr val="bg1"/>
                </a:solidFill>
                <a:latin typeface="Century Gothic" panose="020B0502020202020204" pitchFamily="34" charset="0"/>
                <a:hlinkClick r:id="rId3"/>
              </a:rPr>
              <a:t>this feedback form</a:t>
            </a:r>
            <a:r>
              <a:rPr lang="en-GB" sz="3200" dirty="0">
                <a:solidFill>
                  <a:schemeClr val="bg1"/>
                </a:solidFill>
                <a:latin typeface="Century Gothic" panose="020B0502020202020204" pitchFamily="34" charset="0"/>
              </a:rPr>
              <a:t> so that we can keep improving. </a:t>
            </a:r>
          </a:p>
        </p:txBody>
      </p:sp>
      <p:pic>
        <p:nvPicPr>
          <p:cNvPr id="6" name="Picture 5" descr="A picture containing text, sign&#10;&#10;Description automatically generated">
            <a:hlinkClick r:id="rId3"/>
            <a:extLst>
              <a:ext uri="{FF2B5EF4-FFF2-40B4-BE49-F238E27FC236}">
                <a16:creationId xmlns:a16="http://schemas.microsoft.com/office/drawing/2014/main" id="{DAFE7A88-C863-6B52-C942-C458EB714E43}"/>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1736994" y="2389300"/>
            <a:ext cx="6372200" cy="1568955"/>
          </a:xfrm>
          <a:prstGeom prst="rect">
            <a:avLst/>
          </a:prstGeom>
        </p:spPr>
      </p:pic>
    </p:spTree>
    <p:extLst>
      <p:ext uri="{BB962C8B-B14F-4D97-AF65-F5344CB8AC3E}">
        <p14:creationId xmlns:p14="http://schemas.microsoft.com/office/powerpoint/2010/main" val="42483409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extLst>
              <a:ext uri="{FF2B5EF4-FFF2-40B4-BE49-F238E27FC236}">
                <a16:creationId xmlns:a16="http://schemas.microsoft.com/office/drawing/2014/main" id="{E6C029B0-C55A-C74B-A6AA-DDB9E7C52E5D}"/>
              </a:ext>
            </a:extLst>
          </p:cNvPr>
          <p:cNvSpPr txBox="1"/>
          <p:nvPr/>
        </p:nvSpPr>
        <p:spPr>
          <a:xfrm>
            <a:off x="927491" y="4905281"/>
            <a:ext cx="7710614" cy="1569660"/>
          </a:xfrm>
          <a:prstGeom prst="rect">
            <a:avLst/>
          </a:prstGeom>
          <a:solidFill>
            <a:schemeClr val="tx1"/>
          </a:solidFill>
          <a:ln w="25400">
            <a:solidFill>
              <a:schemeClr val="dk1"/>
            </a:solidFill>
          </a:ln>
        </p:spPr>
        <p:txBody>
          <a:bodyPr wrap="square" rtlCol="0" anchor="t">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800" b="1"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Extension: </a:t>
            </a:r>
            <a:r>
              <a:rPr kumimoji="0" lang="en-GB" sz="2800" b="1" i="0" u="none" strike="noStrike" kern="1200" cap="none" spc="0" normalizeH="0" baseline="0" noProof="0" dirty="0">
                <a:ln>
                  <a:noFill/>
                </a:ln>
                <a:solidFill>
                  <a:srgbClr val="00B050"/>
                </a:solidFill>
                <a:effectLst/>
                <a:uLnTx/>
                <a:uFillTx/>
                <a:latin typeface="Century Gothic" panose="020B0502020202020204" pitchFamily="34" charset="0"/>
                <a:ea typeface="+mn-ea"/>
                <a:cs typeface="+mn-cs"/>
              </a:rPr>
              <a:t>The characters that treat Jane badly are: Mrs Reed, John Reed, Miss</a:t>
            </a:r>
            <a:r>
              <a:rPr kumimoji="0" lang="en-GB" sz="2800" b="1" i="0" u="none" strike="noStrike" kern="1200" cap="none" spc="0" normalizeH="0" noProof="0" dirty="0">
                <a:ln>
                  <a:noFill/>
                </a:ln>
                <a:solidFill>
                  <a:srgbClr val="00B050"/>
                </a:solidFill>
                <a:effectLst/>
                <a:uLnTx/>
                <a:uFillTx/>
                <a:latin typeface="Century Gothic" panose="020B0502020202020204" pitchFamily="34" charset="0"/>
                <a:ea typeface="+mn-ea"/>
                <a:cs typeface="+mn-cs"/>
              </a:rPr>
              <a:t> Abbot and Mr Brocklehurst.</a:t>
            </a:r>
            <a:endParaRPr kumimoji="0" lang="en-GB" sz="2800" b="1" i="0" u="none" strike="noStrike" kern="1200" cap="none" spc="0" normalizeH="0" baseline="0" noProof="0" dirty="0">
              <a:ln>
                <a:noFill/>
              </a:ln>
              <a:solidFill>
                <a:srgbClr val="00B050"/>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28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endParaRPr>
          </a:p>
        </p:txBody>
      </p:sp>
      <p:sp>
        <p:nvSpPr>
          <p:cNvPr id="9" name="Rectangle 8">
            <a:extLst>
              <a:ext uri="{FF2B5EF4-FFF2-40B4-BE49-F238E27FC236}">
                <a16:creationId xmlns:a16="http://schemas.microsoft.com/office/drawing/2014/main" id="{4204B8D9-C532-024D-B3AE-13B82C964A4F}"/>
              </a:ext>
            </a:extLst>
          </p:cNvPr>
          <p:cNvSpPr/>
          <p:nvPr/>
        </p:nvSpPr>
        <p:spPr>
          <a:xfrm>
            <a:off x="873607" y="876413"/>
            <a:ext cx="7753033" cy="3813311"/>
          </a:xfrm>
          <a:prstGeom prst="rect">
            <a:avLst/>
          </a:prstGeom>
        </p:spPr>
        <p:style>
          <a:lnRef idx="2">
            <a:schemeClr val="dk1"/>
          </a:lnRef>
          <a:fillRef idx="1">
            <a:schemeClr val="lt1"/>
          </a:fillRef>
          <a:effectRef idx="0">
            <a:schemeClr val="dk1"/>
          </a:effectRef>
          <a:fontRef idx="minor">
            <a:schemeClr val="dk1"/>
          </a:fontRef>
        </p:style>
        <p:txBody>
          <a:bodyPr wrap="square">
            <a:noAutofit/>
          </a:bodyPr>
          <a:lstStyle/>
          <a:p>
            <a:pPr marL="0" marR="0" lvl="0" indent="0" algn="l" defTabSz="914400" rtl="0" eaLnBrk="1" fontAlgn="auto" latinLnBrk="0" hangingPunct="1">
              <a:lnSpc>
                <a:spcPct val="100000"/>
              </a:lnSpc>
              <a:spcBef>
                <a:spcPts val="0"/>
              </a:spcBef>
              <a:spcAft>
                <a:spcPts val="30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Do Now:</a:t>
            </a:r>
            <a:endParaRPr kumimoji="0" lang="en-US" sz="26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endParaRPr>
          </a:p>
          <a:p>
            <a:pPr marL="457200" marR="0" lvl="0" indent="-457200" algn="l" defTabSz="914400" rtl="0" eaLnBrk="1" fontAlgn="auto" latinLnBrk="0" hangingPunct="1">
              <a:lnSpc>
                <a:spcPct val="100000"/>
              </a:lnSpc>
              <a:spcBef>
                <a:spcPts val="0"/>
              </a:spcBef>
              <a:spcAft>
                <a:spcPts val="0"/>
              </a:spcAft>
              <a:buClrTx/>
              <a:buSzTx/>
              <a:buFont typeface="+mj-lt"/>
              <a:buAutoNum type="arabicPeriod"/>
              <a:tabLst/>
              <a:defRPr/>
            </a:pPr>
            <a:r>
              <a:rPr kumimoji="0" lang="en-US" sz="2400" b="1" i="0" u="none" strike="noStrike" kern="1200" cap="none" spc="0" normalizeH="0" baseline="0" noProof="0" dirty="0">
                <a:ln>
                  <a:noFill/>
                </a:ln>
                <a:solidFill>
                  <a:srgbClr val="00B050"/>
                </a:solidFill>
                <a:effectLst/>
                <a:uLnTx/>
                <a:uFillTx/>
                <a:latin typeface="Century Gothic" panose="020B0502020202020204" pitchFamily="34" charset="0"/>
              </a:rPr>
              <a:t>Mr Brocklehurst is still in charge at Lowood. False, he is now just the treasurer.</a:t>
            </a:r>
          </a:p>
          <a:p>
            <a:pPr marL="457200" marR="0" lvl="0" indent="-457200" algn="l" defTabSz="914400" rtl="0" eaLnBrk="1" fontAlgn="auto" latinLnBrk="0" hangingPunct="1">
              <a:lnSpc>
                <a:spcPct val="100000"/>
              </a:lnSpc>
              <a:spcBef>
                <a:spcPts val="0"/>
              </a:spcBef>
              <a:spcAft>
                <a:spcPts val="0"/>
              </a:spcAft>
              <a:buClrTx/>
              <a:buSzTx/>
              <a:buFont typeface="+mj-lt"/>
              <a:buAutoNum type="arabicPeriod"/>
              <a:tabLst/>
              <a:defRPr/>
            </a:pPr>
            <a:r>
              <a:rPr lang="en-US" sz="2400" b="1" dirty="0">
                <a:solidFill>
                  <a:srgbClr val="00B050"/>
                </a:solidFill>
                <a:latin typeface="Century Gothic" panose="020B0502020202020204" pitchFamily="34" charset="0"/>
              </a:rPr>
              <a:t>Miss Temple married a clergyman and left Lowood school.</a:t>
            </a:r>
          </a:p>
          <a:p>
            <a:pPr marL="457200" marR="0" lvl="0" indent="-457200" algn="l" defTabSz="914400" rtl="0" eaLnBrk="1" fontAlgn="auto" latinLnBrk="0" hangingPunct="1">
              <a:lnSpc>
                <a:spcPct val="100000"/>
              </a:lnSpc>
              <a:spcBef>
                <a:spcPts val="0"/>
              </a:spcBef>
              <a:spcAft>
                <a:spcPts val="0"/>
              </a:spcAft>
              <a:buClrTx/>
              <a:buSzTx/>
              <a:buFont typeface="+mj-lt"/>
              <a:buAutoNum type="arabicPeriod"/>
              <a:tabLst/>
              <a:defRPr/>
            </a:pPr>
            <a:r>
              <a:rPr kumimoji="0" lang="en-US" sz="2400" b="1" i="0" u="none" strike="noStrike" kern="1200" cap="none" spc="0" normalizeH="0" baseline="0" noProof="0" dirty="0">
                <a:ln>
                  <a:noFill/>
                </a:ln>
                <a:solidFill>
                  <a:srgbClr val="00B050"/>
                </a:solidFill>
                <a:effectLst/>
                <a:uLnTx/>
                <a:uFillTx/>
                <a:latin typeface="Century Gothic" panose="020B0502020202020204" pitchFamily="34" charset="0"/>
              </a:rPr>
              <a:t>Helen Burns</a:t>
            </a:r>
            <a:r>
              <a:rPr kumimoji="0" lang="en-US" sz="2400" b="1" i="0" u="none" strike="noStrike" kern="1200" cap="none" spc="0" normalizeH="0" noProof="0" dirty="0">
                <a:ln>
                  <a:noFill/>
                </a:ln>
                <a:solidFill>
                  <a:srgbClr val="00B050"/>
                </a:solidFill>
                <a:effectLst/>
                <a:uLnTx/>
                <a:uFillTx/>
                <a:latin typeface="Century Gothic" panose="020B0502020202020204" pitchFamily="34" charset="0"/>
              </a:rPr>
              <a:t> was Jane’s </a:t>
            </a:r>
            <a:r>
              <a:rPr kumimoji="0" lang="en-US" sz="2400" b="1" i="0" u="none" strike="noStrike" kern="1200" cap="none" spc="0" normalizeH="0" baseline="0" noProof="0" dirty="0">
                <a:ln>
                  <a:noFill/>
                </a:ln>
                <a:solidFill>
                  <a:srgbClr val="00B050"/>
                </a:solidFill>
                <a:effectLst/>
                <a:uLnTx/>
                <a:uFillTx/>
                <a:latin typeface="Century Gothic" panose="020B0502020202020204" pitchFamily="34" charset="0"/>
              </a:rPr>
              <a:t>first friend at Lowood School.</a:t>
            </a:r>
          </a:p>
          <a:p>
            <a:pPr marL="457200" lvl="0" indent="-457200" defTabSz="914400">
              <a:buFont typeface="+mj-lt"/>
              <a:buAutoNum type="arabicPeriod"/>
              <a:defRPr/>
            </a:pPr>
            <a:r>
              <a:rPr lang="en-US" sz="2400" b="1" dirty="0">
                <a:solidFill>
                  <a:srgbClr val="00B050"/>
                </a:solidFill>
                <a:latin typeface="Century Gothic" panose="020B0502020202020204" pitchFamily="34" charset="0"/>
              </a:rPr>
              <a:t>In lots of stories, villains get their comeuppance. This means they receive some form of punishment for what they did. </a:t>
            </a:r>
            <a:endParaRPr kumimoji="0" lang="en-US" sz="2800" b="1" i="0" u="none" strike="noStrike" kern="1200" cap="none" spc="0" normalizeH="0" baseline="0" noProof="0" dirty="0">
              <a:ln>
                <a:noFill/>
              </a:ln>
              <a:solidFill>
                <a:srgbClr val="00B050"/>
              </a:solidFill>
              <a:effectLst/>
              <a:uLnTx/>
              <a:uFillTx/>
              <a:latin typeface="Century Gothic" panose="020B0502020202020204" pitchFamily="34" charset="0"/>
            </a:endParaRPr>
          </a:p>
        </p:txBody>
      </p:sp>
      <p:sp>
        <p:nvSpPr>
          <p:cNvPr id="11" name="TextBox 10">
            <a:extLst>
              <a:ext uri="{FF2B5EF4-FFF2-40B4-BE49-F238E27FC236}">
                <a16:creationId xmlns:a16="http://schemas.microsoft.com/office/drawing/2014/main" id="{EA2ABA98-78E5-2B40-B28B-52D499B591A0}"/>
              </a:ext>
            </a:extLst>
          </p:cNvPr>
          <p:cNvSpPr txBox="1"/>
          <p:nvPr/>
        </p:nvSpPr>
        <p:spPr>
          <a:xfrm>
            <a:off x="927491" y="4905281"/>
            <a:ext cx="7710614" cy="1569660"/>
          </a:xfrm>
          <a:prstGeom prst="rect">
            <a:avLst/>
          </a:prstGeom>
          <a:solidFill>
            <a:schemeClr val="tx1"/>
          </a:solidFill>
          <a:ln w="25400">
            <a:solidFill>
              <a:schemeClr val="dk1"/>
            </a:solidFill>
          </a:ln>
        </p:spPr>
        <p:txBody>
          <a:bodyPr wrap="square" rtlCol="0" anchor="t">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800" b="1"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Extension: </a:t>
            </a:r>
            <a:r>
              <a:rPr kumimoji="0" lang="en-GB" sz="28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List all of the characters that treat Jane badly.</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28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endParaRPr>
          </a:p>
        </p:txBody>
      </p:sp>
      <p:sp>
        <p:nvSpPr>
          <p:cNvPr id="4" name="Rectangle 3"/>
          <p:cNvSpPr/>
          <p:nvPr/>
        </p:nvSpPr>
        <p:spPr>
          <a:xfrm>
            <a:off x="873607" y="876413"/>
            <a:ext cx="7753033" cy="3813311"/>
          </a:xfrm>
          <a:prstGeom prst="rect">
            <a:avLst/>
          </a:prstGeom>
        </p:spPr>
        <p:style>
          <a:lnRef idx="2">
            <a:schemeClr val="dk1"/>
          </a:lnRef>
          <a:fillRef idx="1">
            <a:schemeClr val="lt1"/>
          </a:fillRef>
          <a:effectRef idx="0">
            <a:schemeClr val="dk1"/>
          </a:effectRef>
          <a:fontRef idx="minor">
            <a:schemeClr val="dk1"/>
          </a:fontRef>
        </p:style>
        <p:txBody>
          <a:bodyPr wrap="square">
            <a:noAutofit/>
          </a:bodyPr>
          <a:lstStyle/>
          <a:p>
            <a:pPr marL="0" marR="0" lvl="0" indent="0" algn="l" defTabSz="914400" rtl="0" eaLnBrk="1" fontAlgn="auto" latinLnBrk="0" hangingPunct="1">
              <a:lnSpc>
                <a:spcPct val="100000"/>
              </a:lnSpc>
              <a:spcBef>
                <a:spcPts val="0"/>
              </a:spcBef>
              <a:spcAft>
                <a:spcPts val="30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Do Now:</a:t>
            </a:r>
            <a:endParaRPr kumimoji="0" lang="en-US" sz="26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endParaRPr>
          </a:p>
          <a:p>
            <a:pPr marL="457200" marR="0" lvl="0" indent="-457200" algn="l" defTabSz="914400" rtl="0" eaLnBrk="1" fontAlgn="auto" latinLnBrk="0" hangingPunct="1">
              <a:lnSpc>
                <a:spcPct val="100000"/>
              </a:lnSpc>
              <a:spcBef>
                <a:spcPts val="0"/>
              </a:spcBef>
              <a:spcAft>
                <a:spcPts val="0"/>
              </a:spcAft>
              <a:buClrTx/>
              <a:buSzTx/>
              <a:buFont typeface="+mj-lt"/>
              <a:buAutoNum type="arabicPeriod"/>
              <a:tabLst/>
              <a:defRPr/>
            </a:pPr>
            <a:r>
              <a:rPr kumimoji="0" lang="en-US" sz="24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Mr Brocklehurst is still in charge at Lowood. True or False?</a:t>
            </a:r>
          </a:p>
          <a:p>
            <a:pPr marL="457200" marR="0" lvl="0" indent="-457200" algn="l" defTabSz="914400" rtl="0" eaLnBrk="1" fontAlgn="auto" latinLnBrk="0" hangingPunct="1">
              <a:lnSpc>
                <a:spcPct val="100000"/>
              </a:lnSpc>
              <a:spcBef>
                <a:spcPts val="0"/>
              </a:spcBef>
              <a:spcAft>
                <a:spcPts val="0"/>
              </a:spcAft>
              <a:buClrTx/>
              <a:buSzTx/>
              <a:buFont typeface="+mj-lt"/>
              <a:buAutoNum type="arabicPeriod"/>
              <a:tabLst/>
              <a:defRPr/>
            </a:pPr>
            <a:r>
              <a:rPr lang="en-US" sz="2400" dirty="0">
                <a:solidFill>
                  <a:prstClr val="black"/>
                </a:solidFill>
                <a:latin typeface="Century Gothic" panose="020B0502020202020204" pitchFamily="34" charset="0"/>
              </a:rPr>
              <a:t>List two changes that have happened to Miss Temple.</a:t>
            </a:r>
          </a:p>
          <a:p>
            <a:pPr marL="457200" marR="0" lvl="0" indent="-457200" algn="l" defTabSz="914400" rtl="0" eaLnBrk="1" fontAlgn="auto" latinLnBrk="0" hangingPunct="1">
              <a:lnSpc>
                <a:spcPct val="100000"/>
              </a:lnSpc>
              <a:spcBef>
                <a:spcPts val="0"/>
              </a:spcBef>
              <a:spcAft>
                <a:spcPts val="0"/>
              </a:spcAft>
              <a:buClrTx/>
              <a:buSzTx/>
              <a:buFont typeface="+mj-lt"/>
              <a:buAutoNum type="arabicPeriod"/>
              <a:tabLst/>
              <a:defRPr/>
            </a:pPr>
            <a:r>
              <a:rPr kumimoji="0" lang="en-US" sz="24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Who was Jane’s first friend at Lowood School?</a:t>
            </a:r>
          </a:p>
          <a:p>
            <a:pPr marL="457200" marR="0" lvl="0" indent="-457200" algn="l" defTabSz="914400" rtl="0" eaLnBrk="1" fontAlgn="auto" latinLnBrk="0" hangingPunct="1">
              <a:lnSpc>
                <a:spcPct val="100000"/>
              </a:lnSpc>
              <a:spcBef>
                <a:spcPts val="0"/>
              </a:spcBef>
              <a:spcAft>
                <a:spcPts val="0"/>
              </a:spcAft>
              <a:buClrTx/>
              <a:buSzTx/>
              <a:buFont typeface="+mj-lt"/>
              <a:buAutoNum type="arabicPeriod"/>
              <a:tabLst/>
              <a:defRPr/>
            </a:pPr>
            <a:r>
              <a:rPr lang="en-US" sz="2400" noProof="0" dirty="0">
                <a:solidFill>
                  <a:prstClr val="black"/>
                </a:solidFill>
                <a:latin typeface="Century Gothic" panose="020B0502020202020204" pitchFamily="34" charset="0"/>
              </a:rPr>
              <a:t>What does the word ‘comeuppance’ mean?</a:t>
            </a:r>
            <a:endParaRPr kumimoji="0" lang="en-US" sz="28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endParaRPr>
          </a:p>
        </p:txBody>
      </p:sp>
      <p:sp>
        <p:nvSpPr>
          <p:cNvPr id="2" name="TextBox 1"/>
          <p:cNvSpPr txBox="1"/>
          <p:nvPr/>
        </p:nvSpPr>
        <p:spPr>
          <a:xfrm rot="16200000">
            <a:off x="-3075058" y="3075056"/>
            <a:ext cx="6858002" cy="70788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4000" b="1" i="0" u="none" strike="noStrike" kern="1200" cap="none" spc="0" normalizeH="0" baseline="0" noProof="0">
                <a:ln>
                  <a:noFill/>
                </a:ln>
                <a:solidFill>
                  <a:prstClr val="white"/>
                </a:solidFill>
                <a:effectLst/>
                <a:uLnTx/>
                <a:uFillTx/>
                <a:latin typeface="Century Gothic" panose="020B0502020202020204" pitchFamily="34" charset="0"/>
                <a:ea typeface="+mn-ea"/>
                <a:cs typeface="+mn-cs"/>
              </a:rPr>
              <a:t>Do Now</a:t>
            </a:r>
          </a:p>
        </p:txBody>
      </p:sp>
      <p:sp>
        <p:nvSpPr>
          <p:cNvPr id="3" name="TextBox 2"/>
          <p:cNvSpPr txBox="1"/>
          <p:nvPr/>
        </p:nvSpPr>
        <p:spPr>
          <a:xfrm>
            <a:off x="2411760" y="0"/>
            <a:ext cx="6732240" cy="461665"/>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B86CBAB-F592-48CA-9DBC-3822CA5BD95A}" type="datetime2">
              <a:rPr kumimoji="0" lang="en-GB" sz="2400" b="0" i="0" u="none" strike="noStrike" kern="1200" cap="none" spc="0" normalizeH="0" baseline="0" noProof="0" smtClean="0">
                <a:ln>
                  <a:noFill/>
                </a:ln>
                <a:solidFill>
                  <a:prstClr val="black"/>
                </a:solidFill>
                <a:effectLst/>
                <a:uLnTx/>
                <a:uFillTx/>
                <a:latin typeface="Century Gothic" panose="020B0502020202020204"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Tuesday, 14 June 2022</a:t>
            </a:fld>
            <a:endParaRPr kumimoji="0" lang="en-GB" sz="2400" b="0" i="0" u="none" strike="noStrike" kern="1200" cap="none" spc="0" normalizeH="0" baseline="0" noProof="0">
              <a:ln>
                <a:noFill/>
              </a:ln>
              <a:solidFill>
                <a:prstClr val="black"/>
              </a:solidFill>
              <a:effectLst/>
              <a:uLnTx/>
              <a:uFillTx/>
              <a:latin typeface="Century Gothic" panose="020B0502020202020204" pitchFamily="34" charset="0"/>
              <a:ea typeface="+mn-ea"/>
              <a:cs typeface="+mn-cs"/>
            </a:endParaRPr>
          </a:p>
        </p:txBody>
      </p:sp>
      <p:sp>
        <p:nvSpPr>
          <p:cNvPr id="8" name="TextBox 7"/>
          <p:cNvSpPr txBox="1"/>
          <p:nvPr/>
        </p:nvSpPr>
        <p:spPr>
          <a:xfrm>
            <a:off x="975614" y="264421"/>
            <a:ext cx="8168386" cy="584775"/>
          </a:xfrm>
          <a:prstGeom prst="rect">
            <a:avLst/>
          </a:prstGeom>
          <a:ln w="28575">
            <a:noFill/>
          </a:ln>
        </p:spPr>
        <p:txBody>
          <a:bodyPr wrap="square" rtlCol="0" anchor="t">
            <a:spAutoFit/>
          </a:bodyPr>
          <a:lstStyle/>
          <a:p>
            <a:pPr marL="0" marR="0" lvl="0" indent="0" algn="ctr" defTabSz="914400" rtl="0" eaLnBrk="1" fontAlgn="auto" latinLnBrk="0" hangingPunct="1">
              <a:lnSpc>
                <a:spcPct val="100000"/>
              </a:lnSpc>
              <a:spcBef>
                <a:spcPts val="0"/>
              </a:spcBef>
              <a:spcAft>
                <a:spcPts val="300"/>
              </a:spcAft>
              <a:buClrTx/>
              <a:buSzTx/>
              <a:buFontTx/>
              <a:buNone/>
              <a:tabLst/>
              <a:defRPr/>
            </a:pPr>
            <a:r>
              <a:rPr kumimoji="0" lang="en-US" sz="3200" b="1" i="0" u="sng" strike="noStrike" kern="1200" cap="none" spc="0" normalizeH="0" baseline="0" noProof="0" dirty="0">
                <a:ln>
                  <a:noFill/>
                </a:ln>
                <a:solidFill>
                  <a:srgbClr val="000000"/>
                </a:solidFill>
                <a:effectLst/>
                <a:uLnTx/>
                <a:uFillTx/>
                <a:latin typeface="Century Gothic" panose="020B0502020202020204" pitchFamily="34" charset="0"/>
                <a:ea typeface="+mn-ea"/>
                <a:cs typeface="+mn-cs"/>
              </a:rPr>
              <a:t>Jane’s changes</a:t>
            </a:r>
            <a:endParaRPr kumimoji="0" lang="en-US" sz="3200" b="1" i="0" u="sng"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p:txBody>
      </p:sp>
    </p:spTree>
    <p:extLst>
      <p:ext uri="{BB962C8B-B14F-4D97-AF65-F5344CB8AC3E}">
        <p14:creationId xmlns:p14="http://schemas.microsoft.com/office/powerpoint/2010/main" val="18789529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hidden"/>
                                      </p:to>
                                    </p:set>
                                  </p:childTnLst>
                                </p:cTn>
                              </p:par>
                              <p:par>
                                <p:cTn id="7" presetID="1" presetClass="exit" presetSubtype="0" fill="hold" grpId="0" nodeType="withEffect">
                                  <p:stCondLst>
                                    <p:cond delay="0"/>
                                  </p:stCondLst>
                                  <p:childTnLst>
                                    <p:set>
                                      <p:cBhvr>
                                        <p:cTn id="8" dur="1" fill="hold">
                                          <p:stCondLst>
                                            <p:cond delay="0"/>
                                          </p:stCondLst>
                                        </p:cTn>
                                        <p:tgtEl>
                                          <p:spTgt spid="11"/>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87982" y="68431"/>
            <a:ext cx="8284214" cy="3139321"/>
          </a:xfrm>
          <a:prstGeom prst="rect">
            <a:avLst/>
          </a:prstGeom>
          <a:noFill/>
        </p:spPr>
        <p:txBody>
          <a:bodyPr wrap="square" rtlCol="0">
            <a:spAutoFit/>
          </a:bodyPr>
          <a:lstStyle/>
          <a:p>
            <a:pPr marR="0" lvl="0" algn="l" defTabSz="914400" rtl="0" eaLnBrk="1" fontAlgn="auto" latinLnBrk="0" hangingPunct="1">
              <a:lnSpc>
                <a:spcPct val="100000"/>
              </a:lnSpc>
              <a:spcBef>
                <a:spcPts val="0"/>
              </a:spcBef>
              <a:spcAft>
                <a:spcPts val="600"/>
              </a:spcAft>
              <a:buClrTx/>
              <a:buSzTx/>
              <a:tabLst/>
              <a:defRPr/>
            </a:pPr>
            <a:r>
              <a:rPr kumimoji="0" lang="en-GB" sz="2200" b="0" i="0" u="none"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rPr>
              <a:t>Much has changed since we last read ‘Jane Eyre’. Here are some important events that we have skipped.</a:t>
            </a:r>
          </a:p>
          <a:p>
            <a:pPr marL="342900" marR="0" lvl="0" indent="-342900" algn="l" defTabSz="9144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2200" b="0" i="0" u="none"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rPr>
              <a:t>Jane advertised for a job outside Lowood School via the Post Office. </a:t>
            </a:r>
          </a:p>
          <a:p>
            <a:pPr marL="342900" lvl="0" indent="-342900" defTabSz="914400">
              <a:spcAft>
                <a:spcPts val="600"/>
              </a:spcAft>
              <a:buFont typeface="Arial" panose="020B0604020202020204" pitchFamily="34" charset="0"/>
              <a:buChar char="•"/>
            </a:pPr>
            <a:r>
              <a:rPr kumimoji="0" lang="en-GB" sz="2200" b="0" i="0" u="none"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rPr>
              <a:t>One week later, she </a:t>
            </a:r>
            <a:r>
              <a:rPr lang="en-GB" sz="2200" dirty="0">
                <a:solidFill>
                  <a:prstClr val="black"/>
                </a:solidFill>
                <a:latin typeface="Century Gothic" panose="020B0502020202020204" pitchFamily="34" charset="0"/>
                <a:ea typeface="Calibri" panose="020F0502020204030204" pitchFamily="34" charset="0"/>
                <a:cs typeface="Times New Roman" panose="02020603050405020304" pitchFamily="18" charset="0"/>
              </a:rPr>
              <a:t>received a job offer from Thornfield Hall to be a governess.</a:t>
            </a:r>
            <a:endParaRPr kumimoji="0" lang="en-GB" sz="2200" b="0" i="0" u="none"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endParaRPr>
          </a:p>
          <a:p>
            <a:pPr marL="342900" lvl="0" indent="-342900" defTabSz="914400">
              <a:spcAft>
                <a:spcPts val="600"/>
              </a:spcAft>
              <a:buFont typeface="Arial" panose="020B0604020202020204" pitchFamily="34" charset="0"/>
              <a:buChar char="•"/>
            </a:pPr>
            <a:r>
              <a:rPr lang="en-GB" sz="2200" dirty="0">
                <a:solidFill>
                  <a:prstClr val="black"/>
                </a:solidFill>
                <a:latin typeface="Century Gothic" panose="020B0502020202020204" pitchFamily="34" charset="0"/>
                <a:ea typeface="Calibri" panose="020F0502020204030204" pitchFamily="34" charset="0"/>
                <a:cs typeface="Times New Roman" panose="02020603050405020304" pitchFamily="18" charset="0"/>
              </a:rPr>
              <a:t>A governess is a live-in </a:t>
            </a:r>
            <a:r>
              <a:rPr lang="en-GB" sz="2200" b="1" dirty="0">
                <a:solidFill>
                  <a:prstClr val="black"/>
                </a:solidFill>
                <a:latin typeface="Century Gothic" panose="020B0502020202020204" pitchFamily="34" charset="0"/>
                <a:ea typeface="Calibri" panose="020F0502020204030204" pitchFamily="34" charset="0"/>
                <a:cs typeface="Times New Roman" panose="02020603050405020304" pitchFamily="18" charset="0"/>
              </a:rPr>
              <a:t>teacher</a:t>
            </a:r>
            <a:r>
              <a:rPr lang="en-GB" sz="2200" dirty="0">
                <a:solidFill>
                  <a:prstClr val="black"/>
                </a:solidFill>
                <a:latin typeface="Century Gothic" panose="020B0502020202020204" pitchFamily="34" charset="0"/>
                <a:ea typeface="Calibri" panose="020F0502020204030204" pitchFamily="34" charset="0"/>
                <a:cs typeface="Times New Roman" panose="02020603050405020304" pitchFamily="18" charset="0"/>
              </a:rPr>
              <a:t> in wealthy households.</a:t>
            </a:r>
          </a:p>
          <a:p>
            <a:pPr marL="342900" lvl="0" indent="-342900" defTabSz="914400">
              <a:spcAft>
                <a:spcPts val="600"/>
              </a:spcAft>
              <a:buFont typeface="Arial" panose="020B0604020202020204" pitchFamily="34" charset="0"/>
              <a:buChar char="•"/>
            </a:pPr>
            <a:endParaRPr lang="en-GB" sz="2400" dirty="0">
              <a:solidFill>
                <a:prstClr val="black"/>
              </a:solidFill>
              <a:latin typeface="Century Gothic" panose="020B0502020202020204" pitchFamily="34" charset="0"/>
              <a:ea typeface="Calibri" panose="020F0502020204030204" pitchFamily="34" charset="0"/>
              <a:cs typeface="Times New Roman" panose="02020603050405020304" pitchFamily="18" charset="0"/>
            </a:endParaRPr>
          </a:p>
        </p:txBody>
      </p:sp>
      <p:sp>
        <p:nvSpPr>
          <p:cNvPr id="9" name="TextBox 8"/>
          <p:cNvSpPr txBox="1"/>
          <p:nvPr/>
        </p:nvSpPr>
        <p:spPr>
          <a:xfrm rot="16200000">
            <a:off x="-3075058" y="3075056"/>
            <a:ext cx="6858002" cy="70788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40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Jane Eyre</a:t>
            </a:r>
          </a:p>
        </p:txBody>
      </p:sp>
      <p:pic>
        <p:nvPicPr>
          <p:cNvPr id="1026" name="Picture 2" descr="http://janeeyreillustrated.com/Orr-JE-3.gif"/>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5696465" y="3595889"/>
            <a:ext cx="1989439" cy="2990261"/>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6">
            <a:extLst>
              <a:ext uri="{FF2B5EF4-FFF2-40B4-BE49-F238E27FC236}">
                <a16:creationId xmlns:a16="http://schemas.microsoft.com/office/drawing/2014/main" id="{D9323749-3EE3-4DD2-A55A-1B1B37370DF6}"/>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29943" y="43200"/>
            <a:ext cx="648000" cy="650427"/>
          </a:xfrm>
          <a:prstGeom prst="rect">
            <a:avLst/>
          </a:prstGeom>
        </p:spPr>
      </p:pic>
      <p:pic>
        <p:nvPicPr>
          <p:cNvPr id="6" name="Picture 5">
            <a:extLst>
              <a:ext uri="{FF2B5EF4-FFF2-40B4-BE49-F238E27FC236}">
                <a16:creationId xmlns:a16="http://schemas.microsoft.com/office/drawing/2014/main" id="{9B76013B-E194-FC41-9C9E-E2E70CB63432}"/>
              </a:ext>
            </a:extLst>
          </p:cNvPr>
          <p:cNvPicPr>
            <a:picLocks noChangeAspect="1"/>
          </p:cNvPicPr>
          <p:nvPr/>
        </p:nvPicPr>
        <p:blipFill rotWithShape="1">
          <a:blip r:embed="rId4" cstate="screen">
            <a:extLst>
              <a:ext uri="{28A0092B-C50C-407E-A947-70E740481C1C}">
                <a14:useLocalDpi xmlns:a14="http://schemas.microsoft.com/office/drawing/2010/main"/>
              </a:ext>
            </a:extLst>
          </a:blip>
          <a:srcRect/>
          <a:stretch/>
        </p:blipFill>
        <p:spPr>
          <a:xfrm>
            <a:off x="1620965" y="3657600"/>
            <a:ext cx="2855664" cy="2866768"/>
          </a:xfrm>
          <a:prstGeom prst="rect">
            <a:avLst/>
          </a:prstGeom>
        </p:spPr>
      </p:pic>
      <p:sp>
        <p:nvSpPr>
          <p:cNvPr id="8" name="Rectangle 7">
            <a:extLst>
              <a:ext uri="{FF2B5EF4-FFF2-40B4-BE49-F238E27FC236}">
                <a16:creationId xmlns:a16="http://schemas.microsoft.com/office/drawing/2014/main" id="{42A8BDD6-070C-DC44-BAD5-8E7274AE5FED}"/>
              </a:ext>
            </a:extLst>
          </p:cNvPr>
          <p:cNvSpPr/>
          <p:nvPr/>
        </p:nvSpPr>
        <p:spPr>
          <a:xfrm>
            <a:off x="2223201" y="6177109"/>
            <a:ext cx="1508539" cy="369332"/>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algn="ctr">
              <a:spcAft>
                <a:spcPts val="600"/>
              </a:spcAft>
            </a:pPr>
            <a:r>
              <a:rPr lang="en-GB" b="1" dirty="0">
                <a:solidFill>
                  <a:schemeClr val="bg1"/>
                </a:solidFill>
                <a:latin typeface="Century Gothic" panose="020B0502020202020204" pitchFamily="34" charset="0"/>
              </a:rPr>
              <a:t>Jane Eyre</a:t>
            </a:r>
          </a:p>
        </p:txBody>
      </p:sp>
    </p:spTree>
    <p:extLst>
      <p:ext uri="{BB962C8B-B14F-4D97-AF65-F5344CB8AC3E}">
        <p14:creationId xmlns:p14="http://schemas.microsoft.com/office/powerpoint/2010/main" val="37226127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87982" y="68431"/>
            <a:ext cx="8284214" cy="164660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GB" sz="2400" b="1" i="0" u="none"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rPr>
              <a:t>Today, we are going to finish reading the first section of ‘Jane Eyre’</a:t>
            </a:r>
            <a:r>
              <a:rPr kumimoji="0" lang="en-GB" sz="2400" b="0" i="0" u="none"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rPr>
              <a:t>.</a:t>
            </a:r>
          </a:p>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GB" sz="2400" b="1" i="0" u="none"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rPr>
              <a:t>We will find out what has happened to Jane’s family from Gateshead Hall. </a:t>
            </a:r>
          </a:p>
        </p:txBody>
      </p:sp>
      <p:sp>
        <p:nvSpPr>
          <p:cNvPr id="9" name="TextBox 8"/>
          <p:cNvSpPr txBox="1"/>
          <p:nvPr/>
        </p:nvSpPr>
        <p:spPr>
          <a:xfrm rot="16200000">
            <a:off x="-3075058" y="3075056"/>
            <a:ext cx="6858002" cy="70788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40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Jane Eyre</a:t>
            </a:r>
          </a:p>
        </p:txBody>
      </p:sp>
      <p:sp>
        <p:nvSpPr>
          <p:cNvPr id="11" name="TextBox 10"/>
          <p:cNvSpPr txBox="1"/>
          <p:nvPr/>
        </p:nvSpPr>
        <p:spPr>
          <a:xfrm>
            <a:off x="4152265" y="3284310"/>
            <a:ext cx="4919931" cy="253915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GB" sz="2400" b="1" i="0" u="none" strike="noStrike" kern="1200" cap="none" spc="0" normalizeH="0" baseline="0" noProof="0" dirty="0">
                <a:ln>
                  <a:noFill/>
                </a:ln>
                <a:solidFill>
                  <a:prstClr val="black"/>
                </a:solidFill>
                <a:effectLst/>
                <a:uLnTx/>
                <a:uFillTx/>
                <a:latin typeface="Century Gothic" panose="020B0502020202020204" pitchFamily="34" charset="0"/>
                <a:ea typeface="+mn-ea"/>
                <a:cs typeface="Times New Roman" panose="02020603050405020304" pitchFamily="18" charset="0"/>
              </a:rPr>
              <a:t>Let’s read.</a:t>
            </a:r>
          </a:p>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GB" sz="2400" b="1" i="0" u="none" strike="noStrike" kern="1200" cap="none" spc="0" normalizeH="0" baseline="0" noProof="0" dirty="0">
                <a:ln>
                  <a:noFill/>
                </a:ln>
                <a:solidFill>
                  <a:prstClr val="black"/>
                </a:solidFill>
                <a:effectLst/>
                <a:uLnTx/>
                <a:uFillTx/>
                <a:latin typeface="Century Gothic" panose="020B0502020202020204" pitchFamily="34" charset="0"/>
                <a:ea typeface="+mn-ea"/>
                <a:cs typeface="Times New Roman" panose="02020603050405020304" pitchFamily="18" charset="0"/>
              </a:rPr>
              <a:t>Read from,</a:t>
            </a:r>
            <a:r>
              <a:rPr kumimoji="0" lang="en-GB" sz="24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Times New Roman" panose="02020603050405020304" pitchFamily="18" charset="0"/>
              </a:rPr>
              <a:t> ‘“</a:t>
            </a:r>
            <a:r>
              <a:rPr kumimoji="0" lang="en-GB" sz="2400" b="0" i="0" u="none"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rPr>
              <a:t>Miss,” said a servant…’ </a:t>
            </a:r>
            <a:r>
              <a:rPr kumimoji="0" lang="en-GB" sz="24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Times New Roman" panose="02020603050405020304" pitchFamily="18" charset="0"/>
              </a:rPr>
              <a:t>(</a:t>
            </a:r>
            <a:r>
              <a:rPr kumimoji="0" lang="en-GB" sz="2400" b="1" i="0" u="none" strike="noStrike" kern="1200" cap="none" spc="0" normalizeH="0" baseline="0" noProof="0" dirty="0">
                <a:ln>
                  <a:noFill/>
                </a:ln>
                <a:solidFill>
                  <a:prstClr val="black"/>
                </a:solidFill>
                <a:effectLst/>
                <a:uLnTx/>
                <a:uFillTx/>
                <a:latin typeface="Century Gothic" panose="020B0502020202020204" pitchFamily="34" charset="0"/>
                <a:ea typeface="+mn-ea"/>
                <a:cs typeface="Times New Roman" panose="02020603050405020304" pitchFamily="18" charset="0"/>
              </a:rPr>
              <a:t>page 107</a:t>
            </a:r>
            <a:r>
              <a:rPr kumimoji="0" lang="en-GB" sz="24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Times New Roman" panose="02020603050405020304" pitchFamily="18" charset="0"/>
              </a:rPr>
              <a:t>)</a:t>
            </a:r>
          </a:p>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GB" sz="2400" b="1" i="0" u="none" strike="noStrike" kern="1200" cap="none" spc="0" normalizeH="0" baseline="0" noProof="0" dirty="0">
                <a:ln>
                  <a:noFill/>
                </a:ln>
                <a:solidFill>
                  <a:prstClr val="black"/>
                </a:solidFill>
                <a:effectLst/>
                <a:uLnTx/>
                <a:uFillTx/>
                <a:latin typeface="Century Gothic" panose="020B0502020202020204" pitchFamily="34" charset="0"/>
                <a:ea typeface="+mn-ea"/>
                <a:cs typeface="Times New Roman" panose="02020603050405020304" pitchFamily="18" charset="0"/>
              </a:rPr>
              <a:t>Read to,</a:t>
            </a:r>
            <a:r>
              <a:rPr kumimoji="0" lang="en-GB" sz="24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Times New Roman" panose="02020603050405020304" pitchFamily="18" charset="0"/>
              </a:rPr>
              <a:t> ‘“…</a:t>
            </a:r>
            <a:r>
              <a:rPr kumimoji="0" lang="en-GB" sz="2400" b="0" i="0" u="none"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rPr>
              <a:t> before you were quite out of my reach.</a:t>
            </a:r>
            <a:r>
              <a:rPr kumimoji="0" lang="en-GB" sz="24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Times New Roman" panose="02020603050405020304" pitchFamily="18" charset="0"/>
              </a:rPr>
              <a:t>”’ (</a:t>
            </a:r>
            <a:r>
              <a:rPr kumimoji="0" lang="en-GB" sz="2400" b="1" i="0" u="none" strike="noStrike" kern="1200" cap="none" spc="0" normalizeH="0" baseline="0" noProof="0" dirty="0">
                <a:ln>
                  <a:noFill/>
                </a:ln>
                <a:solidFill>
                  <a:prstClr val="black"/>
                </a:solidFill>
                <a:effectLst/>
                <a:uLnTx/>
                <a:uFillTx/>
                <a:latin typeface="Century Gothic" panose="020B0502020202020204" pitchFamily="34" charset="0"/>
                <a:ea typeface="+mn-ea"/>
                <a:cs typeface="Times New Roman" panose="02020603050405020304" pitchFamily="18" charset="0"/>
              </a:rPr>
              <a:t>page 108</a:t>
            </a:r>
            <a:r>
              <a:rPr kumimoji="0" lang="en-GB" sz="24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Times New Roman" panose="02020603050405020304" pitchFamily="18" charset="0"/>
              </a:rPr>
              <a:t>)</a:t>
            </a:r>
            <a:endParaRPr kumimoji="0" lang="en-GB" sz="24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endParaRPr>
          </a:p>
        </p:txBody>
      </p:sp>
      <p:pic>
        <p:nvPicPr>
          <p:cNvPr id="6" name="Picture 5"/>
          <p:cNvPicPr>
            <a:picLocks noChangeAspect="1"/>
          </p:cNvPicPr>
          <p:nvPr/>
        </p:nvPicPr>
        <p:blipFill rotWithShape="1">
          <a:blip r:embed="rId2" cstate="screen">
            <a:extLst>
              <a:ext uri="{28A0092B-C50C-407E-A947-70E740481C1C}">
                <a14:useLocalDpi xmlns:a14="http://schemas.microsoft.com/office/drawing/2010/main"/>
              </a:ext>
            </a:extLst>
          </a:blip>
          <a:srcRect/>
          <a:stretch/>
        </p:blipFill>
        <p:spPr>
          <a:xfrm>
            <a:off x="787982" y="2530212"/>
            <a:ext cx="3332053" cy="3601075"/>
          </a:xfrm>
          <a:prstGeom prst="rect">
            <a:avLst/>
          </a:prstGeom>
        </p:spPr>
      </p:pic>
      <p:sp>
        <p:nvSpPr>
          <p:cNvPr id="7" name="Rectangle 6"/>
          <p:cNvSpPr/>
          <p:nvPr/>
        </p:nvSpPr>
        <p:spPr>
          <a:xfrm>
            <a:off x="2058008" y="5931232"/>
            <a:ext cx="792000" cy="400110"/>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kumimoji="0" lang="en-GB" sz="2000" b="1"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Jane</a:t>
            </a:r>
          </a:p>
        </p:txBody>
      </p:sp>
    </p:spTree>
    <p:extLst>
      <p:ext uri="{BB962C8B-B14F-4D97-AF65-F5344CB8AC3E}">
        <p14:creationId xmlns:p14="http://schemas.microsoft.com/office/powerpoint/2010/main" val="18544571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rot="16200000">
            <a:off x="-3075058" y="3075056"/>
            <a:ext cx="6858002" cy="70788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40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Jane Eyre</a:t>
            </a:r>
          </a:p>
        </p:txBody>
      </p:sp>
      <p:sp>
        <p:nvSpPr>
          <p:cNvPr id="5" name="TextBox 4"/>
          <p:cNvSpPr txBox="1"/>
          <p:nvPr/>
        </p:nvSpPr>
        <p:spPr>
          <a:xfrm>
            <a:off x="-180528" y="6519446"/>
            <a:ext cx="1080120" cy="30777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p.107</a:t>
            </a:r>
          </a:p>
        </p:txBody>
      </p:sp>
      <p:pic>
        <p:nvPicPr>
          <p:cNvPr id="7" name="Picture 6"/>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20358" y="5518944"/>
            <a:ext cx="667170" cy="1000502"/>
          </a:xfrm>
          <a:prstGeom prst="rect">
            <a:avLst/>
          </a:prstGeom>
        </p:spPr>
      </p:pic>
      <p:sp>
        <p:nvSpPr>
          <p:cNvPr id="4" name="Rectangle 3"/>
          <p:cNvSpPr/>
          <p:nvPr/>
        </p:nvSpPr>
        <p:spPr>
          <a:xfrm>
            <a:off x="707888" y="0"/>
            <a:ext cx="6281250" cy="6463308"/>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tab pos="441325" algn="l"/>
              </a:tabLst>
              <a:defRPr/>
            </a:pPr>
            <a:r>
              <a:rPr kumimoji="0" lang="en-GB" sz="1800" b="0" i="0" u="none"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rPr>
              <a:t>	‘Miss,’ said a servant who met me in the lobby, where I was wandering like a troubled spirit, ‘a person below wishes to see you.’</a:t>
            </a:r>
          </a:p>
          <a:p>
            <a:pPr marL="0" marR="0" lvl="0" indent="0" algn="l" defTabSz="914400" rtl="0" eaLnBrk="1" fontAlgn="auto" latinLnBrk="0" hangingPunct="1">
              <a:lnSpc>
                <a:spcPct val="100000"/>
              </a:lnSpc>
              <a:spcBef>
                <a:spcPts val="0"/>
              </a:spcBef>
              <a:spcAft>
                <a:spcPts val="0"/>
              </a:spcAft>
              <a:buClrTx/>
              <a:buSzTx/>
              <a:buFontTx/>
              <a:buNone/>
              <a:tabLst>
                <a:tab pos="441325" algn="l"/>
              </a:tabLst>
              <a:defRPr/>
            </a:pPr>
            <a:r>
              <a:rPr kumimoji="0" lang="en-GB" sz="1800" b="0" i="0" u="none"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rPr>
              <a:t>	‘The carrier, no doubt,’ I thought, and ran downstairs without inquiry. I was passing the back-parlour, or teachers’ sitting-room, the door of which was half open, to go to the kitchen, when someone ran out – </a:t>
            </a:r>
          </a:p>
          <a:p>
            <a:pPr marL="0" marR="0" lvl="0" indent="0" algn="l" defTabSz="914400" rtl="0" eaLnBrk="1" fontAlgn="auto" latinLnBrk="0" hangingPunct="1">
              <a:lnSpc>
                <a:spcPct val="100000"/>
              </a:lnSpc>
              <a:spcBef>
                <a:spcPts val="0"/>
              </a:spcBef>
              <a:spcAft>
                <a:spcPts val="0"/>
              </a:spcAft>
              <a:buClrTx/>
              <a:buSzTx/>
              <a:buFontTx/>
              <a:buNone/>
              <a:tabLst>
                <a:tab pos="441325" algn="l"/>
              </a:tabLst>
              <a:defRPr/>
            </a:pPr>
            <a:r>
              <a:rPr kumimoji="0" lang="en-GB" sz="1800" b="0" i="0" u="none"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rPr>
              <a:t>	‘It’s her, I am sure! – I could have told her anywhere!’ cried the individual who stopped my progress and took my hand.</a:t>
            </a:r>
          </a:p>
          <a:p>
            <a:pPr marL="0" marR="0" lvl="0" indent="0" algn="l" defTabSz="914400" rtl="0" eaLnBrk="1" fontAlgn="auto" latinLnBrk="0" hangingPunct="1">
              <a:lnSpc>
                <a:spcPct val="100000"/>
              </a:lnSpc>
              <a:spcBef>
                <a:spcPts val="0"/>
              </a:spcBef>
              <a:spcAft>
                <a:spcPts val="0"/>
              </a:spcAft>
              <a:buClrTx/>
              <a:buSzTx/>
              <a:buFontTx/>
              <a:buNone/>
              <a:tabLst>
                <a:tab pos="441325" algn="l"/>
              </a:tabLst>
              <a:defRPr/>
            </a:pPr>
            <a:r>
              <a:rPr kumimoji="0" lang="en-GB" sz="1800" b="0" i="0" u="none"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rPr>
              <a:t>	I looked: I saw a woman attired like a well-dressed servant, matronly, yet still young; very good-looking, with black hair and eyes, and lively complexion.</a:t>
            </a:r>
          </a:p>
          <a:p>
            <a:pPr marL="0" marR="0" lvl="0" indent="0" algn="l" defTabSz="914400" rtl="0" eaLnBrk="1" fontAlgn="auto" latinLnBrk="0" hangingPunct="1">
              <a:lnSpc>
                <a:spcPct val="100000"/>
              </a:lnSpc>
              <a:spcBef>
                <a:spcPts val="0"/>
              </a:spcBef>
              <a:spcAft>
                <a:spcPts val="0"/>
              </a:spcAft>
              <a:buClrTx/>
              <a:buSzTx/>
              <a:buFontTx/>
              <a:buNone/>
              <a:tabLst>
                <a:tab pos="441325" algn="l"/>
              </a:tabLst>
              <a:defRPr/>
            </a:pPr>
            <a:r>
              <a:rPr kumimoji="0" lang="en-GB" sz="1800" b="0" i="0" u="none"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rPr>
              <a:t>	‘Well, who is it?’ she asked, in a voice and with a smile half recognised; ‘you’ve not quite forgotten me, I think, Miss Jane?’ </a:t>
            </a:r>
          </a:p>
          <a:p>
            <a:pPr marL="0" marR="0" lvl="0" indent="0" algn="l" defTabSz="914400" rtl="0" eaLnBrk="1" fontAlgn="auto" latinLnBrk="0" hangingPunct="1">
              <a:lnSpc>
                <a:spcPct val="100000"/>
              </a:lnSpc>
              <a:spcBef>
                <a:spcPts val="0"/>
              </a:spcBef>
              <a:spcAft>
                <a:spcPts val="0"/>
              </a:spcAft>
              <a:buClrTx/>
              <a:buSzTx/>
              <a:buFontTx/>
              <a:buNone/>
              <a:tabLst>
                <a:tab pos="441325" algn="l"/>
              </a:tabLst>
              <a:defRPr/>
            </a:pPr>
            <a:r>
              <a:rPr kumimoji="0" lang="en-GB" sz="1800" b="0" i="0" u="none"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rPr>
              <a:t>	In another second I was embracing and kissing her rapturously: ‘Bessie! Bessie! Bessie!’ that was all I said; whereat she half laughed, half cried, and we both went into the parlour. By the fire stood a little fellow of three years old, in plaid frock and trousers.</a:t>
            </a:r>
          </a:p>
          <a:p>
            <a:pPr marL="0" marR="0" lvl="0" indent="0" algn="l" defTabSz="914400" rtl="0" eaLnBrk="1" fontAlgn="auto" latinLnBrk="0" hangingPunct="1">
              <a:lnSpc>
                <a:spcPct val="100000"/>
              </a:lnSpc>
              <a:spcBef>
                <a:spcPts val="0"/>
              </a:spcBef>
              <a:spcAft>
                <a:spcPts val="0"/>
              </a:spcAft>
              <a:buClrTx/>
              <a:buSzTx/>
              <a:buFontTx/>
              <a:buNone/>
              <a:tabLst>
                <a:tab pos="441325" algn="l"/>
              </a:tabLst>
              <a:defRPr/>
            </a:pPr>
            <a:r>
              <a:rPr kumimoji="0" lang="en-GB" sz="1800" b="0" i="0" u="none"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rPr>
              <a:t>	‘That is my little boy,’ said Bessie directly.</a:t>
            </a:r>
          </a:p>
        </p:txBody>
      </p:sp>
      <p:sp>
        <p:nvSpPr>
          <p:cNvPr id="8" name="Rectangle 7"/>
          <p:cNvSpPr/>
          <p:nvPr/>
        </p:nvSpPr>
        <p:spPr>
          <a:xfrm>
            <a:off x="6989138" y="2882"/>
            <a:ext cx="2178495" cy="7017306"/>
          </a:xfrm>
          <a:prstGeom prst="rect">
            <a:avLst/>
          </a:prstGeom>
          <a:solidFill>
            <a:schemeClr val="bg1"/>
          </a:solid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carrier </a:t>
            </a:r>
            <a:r>
              <a:rPr kumimoji="0" lang="en-GB" sz="1800" b="0"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 coach driver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attired</a:t>
            </a:r>
            <a:r>
              <a:rPr kumimoji="0" lang="en-GB" sz="1800" b="0"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 – dressed</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matronly </a:t>
            </a:r>
            <a:r>
              <a:rPr kumimoji="0" lang="en-GB" sz="1800" b="0"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 mature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rapturously </a:t>
            </a:r>
            <a:r>
              <a:rPr kumimoji="0" lang="en-GB" sz="1800" b="0"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 joyfully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p:txBody>
      </p:sp>
    </p:spTree>
    <p:extLst>
      <p:ext uri="{BB962C8B-B14F-4D97-AF65-F5344CB8AC3E}">
        <p14:creationId xmlns:p14="http://schemas.microsoft.com/office/powerpoint/2010/main" val="29012201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rot="16200000">
            <a:off x="-3075058" y="3075056"/>
            <a:ext cx="6858002" cy="70788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40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Jane Eyre</a:t>
            </a:r>
          </a:p>
        </p:txBody>
      </p:sp>
      <p:sp>
        <p:nvSpPr>
          <p:cNvPr id="5" name="TextBox 4"/>
          <p:cNvSpPr txBox="1"/>
          <p:nvPr/>
        </p:nvSpPr>
        <p:spPr>
          <a:xfrm>
            <a:off x="-180528" y="6519446"/>
            <a:ext cx="1080120" cy="30777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p.107-8</a:t>
            </a:r>
          </a:p>
        </p:txBody>
      </p:sp>
      <p:pic>
        <p:nvPicPr>
          <p:cNvPr id="7" name="Picture 6"/>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20358" y="5518944"/>
            <a:ext cx="667170" cy="1000502"/>
          </a:xfrm>
          <a:prstGeom prst="rect">
            <a:avLst/>
          </a:prstGeom>
        </p:spPr>
      </p:pic>
      <p:sp>
        <p:nvSpPr>
          <p:cNvPr id="4" name="Rectangle 3"/>
          <p:cNvSpPr/>
          <p:nvPr/>
        </p:nvSpPr>
        <p:spPr>
          <a:xfrm>
            <a:off x="707888" y="0"/>
            <a:ext cx="6281250" cy="6186309"/>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tab pos="441325" algn="l"/>
              </a:tabLst>
              <a:defRPr/>
            </a:pPr>
            <a:r>
              <a:rPr kumimoji="0" lang="en-GB" sz="1800" b="0" i="0" u="none"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rPr>
              <a:t>	‘Then you are married, Bessie?’</a:t>
            </a:r>
          </a:p>
          <a:p>
            <a:pPr marL="0" marR="0" lvl="0" indent="0" algn="l" defTabSz="914400" rtl="0" eaLnBrk="1" fontAlgn="auto" latinLnBrk="0" hangingPunct="1">
              <a:lnSpc>
                <a:spcPct val="100000"/>
              </a:lnSpc>
              <a:spcBef>
                <a:spcPts val="0"/>
              </a:spcBef>
              <a:spcAft>
                <a:spcPts val="0"/>
              </a:spcAft>
              <a:buClrTx/>
              <a:buSzTx/>
              <a:buFontTx/>
              <a:buNone/>
              <a:tabLst>
                <a:tab pos="441325" algn="l"/>
              </a:tabLst>
              <a:defRPr/>
            </a:pPr>
            <a:r>
              <a:rPr kumimoji="0" lang="en-GB" sz="1800" b="0" i="0" u="none"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rPr>
              <a:t>	‘Yes: nearly five years since, to Robert Leaven, the coachman; and I’ve a little girl besides Bobby here, that I’ve christened Jane.’</a:t>
            </a:r>
          </a:p>
          <a:p>
            <a:pPr marL="0" marR="0" lvl="0" indent="0" algn="l" defTabSz="914400" rtl="0" eaLnBrk="1" fontAlgn="auto" latinLnBrk="0" hangingPunct="1">
              <a:lnSpc>
                <a:spcPct val="100000"/>
              </a:lnSpc>
              <a:spcBef>
                <a:spcPts val="0"/>
              </a:spcBef>
              <a:spcAft>
                <a:spcPts val="0"/>
              </a:spcAft>
              <a:buClrTx/>
              <a:buSzTx/>
              <a:buFontTx/>
              <a:buNone/>
              <a:tabLst>
                <a:tab pos="441325" algn="l"/>
              </a:tabLst>
              <a:defRPr/>
            </a:pPr>
            <a:r>
              <a:rPr kumimoji="0" lang="en-GB" sz="1800" b="0" i="0" u="none"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rPr>
              <a:t>	‘And you don’t live at Gateshead?’</a:t>
            </a:r>
          </a:p>
          <a:p>
            <a:pPr marL="0" marR="0" lvl="0" indent="0" algn="l" defTabSz="914400" rtl="0" eaLnBrk="1" fontAlgn="auto" latinLnBrk="0" hangingPunct="1">
              <a:lnSpc>
                <a:spcPct val="100000"/>
              </a:lnSpc>
              <a:spcBef>
                <a:spcPts val="0"/>
              </a:spcBef>
              <a:spcAft>
                <a:spcPts val="0"/>
              </a:spcAft>
              <a:buClrTx/>
              <a:buSzTx/>
              <a:buFontTx/>
              <a:buNone/>
              <a:tabLst>
                <a:tab pos="441325" algn="l"/>
              </a:tabLst>
              <a:defRPr/>
            </a:pPr>
            <a:r>
              <a:rPr kumimoji="0" lang="en-GB" sz="1800" b="0" i="0" u="none"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rPr>
              <a:t>	‘I live at the lodge: the old porter has left.’</a:t>
            </a:r>
          </a:p>
          <a:p>
            <a:pPr marL="0" marR="0" lvl="0" indent="0" algn="l" defTabSz="914400" rtl="0" eaLnBrk="1" fontAlgn="auto" latinLnBrk="0" hangingPunct="1">
              <a:lnSpc>
                <a:spcPct val="100000"/>
              </a:lnSpc>
              <a:spcBef>
                <a:spcPts val="0"/>
              </a:spcBef>
              <a:spcAft>
                <a:spcPts val="0"/>
              </a:spcAft>
              <a:buClrTx/>
              <a:buSzTx/>
              <a:buFontTx/>
              <a:buNone/>
              <a:tabLst>
                <a:tab pos="441325" algn="l"/>
              </a:tabLst>
              <a:defRPr/>
            </a:pPr>
            <a:r>
              <a:rPr kumimoji="0" lang="en-GB" sz="1800" b="0" i="0" u="none"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rPr>
              <a:t>	‘Well, and how do they all get on? Tell me everything about them, Bessie: but sit down first, and, Bobby, come and sit on my knee, will you?’ but Bobby preferred sidling over to his mother.</a:t>
            </a:r>
          </a:p>
          <a:p>
            <a:pPr marL="0" marR="0" lvl="0" indent="0" algn="l" defTabSz="914400" rtl="0" eaLnBrk="1" fontAlgn="auto" latinLnBrk="0" hangingPunct="1">
              <a:lnSpc>
                <a:spcPct val="100000"/>
              </a:lnSpc>
              <a:spcBef>
                <a:spcPts val="0"/>
              </a:spcBef>
              <a:spcAft>
                <a:spcPts val="0"/>
              </a:spcAft>
              <a:buClrTx/>
              <a:buSzTx/>
              <a:buFontTx/>
              <a:buNone/>
              <a:tabLst>
                <a:tab pos="441325" algn="l"/>
              </a:tabLst>
              <a:defRPr/>
            </a:pPr>
            <a:r>
              <a:rPr kumimoji="0" lang="en-GB" sz="1800" b="0" i="0" u="none"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rPr>
              <a:t>	‘You’re not grown so very tall, Miss Jane, nor so very stout,’ continued Mrs Leaven. ‘I daresay they’ve not kept you too well at school: Miss Reed is the head and shoulders taller than you are; and Miss Georgiana would make two of you in breadth.’</a:t>
            </a:r>
          </a:p>
          <a:p>
            <a:pPr marL="0" marR="0" lvl="0" indent="0" algn="l" defTabSz="914400" rtl="0" eaLnBrk="1" fontAlgn="auto" latinLnBrk="0" hangingPunct="1">
              <a:lnSpc>
                <a:spcPct val="100000"/>
              </a:lnSpc>
              <a:spcBef>
                <a:spcPts val="0"/>
              </a:spcBef>
              <a:spcAft>
                <a:spcPts val="0"/>
              </a:spcAft>
              <a:buClrTx/>
              <a:buSzTx/>
              <a:buFontTx/>
              <a:buNone/>
              <a:tabLst>
                <a:tab pos="441325" algn="l"/>
              </a:tabLst>
              <a:defRPr/>
            </a:pPr>
            <a:r>
              <a:rPr kumimoji="0" lang="en-GB" sz="1800" b="0" i="0" u="none"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rPr>
              <a:t>‘Georgiana is handsome, I suppose, Bessie?’</a:t>
            </a:r>
          </a:p>
          <a:p>
            <a:pPr marL="0" marR="0" lvl="0" indent="0" algn="l" defTabSz="914400" rtl="0" eaLnBrk="1" fontAlgn="auto" latinLnBrk="0" hangingPunct="1">
              <a:lnSpc>
                <a:spcPct val="100000"/>
              </a:lnSpc>
              <a:spcBef>
                <a:spcPts val="0"/>
              </a:spcBef>
              <a:spcAft>
                <a:spcPts val="0"/>
              </a:spcAft>
              <a:buClrTx/>
              <a:buSzTx/>
              <a:buFontTx/>
              <a:buNone/>
              <a:tabLst>
                <a:tab pos="441325" algn="l"/>
              </a:tabLst>
              <a:defRPr/>
            </a:pPr>
            <a:r>
              <a:rPr kumimoji="0" lang="en-GB" sz="1800" b="0" i="0" u="none"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rPr>
              <a:t>	‘Very. She went up to London last winter with her mamma, and there everybody admired her, and a young lord fell in love with her: but his relations were against the match; and – what do you think? – he and Miss Georgiana made it up to run away: but they were found out and stopped. </a:t>
            </a:r>
          </a:p>
        </p:txBody>
      </p:sp>
      <p:sp>
        <p:nvSpPr>
          <p:cNvPr id="8" name="Rectangle 7"/>
          <p:cNvSpPr/>
          <p:nvPr/>
        </p:nvSpPr>
        <p:spPr>
          <a:xfrm>
            <a:off x="6989138" y="2882"/>
            <a:ext cx="2178495" cy="7017306"/>
          </a:xfrm>
          <a:prstGeom prst="rect">
            <a:avLst/>
          </a:prstGeom>
          <a:solidFill>
            <a:schemeClr val="bg1"/>
          </a:solid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sidling </a:t>
            </a:r>
            <a:r>
              <a:rPr kumimoji="0" lang="en-GB" sz="1800" b="0"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 creeping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stout </a:t>
            </a:r>
            <a:r>
              <a:rPr kumimoji="0" lang="en-GB" sz="1800" b="0"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 fat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Miss Reed </a:t>
            </a:r>
            <a:r>
              <a:rPr kumimoji="0" lang="en-GB" sz="1800" b="0"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 i.e. Eliza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relations </a:t>
            </a:r>
            <a:r>
              <a:rPr kumimoji="0" lang="en-GB" sz="1800" b="0"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 family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p:txBody>
      </p:sp>
    </p:spTree>
    <p:extLst>
      <p:ext uri="{BB962C8B-B14F-4D97-AF65-F5344CB8AC3E}">
        <p14:creationId xmlns:p14="http://schemas.microsoft.com/office/powerpoint/2010/main" val="26122494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rot="16200000">
            <a:off x="-3075058" y="3075056"/>
            <a:ext cx="6858002" cy="70788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40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Jane Eyre</a:t>
            </a:r>
          </a:p>
        </p:txBody>
      </p:sp>
      <p:sp>
        <p:nvSpPr>
          <p:cNvPr id="5" name="TextBox 4"/>
          <p:cNvSpPr txBox="1"/>
          <p:nvPr/>
        </p:nvSpPr>
        <p:spPr>
          <a:xfrm>
            <a:off x="-180528" y="6519446"/>
            <a:ext cx="1080120" cy="30777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p.108</a:t>
            </a:r>
          </a:p>
        </p:txBody>
      </p:sp>
      <p:pic>
        <p:nvPicPr>
          <p:cNvPr id="7" name="Picture 6"/>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20358" y="5518944"/>
            <a:ext cx="667170" cy="1000502"/>
          </a:xfrm>
          <a:prstGeom prst="rect">
            <a:avLst/>
          </a:prstGeom>
        </p:spPr>
      </p:pic>
      <p:sp>
        <p:nvSpPr>
          <p:cNvPr id="4" name="Rectangle 3"/>
          <p:cNvSpPr/>
          <p:nvPr/>
        </p:nvSpPr>
        <p:spPr>
          <a:xfrm>
            <a:off x="707888" y="0"/>
            <a:ext cx="6281250" cy="6463308"/>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tab pos="441325" algn="l"/>
              </a:tabLst>
              <a:defRPr/>
            </a:pPr>
            <a:r>
              <a:rPr kumimoji="0" lang="en-GB" sz="1800" b="0" i="0" u="none"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rPr>
              <a:t>It was Miss Reed that found them out; I believe she was envious; and now she and her sister lead a cat-and-dog life together; they are always quarrelling.’</a:t>
            </a:r>
          </a:p>
          <a:p>
            <a:pPr marL="0" marR="0" lvl="0" indent="0" algn="l" defTabSz="914400" rtl="0" eaLnBrk="1" fontAlgn="auto" latinLnBrk="0" hangingPunct="1">
              <a:lnSpc>
                <a:spcPct val="100000"/>
              </a:lnSpc>
              <a:spcBef>
                <a:spcPts val="0"/>
              </a:spcBef>
              <a:spcAft>
                <a:spcPts val="0"/>
              </a:spcAft>
              <a:buClrTx/>
              <a:buSzTx/>
              <a:buFontTx/>
              <a:buNone/>
              <a:tabLst>
                <a:tab pos="441325" algn="l"/>
              </a:tabLst>
              <a:defRPr/>
            </a:pPr>
            <a:r>
              <a:rPr kumimoji="0" lang="en-GB" sz="1800" b="0" i="0" u="none"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rPr>
              <a:t>	‘Well, and what of John Reed?’</a:t>
            </a:r>
          </a:p>
          <a:p>
            <a:pPr marL="0" marR="0" lvl="0" indent="0" algn="l" defTabSz="914400" rtl="0" eaLnBrk="1" fontAlgn="auto" latinLnBrk="0" hangingPunct="1">
              <a:lnSpc>
                <a:spcPct val="100000"/>
              </a:lnSpc>
              <a:spcBef>
                <a:spcPts val="0"/>
              </a:spcBef>
              <a:spcAft>
                <a:spcPts val="0"/>
              </a:spcAft>
              <a:buClrTx/>
              <a:buSzTx/>
              <a:buFontTx/>
              <a:buNone/>
              <a:tabLst>
                <a:tab pos="441325" algn="l"/>
              </a:tabLst>
              <a:defRPr/>
            </a:pPr>
            <a:r>
              <a:rPr kumimoji="0" lang="en-GB" sz="1800" b="0" i="0" u="none"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rPr>
              <a:t>	‘Oh, he is not doing so well as his mamma could wish. He went to college, and he got – plucked, I think they call it. And then his uncles wanted him to be a barrister, and study law: but he is such a dissipated young man, they will never make much of him, I think.’</a:t>
            </a:r>
          </a:p>
          <a:p>
            <a:pPr marL="0" marR="0" lvl="0" indent="0" algn="l" defTabSz="914400" rtl="0" eaLnBrk="1" fontAlgn="auto" latinLnBrk="0" hangingPunct="1">
              <a:lnSpc>
                <a:spcPct val="100000"/>
              </a:lnSpc>
              <a:spcBef>
                <a:spcPts val="0"/>
              </a:spcBef>
              <a:spcAft>
                <a:spcPts val="0"/>
              </a:spcAft>
              <a:buClrTx/>
              <a:buSzTx/>
              <a:buFontTx/>
              <a:buNone/>
              <a:tabLst>
                <a:tab pos="441325" algn="l"/>
              </a:tabLst>
              <a:defRPr/>
            </a:pPr>
            <a:r>
              <a:rPr kumimoji="0" lang="en-GB" sz="1800" b="0" i="0" u="none"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rPr>
              <a:t>	‘What does he look like?’</a:t>
            </a:r>
          </a:p>
          <a:p>
            <a:pPr marL="0" marR="0" lvl="0" indent="0" algn="l" defTabSz="914400" rtl="0" eaLnBrk="1" fontAlgn="auto" latinLnBrk="0" hangingPunct="1">
              <a:lnSpc>
                <a:spcPct val="100000"/>
              </a:lnSpc>
              <a:spcBef>
                <a:spcPts val="0"/>
              </a:spcBef>
              <a:spcAft>
                <a:spcPts val="0"/>
              </a:spcAft>
              <a:buClrTx/>
              <a:buSzTx/>
              <a:buFontTx/>
              <a:buNone/>
              <a:tabLst>
                <a:tab pos="441325" algn="l"/>
              </a:tabLst>
              <a:defRPr/>
            </a:pPr>
            <a:r>
              <a:rPr kumimoji="0" lang="en-GB" sz="1800" b="0" i="0" u="none"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rPr>
              <a:t>	‘He is very tall. Some people call him a fine-looking young man; but he has such thick lips.’</a:t>
            </a:r>
          </a:p>
          <a:p>
            <a:pPr marL="0" marR="0" lvl="0" indent="0" algn="l" defTabSz="914400" rtl="0" eaLnBrk="1" fontAlgn="auto" latinLnBrk="0" hangingPunct="1">
              <a:lnSpc>
                <a:spcPct val="100000"/>
              </a:lnSpc>
              <a:spcBef>
                <a:spcPts val="0"/>
              </a:spcBef>
              <a:spcAft>
                <a:spcPts val="0"/>
              </a:spcAft>
              <a:buClrTx/>
              <a:buSzTx/>
              <a:buFontTx/>
              <a:buNone/>
              <a:tabLst>
                <a:tab pos="441325" algn="l"/>
              </a:tabLst>
              <a:defRPr/>
            </a:pPr>
            <a:r>
              <a:rPr kumimoji="0" lang="en-GB" sz="1800" b="0" i="0" u="none"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rPr>
              <a:t>	‘And Mrs Reed?’</a:t>
            </a:r>
          </a:p>
          <a:p>
            <a:pPr marL="0" marR="0" lvl="0" indent="0" algn="l" defTabSz="914400" rtl="0" eaLnBrk="1" fontAlgn="auto" latinLnBrk="0" hangingPunct="1">
              <a:lnSpc>
                <a:spcPct val="100000"/>
              </a:lnSpc>
              <a:spcBef>
                <a:spcPts val="0"/>
              </a:spcBef>
              <a:spcAft>
                <a:spcPts val="0"/>
              </a:spcAft>
              <a:buClrTx/>
              <a:buSzTx/>
              <a:buFontTx/>
              <a:buNone/>
              <a:tabLst>
                <a:tab pos="441325" algn="l"/>
              </a:tabLst>
              <a:defRPr/>
            </a:pPr>
            <a:r>
              <a:rPr kumimoji="0" lang="en-GB" sz="1800" b="0" i="0" u="none"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rPr>
              <a:t>	‘Missis looks stout and well enough in the face, but I think she’s not quite easy in her mind. Mr John’s conduct does not please her – he spends a deal of money.’ </a:t>
            </a:r>
          </a:p>
          <a:p>
            <a:pPr marL="0" marR="0" lvl="0" indent="0" algn="l" defTabSz="914400" rtl="0" eaLnBrk="1" fontAlgn="auto" latinLnBrk="0" hangingPunct="1">
              <a:lnSpc>
                <a:spcPct val="100000"/>
              </a:lnSpc>
              <a:spcBef>
                <a:spcPts val="0"/>
              </a:spcBef>
              <a:spcAft>
                <a:spcPts val="0"/>
              </a:spcAft>
              <a:buClrTx/>
              <a:buSzTx/>
              <a:buFontTx/>
              <a:buNone/>
              <a:tabLst>
                <a:tab pos="441325" algn="l"/>
              </a:tabLst>
              <a:defRPr/>
            </a:pPr>
            <a:r>
              <a:rPr kumimoji="0" lang="en-GB" sz="1800" b="0" i="0" u="none"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rPr>
              <a:t>	‘Did she send you here, Bessie?’</a:t>
            </a:r>
          </a:p>
          <a:p>
            <a:pPr marL="0" marR="0" lvl="0" indent="0" algn="l" defTabSz="914400" rtl="0" eaLnBrk="1" fontAlgn="auto" latinLnBrk="0" hangingPunct="1">
              <a:lnSpc>
                <a:spcPct val="100000"/>
              </a:lnSpc>
              <a:spcBef>
                <a:spcPts val="0"/>
              </a:spcBef>
              <a:spcAft>
                <a:spcPts val="0"/>
              </a:spcAft>
              <a:buClrTx/>
              <a:buSzTx/>
              <a:buFontTx/>
              <a:buNone/>
              <a:tabLst>
                <a:tab pos="441325" algn="l"/>
              </a:tabLst>
              <a:defRPr/>
            </a:pPr>
            <a:r>
              <a:rPr kumimoji="0" lang="en-GB" sz="1800" b="0" i="0" u="none"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rPr>
              <a:t>	‘No, indeed; but I have long wanted to see you, and when I heard that there had been a letter from you, and that you were going to another part of the country, I thought I’d just set off, and get a look at you before you were quite out of my reach.’</a:t>
            </a:r>
          </a:p>
        </p:txBody>
      </p:sp>
      <p:sp>
        <p:nvSpPr>
          <p:cNvPr id="8" name="Rectangle 7"/>
          <p:cNvSpPr/>
          <p:nvPr/>
        </p:nvSpPr>
        <p:spPr>
          <a:xfrm>
            <a:off x="6989138" y="2882"/>
            <a:ext cx="2178495" cy="7017306"/>
          </a:xfrm>
          <a:prstGeom prst="rect">
            <a:avLst/>
          </a:prstGeom>
          <a:solidFill>
            <a:schemeClr val="bg1"/>
          </a:solid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envious </a:t>
            </a:r>
            <a:r>
              <a:rPr kumimoji="0" lang="en-GB" sz="1800" b="0"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 jealous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quarrelling </a:t>
            </a:r>
            <a:r>
              <a:rPr kumimoji="0" lang="en-GB" sz="1800" b="0"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 fighting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plucked </a:t>
            </a:r>
            <a:r>
              <a:rPr kumimoji="0" lang="en-GB" sz="1800" b="0"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 failed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dissipated </a:t>
            </a:r>
            <a:r>
              <a:rPr kumimoji="0" lang="en-GB" sz="1800" b="0"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 troublemaker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p:txBody>
      </p:sp>
    </p:spTree>
    <p:extLst>
      <p:ext uri="{BB962C8B-B14F-4D97-AF65-F5344CB8AC3E}">
        <p14:creationId xmlns:p14="http://schemas.microsoft.com/office/powerpoint/2010/main" val="40219027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87982" y="68431"/>
            <a:ext cx="8284214" cy="461665"/>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GB" sz="2400" b="1" i="0" u="none"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rPr>
              <a:t>Discuss the answers to these questions in pairs:</a:t>
            </a:r>
          </a:p>
        </p:txBody>
      </p:sp>
      <p:sp>
        <p:nvSpPr>
          <p:cNvPr id="9" name="TextBox 8"/>
          <p:cNvSpPr txBox="1"/>
          <p:nvPr/>
        </p:nvSpPr>
        <p:spPr>
          <a:xfrm rot="16200000">
            <a:off x="-3075058" y="3075056"/>
            <a:ext cx="6858002" cy="70788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40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Jane Eyre</a:t>
            </a:r>
          </a:p>
        </p:txBody>
      </p:sp>
      <p:sp>
        <p:nvSpPr>
          <p:cNvPr id="8" name="TextBox 7"/>
          <p:cNvSpPr txBox="1"/>
          <p:nvPr/>
        </p:nvSpPr>
        <p:spPr>
          <a:xfrm>
            <a:off x="787982" y="691440"/>
            <a:ext cx="8284214" cy="3354765"/>
          </a:xfrm>
          <a:prstGeom prst="rect">
            <a:avLst/>
          </a:prstGeom>
          <a:noFill/>
          <a:ln>
            <a:noFill/>
          </a:ln>
        </p:spPr>
        <p:style>
          <a:lnRef idx="2">
            <a:schemeClr val="dk1"/>
          </a:lnRef>
          <a:fillRef idx="1">
            <a:schemeClr val="lt1"/>
          </a:fillRef>
          <a:effectRef idx="0">
            <a:schemeClr val="dk1"/>
          </a:effectRef>
          <a:fontRef idx="minor">
            <a:schemeClr val="dk1"/>
          </a:fontRef>
        </p:style>
        <p:txBody>
          <a:bodyPr wrap="square" rtlCol="0">
            <a:spAutoFit/>
          </a:bodyPr>
          <a:lstStyle/>
          <a:p>
            <a:pPr marL="457200" marR="0" lvl="0" indent="-457200" algn="l" defTabSz="914400" rtl="0" eaLnBrk="1" fontAlgn="auto" latinLnBrk="0" hangingPunct="1">
              <a:lnSpc>
                <a:spcPct val="100000"/>
              </a:lnSpc>
              <a:spcBef>
                <a:spcPts val="0"/>
              </a:spcBef>
              <a:spcAft>
                <a:spcPts val="600"/>
              </a:spcAft>
              <a:buClrTx/>
              <a:buSzTx/>
              <a:buFont typeface="+mj-lt"/>
              <a:buAutoNum type="arabicPeriod"/>
              <a:tabLst/>
              <a:defRPr/>
            </a:pPr>
            <a:r>
              <a:rPr kumimoji="0" lang="en-GB" sz="2400" b="0" i="0" u="none"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rPr>
              <a:t>Who comes to visit Jane?</a:t>
            </a:r>
          </a:p>
          <a:p>
            <a:pPr marL="457200" marR="0" lvl="0" indent="-457200" algn="l" defTabSz="914400" rtl="0" eaLnBrk="1" fontAlgn="auto" latinLnBrk="0" hangingPunct="1">
              <a:lnSpc>
                <a:spcPct val="100000"/>
              </a:lnSpc>
              <a:spcBef>
                <a:spcPts val="0"/>
              </a:spcBef>
              <a:spcAft>
                <a:spcPts val="600"/>
              </a:spcAft>
              <a:buClrTx/>
              <a:buSzTx/>
              <a:buFont typeface="+mj-lt"/>
              <a:buAutoNum type="arabicPeriod"/>
              <a:tabLst/>
              <a:defRPr/>
            </a:pPr>
            <a:r>
              <a:rPr kumimoji="0" lang="en-GB" sz="2400" b="0" i="0" u="none"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rPr>
              <a:t>Who else is named ‘Jane’?</a:t>
            </a:r>
          </a:p>
          <a:p>
            <a:pPr marL="457200" marR="0" lvl="0" indent="-457200" algn="l" defTabSz="914400" rtl="0" eaLnBrk="1" fontAlgn="auto" latinLnBrk="0" hangingPunct="1">
              <a:lnSpc>
                <a:spcPct val="100000"/>
              </a:lnSpc>
              <a:spcBef>
                <a:spcPts val="0"/>
              </a:spcBef>
              <a:spcAft>
                <a:spcPts val="600"/>
              </a:spcAft>
              <a:buClrTx/>
              <a:buSzTx/>
              <a:buFont typeface="+mj-lt"/>
              <a:buAutoNum type="arabicPeriod"/>
              <a:tabLst/>
              <a:defRPr/>
            </a:pPr>
            <a:r>
              <a:rPr kumimoji="0" lang="en-GB" sz="2400" b="0" i="0" u="none"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rPr>
              <a:t>Georgiana was almost married to a lord. Why did the wedding not take place?</a:t>
            </a:r>
          </a:p>
          <a:p>
            <a:pPr marL="457200" marR="0" lvl="0" indent="-457200" algn="l" defTabSz="914400" rtl="0" eaLnBrk="1" fontAlgn="auto" latinLnBrk="0" hangingPunct="1">
              <a:lnSpc>
                <a:spcPct val="100000"/>
              </a:lnSpc>
              <a:spcBef>
                <a:spcPts val="0"/>
              </a:spcBef>
              <a:spcAft>
                <a:spcPts val="600"/>
              </a:spcAft>
              <a:buClrTx/>
              <a:buSzTx/>
              <a:buFont typeface="+mj-lt"/>
              <a:buAutoNum type="arabicPeriod"/>
              <a:tabLst/>
              <a:defRPr/>
            </a:pPr>
            <a:r>
              <a:rPr kumimoji="0" lang="en-GB" sz="2400" b="0" i="0" u="none"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rPr>
              <a:t>How is John Reed?</a:t>
            </a:r>
          </a:p>
          <a:p>
            <a:pPr marL="457200" marR="0" lvl="0" indent="-457200" algn="l" defTabSz="914400" rtl="0" eaLnBrk="1" fontAlgn="auto" latinLnBrk="0" hangingPunct="1">
              <a:lnSpc>
                <a:spcPct val="100000"/>
              </a:lnSpc>
              <a:spcBef>
                <a:spcPts val="0"/>
              </a:spcBef>
              <a:spcAft>
                <a:spcPts val="600"/>
              </a:spcAft>
              <a:buClrTx/>
              <a:buSzTx/>
              <a:buFont typeface="+mj-lt"/>
              <a:buAutoNum type="arabicPeriod"/>
              <a:tabLst/>
              <a:defRPr/>
            </a:pPr>
            <a:r>
              <a:rPr kumimoji="0" lang="en-GB" sz="2400" b="0" i="0" u="none"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rPr>
              <a:t>The Reeds are much more wealthy than Jane. Are they happier for having their money? Are they better people than Jane?</a:t>
            </a:r>
          </a:p>
        </p:txBody>
      </p:sp>
      <p:grpSp>
        <p:nvGrpSpPr>
          <p:cNvPr id="3" name="Group 2"/>
          <p:cNvGrpSpPr/>
          <p:nvPr/>
        </p:nvGrpSpPr>
        <p:grpSpPr>
          <a:xfrm>
            <a:off x="899592" y="4162095"/>
            <a:ext cx="8050351" cy="2579273"/>
            <a:chOff x="1021845" y="4005064"/>
            <a:chExt cx="4270235" cy="1368152"/>
          </a:xfrm>
        </p:grpSpPr>
        <p:pic>
          <p:nvPicPr>
            <p:cNvPr id="10" name="Picture 9"/>
            <p:cNvPicPr>
              <a:picLocks noChangeAspect="1"/>
            </p:cNvPicPr>
            <p:nvPr/>
          </p:nvPicPr>
          <p:blipFill>
            <a:blip r:embed="rId2"/>
            <a:stretch>
              <a:fillRect/>
            </a:stretch>
          </p:blipFill>
          <p:spPr>
            <a:xfrm>
              <a:off x="1021845" y="4005064"/>
              <a:ext cx="1127314" cy="1368152"/>
            </a:xfrm>
            <a:prstGeom prst="rect">
              <a:avLst/>
            </a:prstGeom>
          </p:spPr>
        </p:pic>
        <p:pic>
          <p:nvPicPr>
            <p:cNvPr id="12" name="Picture 11"/>
            <p:cNvPicPr>
              <a:picLocks noChangeAspect="1"/>
            </p:cNvPicPr>
            <p:nvPr/>
          </p:nvPicPr>
          <p:blipFill rotWithShape="1">
            <a:blip r:embed="rId3" cstate="screen">
              <a:extLst>
                <a:ext uri="{28A0092B-C50C-407E-A947-70E740481C1C}">
                  <a14:useLocalDpi xmlns:a14="http://schemas.microsoft.com/office/drawing/2010/main"/>
                </a:ext>
              </a:extLst>
            </a:blip>
            <a:srcRect/>
            <a:stretch/>
          </p:blipFill>
          <p:spPr>
            <a:xfrm>
              <a:off x="2218302" y="4005064"/>
              <a:ext cx="1441379" cy="1368152"/>
            </a:xfrm>
            <a:prstGeom prst="rect">
              <a:avLst/>
            </a:prstGeom>
          </p:spPr>
        </p:pic>
        <p:pic>
          <p:nvPicPr>
            <p:cNvPr id="13" name="Picture 12"/>
            <p:cNvPicPr>
              <a:picLocks noChangeAspect="1"/>
            </p:cNvPicPr>
            <p:nvPr/>
          </p:nvPicPr>
          <p:blipFill rotWithShape="1">
            <a:blip r:embed="rId4" cstate="screen">
              <a:extLst>
                <a:ext uri="{28A0092B-C50C-407E-A947-70E740481C1C}">
                  <a14:useLocalDpi xmlns:a14="http://schemas.microsoft.com/office/drawing/2010/main"/>
                </a:ext>
              </a:extLst>
            </a:blip>
            <a:srcRect l="-265" t="-482"/>
            <a:stretch/>
          </p:blipFill>
          <p:spPr>
            <a:xfrm>
              <a:off x="3728824" y="4005064"/>
              <a:ext cx="1563256" cy="1368152"/>
            </a:xfrm>
            <a:prstGeom prst="rect">
              <a:avLst/>
            </a:prstGeom>
          </p:spPr>
        </p:pic>
      </p:grpSp>
      <p:pic>
        <p:nvPicPr>
          <p:cNvPr id="11" name="Picture 10">
            <a:extLst>
              <a:ext uri="{FF2B5EF4-FFF2-40B4-BE49-F238E27FC236}">
                <a16:creationId xmlns:a16="http://schemas.microsoft.com/office/drawing/2014/main" id="{6AD2A0B0-8158-4F44-9E14-B5DB85562E8A}"/>
              </a:ext>
            </a:extLst>
          </p:cNvPr>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67548" y="32567"/>
            <a:ext cx="572790" cy="720000"/>
          </a:xfrm>
          <a:prstGeom prst="rect">
            <a:avLst/>
          </a:prstGeom>
        </p:spPr>
      </p:pic>
    </p:spTree>
    <p:extLst>
      <p:ext uri="{BB962C8B-B14F-4D97-AF65-F5344CB8AC3E}">
        <p14:creationId xmlns:p14="http://schemas.microsoft.com/office/powerpoint/2010/main" val="839486829"/>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spcAft>
            <a:spcPts val="300"/>
          </a:spcAft>
          <a:defRPr sz="2400" dirty="0" smtClean="0">
            <a:solidFill>
              <a:schemeClr val="bg1"/>
            </a:solidFill>
            <a:latin typeface="Century Gothic" panose="020B0502020202020204" pitchFamily="34" charset="0"/>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Ark_x0020_Department xmlns="9c6500c0-19b7-4dc1-a957-fb6bf8f5f217">English Mastery</Ark_x0020_Department>
    <_ip_UnifiedCompliancePolicyUIAction xmlns="http://schemas.microsoft.com/sharepoint/v3" xsi:nil="true"/>
    <Spring xmlns="66eb2665-5259-4d07-aae6-d909f8d4f955" xsi:nil="true"/>
    <_ip_UnifiedCompliancePolicyProperties xmlns="http://schemas.microsoft.com/sharepoint/v3"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38D4F186D698314795AF02BA8E404829" ma:contentTypeVersion="19" ma:contentTypeDescription="Create a new document." ma:contentTypeScope="" ma:versionID="2ac49cd43e7d3cbb574e390169105f02">
  <xsd:schema xmlns:xsd="http://www.w3.org/2001/XMLSchema" xmlns:xs="http://www.w3.org/2001/XMLSchema" xmlns:p="http://schemas.microsoft.com/office/2006/metadata/properties" xmlns:ns1="http://schemas.microsoft.com/sharepoint/v3" xmlns:ns2="9c6500c0-19b7-4dc1-a957-fb6bf8f5f217" xmlns:ns3="b64db6f3-d8b6-4520-ae13-60ac2c110106" xmlns:ns4="66eb2665-5259-4d07-aae6-d909f8d4f955" targetNamespace="http://schemas.microsoft.com/office/2006/metadata/properties" ma:root="true" ma:fieldsID="eebb7405bcd78acff2b4b4eba8e16250" ns1:_="" ns2:_="" ns3:_="" ns4:_="">
    <xsd:import namespace="http://schemas.microsoft.com/sharepoint/v3"/>
    <xsd:import namespace="9c6500c0-19b7-4dc1-a957-fb6bf8f5f217"/>
    <xsd:import namespace="b64db6f3-d8b6-4520-ae13-60ac2c110106"/>
    <xsd:import namespace="66eb2665-5259-4d07-aae6-d909f8d4f955"/>
    <xsd:element name="properties">
      <xsd:complexType>
        <xsd:sequence>
          <xsd:element name="documentManagement">
            <xsd:complexType>
              <xsd:all>
                <xsd:element ref="ns2:SharedWithUsers" minOccurs="0"/>
                <xsd:element ref="ns2:SharedWithDetails" minOccurs="0"/>
                <xsd:element ref="ns3:LastSharedByUser" minOccurs="0"/>
                <xsd:element ref="ns3:LastSharedByTime" minOccurs="0"/>
                <xsd:element ref="ns4:MediaServiceMetadata" minOccurs="0"/>
                <xsd:element ref="ns4:MediaServiceFastMetadata" minOccurs="0"/>
                <xsd:element ref="ns4:Spring" minOccurs="0"/>
                <xsd:element ref="ns4:MediaServiceDateTaken" minOccurs="0"/>
                <xsd:element ref="ns4:MediaServiceAutoTags" minOccurs="0"/>
                <xsd:element ref="ns4:MediaServiceLocation" minOccurs="0"/>
                <xsd:element ref="ns4:MediaServiceOCR" minOccurs="0"/>
                <xsd:element ref="ns4:MediaServiceEventHashCode" minOccurs="0"/>
                <xsd:element ref="ns4:MediaServiceGenerationTime" minOccurs="0"/>
                <xsd:element ref="ns1:_ip_UnifiedCompliancePolicyProperties" minOccurs="0"/>
                <xsd:element ref="ns1:_ip_UnifiedCompliancePolicyUIAction" minOccurs="0"/>
                <xsd:element ref="ns2:Ark_x0020_Department" minOccurs="0"/>
                <xsd:element ref="ns4:MediaServiceAutoKeyPoints" minOccurs="0"/>
                <xsd:element ref="ns4:MediaServiceKeyPoints" minOccurs="0"/>
                <xsd:element ref="ns4: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1" nillable="true" ma:displayName="Unified Compliance Policy Properties" ma:hidden="true" ma:internalName="_ip_UnifiedCompliancePolicyProperties">
      <xsd:simpleType>
        <xsd:restriction base="dms:Note"/>
      </xsd:simpleType>
    </xsd:element>
    <xsd:element name="_ip_UnifiedCompliancePolicyUIAction" ma:index="22"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9c6500c0-19b7-4dc1-a957-fb6bf8f5f217"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Ark_x0020_Department" ma:index="23" nillable="true" ma:displayName="Ark Department" ma:format="Dropdown" ma:internalName="Ark_x0020_Department">
      <xsd:simpleType>
        <xsd:restriction base="dms:Choice">
          <xsd:enumeration value="Admin"/>
          <xsd:enumeration value="ACP"/>
          <xsd:enumeration value="Assessment, System &amp; Data"/>
          <xsd:enumeration value="ATT"/>
          <xsd:enumeration value="Communication"/>
          <xsd:enumeration value="Development"/>
          <xsd:enumeration value="Ed City"/>
          <xsd:enumeration value="Education"/>
          <xsd:enumeration value="English Mastery"/>
          <xsd:enumeration value="Estates"/>
          <xsd:enumeration value="Finance"/>
          <xsd:enumeration value="Governance"/>
          <xsd:enumeration value="HR"/>
          <xsd:enumeration value="Insight"/>
          <xsd:enumeration value="IT"/>
          <xsd:enumeration value="Management Team"/>
          <xsd:enumeration value="Maths Mastery"/>
          <xsd:enumeration value="Music"/>
          <xsd:enumeration value="Now Teach"/>
          <xsd:enumeration value="Office Management"/>
          <xsd:enumeration value="Operations"/>
          <xsd:enumeration value="Pathways &amp; Enrichment"/>
          <xsd:enumeration value="People Team"/>
          <xsd:enumeration value="Professional Learning"/>
          <xsd:enumeration value="Projects"/>
          <xsd:enumeration value="Procurement"/>
          <xsd:enumeration value="Safeguarding"/>
          <xsd:enumeration value="Ventures"/>
        </xsd:restriction>
      </xsd:simpleType>
    </xsd:element>
  </xsd:schema>
  <xsd:schema xmlns:xsd="http://www.w3.org/2001/XMLSchema" xmlns:xs="http://www.w3.org/2001/XMLSchema" xmlns:dms="http://schemas.microsoft.com/office/2006/documentManagement/types" xmlns:pc="http://schemas.microsoft.com/office/infopath/2007/PartnerControls" targetNamespace="b64db6f3-d8b6-4520-ae13-60ac2c110106" elementFormDefault="qualified">
    <xsd:import namespace="http://schemas.microsoft.com/office/2006/documentManagement/types"/>
    <xsd:import namespace="http://schemas.microsoft.com/office/infopath/2007/PartnerControls"/>
    <xsd:element name="LastSharedByUser" ma:index="10" nillable="true" ma:displayName="Last Shared By User" ma:description="" ma:internalName="LastSharedByUser" ma:readOnly="true">
      <xsd:simpleType>
        <xsd:restriction base="dms:Note">
          <xsd:maxLength value="255"/>
        </xsd:restriction>
      </xsd:simpleType>
    </xsd:element>
    <xsd:element name="LastSharedByTime" ma:index="11" nillable="true" ma:displayName="Last Shared By Time" ma:description="" ma:internalName="LastSharedByTime" ma:readOnly="tru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66eb2665-5259-4d07-aae6-d909f8d4f955" elementFormDefault="qualified">
    <xsd:import namespace="http://schemas.microsoft.com/office/2006/documentManagement/types"/>
    <xsd:import namespace="http://schemas.microsoft.com/office/infopath/2007/PartnerControls"/>
    <xsd:element name="MediaServiceMetadata" ma:index="12" nillable="true" ma:displayName="MediaServiceMetadata" ma:description="" ma:hidden="true" ma:internalName="MediaServiceMetadata" ma:readOnly="true">
      <xsd:simpleType>
        <xsd:restriction base="dms:Note"/>
      </xsd:simpleType>
    </xsd:element>
    <xsd:element name="MediaServiceFastMetadata" ma:index="13" nillable="true" ma:displayName="MediaServiceFastMetadata" ma:description="" ma:hidden="true" ma:internalName="MediaServiceFastMetadata" ma:readOnly="true">
      <xsd:simpleType>
        <xsd:restriction base="dms:Note"/>
      </xsd:simpleType>
    </xsd:element>
    <xsd:element name="Spring" ma:index="14" nillable="true" ma:displayName="Term" ma:internalName="Spring">
      <xsd:simpleType>
        <xsd:restriction base="dms:Text"/>
      </xsd:simpleType>
    </xsd:element>
    <xsd:element name="MediaServiceDateTaken" ma:index="15" nillable="true" ma:displayName="MediaServiceDateTaken" ma:description="" ma:hidden="true" ma:internalName="MediaServiceDateTaken" ma:readOnly="true">
      <xsd:simpleType>
        <xsd:restriction base="dms:Text"/>
      </xsd:simpleType>
    </xsd:element>
    <xsd:element name="MediaServiceAutoTags" ma:index="16" nillable="true" ma:displayName="MediaServiceAutoTags" ma:description="" ma:internalName="MediaServiceAutoTags" ma:readOnly="true">
      <xsd:simpleType>
        <xsd:restriction base="dms:Text"/>
      </xsd:simpleType>
    </xsd:element>
    <xsd:element name="MediaServiceLocation" ma:index="17" nillable="true" ma:displayName="MediaServiceLocation" ma:internalName="MediaServiceLocation" ma:readOnly="true">
      <xsd:simpleType>
        <xsd:restriction base="dms:Text"/>
      </xsd:simpleType>
    </xsd:element>
    <xsd:element name="MediaServiceOCR" ma:index="18" nillable="true" ma:displayName="MediaServiceOCR" ma:internalName="MediaServiceOCR" ma:readOnly="true">
      <xsd:simpleType>
        <xsd:restriction base="dms:Note">
          <xsd:maxLength value="255"/>
        </xsd:restriction>
      </xsd:simpleType>
    </xsd:element>
    <xsd:element name="MediaServiceEventHashCode" ma:index="19" nillable="true" ma:displayName="MediaServiceEventHashCode" ma:hidden="true" ma:internalName="MediaServiceEventHashCode" ma:readOnly="true">
      <xsd:simpleType>
        <xsd:restriction base="dms:Text"/>
      </xsd:simpleType>
    </xsd:element>
    <xsd:element name="MediaServiceGenerationTime" ma:index="20" nillable="true" ma:displayName="MediaServiceGenerationTime" ma:hidden="true" ma:internalName="MediaServiceGenerationTime" ma:readOnly="true">
      <xsd:simpleType>
        <xsd:restriction base="dms:Text"/>
      </xsd:simpleType>
    </xsd:element>
    <xsd:element name="MediaServiceAutoKeyPoints" ma:index="24" nillable="true" ma:displayName="MediaServiceAutoKeyPoints" ma:hidden="true" ma:internalName="MediaServiceAutoKeyPoints" ma:readOnly="true">
      <xsd:simpleType>
        <xsd:restriction base="dms:Note"/>
      </xsd:simpleType>
    </xsd:element>
    <xsd:element name="MediaServiceKeyPoints" ma:index="25" nillable="true" ma:displayName="KeyPoints" ma:internalName="MediaServiceKeyPoints" ma:readOnly="true">
      <xsd:simpleType>
        <xsd:restriction base="dms:Note">
          <xsd:maxLength value="255"/>
        </xsd:restriction>
      </xsd:simpleType>
    </xsd:element>
    <xsd:element name="MediaLengthInSeconds" ma:index="26" nillable="true" ma:displayName="Length (seconds)"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0294B3D7-A3CB-46F0-AE78-346F89B36BCC}">
  <ds:schemaRefs>
    <ds:schemaRef ds:uri="http://schemas.microsoft.com/office/2006/metadata/properties"/>
    <ds:schemaRef ds:uri="http://schemas.microsoft.com/office/infopath/2007/PartnerControls"/>
    <ds:schemaRef ds:uri="9c6500c0-19b7-4dc1-a957-fb6bf8f5f217"/>
    <ds:schemaRef ds:uri="http://schemas.microsoft.com/sharepoint/v3"/>
    <ds:schemaRef ds:uri="66eb2665-5259-4d07-aae6-d909f8d4f955"/>
  </ds:schemaRefs>
</ds:datastoreItem>
</file>

<file path=customXml/itemProps2.xml><?xml version="1.0" encoding="utf-8"?>
<ds:datastoreItem xmlns:ds="http://schemas.openxmlformats.org/officeDocument/2006/customXml" ds:itemID="{7F8DC420-6F2E-43E5-95EA-7804F2988E3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9c6500c0-19b7-4dc1-a957-fb6bf8f5f217"/>
    <ds:schemaRef ds:uri="b64db6f3-d8b6-4520-ae13-60ac2c110106"/>
    <ds:schemaRef ds:uri="66eb2665-5259-4d07-aae6-d909f8d4f95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EA347EEC-26A3-43D5-8683-6CAB16E28F7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42</TotalTime>
  <Words>3040</Words>
  <Application>Microsoft Office PowerPoint</Application>
  <PresentationFormat>On-screen Show (4:3)</PresentationFormat>
  <Paragraphs>373</Paragraphs>
  <Slides>22</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22</vt:i4>
      </vt:variant>
    </vt:vector>
  </HeadingPairs>
  <TitlesOfParts>
    <vt:vector size="26" baseType="lpstr">
      <vt:lpstr>Arial</vt:lpstr>
      <vt:lpstr>Calibri</vt:lpstr>
      <vt:lpstr>Century Gothic</vt:lpstr>
      <vt:lpstr>1_Office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Michlyn Caffrey</dc:creator>
  <cp:lastModifiedBy>Amelia Gann</cp:lastModifiedBy>
  <cp:revision>5</cp:revision>
  <dcterms:created xsi:type="dcterms:W3CDTF">2021-06-14T18:42:34Z</dcterms:created>
  <dcterms:modified xsi:type="dcterms:W3CDTF">2022-06-14T08:52:41Z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0x01010038D4F186D698314795AF02BA8E404829</vt:lpwstr>
  </property>
</Properties>
</file>