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AB5B9-8A3D-4A9B-B5AB-753BFCA4C6C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D1D2B-BDAC-434D-948B-549B1A863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367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0DC0159-BA27-48D2-8105-C110E9F97EB6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29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2C5-6D7F-4520-B487-E735E06B65DC}" type="datetime1">
              <a:rPr lang="en-GB" smtClean="0"/>
              <a:t>07/02/2018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457780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2C5-6D7F-4520-B487-E735E06B65DC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882195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2C5-6D7F-4520-B487-E735E06B65DC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728286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2C5-6D7F-4520-B487-E735E06B65DC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136400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2C5-6D7F-4520-B487-E735E06B65DC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738063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2C5-6D7F-4520-B487-E735E06B65DC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786535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85B21-1635-4618-9FDA-8125104F879C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886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F7F-FF6E-431A-A011-7D8ECA45D2FE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38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F0DD-330A-4E20-928A-692F9E33F2FD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59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62CC-C34C-4889-ADED-C5A836E37B5A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37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79C96-97F7-4BF4-989C-7F9C3D7A580C}" type="datetime1">
              <a:rPr lang="en-GB" smtClean="0"/>
              <a:t>07/02/2018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7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914D-17F3-454A-B709-4B7480D8A687}" type="datetime1">
              <a:rPr lang="en-GB" smtClean="0"/>
              <a:t>07/02/2018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164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208C-017E-4DD2-858E-0882CFEF8AA0}" type="datetime1">
              <a:rPr lang="en-GB" smtClean="0"/>
              <a:t>07/02/2018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81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7286-6266-459D-9727-C0CEFCB6F95B}" type="datetime1">
              <a:rPr lang="en-GB" smtClean="0"/>
              <a:t>07/02/2018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050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F865C-3555-40E2-85E5-CD9119BBDDCB}" type="datetime1">
              <a:rPr lang="en-GB" smtClean="0"/>
              <a:t>07/02/2018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81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0BC8-9DFF-4ACC-8448-3C133C9EDB88}" type="datetime1">
              <a:rPr lang="en-GB" smtClean="0"/>
              <a:t>07/02/2018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30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B3E2C5-6D7F-4520-B487-E735E06B65DC}" type="datetime1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GB" smtClean="0"/>
              <a:t>Jonathan Peel 2017 JLS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29D07F-B0ED-4470-AFBB-03DC5BE6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80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 is for Hawk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6D7F89AE-AF24-4905-B679-B492318F465A}" type="datetime2">
              <a:rPr lang="en-GB" smtClean="0"/>
              <a:t>Wednesday, 07 February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793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Understanding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This passage describes the first meeting between the author and her Hawk.</a:t>
            </a:r>
          </a:p>
          <a:p>
            <a:r>
              <a:rPr lang="en-GB" dirty="0" smtClean="0"/>
              <a:t>What instinctive decision does she make about the two Hawks?</a:t>
            </a:r>
          </a:p>
          <a:p>
            <a:endParaRPr lang="en-GB" dirty="0"/>
          </a:p>
          <a:p>
            <a:r>
              <a:rPr lang="en-GB" dirty="0" smtClean="0"/>
              <a:t>How would you describe the way in which she write s about the two birds?</a:t>
            </a:r>
          </a:p>
          <a:p>
            <a:endParaRPr lang="en-GB" dirty="0"/>
          </a:p>
          <a:p>
            <a:r>
              <a:rPr lang="en-GB" dirty="0" smtClean="0"/>
              <a:t>Can you spot examples of: Description, narrative, dialogue, thoughts and feelings, fact based explanation?  Highlight them and annotate your anthology accordingly.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4264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Themes 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899226"/>
              </p:ext>
            </p:extLst>
          </p:nvPr>
        </p:nvGraphicFramePr>
        <p:xfrm>
          <a:off x="1295400" y="2557463"/>
          <a:ext cx="9601200" cy="304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59296849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20475108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273155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Theme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Example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Comment</a:t>
                      </a:r>
                      <a:endParaRPr lang="en-GB" dirty="0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3205395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Beauty of the bird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24-26: ‘she is a conjuring trick… a fallen angel… like gold…’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Fascination , beauty in colour, worth in colour choice, Satan – power and potential destructive power</a:t>
                      </a:r>
                      <a:endParaRPr lang="en-GB" dirty="0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2953621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Fierce personality of the bird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404924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Emotional response 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582417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3523020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3717843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661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 FOR EFFECT: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349450"/>
              </p:ext>
            </p:extLst>
          </p:nvPr>
        </p:nvGraphicFramePr>
        <p:xfrm>
          <a:off x="1295400" y="2557463"/>
          <a:ext cx="96012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5089637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27291865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622382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Technique or device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Quotation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Effect Created/Intended</a:t>
                      </a:r>
                      <a:endParaRPr lang="en-GB" dirty="0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615709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Lists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‘glitter on the waves, a diving cormorant’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The range and detailed precision of the bird’s vision</a:t>
                      </a:r>
                      <a:endParaRPr lang="en-GB" dirty="0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1713287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Similes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1671544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Metaphors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252922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Short incomplete sentences</a:t>
                      </a: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2441405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Precise word choice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548068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Other language</a:t>
                      </a:r>
                      <a:r>
                        <a:rPr lang="en-GB" baseline="0" dirty="0" smtClean="0"/>
                        <a:t> you have noted</a:t>
                      </a:r>
                      <a:endParaRPr lang="en-GB" dirty="0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3489" marR="83489"/>
                </a:tc>
                <a:extLst>
                  <a:ext uri="{0D108BD9-81ED-4DB2-BD59-A6C34878D82A}">
                    <a16:rowId xmlns:a16="http://schemas.microsoft.com/office/drawing/2014/main" val="298978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37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will divide the passage into four or five sections. Use the table below to help you to do this:</a:t>
            </a:r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269430"/>
              </p:ext>
            </p:extLst>
          </p:nvPr>
        </p:nvGraphicFramePr>
        <p:xfrm>
          <a:off x="2620579" y="3298677"/>
          <a:ext cx="81280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38195067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103136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Sections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Content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972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1(look for the shifts into a new stage of the account. Where</a:t>
                      </a:r>
                      <a:r>
                        <a:rPr lang="en-GB" baseline="0" dirty="0" smtClean="0"/>
                        <a:t> does the hawk actually appear?) Line       to line     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334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2 (is the focus always on the bird itself?)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576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346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942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367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5841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Writing Tasks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smtClean="0"/>
              <a:t>In the exam there will not be bullet point prompts, but I have given you some here. You can use them to help you focus </a:t>
            </a:r>
            <a:r>
              <a:rPr lang="en-GB" dirty="0" err="1" smtClean="0"/>
              <a:t>ther</a:t>
            </a:r>
            <a:r>
              <a:rPr lang="en-GB" dirty="0" smtClean="0"/>
              <a:t> exam writing when the time comes.</a:t>
            </a:r>
          </a:p>
          <a:p>
            <a:pPr marL="0" indent="0">
              <a:buNone/>
            </a:pPr>
            <a:r>
              <a:rPr lang="en-GB" i="1" dirty="0" smtClean="0"/>
              <a:t>‘Making personal relationships with animals is the only way we can understand their nature’. Write a magazine article giving your views on this statement. The article may include:</a:t>
            </a:r>
          </a:p>
          <a:p>
            <a:r>
              <a:rPr lang="en-GB" i="1" dirty="0" smtClean="0"/>
              <a:t>The advantages and disadvantages of the relationships</a:t>
            </a:r>
          </a:p>
          <a:p>
            <a:r>
              <a:rPr lang="en-GB" i="1" dirty="0" smtClean="0"/>
              <a:t>Any other points you wish to make.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i="1" dirty="0" smtClean="0"/>
              <a:t>How does the author present the character of the hawks in this passage? You should write about :</a:t>
            </a:r>
          </a:p>
          <a:p>
            <a:r>
              <a:rPr lang="en-GB" i="1" dirty="0" smtClean="0"/>
              <a:t>Descriptions of appearance</a:t>
            </a:r>
          </a:p>
          <a:p>
            <a:r>
              <a:rPr lang="en-GB" i="1" dirty="0" smtClean="0"/>
              <a:t>Behaviour</a:t>
            </a:r>
          </a:p>
          <a:p>
            <a:r>
              <a:rPr lang="en-GB" i="1" dirty="0" smtClean="0"/>
              <a:t>The language </a:t>
            </a:r>
            <a:r>
              <a:rPr lang="en-GB" i="1" dirty="0" err="1" smtClean="0"/>
              <a:t>chosne</a:t>
            </a:r>
            <a:r>
              <a:rPr lang="en-GB" i="1" dirty="0" smtClean="0"/>
              <a:t> to help the writer to convey the ideas.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In all writing, refer briefly to the text to support your answer and use quotations.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398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 Style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How does the author use language and structure to portray the birds and setting?</a:t>
            </a:r>
          </a:p>
          <a:p>
            <a:pPr marL="0" indent="0">
              <a:buNone/>
            </a:pPr>
            <a:r>
              <a:rPr lang="en-GB" i="1" dirty="0" smtClean="0"/>
              <a:t>You should support your answer with close reference to the passage, including BRIEF quotations.</a:t>
            </a:r>
          </a:p>
          <a:p>
            <a:pPr marL="0" indent="0">
              <a:buNone/>
            </a:pPr>
            <a:endParaRPr lang="en-GB" i="1" dirty="0"/>
          </a:p>
          <a:p>
            <a:r>
              <a:rPr lang="en-GB" dirty="0" smtClean="0"/>
              <a:t>How does the write create a sense of excitement?</a:t>
            </a:r>
          </a:p>
          <a:p>
            <a:pPr marL="0" indent="0">
              <a:buNone/>
            </a:pPr>
            <a:r>
              <a:rPr lang="en-GB" i="1" dirty="0" smtClean="0"/>
              <a:t>You should support your answer with close reference to the passage, including BRIEF quotations.</a:t>
            </a:r>
          </a:p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03145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Potential Comparison Extract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9981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</TotalTime>
  <Words>426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Garamond</vt:lpstr>
      <vt:lpstr>Organic</vt:lpstr>
      <vt:lpstr>H is for Hawk</vt:lpstr>
      <vt:lpstr>Understanding</vt:lpstr>
      <vt:lpstr>Themes </vt:lpstr>
      <vt:lpstr>LANGUAGE FOR EFFECT:</vt:lpstr>
      <vt:lpstr>Structure</vt:lpstr>
      <vt:lpstr>Writing Tasks</vt:lpstr>
      <vt:lpstr>Exam Style Questions</vt:lpstr>
      <vt:lpstr>Potential Comparison Extract</vt:lpstr>
    </vt:vector>
  </TitlesOfParts>
  <Company>John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 is for Hawk</dc:title>
  <dc:creator>Jonathan Peel</dc:creator>
  <cp:lastModifiedBy>Ballantyne H C</cp:lastModifiedBy>
  <cp:revision>8</cp:revision>
  <dcterms:created xsi:type="dcterms:W3CDTF">2017-04-19T08:51:10Z</dcterms:created>
  <dcterms:modified xsi:type="dcterms:W3CDTF">2018-02-07T12:43:55Z</dcterms:modified>
</cp:coreProperties>
</file>