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9"/>
  </p:notesMasterIdLst>
  <p:sldIdLst>
    <p:sldId id="273" r:id="rId5"/>
    <p:sldId id="274" r:id="rId6"/>
    <p:sldId id="676" r:id="rId7"/>
    <p:sldId id="261" r:id="rId8"/>
    <p:sldId id="575" r:id="rId9"/>
    <p:sldId id="451" r:id="rId10"/>
    <p:sldId id="650" r:id="rId11"/>
    <p:sldId id="651" r:id="rId12"/>
    <p:sldId id="652" r:id="rId13"/>
    <p:sldId id="653" r:id="rId14"/>
    <p:sldId id="654" r:id="rId15"/>
    <p:sldId id="655" r:id="rId16"/>
    <p:sldId id="656" r:id="rId17"/>
    <p:sldId id="661" r:id="rId18"/>
    <p:sldId id="662" r:id="rId19"/>
    <p:sldId id="663" r:id="rId20"/>
    <p:sldId id="657" r:id="rId21"/>
    <p:sldId id="658" r:id="rId22"/>
    <p:sldId id="659" r:id="rId23"/>
    <p:sldId id="660" r:id="rId24"/>
    <p:sldId id="673" r:id="rId25"/>
    <p:sldId id="674" r:id="rId26"/>
    <p:sldId id="666" r:id="rId27"/>
    <p:sldId id="667" r:id="rId28"/>
    <p:sldId id="668" r:id="rId29"/>
    <p:sldId id="670" r:id="rId30"/>
    <p:sldId id="672" r:id="rId31"/>
    <p:sldId id="678" r:id="rId32"/>
    <p:sldId id="683" r:id="rId33"/>
    <p:sldId id="675" r:id="rId34"/>
    <p:sldId id="681" r:id="rId35"/>
    <p:sldId id="572" r:id="rId36"/>
    <p:sldId id="682" r:id="rId37"/>
    <p:sldId id="32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0673A-7A8A-41C6-8392-D3DE70172F5A}" v="2" dt="2022-06-14T08:50:48.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9249"/>
  </p:normalViewPr>
  <p:slideViewPr>
    <p:cSldViewPr snapToGrid="0" snapToObjects="1">
      <p:cViewPr varScale="1">
        <p:scale>
          <a:sx n="50" d="100"/>
          <a:sy n="50" d="100"/>
        </p:scale>
        <p:origin x="195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allace" userId="4013747d-563c-42aa-bf01-70dd3c96ac1a" providerId="ADAL" clId="{FC3ABD93-9664-4CE2-B85E-FE61268C17E0}"/>
    <pc:docChg chg="delSld delMainMaster">
      <pc:chgData name="Nick Wallace" userId="4013747d-563c-42aa-bf01-70dd3c96ac1a" providerId="ADAL" clId="{FC3ABD93-9664-4CE2-B85E-FE61268C17E0}" dt="2021-08-27T11:52:58.184" v="0" actId="47"/>
      <pc:docMkLst>
        <pc:docMk/>
      </pc:docMkLst>
      <pc:sldChg chg="del">
        <pc:chgData name="Nick Wallace" userId="4013747d-563c-42aa-bf01-70dd3c96ac1a" providerId="ADAL" clId="{FC3ABD93-9664-4CE2-B85E-FE61268C17E0}" dt="2021-08-27T11:52:58.184" v="0" actId="47"/>
        <pc:sldMkLst>
          <pc:docMk/>
          <pc:sldMk cId="2962779521" sldId="328"/>
        </pc:sldMkLst>
      </pc:sldChg>
      <pc:sldMasterChg chg="del delSldLayout">
        <pc:chgData name="Nick Wallace" userId="4013747d-563c-42aa-bf01-70dd3c96ac1a" providerId="ADAL" clId="{FC3ABD93-9664-4CE2-B85E-FE61268C17E0}" dt="2021-08-27T11:52:58.184" v="0" actId="47"/>
        <pc:sldMasterMkLst>
          <pc:docMk/>
          <pc:sldMasterMk cId="2753553472" sldId="2147483676"/>
        </pc:sldMasterMkLst>
        <pc:sldLayoutChg chg="del">
          <pc:chgData name="Nick Wallace" userId="4013747d-563c-42aa-bf01-70dd3c96ac1a" providerId="ADAL" clId="{FC3ABD93-9664-4CE2-B85E-FE61268C17E0}" dt="2021-08-27T11:52:58.184" v="0" actId="47"/>
          <pc:sldLayoutMkLst>
            <pc:docMk/>
            <pc:sldMasterMk cId="2753553472" sldId="2147483676"/>
            <pc:sldLayoutMk cId="2863402815" sldId="2147483677"/>
          </pc:sldLayoutMkLst>
        </pc:sldLayoutChg>
      </pc:sldMasterChg>
    </pc:docChg>
  </pc:docChgLst>
  <pc:docChgLst>
    <pc:chgData name="Michlyn Caffrey" userId="762c582e-cfa0-4eba-9e72-f878cb725417" providerId="ADAL" clId="{FE6BE634-40AE-B745-A2A4-B30E636E2EF6}"/>
    <pc:docChg chg="custSel modSld sldOrd">
      <pc:chgData name="Michlyn Caffrey" userId="762c582e-cfa0-4eba-9e72-f878cb725417" providerId="ADAL" clId="{FE6BE634-40AE-B745-A2A4-B30E636E2EF6}" dt="2021-06-14T15:56:30.402" v="227" actId="1076"/>
      <pc:docMkLst>
        <pc:docMk/>
      </pc:docMkLst>
      <pc:sldChg chg="modSp mod">
        <pc:chgData name="Michlyn Caffrey" userId="762c582e-cfa0-4eba-9e72-f878cb725417" providerId="ADAL" clId="{FE6BE634-40AE-B745-A2A4-B30E636E2EF6}" dt="2021-06-14T14:38:27.300" v="77" actId="20577"/>
        <pc:sldMkLst>
          <pc:docMk/>
          <pc:sldMk cId="713712728" sldId="261"/>
        </pc:sldMkLst>
        <pc:spChg chg="mod">
          <ac:chgData name="Michlyn Caffrey" userId="762c582e-cfa0-4eba-9e72-f878cb725417" providerId="ADAL" clId="{FE6BE634-40AE-B745-A2A4-B30E636E2EF6}" dt="2021-06-14T14:38:27.300" v="77" actId="20577"/>
          <ac:spMkLst>
            <pc:docMk/>
            <pc:sldMk cId="713712728" sldId="261"/>
            <ac:spMk id="10" creationId="{00000000-0000-0000-0000-000000000000}"/>
          </ac:spMkLst>
        </pc:spChg>
      </pc:sldChg>
      <pc:sldChg chg="modSp mod">
        <pc:chgData name="Michlyn Caffrey" userId="762c582e-cfa0-4eba-9e72-f878cb725417" providerId="ADAL" clId="{FE6BE634-40AE-B745-A2A4-B30E636E2EF6}" dt="2021-06-14T14:38:02.174" v="31" actId="1076"/>
        <pc:sldMkLst>
          <pc:docMk/>
          <pc:sldMk cId="1878952943" sldId="676"/>
        </pc:sldMkLst>
        <pc:spChg chg="mod">
          <ac:chgData name="Michlyn Caffrey" userId="762c582e-cfa0-4eba-9e72-f878cb725417" providerId="ADAL" clId="{FE6BE634-40AE-B745-A2A4-B30E636E2EF6}" dt="2021-06-14T14:38:02.174" v="31" actId="1076"/>
          <ac:spMkLst>
            <pc:docMk/>
            <pc:sldMk cId="1878952943" sldId="676"/>
            <ac:spMk id="4" creationId="{00000000-0000-0000-0000-000000000000}"/>
          </ac:spMkLst>
        </pc:spChg>
        <pc:spChg chg="mod">
          <ac:chgData name="Michlyn Caffrey" userId="762c582e-cfa0-4eba-9e72-f878cb725417" providerId="ADAL" clId="{FE6BE634-40AE-B745-A2A4-B30E636E2EF6}" dt="2021-06-14T14:37:53.871" v="30" actId="20577"/>
          <ac:spMkLst>
            <pc:docMk/>
            <pc:sldMk cId="1878952943" sldId="676"/>
            <ac:spMk id="9" creationId="{2B79B8F6-7FF4-274C-ABE7-DFC885F0CB5C}"/>
          </ac:spMkLst>
        </pc:spChg>
      </pc:sldChg>
      <pc:sldChg chg="ord">
        <pc:chgData name="Michlyn Caffrey" userId="762c582e-cfa0-4eba-9e72-f878cb725417" providerId="ADAL" clId="{FE6BE634-40AE-B745-A2A4-B30E636E2EF6}" dt="2021-06-14T15:55:19.906" v="136" actId="20578"/>
        <pc:sldMkLst>
          <pc:docMk/>
          <pc:sldMk cId="604789705" sldId="678"/>
        </pc:sldMkLst>
      </pc:sldChg>
      <pc:sldChg chg="delSp modSp mod modNotesTx">
        <pc:chgData name="Michlyn Caffrey" userId="762c582e-cfa0-4eba-9e72-f878cb725417" providerId="ADAL" clId="{FE6BE634-40AE-B745-A2A4-B30E636E2EF6}" dt="2021-06-14T15:56:30.402" v="227" actId="1076"/>
        <pc:sldMkLst>
          <pc:docMk/>
          <pc:sldMk cId="2793904156" sldId="683"/>
        </pc:sldMkLst>
        <pc:spChg chg="del">
          <ac:chgData name="Michlyn Caffrey" userId="762c582e-cfa0-4eba-9e72-f878cb725417" providerId="ADAL" clId="{FE6BE634-40AE-B745-A2A4-B30E636E2EF6}" dt="2021-06-14T15:55:45.957" v="137" actId="478"/>
          <ac:spMkLst>
            <pc:docMk/>
            <pc:sldMk cId="2793904156" sldId="683"/>
            <ac:spMk id="2" creationId="{00000000-0000-0000-0000-000000000000}"/>
          </ac:spMkLst>
        </pc:spChg>
        <pc:spChg chg="mod">
          <ac:chgData name="Michlyn Caffrey" userId="762c582e-cfa0-4eba-9e72-f878cb725417" providerId="ADAL" clId="{FE6BE634-40AE-B745-A2A4-B30E636E2EF6}" dt="2021-06-14T15:56:30.402" v="227" actId="1076"/>
          <ac:spMkLst>
            <pc:docMk/>
            <pc:sldMk cId="2793904156" sldId="683"/>
            <ac:spMk id="10" creationId="{00000000-0000-0000-0000-000000000000}"/>
          </ac:spMkLst>
        </pc:spChg>
      </pc:sldChg>
    </pc:docChg>
  </pc:docChgLst>
  <pc:docChgLst>
    <pc:chgData name="Amelia Gann" userId="a95102bd-f64e-4ce2-9edd-ab4cfddf1826" providerId="ADAL" clId="{5140673A-7A8A-41C6-8392-D3DE70172F5A}"/>
    <pc:docChg chg="addSld modSld">
      <pc:chgData name="Amelia Gann" userId="a95102bd-f64e-4ce2-9edd-ab4cfddf1826" providerId="ADAL" clId="{5140673A-7A8A-41C6-8392-D3DE70172F5A}" dt="2022-06-14T08:50:34.120" v="0"/>
      <pc:docMkLst>
        <pc:docMk/>
      </pc:docMkLst>
      <pc:sldChg chg="add">
        <pc:chgData name="Amelia Gann" userId="a95102bd-f64e-4ce2-9edd-ab4cfddf1826" providerId="ADAL" clId="{5140673A-7A8A-41C6-8392-D3DE70172F5A}" dt="2022-06-14T08:50:34.120" v="0"/>
        <pc:sldMkLst>
          <pc:docMk/>
          <pc:sldMk cId="4248340963" sldId="326"/>
        </pc:sldMkLst>
      </pc:sldChg>
    </pc:docChg>
  </pc:docChgLst>
  <pc:docChgLst>
    <pc:chgData name="Nick Wallace" userId="4013747d-563c-42aa-bf01-70dd3c96ac1a" providerId="ADAL" clId="{A32AAB3D-C729-40AF-A60D-638FD23A2CBB}"/>
    <pc:docChg chg="custSel modSld">
      <pc:chgData name="Nick Wallace" userId="4013747d-563c-42aa-bf01-70dd3c96ac1a" providerId="ADAL" clId="{A32AAB3D-C729-40AF-A60D-638FD23A2CBB}" dt="2021-06-14T14:40:47.521" v="14" actId="313"/>
      <pc:docMkLst>
        <pc:docMk/>
      </pc:docMkLst>
      <pc:sldChg chg="modSp mod">
        <pc:chgData name="Nick Wallace" userId="4013747d-563c-42aa-bf01-70dd3c96ac1a" providerId="ADAL" clId="{A32AAB3D-C729-40AF-A60D-638FD23A2CBB}" dt="2021-06-14T14:36:07.950" v="3" actId="313"/>
        <pc:sldMkLst>
          <pc:docMk/>
          <pc:sldMk cId="404193484" sldId="273"/>
        </pc:sldMkLst>
        <pc:spChg chg="mod">
          <ac:chgData name="Nick Wallace" userId="4013747d-563c-42aa-bf01-70dd3c96ac1a" providerId="ADAL" clId="{A32AAB3D-C729-40AF-A60D-638FD23A2CBB}" dt="2021-06-14T14:36:07.950" v="3" actId="313"/>
          <ac:spMkLst>
            <pc:docMk/>
            <pc:sldMk cId="404193484" sldId="273"/>
            <ac:spMk id="6" creationId="{00000000-0000-0000-0000-000000000000}"/>
          </ac:spMkLst>
        </pc:spChg>
      </pc:sldChg>
      <pc:sldChg chg="modSp mod">
        <pc:chgData name="Nick Wallace" userId="4013747d-563c-42aa-bf01-70dd3c96ac1a" providerId="ADAL" clId="{A32AAB3D-C729-40AF-A60D-638FD23A2CBB}" dt="2021-06-14T14:40:47.521" v="14" actId="313"/>
        <pc:sldMkLst>
          <pc:docMk/>
          <pc:sldMk cId="1015777010" sldId="667"/>
        </pc:sldMkLst>
        <pc:spChg chg="mod">
          <ac:chgData name="Nick Wallace" userId="4013747d-563c-42aa-bf01-70dd3c96ac1a" providerId="ADAL" clId="{A32AAB3D-C729-40AF-A60D-638FD23A2CBB}" dt="2021-06-14T14:40:47.521" v="14" actId="313"/>
          <ac:spMkLst>
            <pc:docMk/>
            <pc:sldMk cId="1015777010" sldId="667"/>
            <ac:spMk id="2" creationId="{00000000-0000-0000-0000-000000000000}"/>
          </ac:spMkLst>
        </pc:spChg>
      </pc:sldChg>
      <pc:sldChg chg="modSp">
        <pc:chgData name="Nick Wallace" userId="4013747d-563c-42aa-bf01-70dd3c96ac1a" providerId="ADAL" clId="{A32AAB3D-C729-40AF-A60D-638FD23A2CBB}" dt="2021-06-14T14:36:19.533" v="6" actId="20577"/>
        <pc:sldMkLst>
          <pc:docMk/>
          <pc:sldMk cId="1878952943" sldId="676"/>
        </pc:sldMkLst>
        <pc:spChg chg="mod">
          <ac:chgData name="Nick Wallace" userId="4013747d-563c-42aa-bf01-70dd3c96ac1a" providerId="ADAL" clId="{A32AAB3D-C729-40AF-A60D-638FD23A2CBB}" dt="2021-06-14T14:36:19.533" v="6" actId="20577"/>
          <ac:spMkLst>
            <pc:docMk/>
            <pc:sldMk cId="1878952943" sldId="676"/>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DCBB2-2735-1247-AD9E-F759C0BF45CE}"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3CCEAB-1670-C942-AC06-890F48BE112F}" type="slidenum">
              <a:rPr lang="en-US" smtClean="0"/>
              <a:t>‹#›</a:t>
            </a:fld>
            <a:endParaRPr lang="en-US"/>
          </a:p>
        </p:txBody>
      </p:sp>
    </p:spTree>
    <p:extLst>
      <p:ext uri="{BB962C8B-B14F-4D97-AF65-F5344CB8AC3E}">
        <p14:creationId xmlns:p14="http://schemas.microsoft.com/office/powerpoint/2010/main" val="227839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student’s answer, compare your paragraph.</a:t>
            </a:r>
          </a:p>
        </p:txBody>
      </p:sp>
      <p:sp>
        <p:nvSpPr>
          <p:cNvPr id="4" name="Slide Number Placeholder 3"/>
          <p:cNvSpPr>
            <a:spLocks noGrp="1"/>
          </p:cNvSpPr>
          <p:nvPr>
            <p:ph type="sldNum" sz="quarter" idx="5"/>
          </p:nvPr>
        </p:nvSpPr>
        <p:spPr/>
        <p:txBody>
          <a:bodyPr/>
          <a:lstStyle/>
          <a:p>
            <a:fld id="{563CCEAB-1670-C942-AC06-890F48BE112F}" type="slidenum">
              <a:rPr lang="en-US" smtClean="0"/>
              <a:t>29</a:t>
            </a:fld>
            <a:endParaRPr lang="en-US"/>
          </a:p>
        </p:txBody>
      </p:sp>
    </p:spTree>
    <p:extLst>
      <p:ext uri="{BB962C8B-B14F-4D97-AF65-F5344CB8AC3E}">
        <p14:creationId xmlns:p14="http://schemas.microsoft.com/office/powerpoint/2010/main" val="253943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34</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3596647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166473731"/>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274838"/>
            <a:ext cx="830333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Burns grows sicker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visits Helen in the dead of night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dies with Jane by her side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is portrayed as an idealised Christian </a:t>
            </a:r>
          </a:p>
          <a:p>
            <a:pPr marR="0" lvl="0" algn="l" defTabSz="914400" rtl="0" eaLnBrk="1" fontAlgn="auto" latinLnBrk="0" hangingPunct="1">
              <a:lnSpc>
                <a:spcPct val="100000"/>
              </a:lnSpc>
              <a:spcBef>
                <a:spcPts val="0"/>
              </a:spcBef>
              <a:spcAft>
                <a:spcPts val="0"/>
              </a:spcAft>
              <a:buClrTx/>
              <a:buSzTx/>
              <a:tabLst/>
              <a:defRPr/>
            </a:pPr>
            <a:r>
              <a:rPr lang="en-GB" b="1" dirty="0">
                <a:solidFill>
                  <a:prstClr val="black"/>
                </a:solidFill>
                <a:latin typeface="Century Gothic" panose="020B0502020202020204" pitchFamily="34" charset="0"/>
              </a:rPr>
              <a:t>Learning Objective</a:t>
            </a:r>
          </a:p>
          <a:p>
            <a:pPr lvl="0" defTabSz="914400"/>
            <a:r>
              <a:rPr lang="en-GB" dirty="0">
                <a:solidFill>
                  <a:prstClr val="black"/>
                </a:solidFill>
                <a:latin typeface="Century Gothic" panose="020B0502020202020204" pitchFamily="34" charset="0"/>
              </a:rPr>
              <a:t>To write about how Bronte presents Helen in </a:t>
            </a:r>
            <a:r>
              <a:rPr lang="en-GB">
                <a:solidFill>
                  <a:prstClr val="black"/>
                </a:solidFill>
                <a:latin typeface="Century Gothic" panose="020B0502020202020204" pitchFamily="34" charset="0"/>
              </a:rPr>
              <a:t>‘</a:t>
            </a:r>
            <a:r>
              <a:rPr lang="en-GB" dirty="0">
                <a:solidFill>
                  <a:prstClr val="black"/>
                </a:solidFill>
                <a:latin typeface="Century Gothic" panose="020B0502020202020204" pitchFamily="34" charset="0"/>
              </a:rPr>
              <a:t>Jane Eyre</a:t>
            </a:r>
            <a:r>
              <a:rPr lang="en-GB">
                <a:solidFill>
                  <a:prstClr val="black"/>
                </a:solidFill>
                <a:latin typeface="Century Gothic" panose="020B0502020202020204" pitchFamily="34" charset="0"/>
              </a:rPr>
              <a:t>’.</a:t>
            </a:r>
            <a:r>
              <a:rPr lang="en-GB" dirty="0">
                <a:solidFill>
                  <a:prstClr val="black"/>
                </a:solidFill>
                <a:latin typeface="Century Gothic" panose="020B0502020202020204" pitchFamily="34" charset="0"/>
              </a:rPr>
              <a:t> </a:t>
            </a:r>
            <a:endParaRPr kumimoji="0" lang="en-GB" sz="1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Mastery Content</a:t>
            </a:r>
          </a:p>
        </p:txBody>
      </p:sp>
    </p:spTree>
    <p:extLst>
      <p:ext uri="{BB962C8B-B14F-4D97-AF65-F5344CB8AC3E}">
        <p14:creationId xmlns:p14="http://schemas.microsoft.com/office/powerpoint/2010/main" val="4041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p.94-5</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518944"/>
            <a:ext cx="667170" cy="1000502"/>
          </a:xfrm>
          <a:prstGeom prst="rect">
            <a:avLst/>
          </a:prstGeom>
        </p:spPr>
      </p:pic>
      <p:sp>
        <p:nvSpPr>
          <p:cNvPr id="4" name="Rectangle 3"/>
          <p:cNvSpPr/>
          <p:nvPr/>
        </p:nvSpPr>
        <p:spPr>
          <a:xfrm>
            <a:off x="707888" y="0"/>
            <a:ext cx="6257618"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then my mind made its first earnest effort to comprehend what had been infused into it concerning heaven and hell: and glancing behind, on each side, and before it, it saw all round an unfathomed gulf: it felt the one point where I stood – the present; all the rest was formless cloud and vacant depth; and it shuddered at the thought of tottering, and plunging amid that chaos. While pondering this new idea, I heard the front door open; Mr Bates came out, and with him was a nurse. After she had seen him mount his horse and depart, she was about to close the door, but I ran up to her.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‘How is Helen Burns?’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‘Very poorly,’ was the answer.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‘Is it her Mr Bates has been to see?’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‘Yes.’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what does he say about her?’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 says she’ll not be here long.’</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
        <p:nvSpPr>
          <p:cNvPr id="8" name="Rectangle 7"/>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earnest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sincere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unfathomed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not understood</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tottering</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stumbling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8835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p.95</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518944"/>
            <a:ext cx="667170" cy="1000502"/>
          </a:xfrm>
          <a:prstGeom prst="rect">
            <a:avLst/>
          </a:prstGeom>
        </p:spPr>
      </p:pic>
      <p:sp>
        <p:nvSpPr>
          <p:cNvPr id="4" name="Rectangle 3"/>
          <p:cNvSpPr/>
          <p:nvPr/>
        </p:nvSpPr>
        <p:spPr>
          <a:xfrm>
            <a:off x="707888" y="0"/>
            <a:ext cx="6257617"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This phrase, uttered in my hearing yesterday, would have only conveyed the notion that she was about to be removed to Northumberland, to her own home. I should not have suspected that it meant she was dying; but I knew instantly now: it opened clear on my comprehension that Helen Burns was numbering her last days in this world, and that she was going to be taken to the region of spirits, if such region there were. I experienced a shock of horror, then a strong thrill of grief, then a desire – a necessity to see her; and I asked in what room she lay.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‘She is in Miss Temple’s room,’ said the nurse.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‘May I go up and speak to her?’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‘Oh no, child! It is not likely; and now it is time for you to come in; you’ll catch the fever if you stop out when the dew is falling.’</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 nurse closed the front door; I went in by the side entrance which led to the schoolroom: I was just in time; it was nine o’clock, and Miss Miller was calling the pupils to go to bed.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
        <p:nvSpPr>
          <p:cNvPr id="9" name="Rectangle 8"/>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9910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p.95-96</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518944"/>
            <a:ext cx="667170" cy="1000502"/>
          </a:xfrm>
          <a:prstGeom prst="rect">
            <a:avLst/>
          </a:prstGeom>
        </p:spPr>
      </p:pic>
      <p:sp>
        <p:nvSpPr>
          <p:cNvPr id="4" name="Rectangle 3"/>
          <p:cNvSpPr/>
          <p:nvPr/>
        </p:nvSpPr>
        <p:spPr>
          <a:xfrm>
            <a:off x="707888" y="0"/>
            <a:ext cx="6257618"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It might be two hours later, probably near eleven, when I – not having been able to fall asleep, and deeming, from the perfect silence of the dormitory, that my companions were all wrapt in profound repose – rose softly, put my from over my night-dress, and, without shoes, crept from the apartment, and set off in quest of Miss Temple’s room. It was quite at the other end of the house; but I knew my way; and the light of the unclouded summer moon, entering here and there at passage windows, enabled me to find it without difficulty. An odour of camphor and burnt vinegar warned me when I came near the fever-room: and I passed its door quickly, fearful lest the nurse who sat up all night should hear me. I dreaded being discovered and sent back; for I must see Helen – I must embrace her before she died – I must give her one last kiss, exchange with her one last word.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Having descended a staircase, traversed a portion of the house below, and succeeded in opening and shutting, without noise, two doors, I reached another flight of steps; these I mounted, and then just opposite to me was Miss Temple’s room. A light shone through the keyhole, and from under the door; a profound stillness pervaded the vicinity.</a:t>
            </a:r>
          </a:p>
        </p:txBody>
      </p:sp>
      <p:sp>
        <p:nvSpPr>
          <p:cNvPr id="9" name="Rectangle 8"/>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repose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camphor</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medicinal oil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traversed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crossed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pervaded the vicinity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spread through the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6660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p.96</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518944"/>
            <a:ext cx="667170" cy="1000502"/>
          </a:xfrm>
          <a:prstGeom prst="rect">
            <a:avLst/>
          </a:prstGeom>
        </p:spPr>
      </p:pic>
      <p:sp>
        <p:nvSpPr>
          <p:cNvPr id="4" name="Rectangle 3"/>
          <p:cNvSpPr/>
          <p:nvPr/>
        </p:nvSpPr>
        <p:spPr>
          <a:xfrm>
            <a:off x="707888" y="0"/>
            <a:ext cx="6257618" cy="70173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78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Coming near, I found the door slightly ajar; probably to admit some fresh air into the close abode of sickness. Indisposed to hesitate, and full of impatient impulses – soul and senses quivering with keen throes – I put it back and looked in. My eye sought Helen, and feared to find death.</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78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Close by Miss Temple’s bed, and half covered with its white curtains, there stood a little crib. I saw the outline of a form under the clothes, but the face was hid by the hangings: the nurse I had spoken to in the garden sat in an easy-chair, asleep; an </a:t>
            </a:r>
            <a:r>
              <a:rPr kumimoji="0" lang="en-GB" sz="178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unsnuffed</a:t>
            </a:r>
            <a:r>
              <a:rPr kumimoji="0" lang="en-GB" sz="178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candle burnt dimly on the table. Miss Temple was not to be seen: I knew afterwards that she had been called to a delirious patient in the fever-room. I advanced: then paused by the crib side: my hand was on the curtain, but I preferred speaking before I withdrew it. I still recoiled at the dread of seeing a corpse.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78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‘Helen!’ I whispered softly; ‘are you awake?’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78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She stirred herself, put back the curtain, and I saw her face, pale, wasted, but quite composed; she looked so little changed that my fear was instantly dissipated.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78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‘Can it be you, Jane?’ she asked, in her own gentle voice. </a:t>
            </a:r>
          </a:p>
        </p:txBody>
      </p:sp>
      <p:sp>
        <p:nvSpPr>
          <p:cNvPr id="10" name="Rectangle 9"/>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ajar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partly open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abode</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house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indisposed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unwilling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unsnuffed</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still lit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delirious</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hallucinating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recoiled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flinched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dissipated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disappeared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5096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44624"/>
            <a:ext cx="830750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Discuss the answers to these questions with a partner:</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12" name="TextBox 11"/>
          <p:cNvSpPr txBox="1"/>
          <p:nvPr/>
        </p:nvSpPr>
        <p:spPr>
          <a:xfrm>
            <a:off x="764691" y="692696"/>
            <a:ext cx="8307503" cy="30623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Why was Jane not playing with Helen Burns?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Whose pony is at the school, and why?</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 nurse says this about Helen: ‘He says she’ll not be here long.’ Where is Helen going to go?</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Where does Jane go that night?</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0F046FC-B45F-43FA-8CA9-D2B33785A8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306790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44624"/>
            <a:ext cx="8307503"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Discuss the answers to these questions with a partner:</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12" name="TextBox 11"/>
          <p:cNvSpPr txBox="1"/>
          <p:nvPr/>
        </p:nvSpPr>
        <p:spPr>
          <a:xfrm>
            <a:off x="764691" y="692696"/>
            <a:ext cx="8307503" cy="512448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Jane had not been playing with Helen Burns because Helen was sick with tuberculosis (known as </a:t>
            </a:r>
            <a:r>
              <a:rPr kumimoji="0" lang="en-GB" sz="2400" b="1" i="1" u="sng"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consumption</a:t>
            </a: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 in the Victorian era), and had been kept inside.</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The surgeon’s pony is at the school. He only comes to the school when someone there is very sick. Jane finds out that he is visiting Helen. </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Jane knows that Helen is going to die soon. Previously, Jane would have been naïve and thought that Helen was going back to her home in Northumberland. However, Jane now knows what the nurse means. </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Jane sets off in the dead of night to see Helen.</a:t>
            </a:r>
          </a:p>
        </p:txBody>
      </p:sp>
    </p:spTree>
    <p:extLst>
      <p:ext uri="{BB962C8B-B14F-4D97-AF65-F5344CB8AC3E}">
        <p14:creationId xmlns:p14="http://schemas.microsoft.com/office/powerpoint/2010/main" val="48727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107047"/>
            <a:ext cx="8307503" cy="21698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Let’s continue reading.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Let’s read.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from,</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 ‘‘Oh!’ I thought, ‘she is not going to die’’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96</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to the end of the chapter. </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8" name="Picture 6" descr="http://img.poptower.com/pic-45141/freya-park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38348" y="2357499"/>
            <a:ext cx="4160190" cy="41601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03325" y="6341258"/>
            <a:ext cx="183023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Burns</a:t>
            </a:r>
          </a:p>
        </p:txBody>
      </p:sp>
    </p:spTree>
    <p:extLst>
      <p:ext uri="{BB962C8B-B14F-4D97-AF65-F5344CB8AC3E}">
        <p14:creationId xmlns:p14="http://schemas.microsoft.com/office/powerpoint/2010/main" val="2195166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p.96-97</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518944"/>
            <a:ext cx="667170" cy="1000502"/>
          </a:xfrm>
          <a:prstGeom prst="rect">
            <a:avLst/>
          </a:prstGeom>
        </p:spPr>
      </p:pic>
      <p:sp>
        <p:nvSpPr>
          <p:cNvPr id="4" name="Rectangle 3"/>
          <p:cNvSpPr/>
          <p:nvPr/>
        </p:nvSpPr>
        <p:spPr>
          <a:xfrm>
            <a:off x="707888" y="0"/>
            <a:ext cx="6257618"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‘Oh!’ I thought, ‘she is not going to die; they are mistaken: she could not speak and look so calmly if she were.’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got on to her crib and kissed her: her forehead was cold, and her cheek both cold and thin, and so were her hand and wrist: but she smiled as of old.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‘Why are you come here, Jane? It is past eleven o’clock: I heard it strike some minutes since.’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came to see you, Helen: I heard you were very ill, and I could not sleep till I had spoken to you.’</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came to bid me good-bye, then: you are just in time probably.’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‘Are you going somewhere, Helen? Are you going home?’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‘Yes; to my long home – my last home.’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 no, Helen!’ I stopped, distressed. While I tried to devour my tears, a fit of coughing seized Helen; it did not, however, wake the nurse. When it was over, she lay some minutes exhausted; then she whispered –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‘Jane, your little feet are bare; lie down and cover yourself with my quilt.’</a:t>
            </a:r>
          </a:p>
        </p:txBody>
      </p:sp>
      <p:sp>
        <p:nvSpPr>
          <p:cNvPr id="9" name="Rectangle 8"/>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devour</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swallow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62867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p.97</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518944"/>
            <a:ext cx="667170" cy="1000502"/>
          </a:xfrm>
          <a:prstGeom prst="rect">
            <a:avLst/>
          </a:prstGeom>
        </p:spPr>
      </p:pic>
      <p:sp>
        <p:nvSpPr>
          <p:cNvPr id="4" name="Rectangle 3"/>
          <p:cNvSpPr/>
          <p:nvPr/>
        </p:nvSpPr>
        <p:spPr>
          <a:xfrm>
            <a:off x="704977" y="0"/>
            <a:ext cx="6260528"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did so: she put her arm over me, and I nestled close to her. After a long silence, she resumed, still whispering -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am very happy, Jane; and when you hear that I am dead, you must be sure and not grieve: there is nothing to grieve about. We all must die one day, and the illness which is removing me is not painful; it is gentle and gradual: my mind is at rest. I leave no one to regret me much: I have only a father; and he is lately married, and will not miss me. By dying young, I shall escape great sufferings. I had not qualities or talents to make my way very well in the world: I should have been continually at fault.’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 where are you going to, Helen? Can you see? Do you know?’</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believe; I have faith: I am going to God.’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“Where is God?  What is God?”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‘My Maker and yours, who will never destroy what He created. I rely implicitly on His power, and confide wholly in His goodness: I count the hours till that eventful one arrives which shall restore me to Him, reveal Him to me.’</a:t>
            </a:r>
          </a:p>
        </p:txBody>
      </p:sp>
      <p:sp>
        <p:nvSpPr>
          <p:cNvPr id="9" name="Rectangle 8"/>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confide</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8496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p.97-98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518944"/>
            <a:ext cx="667170" cy="1000502"/>
          </a:xfrm>
          <a:prstGeom prst="rect">
            <a:avLst/>
          </a:prstGeom>
        </p:spPr>
      </p:pic>
      <p:sp>
        <p:nvSpPr>
          <p:cNvPr id="4" name="Rectangle 3"/>
          <p:cNvSpPr/>
          <p:nvPr/>
        </p:nvSpPr>
        <p:spPr>
          <a:xfrm>
            <a:off x="687528" y="0"/>
            <a:ext cx="6277977"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are sure, then, Helen that there is such a place as heaven; and that our souls can get to it when we die?’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am sure there is a future state; I believe God is good; I can resign my immortal part to Him without any misgiving. God is my father; God is my friend: I love Him; I believe He loves me.’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shall I see you again, Helen, when I die?’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will come to the same region of happiness: be received by the same mighty universal Parent, no doubt, dear Jane.’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Again I questioned; but this time only in thought. ‘Where is that region? Does it exist?’ And I clasped my arms closer round Helen; she seemed dearer to me than ever; I felt as if I could not let her go; I lay with my face hidden on her neck. Presently she said in the sweetest tone –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‘How comfortable I am! That last fit of coughing has tired me a little; I feel as if I could sleep: but don’t leave me, Jane; I like to have you near 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‘I’ll stay with you, dear Helen: no one shall take me away.’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‘Are you warm, darling?’</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‘Yes.’</a:t>
            </a:r>
            <a:r>
              <a:rPr kumimoji="0" lang="en-GB" sz="178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
        <p:nvSpPr>
          <p:cNvPr id="9" name="Rectangle 8"/>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immortal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undying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misgiving</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doubt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7326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1030754765"/>
              </p:ext>
            </p:extLst>
          </p:nvPr>
        </p:nvGraphicFramePr>
        <p:xfrm>
          <a:off x="707887" y="0"/>
          <a:ext cx="8436113" cy="6858000"/>
        </p:xfrm>
        <a:graphic>
          <a:graphicData uri="http://schemas.openxmlformats.org/drawingml/2006/table">
            <a:tbl>
              <a:tblPr firstRow="1" bandRow="1">
                <a:tableStyleId>{69CF1AB2-1976-4502-BF36-3FF5EA218861}</a:tableStyleId>
              </a:tblPr>
              <a:tblGrid>
                <a:gridCol w="5016241">
                  <a:extLst>
                    <a:ext uri="{9D8B030D-6E8A-4147-A177-3AD203B41FA5}">
                      <a16:colId xmlns:a16="http://schemas.microsoft.com/office/drawing/2014/main" val="20000"/>
                    </a:ext>
                  </a:extLst>
                </a:gridCol>
                <a:gridCol w="3419872">
                  <a:extLst>
                    <a:ext uri="{9D8B030D-6E8A-4147-A177-3AD203B41FA5}">
                      <a16:colId xmlns:a16="http://schemas.microsoft.com/office/drawing/2014/main" val="20001"/>
                    </a:ext>
                  </a:extLst>
                </a:gridCol>
              </a:tblGrid>
              <a:tr h="44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Century Gothic" panose="020B0502020202020204" pitchFamily="34" charset="0"/>
                        </a:rPr>
                        <a:t>Do Now:</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rPr>
                        <a:t>Why is</a:t>
                      </a:r>
                      <a:r>
                        <a:rPr kumimoji="0" lang="en-US" sz="900" b="0" i="0" u="none" strike="noStrike" kern="1200" cap="none" spc="0" normalizeH="0" noProof="0" dirty="0">
                          <a:ln>
                            <a:noFill/>
                          </a:ln>
                          <a:solidFill>
                            <a:prstClr val="black"/>
                          </a:solidFill>
                          <a:effectLst/>
                          <a:uLnTx/>
                          <a:uFillTx/>
                          <a:latin typeface="Century Gothic" panose="020B0502020202020204" pitchFamily="34" charset="0"/>
                        </a:rPr>
                        <a:t> Jane spending less time with Miss Temple?</a:t>
                      </a: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rPr>
                        <a:t>What disease</a:t>
                      </a:r>
                      <a:r>
                        <a:rPr kumimoji="0" lang="en-US" sz="900" b="0" i="0" u="none" strike="noStrike" kern="1200" cap="none" spc="0" normalizeH="0" noProof="0" dirty="0">
                          <a:ln>
                            <a:noFill/>
                          </a:ln>
                          <a:solidFill>
                            <a:prstClr val="black"/>
                          </a:solidFill>
                          <a:effectLst/>
                          <a:uLnTx/>
                          <a:uFillTx/>
                          <a:latin typeface="Century Gothic" panose="020B0502020202020204" pitchFamily="34" charset="0"/>
                        </a:rPr>
                        <a:t> is spreading through Lowood School?</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baseline="0" dirty="0">
                          <a:solidFill>
                            <a:prstClr val="black"/>
                          </a:solidFill>
                          <a:latin typeface="Century Gothic" panose="020B0502020202020204" pitchFamily="34" charset="0"/>
                        </a:rPr>
                        <a:t>List 2</a:t>
                      </a:r>
                      <a:r>
                        <a:rPr lang="en-US" sz="900" b="0" dirty="0">
                          <a:solidFill>
                            <a:prstClr val="black"/>
                          </a:solidFill>
                          <a:latin typeface="Century Gothic" panose="020B0502020202020204" pitchFamily="34" charset="0"/>
                        </a:rPr>
                        <a:t> adjectives to describe Helen Burns.</a:t>
                      </a:r>
                    </a:p>
                    <a:p>
                      <a:pPr marL="457200" lvl="0" indent="-457200" defTabSz="914400">
                        <a:buFont typeface="+mj-lt"/>
                        <a:buAutoNum type="arabicPeriod"/>
                        <a:defRPr/>
                      </a:pPr>
                      <a:r>
                        <a:rPr lang="en-US" sz="900" b="0" dirty="0">
                          <a:solidFill>
                            <a:prstClr val="black"/>
                          </a:solidFill>
                          <a:latin typeface="Century Gothic" panose="020B0502020202020204" pitchFamily="34" charset="0"/>
                        </a:rPr>
                        <a:t>Helen believes that sinners will be allowed into heaven if they believe in God and ask for forgiveness. True or False?</a:t>
                      </a: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GB" sz="900" b="0" dirty="0">
                          <a:solidFill>
                            <a:prstClr val="black"/>
                          </a:solidFill>
                          <a:latin typeface="Century Gothic" panose="020B0502020202020204" pitchFamily="34" charset="0"/>
                        </a:rPr>
                        <a:t>Why is Helen Burns important to Jane?</a:t>
                      </a:r>
                    </a:p>
                  </a:txBody>
                  <a:tcPr marL="68400" marR="68400" marT="0" marB="0"/>
                </a:tc>
                <a:tc>
                  <a:txBody>
                    <a:bodyPr/>
                    <a:lstStyle/>
                    <a:p>
                      <a:pPr>
                        <a:lnSpc>
                          <a:spcPct val="100000"/>
                        </a:lnSpc>
                        <a:spcBef>
                          <a:spcPts val="0"/>
                        </a:spcBef>
                        <a:spcAft>
                          <a:spcPts val="0"/>
                        </a:spcAft>
                      </a:pPr>
                      <a:endParaRPr lang="en-GB"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116632">
                <a:tc>
                  <a:txBody>
                    <a:bodyPr/>
                    <a:lstStyle/>
                    <a:p>
                      <a:pPr>
                        <a:lnSpc>
                          <a:spcPct val="100000"/>
                        </a:lnSpc>
                        <a:spcBef>
                          <a:spcPts val="0"/>
                        </a:spcBef>
                        <a:spcAft>
                          <a:spcPts val="0"/>
                        </a:spcAft>
                      </a:pPr>
                      <a:r>
                        <a:rPr lang="en-GB" sz="900" b="1" baseline="0" dirty="0">
                          <a:solidFill>
                            <a:schemeClr val="bg1"/>
                          </a:solidFill>
                          <a:latin typeface="Century Gothic" panose="020B0502020202020204" pitchFamily="34" charset="0"/>
                        </a:rPr>
                        <a:t>Recap:</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bg1"/>
                          </a:solidFill>
                          <a:latin typeface="Century Gothic" panose="020B0502020202020204" pitchFamily="34" charset="0"/>
                        </a:rPr>
                        <a:t>Make a list of the good parts of living at Lowood in the spring.</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bg1"/>
                          </a:solidFill>
                          <a:latin typeface="Century Gothic" panose="020B0502020202020204" pitchFamily="34" charset="0"/>
                        </a:rPr>
                        <a:t>Make a list of the bad parts of living at Lowood in the spring. </a:t>
                      </a:r>
                    </a:p>
                  </a:txBody>
                  <a:tcPr marL="68400" marR="68400" marT="0" marB="0"/>
                </a:tc>
                <a:tc>
                  <a:txBody>
                    <a:bodyPr/>
                    <a:lstStyle/>
                    <a:p>
                      <a:pPr>
                        <a:lnSpc>
                          <a:spcPct val="100000"/>
                        </a:lnSpc>
                        <a:spcBef>
                          <a:spcPts val="0"/>
                        </a:spcBef>
                        <a:spcAft>
                          <a:spcPts val="0"/>
                        </a:spcAft>
                      </a:pPr>
                      <a:endParaRPr lang="en-GB" sz="900" b="0" baseline="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1"/>
                  </a:ext>
                </a:extLst>
              </a:tr>
              <a:tr h="38904">
                <a:tc>
                  <a:txBody>
                    <a:bodyPr/>
                    <a:lstStyle/>
                    <a:p>
                      <a:pPr>
                        <a:lnSpc>
                          <a:spcPct val="100000"/>
                        </a:lnSpc>
                        <a:spcBef>
                          <a:spcPts val="0"/>
                        </a:spcBef>
                        <a:spcAft>
                          <a:spcPts val="0"/>
                        </a:spcAft>
                      </a:pPr>
                      <a:r>
                        <a:rPr lang="en-GB" sz="900" b="1" baseline="0" dirty="0">
                          <a:solidFill>
                            <a:schemeClr val="bg1"/>
                          </a:solidFill>
                          <a:effectLst/>
                          <a:latin typeface="Century Gothic" panose="020B0502020202020204" pitchFamily="34" charset="0"/>
                          <a:ea typeface="Calibri"/>
                          <a:cs typeface="Times New Roman"/>
                        </a:rPr>
                        <a:t>Reading</a:t>
                      </a:r>
                    </a:p>
                    <a:p>
                      <a:pPr>
                        <a:lnSpc>
                          <a:spcPct val="100000"/>
                        </a:lnSpc>
                        <a:spcBef>
                          <a:spcPts val="0"/>
                        </a:spcBef>
                        <a:spcAft>
                          <a:spcPts val="0"/>
                        </a:spcAft>
                      </a:pPr>
                      <a:r>
                        <a:rPr lang="en-GB" sz="900" b="0" baseline="0" dirty="0">
                          <a:solidFill>
                            <a:schemeClr val="bg1"/>
                          </a:solidFill>
                          <a:effectLst/>
                          <a:latin typeface="Century Gothic" panose="020B0502020202020204" pitchFamily="34" charset="0"/>
                          <a:ea typeface="Calibri"/>
                          <a:cs typeface="Times New Roman"/>
                        </a:rPr>
                        <a:t>Read the passage where Jane describes Helen’s sickness and going to visit her when the surgeon comes to see her. </a:t>
                      </a:r>
                    </a:p>
                    <a:p>
                      <a:pPr>
                        <a:lnSpc>
                          <a:spcPct val="100000"/>
                        </a:lnSpc>
                        <a:spcBef>
                          <a:spcPts val="0"/>
                        </a:spcBef>
                        <a:spcAft>
                          <a:spcPts val="0"/>
                        </a:spcAft>
                      </a:pPr>
                      <a:r>
                        <a:rPr lang="en-GB" sz="900" b="0" baseline="0" dirty="0">
                          <a:solidFill>
                            <a:schemeClr val="bg1"/>
                          </a:solidFill>
                          <a:effectLst/>
                          <a:latin typeface="Century Gothic" panose="020B0502020202020204" pitchFamily="34" charset="0"/>
                          <a:ea typeface="Calibri"/>
                          <a:cs typeface="Times New Roman"/>
                        </a:rPr>
                        <a:t>Read from, ‘And where, meantime, was Helen Burns?’ (page 93)</a:t>
                      </a:r>
                    </a:p>
                    <a:p>
                      <a:pPr>
                        <a:lnSpc>
                          <a:spcPct val="100000"/>
                        </a:lnSpc>
                        <a:spcBef>
                          <a:spcPts val="0"/>
                        </a:spcBef>
                        <a:spcAft>
                          <a:spcPts val="0"/>
                        </a:spcAft>
                      </a:pPr>
                      <a:r>
                        <a:rPr lang="en-GB" sz="900" b="0" baseline="0" dirty="0">
                          <a:solidFill>
                            <a:schemeClr val="bg1"/>
                          </a:solidFill>
                          <a:effectLst/>
                          <a:latin typeface="Century Gothic" panose="020B0502020202020204" pitchFamily="34" charset="0"/>
                          <a:ea typeface="Calibri"/>
                          <a:cs typeface="Times New Roman"/>
                        </a:rPr>
                        <a:t>Read to, ‘…in her own, gentle voice.’ (page 96)</a:t>
                      </a:r>
                    </a:p>
                    <a:p>
                      <a:pPr>
                        <a:lnSpc>
                          <a:spcPct val="100000"/>
                        </a:lnSpc>
                        <a:spcBef>
                          <a:spcPts val="0"/>
                        </a:spcBef>
                        <a:spcAft>
                          <a:spcPts val="0"/>
                        </a:spcAft>
                      </a:pPr>
                      <a:r>
                        <a:rPr lang="en-GB" sz="900" b="0" baseline="0" dirty="0">
                          <a:solidFill>
                            <a:schemeClr val="bg1"/>
                          </a:solidFill>
                          <a:effectLst/>
                          <a:latin typeface="Century Gothic" panose="020B0502020202020204" pitchFamily="34" charset="0"/>
                          <a:ea typeface="Calibri"/>
                          <a:cs typeface="Times New Roman"/>
                        </a:rPr>
                        <a:t>There are some check for understanding questions after the passage to assess students’ comprehension of the extract.</a:t>
                      </a:r>
                    </a:p>
                  </a:txBody>
                  <a:tcPr marL="68400" marR="68400" marT="0" marB="0"/>
                </a:tc>
                <a:tc>
                  <a:txBody>
                    <a:bodyPr/>
                    <a:lstStyle/>
                    <a:p>
                      <a:pPr>
                        <a:lnSpc>
                          <a:spcPct val="100000"/>
                        </a:lnSpc>
                        <a:spcBef>
                          <a:spcPts val="0"/>
                        </a:spcBef>
                        <a:spcAft>
                          <a:spcPts val="0"/>
                        </a:spcAft>
                      </a:pPr>
                      <a:endParaRPr lang="en-GB"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2"/>
                  </a:ext>
                </a:extLst>
              </a:tr>
              <a:tr h="0">
                <a:tc>
                  <a:txBody>
                    <a:bodyPr/>
                    <a:lstStyle/>
                    <a:p>
                      <a:pPr>
                        <a:lnSpc>
                          <a:spcPct val="100000"/>
                        </a:lnSpc>
                        <a:spcBef>
                          <a:spcPts val="0"/>
                        </a:spcBef>
                        <a:spcAft>
                          <a:spcPts val="0"/>
                        </a:spcAft>
                      </a:pPr>
                      <a:r>
                        <a:rPr lang="en-GB" sz="900" b="1" baseline="0" dirty="0">
                          <a:solidFill>
                            <a:schemeClr val="bg1"/>
                          </a:solidFill>
                          <a:effectLst/>
                          <a:latin typeface="Century Gothic" panose="020B0502020202020204" pitchFamily="34" charset="0"/>
                          <a:ea typeface="Calibri"/>
                          <a:cs typeface="Times New Roman"/>
                        </a:rPr>
                        <a:t>Reading</a:t>
                      </a:r>
                    </a:p>
                    <a:p>
                      <a:pPr>
                        <a:lnSpc>
                          <a:spcPct val="100000"/>
                        </a:lnSpc>
                        <a:spcBef>
                          <a:spcPts val="0"/>
                        </a:spcBef>
                        <a:spcAft>
                          <a:spcPts val="0"/>
                        </a:spcAft>
                      </a:pPr>
                      <a:r>
                        <a:rPr lang="en-GB" sz="900" b="0" baseline="0" dirty="0">
                          <a:solidFill>
                            <a:schemeClr val="bg1"/>
                          </a:solidFill>
                          <a:effectLst/>
                          <a:latin typeface="Century Gothic" panose="020B0502020202020204" pitchFamily="34" charset="0"/>
                          <a:ea typeface="Calibri"/>
                          <a:cs typeface="Times New Roman"/>
                        </a:rPr>
                        <a:t>Continue reading to the end of the chapter, where Helen’s death is described. </a:t>
                      </a:r>
                    </a:p>
                    <a:p>
                      <a:pPr>
                        <a:lnSpc>
                          <a:spcPct val="100000"/>
                        </a:lnSpc>
                        <a:spcBef>
                          <a:spcPts val="0"/>
                        </a:spcBef>
                        <a:spcAft>
                          <a:spcPts val="0"/>
                        </a:spcAft>
                      </a:pPr>
                      <a:r>
                        <a:rPr lang="en-GB" sz="900" b="0" baseline="0" dirty="0">
                          <a:solidFill>
                            <a:schemeClr val="bg1"/>
                          </a:solidFill>
                          <a:effectLst/>
                          <a:latin typeface="Century Gothic" panose="020B0502020202020204" pitchFamily="34" charset="0"/>
                          <a:ea typeface="Calibri"/>
                          <a:cs typeface="Times New Roman"/>
                        </a:rPr>
                        <a:t>Following the reading, students take a moment to reflect on what they have read, and write their initial response to Helen’s death.</a:t>
                      </a:r>
                    </a:p>
                    <a:p>
                      <a:pPr>
                        <a:lnSpc>
                          <a:spcPct val="100000"/>
                        </a:lnSpc>
                        <a:spcBef>
                          <a:spcPts val="0"/>
                        </a:spcBef>
                        <a:spcAft>
                          <a:spcPts val="0"/>
                        </a:spcAft>
                      </a:pPr>
                      <a:r>
                        <a:rPr lang="en-GB" sz="900" b="0" baseline="0" dirty="0">
                          <a:solidFill>
                            <a:schemeClr val="bg1"/>
                          </a:solidFill>
                          <a:effectLst/>
                          <a:latin typeface="Century Gothic" panose="020B0502020202020204" pitchFamily="34" charset="0"/>
                          <a:ea typeface="Calibri"/>
                          <a:cs typeface="Times New Roman"/>
                        </a:rPr>
                        <a:t>After this, they can discuss their reactions with a partner, along with some suggested discussion points. Following this, students return to their initial response to Helen’s death and revise.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3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baseline="0" dirty="0">
                          <a:solidFill>
                            <a:schemeClr val="bg1"/>
                          </a:solidFill>
                          <a:latin typeface="Century Gothic" panose="020B0502020202020204" pitchFamily="34" charset="0"/>
                        </a:rPr>
                        <a:t>Helen Burns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baseline="0" dirty="0">
                          <a:solidFill>
                            <a:schemeClr val="bg1"/>
                          </a:solidFill>
                          <a:latin typeface="Century Gothic" panose="020B0502020202020204" pitchFamily="34" charset="0"/>
                        </a:rPr>
                        <a:t>Students are going to write an answer to this question: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Century Gothic" panose="020B0502020202020204" pitchFamily="34" charset="0"/>
                        </a:rPr>
                        <a:t>How does Charlotte Brontë present Helen Burns in ‘Jane Eyre’?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baseline="0" dirty="0">
                          <a:solidFill>
                            <a:schemeClr val="bg1"/>
                          </a:solidFill>
                          <a:latin typeface="Century Gothic" panose="020B0502020202020204" pitchFamily="34" charset="0"/>
                        </a:rPr>
                        <a:t>To answer this, students will need to look closely at some extracts concerning Helen Burns from the novel.</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baseline="0" dirty="0">
                          <a:solidFill>
                            <a:schemeClr val="bg1"/>
                          </a:solidFill>
                          <a:latin typeface="Century Gothic" panose="020B0502020202020204" pitchFamily="34" charset="0"/>
                        </a:rPr>
                        <a:t>Model analysing a passage from today’s reading. Explore the passage in the context of the question students are going to answer.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bg1"/>
                          </a:solidFill>
                          <a:effectLst/>
                          <a:latin typeface="Century Gothic" panose="020B0502020202020204" pitchFamily="34" charset="0"/>
                          <a:ea typeface="Calibri"/>
                          <a:cs typeface="Times New Roman"/>
                        </a:rPr>
                        <a:t>Note that this</a:t>
                      </a:r>
                      <a:r>
                        <a:rPr lang="en-GB" sz="900" b="0" baseline="0" dirty="0">
                          <a:solidFill>
                            <a:schemeClr val="bg1"/>
                          </a:solidFill>
                          <a:effectLst/>
                          <a:latin typeface="Century Gothic" panose="020B0502020202020204" pitchFamily="34" charset="0"/>
                          <a:ea typeface="Calibri"/>
                          <a:cs typeface="Times New Roman"/>
                        </a:rPr>
                        <a:t> task will begin to provide students with content for their end of term assessment. The question invites students to consider writer’s craft and purpose, as well as textual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baseline="0" dirty="0">
                          <a:solidFill>
                            <a:schemeClr val="bg1"/>
                          </a:solidFill>
                          <a:effectLst/>
                          <a:latin typeface="Century Gothic" panose="020B0502020202020204" pitchFamily="34" charset="0"/>
                          <a:ea typeface="Calibri"/>
                          <a:cs typeface="Times New Roman"/>
                        </a:rPr>
                        <a:t>Content here will also prove useful for the final assessment. </a:t>
                      </a:r>
                    </a:p>
                  </a:txBody>
                  <a:tcPr marL="68400" marR="68400" marT="0" marB="0"/>
                </a:tc>
                <a:extLst>
                  <a:ext uri="{0D108BD9-81ED-4DB2-BD59-A6C34878D82A}">
                    <a16:rowId xmlns:a16="http://schemas.microsoft.com/office/drawing/2014/main" val="10004"/>
                  </a:ext>
                </a:extLst>
              </a:tr>
              <a:tr h="3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baseline="0" dirty="0">
                          <a:solidFill>
                            <a:schemeClr val="bg1"/>
                          </a:solidFill>
                          <a:latin typeface="Century Gothic" panose="020B0502020202020204" pitchFamily="34" charset="0"/>
                        </a:rPr>
                        <a:t>Helen Burns passages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baseline="0" dirty="0">
                          <a:solidFill>
                            <a:schemeClr val="bg1"/>
                          </a:solidFill>
                          <a:latin typeface="Century Gothic" panose="020B0502020202020204" pitchFamily="34" charset="0"/>
                        </a:rPr>
                        <a:t>Students work in pairs to annotate and analyse the provided passages. You may want to ask students to consider the context of each of the passages before analysing.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baseline="0" dirty="0">
                          <a:solidFill>
                            <a:schemeClr val="bg1"/>
                          </a:solidFill>
                          <a:latin typeface="Century Gothic" panose="020B0502020202020204" pitchFamily="34" charset="0"/>
                        </a:rPr>
                        <a:t>Students will benefit from accessing these resources in the next lesson.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effectLst/>
                          <a:latin typeface="Century Gothic" panose="020B0502020202020204" pitchFamily="34" charset="0"/>
                          <a:ea typeface="Calibri"/>
                          <a:cs typeface="Times New Roman"/>
                        </a:rPr>
                        <a:t>Resource: Helen Burns quotations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bg1"/>
                          </a:solidFill>
                          <a:effectLst/>
                          <a:latin typeface="Century Gothic" panose="020B0502020202020204" pitchFamily="34" charset="0"/>
                          <a:ea typeface="Calibri"/>
                          <a:cs typeface="Times New Roman"/>
                        </a:rPr>
                        <a:t>Consider</a:t>
                      </a:r>
                      <a:r>
                        <a:rPr lang="en-GB" sz="900" b="0" baseline="0" dirty="0">
                          <a:solidFill>
                            <a:schemeClr val="bg1"/>
                          </a:solidFill>
                          <a:effectLst/>
                          <a:latin typeface="Century Gothic" panose="020B0502020202020204" pitchFamily="34" charset="0"/>
                          <a:ea typeface="Calibri"/>
                          <a:cs typeface="Times New Roman"/>
                        </a:rPr>
                        <a:t> how you may want tom scaffold or model this further. You may want to model the first extract as a class, and ask students to complete the second passage in pairs, or provide students with an additional/alternative passage to annotate. |</a:t>
                      </a:r>
                      <a:endParaRPr lang="en-GB"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5"/>
                  </a:ext>
                </a:extLst>
              </a:tr>
              <a:tr h="3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Century Gothic" panose="020B0502020202020204" pitchFamily="34" charset="0"/>
                        </a:rPr>
                        <a:t>How does Charlotte Brontë present Helen Burns in ‘Jane Eyre’?</a:t>
                      </a:r>
                    </a:p>
                    <a:p>
                      <a:pPr>
                        <a:lnSpc>
                          <a:spcPct val="100000"/>
                        </a:lnSpc>
                        <a:spcBef>
                          <a:spcPts val="0"/>
                        </a:spcBef>
                        <a:spcAft>
                          <a:spcPts val="0"/>
                        </a:spcAft>
                      </a:pPr>
                      <a:r>
                        <a:rPr lang="en-GB" sz="900" b="0" baseline="0" dirty="0">
                          <a:solidFill>
                            <a:schemeClr val="bg1"/>
                          </a:solidFill>
                          <a:effectLst/>
                          <a:latin typeface="Century Gothic" panose="020B0502020202020204" pitchFamily="34" charset="0"/>
                          <a:ea typeface="Calibri"/>
                          <a:cs typeface="Times New Roman"/>
                        </a:rPr>
                        <a:t>There is a suggested paragraph scaffold here, followed by a model paragraph. </a:t>
                      </a:r>
                    </a:p>
                    <a:p>
                      <a:pPr>
                        <a:lnSpc>
                          <a:spcPct val="100000"/>
                        </a:lnSpc>
                        <a:spcBef>
                          <a:spcPts val="0"/>
                        </a:spcBef>
                        <a:spcAft>
                          <a:spcPts val="0"/>
                        </a:spcAft>
                      </a:pPr>
                      <a:r>
                        <a:rPr lang="en-GB" sz="900" b="0" baseline="0" dirty="0">
                          <a:solidFill>
                            <a:schemeClr val="bg1"/>
                          </a:solidFill>
                          <a:effectLst/>
                          <a:latin typeface="Century Gothic" panose="020B0502020202020204" pitchFamily="34" charset="0"/>
                          <a:ea typeface="Calibri"/>
                          <a:cs typeface="Times New Roman"/>
                        </a:rPr>
                        <a:t>Following this, students review their annotated extracts from the previous lesson to write their own paragraph in pairs.</a:t>
                      </a:r>
                    </a:p>
                  </a:txBody>
                  <a:tcPr marL="68400" marR="68400" marT="0" marB="0"/>
                </a:tc>
                <a:tc>
                  <a:txBody>
                    <a:bodyPr/>
                    <a:lstStyle/>
                    <a:p>
                      <a:pPr>
                        <a:lnSpc>
                          <a:spcPct val="100000"/>
                        </a:lnSpc>
                        <a:spcBef>
                          <a:spcPts val="0"/>
                        </a:spcBef>
                        <a:spcAft>
                          <a:spcPts val="0"/>
                        </a:spcAft>
                      </a:pPr>
                      <a:r>
                        <a:rPr lang="en-GB" sz="900" b="0" dirty="0">
                          <a:solidFill>
                            <a:schemeClr val="bg1"/>
                          </a:solidFill>
                          <a:effectLst/>
                          <a:latin typeface="Century Gothic" panose="020B0502020202020204" pitchFamily="34" charset="0"/>
                          <a:ea typeface="Calibri"/>
                          <a:cs typeface="Times New Roman"/>
                        </a:rPr>
                        <a:t>Consider how you will scaffold and model these different activities. For instance, you may</a:t>
                      </a:r>
                      <a:r>
                        <a:rPr lang="en-GB" sz="900" b="0" baseline="0" dirty="0">
                          <a:solidFill>
                            <a:schemeClr val="bg1"/>
                          </a:solidFill>
                          <a:effectLst/>
                          <a:latin typeface="Century Gothic" panose="020B0502020202020204" pitchFamily="34" charset="0"/>
                          <a:ea typeface="Calibri"/>
                          <a:cs typeface="Times New Roman"/>
                        </a:rPr>
                        <a:t> want to remove the section on historical context, or you may wish to draw particular attention to it, or even ask students to improve this part of the provided model.</a:t>
                      </a:r>
                    </a:p>
                    <a:p>
                      <a:pPr>
                        <a:lnSpc>
                          <a:spcPct val="100000"/>
                        </a:lnSpc>
                        <a:spcBef>
                          <a:spcPts val="0"/>
                        </a:spcBef>
                        <a:spcAft>
                          <a:spcPts val="0"/>
                        </a:spcAft>
                      </a:pPr>
                      <a:r>
                        <a:rPr lang="en-GB" sz="900" b="0" baseline="0" dirty="0">
                          <a:solidFill>
                            <a:schemeClr val="bg1"/>
                          </a:solidFill>
                          <a:effectLst/>
                          <a:latin typeface="Century Gothic" panose="020B0502020202020204" pitchFamily="34" charset="0"/>
                          <a:ea typeface="Calibri"/>
                          <a:cs typeface="Times New Roman"/>
                        </a:rPr>
                        <a:t>Similarly, consider how you will scaffold or model the paired writing. Do you need to provide additional sentence stems, or compose a paragraph as a class? How will you ask students to review their paired work? Show Call? Peer/self review?</a:t>
                      </a:r>
                      <a:endParaRPr lang="en-GB"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6"/>
                  </a:ext>
                </a:extLst>
              </a:tr>
              <a:tr h="0">
                <a:tc>
                  <a:txBody>
                    <a:bodyPr/>
                    <a:lstStyle/>
                    <a:p>
                      <a:pPr algn="l">
                        <a:lnSpc>
                          <a:spcPct val="100000"/>
                        </a:lnSpc>
                        <a:spcAft>
                          <a:spcPts val="0"/>
                        </a:spcAft>
                      </a:pPr>
                      <a:r>
                        <a:rPr lang="en-GB" sz="900" b="1" dirty="0">
                          <a:effectLst/>
                          <a:latin typeface="Century Gothic" panose="020B0502020202020204" pitchFamily="34" charset="0"/>
                          <a:ea typeface="Calibri"/>
                          <a:cs typeface="Times New Roman"/>
                        </a:rPr>
                        <a:t>Mastery assessment plenary</a:t>
                      </a:r>
                    </a:p>
                    <a:p>
                      <a:pPr algn="l">
                        <a:lnSpc>
                          <a:spcPct val="100000"/>
                        </a:lnSpc>
                        <a:spcAft>
                          <a:spcPts val="0"/>
                        </a:spcAft>
                      </a:pPr>
                      <a:r>
                        <a:rPr lang="en-GB" sz="900" b="0" dirty="0">
                          <a:effectLst/>
                          <a:latin typeface="Century Gothic" panose="020B0502020202020204" pitchFamily="34" charset="0"/>
                          <a:ea typeface="Calibri"/>
                          <a:cs typeface="Times New Roman"/>
                        </a:rPr>
                        <a:t>Students complete quiz.</a:t>
                      </a:r>
                    </a:p>
                    <a:p>
                      <a:pPr algn="l">
                        <a:lnSpc>
                          <a:spcPct val="100000"/>
                        </a:lnSpc>
                        <a:spcAft>
                          <a:spcPts val="0"/>
                        </a:spcAft>
                      </a:pPr>
                      <a:endParaRPr lang="en-GB" sz="900" dirty="0">
                        <a:effectLst/>
                        <a:latin typeface="Century Gothic" pitchFamily="34" charset="0"/>
                        <a:ea typeface="Calibri"/>
                        <a:cs typeface="Times New Roman"/>
                      </a:endParaRPr>
                    </a:p>
                  </a:txBody>
                  <a:tcPr marL="68400" marR="68400" marT="0" marB="0"/>
                </a:tc>
                <a:tc>
                  <a:txBody>
                    <a:bodyPr/>
                    <a:lstStyle/>
                    <a:p>
                      <a:pPr>
                        <a:lnSpc>
                          <a:spcPct val="100000"/>
                        </a:lnSpc>
                        <a:spcAft>
                          <a:spcPts val="0"/>
                        </a:spcAft>
                      </a:pPr>
                      <a:endParaRPr lang="en-GB"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858170819"/>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p.98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518944"/>
            <a:ext cx="667170" cy="1000502"/>
          </a:xfrm>
          <a:prstGeom prst="rect">
            <a:avLst/>
          </a:prstGeom>
        </p:spPr>
      </p:pic>
      <p:sp>
        <p:nvSpPr>
          <p:cNvPr id="4" name="Rectangle 3"/>
          <p:cNvSpPr/>
          <p:nvPr/>
        </p:nvSpPr>
        <p:spPr>
          <a:xfrm>
            <a:off x="707888" y="0"/>
            <a:ext cx="6257618"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‘Good-night, Jane.’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‘Good-night, Helen.’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She kissed me, and I her, and we both soon slumbered.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When I awoke it was day: an unusual movement roused me; I looked up; it was somebody’s arms; the nurse held me; she was carrying me through the passage back to the dormitory. I was not reprimanded for leaving my bed; people had something else to think about: no explanation was afforded then to my many questions; but a day or two afterwards I learned that Miss Temple, on returning to her own room at dawn, had found me laid in a little crib; my face against Helen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Burns’s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shoulder, my arms around her neck. I was asleep, and Helen was – dead.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Her grave is in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Brocklebridge</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Churchyard: for fifteen years after her death it was only covered by a grassy mound; but now a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gray</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marble tablet marks the spot, inscribed with her name, and the word ‘</a:t>
            </a:r>
            <a:r>
              <a:rPr kumimoji="0" lang="en-GB" sz="1800" b="0" i="1"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Resurgam</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
        <p:nvSpPr>
          <p:cNvPr id="9" name="Rectangle 8"/>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roused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awakened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mound</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hill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Resurgam</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Latin for ‘I shall rise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24638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278957"/>
            <a:ext cx="830750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was asleep, and Helen was—dead.’</a:t>
            </a: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Helen Burns</a:t>
            </a:r>
          </a:p>
        </p:txBody>
      </p:sp>
      <p:pic>
        <p:nvPicPr>
          <p:cNvPr id="8" name="Picture 7"/>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1816499" y="1142689"/>
            <a:ext cx="6203893" cy="4326399"/>
          </a:xfrm>
          <a:prstGeom prst="rect">
            <a:avLst/>
          </a:prstGeom>
        </p:spPr>
      </p:pic>
      <p:sp>
        <p:nvSpPr>
          <p:cNvPr id="11" name="TextBox 10"/>
          <p:cNvSpPr txBox="1"/>
          <p:nvPr/>
        </p:nvSpPr>
        <p:spPr>
          <a:xfrm>
            <a:off x="1930445" y="5748045"/>
            <a:ext cx="5976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On your own, write down your reaction to the passage we have just read.</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2" name="Picture 11">
            <a:extLst>
              <a:ext uri="{FF2B5EF4-FFF2-40B4-BE49-F238E27FC236}">
                <a16:creationId xmlns:a16="http://schemas.microsoft.com/office/drawing/2014/main" id="{0F631DA6-1B93-42AD-9F0F-282E472F07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66" y="44624"/>
            <a:ext cx="561951" cy="720000"/>
          </a:xfrm>
          <a:prstGeom prst="rect">
            <a:avLst/>
          </a:prstGeom>
        </p:spPr>
      </p:pic>
      <p:pic>
        <p:nvPicPr>
          <p:cNvPr id="13" name="Picture 12">
            <a:extLst>
              <a:ext uri="{FF2B5EF4-FFF2-40B4-BE49-F238E27FC236}">
                <a16:creationId xmlns:a16="http://schemas.microsoft.com/office/drawing/2014/main" id="{8551CDBA-CC94-433C-BC29-C364E9A382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1259662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93193"/>
            <a:ext cx="830750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was asleep, and Helen was—dead.’</a:t>
            </a: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Helen Burns</a:t>
            </a:r>
          </a:p>
        </p:txBody>
      </p:sp>
      <p:pic>
        <p:nvPicPr>
          <p:cNvPr id="8" name="Picture 7"/>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2668445" y="771161"/>
            <a:ext cx="4500000" cy="3138157"/>
          </a:xfrm>
          <a:prstGeom prst="rect">
            <a:avLst/>
          </a:prstGeom>
        </p:spPr>
      </p:pic>
      <p:sp>
        <p:nvSpPr>
          <p:cNvPr id="11" name="TextBox 10"/>
          <p:cNvSpPr txBox="1"/>
          <p:nvPr/>
        </p:nvSpPr>
        <p:spPr>
          <a:xfrm>
            <a:off x="764692" y="4002511"/>
            <a:ext cx="8307507" cy="16235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3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Share your reaction with a partner.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3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Then, discuss these questions:</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Why does Jane describe Helen’s death so carefully?</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GB" sz="23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will Helen’s death affect Jane and Miss Temple?</a:t>
            </a:r>
          </a:p>
        </p:txBody>
      </p:sp>
      <p:pic>
        <p:nvPicPr>
          <p:cNvPr id="7" name="Picture 6">
            <a:extLst>
              <a:ext uri="{FF2B5EF4-FFF2-40B4-BE49-F238E27FC236}">
                <a16:creationId xmlns:a16="http://schemas.microsoft.com/office/drawing/2014/main" id="{05AB44BE-6445-4161-8836-B19D0DA477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219142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107047"/>
            <a:ext cx="8307503" cy="213904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2800" dirty="0">
                <a:solidFill>
                  <a:prstClr val="black"/>
                </a:solidFill>
                <a:latin typeface="Century Gothic" panose="020B0502020202020204" pitchFamily="34" charset="0"/>
              </a:rPr>
              <a:t>Y</a:t>
            </a:r>
            <a:r>
              <a:rPr kumimoji="0" lang="en-GB" sz="2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ou</a:t>
            </a: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are going to write an answer to this question: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Charlotte Brontë present Helen Burns in ‘Jane Eyre’?</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Helen Burns</a:t>
            </a:r>
          </a:p>
        </p:txBody>
      </p:sp>
      <p:sp>
        <p:nvSpPr>
          <p:cNvPr id="5" name="TextBox 4"/>
          <p:cNvSpPr txBox="1"/>
          <p:nvPr/>
        </p:nvSpPr>
        <p:spPr>
          <a:xfrm>
            <a:off x="764692" y="2400270"/>
            <a:ext cx="8307504" cy="14619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begin by looking at a quotation from the passage we have just read. </a:t>
            </a:r>
          </a:p>
        </p:txBody>
      </p:sp>
      <p:pic>
        <p:nvPicPr>
          <p:cNvPr id="6" name="Picture 6" descr="http://img.poptower.com/pic-45141/freya-park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39642" y="4293096"/>
            <a:ext cx="2357601" cy="23576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03325" y="6474266"/>
            <a:ext cx="183023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Burns</a:t>
            </a:r>
          </a:p>
        </p:txBody>
      </p:sp>
      <p:pic>
        <p:nvPicPr>
          <p:cNvPr id="10" name="Picture 9">
            <a:extLst>
              <a:ext uri="{FF2B5EF4-FFF2-40B4-BE49-F238E27FC236}">
                <a16:creationId xmlns:a16="http://schemas.microsoft.com/office/drawing/2014/main" id="{9DDA2A0A-5BA0-40AF-AC77-8A7594F4BD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43" y="43200"/>
            <a:ext cx="648000" cy="650427"/>
          </a:xfrm>
          <a:prstGeom prst="rect">
            <a:avLst/>
          </a:prstGeom>
        </p:spPr>
      </p:pic>
    </p:spTree>
    <p:extLst>
      <p:ext uri="{BB962C8B-B14F-4D97-AF65-F5344CB8AC3E}">
        <p14:creationId xmlns:p14="http://schemas.microsoft.com/office/powerpoint/2010/main" val="443725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2276872"/>
            <a:ext cx="8307503" cy="2357019"/>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am very happy, Jane; and when you hear that I am dead, you must be sure and not grieve: there is nothing to grieve about. We all must die one day, and the illness which is removing me is not painful; it is gentle and gradual: my mind is at rest</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Helen Burns</a:t>
            </a:r>
          </a:p>
        </p:txBody>
      </p:sp>
      <p:sp>
        <p:nvSpPr>
          <p:cNvPr id="3" name="Rectangle 2"/>
          <p:cNvSpPr/>
          <p:nvPr/>
        </p:nvSpPr>
        <p:spPr>
          <a:xfrm>
            <a:off x="764691" y="61174"/>
            <a:ext cx="830750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Charlotte Brontë present Helen Burns in ‘Jane Eyre’?</a:t>
            </a:r>
          </a:p>
        </p:txBody>
      </p:sp>
      <p:sp>
        <p:nvSpPr>
          <p:cNvPr id="10" name="Rectangle 9"/>
          <p:cNvSpPr/>
          <p:nvPr/>
        </p:nvSpPr>
        <p:spPr>
          <a:xfrm>
            <a:off x="764690" y="764704"/>
            <a:ext cx="381600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Even in the face of death, Helen is able to remain peaceful and stoic: she does not complain about her situation.</a:t>
            </a:r>
          </a:p>
        </p:txBody>
      </p:sp>
      <p:sp>
        <p:nvSpPr>
          <p:cNvPr id="4" name="Rounded Rectangle 3"/>
          <p:cNvSpPr/>
          <p:nvPr/>
        </p:nvSpPr>
        <p:spPr>
          <a:xfrm>
            <a:off x="836699" y="2564904"/>
            <a:ext cx="3024000" cy="432000"/>
          </a:xfrm>
          <a:prstGeom prst="roundRect">
            <a:avLst>
              <a:gd name="adj" fmla="val 39885"/>
            </a:avLst>
          </a:prstGeom>
          <a:noFill/>
          <a:ln>
            <a:solidFill>
              <a:srgbClr val="7030A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Straight Arrow Connector 11"/>
          <p:cNvCxnSpPr>
            <a:stCxn id="4" idx="0"/>
            <a:endCxn id="10" idx="2"/>
          </p:cNvCxnSpPr>
          <p:nvPr/>
        </p:nvCxnSpPr>
        <p:spPr>
          <a:xfrm flipV="1">
            <a:off x="2348699" y="1965033"/>
            <a:ext cx="323991" cy="599871"/>
          </a:xfrm>
          <a:prstGeom prst="straightConnector1">
            <a:avLst/>
          </a:prstGeom>
          <a:ln w="57150">
            <a:solidFill>
              <a:srgbClr val="7030A0"/>
            </a:solidFill>
            <a:tailEnd type="triangle"/>
          </a:ln>
          <a:effectLst>
            <a:glow rad="88900">
              <a:schemeClr val="bg1"/>
            </a:glow>
          </a:effectLst>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8244408" y="2564904"/>
            <a:ext cx="720080" cy="432000"/>
          </a:xfrm>
          <a:prstGeom prst="roundRect">
            <a:avLst>
              <a:gd name="adj" fmla="val 39885"/>
            </a:avLst>
          </a:prstGeom>
          <a:noFill/>
          <a:ln>
            <a:solidFill>
              <a:schemeClr val="accent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p:nvSpPr>
        <p:spPr>
          <a:xfrm>
            <a:off x="791976" y="3069008"/>
            <a:ext cx="3564000" cy="432000"/>
          </a:xfrm>
          <a:prstGeom prst="roundRect">
            <a:avLst>
              <a:gd name="adj" fmla="val 39885"/>
            </a:avLst>
          </a:prstGeom>
          <a:noFill/>
          <a:ln>
            <a:solidFill>
              <a:schemeClr val="accent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4780768" y="764703"/>
            <a:ext cx="4291426" cy="1200329"/>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is not concerned about her memory at Lowood. She is more interested in what will happen to her soul after she has died. </a:t>
            </a:r>
          </a:p>
        </p:txBody>
      </p:sp>
      <p:cxnSp>
        <p:nvCxnSpPr>
          <p:cNvPr id="15" name="Straight Arrow Connector 14"/>
          <p:cNvCxnSpPr>
            <a:stCxn id="13" idx="0"/>
            <a:endCxn id="18" idx="2"/>
          </p:cNvCxnSpPr>
          <p:nvPr/>
        </p:nvCxnSpPr>
        <p:spPr>
          <a:xfrm flipH="1" flipV="1">
            <a:off x="6926481" y="1965032"/>
            <a:ext cx="1677967" cy="599872"/>
          </a:xfrm>
          <a:prstGeom prst="straightConnector1">
            <a:avLst/>
          </a:prstGeom>
          <a:ln w="57150">
            <a:solidFill>
              <a:schemeClr val="accent1"/>
            </a:solidFill>
            <a:tailEnd type="triangle"/>
          </a:ln>
          <a:effectLst>
            <a:glow rad="88900">
              <a:schemeClr val="bg1"/>
            </a:glow>
          </a:effectLst>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780270" y="3501008"/>
            <a:ext cx="2639602" cy="432000"/>
          </a:xfrm>
          <a:prstGeom prst="roundRect">
            <a:avLst>
              <a:gd name="adj" fmla="val 39885"/>
            </a:avLst>
          </a:prstGeom>
          <a:noFill/>
          <a:ln>
            <a:solidFill>
              <a:srgbClr val="00B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p:nvSpPr>
        <p:spPr>
          <a:xfrm>
            <a:off x="8388424" y="3069007"/>
            <a:ext cx="576064" cy="432001"/>
          </a:xfrm>
          <a:prstGeom prst="roundRect">
            <a:avLst>
              <a:gd name="adj" fmla="val 39885"/>
            </a:avLst>
          </a:prstGeom>
          <a:noFill/>
          <a:ln>
            <a:solidFill>
              <a:srgbClr val="00B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91976" y="5023630"/>
            <a:ext cx="3988792" cy="1754326"/>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is unlike Mr Brocklehurst. He uses the threat of death to terrify the girls into behaving. However, Helen sees it as a chance to be united with God. Her positive Christian faith defines who she is. </a:t>
            </a:r>
          </a:p>
        </p:txBody>
      </p:sp>
      <p:cxnSp>
        <p:nvCxnSpPr>
          <p:cNvPr id="23" name="Straight Arrow Connector 22"/>
          <p:cNvCxnSpPr>
            <a:stCxn id="20" idx="2"/>
            <a:endCxn id="22" idx="0"/>
          </p:cNvCxnSpPr>
          <p:nvPr/>
        </p:nvCxnSpPr>
        <p:spPr>
          <a:xfrm>
            <a:off x="2100071" y="3933008"/>
            <a:ext cx="686301" cy="1090622"/>
          </a:xfrm>
          <a:prstGeom prst="straightConnector1">
            <a:avLst/>
          </a:prstGeom>
          <a:ln w="57150">
            <a:solidFill>
              <a:srgbClr val="00B050"/>
            </a:solidFill>
            <a:tailEnd type="triangle"/>
          </a:ln>
          <a:effectLst>
            <a:glow rad="88900">
              <a:schemeClr val="bg1"/>
            </a:glo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083402" y="5023629"/>
            <a:ext cx="3988792" cy="1477328"/>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accepts her fate. She is patient and in control of her emotions. Her faith means that she is able to accept whatever will happen to her. </a:t>
            </a:r>
          </a:p>
        </p:txBody>
      </p:sp>
      <p:sp>
        <p:nvSpPr>
          <p:cNvPr id="30" name="Rounded Rectangle 29"/>
          <p:cNvSpPr/>
          <p:nvPr/>
        </p:nvSpPr>
        <p:spPr>
          <a:xfrm>
            <a:off x="4780769" y="3963410"/>
            <a:ext cx="2297030" cy="432000"/>
          </a:xfrm>
          <a:prstGeom prst="roundRect">
            <a:avLst>
              <a:gd name="adj" fmla="val 39885"/>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Arrow Connector 28"/>
          <p:cNvCxnSpPr>
            <a:stCxn id="30" idx="2"/>
            <a:endCxn id="28" idx="0"/>
          </p:cNvCxnSpPr>
          <p:nvPr/>
        </p:nvCxnSpPr>
        <p:spPr>
          <a:xfrm>
            <a:off x="5929284" y="4395410"/>
            <a:ext cx="1148514" cy="628219"/>
          </a:xfrm>
          <a:prstGeom prst="straightConnector1">
            <a:avLst/>
          </a:prstGeom>
          <a:ln w="57150">
            <a:solidFill>
              <a:srgbClr val="FF0000"/>
            </a:solidFill>
            <a:tailEnd type="triangle"/>
          </a:ln>
          <a:effectLst>
            <a:glow rad="88900">
              <a:schemeClr val="bg1"/>
            </a:glow>
          </a:effectLst>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0BFB86F-6B85-4520-B8FB-4444C6C80F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43" y="43200"/>
            <a:ext cx="648000" cy="650427"/>
          </a:xfrm>
          <a:prstGeom prst="rect">
            <a:avLst/>
          </a:prstGeom>
        </p:spPr>
      </p:pic>
    </p:spTree>
    <p:extLst>
      <p:ext uri="{BB962C8B-B14F-4D97-AF65-F5344CB8AC3E}">
        <p14:creationId xmlns:p14="http://schemas.microsoft.com/office/powerpoint/2010/main" val="101577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500"/>
                                        <p:tgtEl>
                                          <p:spTgt spid="13"/>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500"/>
                                        <p:tgtEl>
                                          <p:spTgt spid="14"/>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1)">
                                      <p:cBhvr>
                                        <p:cTn id="36" dur="500"/>
                                        <p:tgtEl>
                                          <p:spTgt spid="21"/>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500"/>
                                        <p:tgtEl>
                                          <p:spTgt spid="20"/>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heel(1)">
                                      <p:cBhvr>
                                        <p:cTn id="52" dur="500"/>
                                        <p:tgtEl>
                                          <p:spTgt spid="30"/>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up)">
                                      <p:cBhvr>
                                        <p:cTn id="56" dur="500"/>
                                        <p:tgtEl>
                                          <p:spTgt spid="29"/>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3" grpId="0" animBg="1"/>
      <p:bldP spid="14" grpId="0" animBg="1"/>
      <p:bldP spid="18" grpId="0" animBg="1"/>
      <p:bldP spid="20" grpId="0" animBg="1"/>
      <p:bldP spid="21" grpId="0" animBg="1"/>
      <p:bldP spid="22" grpId="0" animBg="1"/>
      <p:bldP spid="28"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Helen Burns</a:t>
            </a:r>
          </a:p>
        </p:txBody>
      </p:sp>
      <p:sp>
        <p:nvSpPr>
          <p:cNvPr id="3" name="Rectangle 2"/>
          <p:cNvSpPr/>
          <p:nvPr/>
        </p:nvSpPr>
        <p:spPr>
          <a:xfrm>
            <a:off x="764691" y="1484784"/>
            <a:ext cx="8307503"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Charlotte Brontë present Helen Burns in ‘Jane Eyre’?</a:t>
            </a:r>
          </a:p>
        </p:txBody>
      </p:sp>
      <p:sp>
        <p:nvSpPr>
          <p:cNvPr id="19" name="Rectangle 18"/>
          <p:cNvSpPr/>
          <p:nvPr/>
        </p:nvSpPr>
        <p:spPr>
          <a:xfrm>
            <a:off x="764691" y="57979"/>
            <a:ext cx="8307503" cy="11387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Look at the quotations.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pairs, annotate them to help you prepare to answer this question.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7664" y="2204864"/>
            <a:ext cx="7002283" cy="4445925"/>
          </a:xfrm>
          <a:prstGeom prst="rect">
            <a:avLst/>
          </a:prstGeom>
        </p:spPr>
        <p:style>
          <a:lnRef idx="2">
            <a:schemeClr val="dk1"/>
          </a:lnRef>
          <a:fillRef idx="1">
            <a:schemeClr val="lt1"/>
          </a:fillRef>
          <a:effectRef idx="0">
            <a:schemeClr val="dk1"/>
          </a:effectRef>
          <a:fontRef idx="minor">
            <a:schemeClr val="dk1"/>
          </a:fontRef>
        </p:style>
      </p:pic>
      <p:pic>
        <p:nvPicPr>
          <p:cNvPr id="8" name="Picture 7">
            <a:extLst>
              <a:ext uri="{FF2B5EF4-FFF2-40B4-BE49-F238E27FC236}">
                <a16:creationId xmlns:a16="http://schemas.microsoft.com/office/drawing/2014/main" id="{0E163ADF-2DEE-42A6-8FE7-55D5327C7A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48" y="32567"/>
            <a:ext cx="572790" cy="720000"/>
          </a:xfrm>
          <a:prstGeom prst="rect">
            <a:avLst/>
          </a:prstGeom>
        </p:spPr>
      </p:pic>
      <p:pic>
        <p:nvPicPr>
          <p:cNvPr id="10" name="Picture 9">
            <a:extLst>
              <a:ext uri="{FF2B5EF4-FFF2-40B4-BE49-F238E27FC236}">
                <a16:creationId xmlns:a16="http://schemas.microsoft.com/office/drawing/2014/main" id="{F0B41BA1-2601-4C5E-ABDE-AFF1E58419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3957222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116632"/>
            <a:ext cx="8307507"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Thesis</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good essay contains a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thesis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thesis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is the main idea that you want to discuss throughout your essay. It is your main opinion and answer to a question, condensed in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one short and powerful sentence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7" name="Rectangle 6"/>
          <p:cNvSpPr/>
          <p:nvPr/>
        </p:nvSpPr>
        <p:spPr>
          <a:xfrm>
            <a:off x="764690" y="4869160"/>
            <a:ext cx="8307507"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Using your notes from this lesson, write your thesis statement for the question above.</a:t>
            </a:r>
          </a:p>
        </p:txBody>
      </p:sp>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Thesis</a:t>
            </a:r>
          </a:p>
        </p:txBody>
      </p:sp>
      <p:sp>
        <p:nvSpPr>
          <p:cNvPr id="5" name="Rectangle 4"/>
          <p:cNvSpPr/>
          <p:nvPr/>
        </p:nvSpPr>
        <p:spPr>
          <a:xfrm>
            <a:off x="904855" y="3080006"/>
            <a:ext cx="5391485"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Charlotte Brontë present Helen Burns in ‘Jane Eyre’?</a:t>
            </a:r>
          </a:p>
        </p:txBody>
      </p:sp>
      <p:pic>
        <p:nvPicPr>
          <p:cNvPr id="8" name="Picture 6" descr="http://img.poptower.com/pic-45141/freya-park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74435" y="2204864"/>
            <a:ext cx="2357601" cy="23576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38118" y="4386034"/>
            <a:ext cx="183023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Burns</a:t>
            </a:r>
          </a:p>
        </p:txBody>
      </p:sp>
      <p:pic>
        <p:nvPicPr>
          <p:cNvPr id="12" name="Picture 11">
            <a:extLst>
              <a:ext uri="{FF2B5EF4-FFF2-40B4-BE49-F238E27FC236}">
                <a16:creationId xmlns:a16="http://schemas.microsoft.com/office/drawing/2014/main" id="{338E8013-05E8-4931-AE89-86EFCA8F4F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66" y="44624"/>
            <a:ext cx="561951" cy="720000"/>
          </a:xfrm>
          <a:prstGeom prst="rect">
            <a:avLst/>
          </a:prstGeom>
        </p:spPr>
      </p:pic>
      <p:pic>
        <p:nvPicPr>
          <p:cNvPr id="13" name="Picture 12">
            <a:extLst>
              <a:ext uri="{FF2B5EF4-FFF2-40B4-BE49-F238E27FC236}">
                <a16:creationId xmlns:a16="http://schemas.microsoft.com/office/drawing/2014/main" id="{4E74336C-0954-4815-9A38-3C4F4A20AB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65826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Shape 3"/>
          <p:cNvSpPr/>
          <p:nvPr/>
        </p:nvSpPr>
        <p:spPr>
          <a:xfrm rot="10800000">
            <a:off x="764692" y="1844824"/>
            <a:ext cx="8307500" cy="4248472"/>
          </a:xfrm>
          <a:prstGeom prst="corner">
            <a:avLst>
              <a:gd name="adj1" fmla="val 34424"/>
              <a:gd name="adj2" fmla="val 153934"/>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1"/>
          <p:cNvSpPr txBox="1"/>
          <p:nvPr/>
        </p:nvSpPr>
        <p:spPr>
          <a:xfrm>
            <a:off x="764692" y="107047"/>
            <a:ext cx="8307503" cy="152349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Charlotte Brontë present Helen Burns in ‘Jane Eyre’?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Here are some ideas for theses for this question. </a:t>
            </a:r>
            <a:endPar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Helen Burns</a:t>
            </a:r>
          </a:p>
        </p:txBody>
      </p:sp>
      <p:sp>
        <p:nvSpPr>
          <p:cNvPr id="5" name="TextBox 4"/>
          <p:cNvSpPr txBox="1"/>
          <p:nvPr/>
        </p:nvSpPr>
        <p:spPr>
          <a:xfrm>
            <a:off x="764692" y="1844824"/>
            <a:ext cx="8307504" cy="127727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rPr>
              <a:t>Brontë presents Burns as an idealised Christian.</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rPr>
              <a:t>Brontë presents Burns as the embodiment of the teachings of the New Testament.</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943" y="3789040"/>
            <a:ext cx="3474426" cy="3068960"/>
          </a:xfrm>
          <a:prstGeom prst="rect">
            <a:avLst/>
          </a:prstGeom>
        </p:spPr>
      </p:pic>
      <p:sp>
        <p:nvSpPr>
          <p:cNvPr id="3" name="Rectangle 2"/>
          <p:cNvSpPr/>
          <p:nvPr/>
        </p:nvSpPr>
        <p:spPr>
          <a:xfrm>
            <a:off x="2627784" y="3338696"/>
            <a:ext cx="6444410" cy="238526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rPr>
              <a:t>Brontë uses Helen Burns to show the cruelty and hypocrisy of Mr Brocklehurst.</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rPr>
              <a:t>Brontë uses the character of Helen Burns to teach Jane how to control her wild passion. </a:t>
            </a:r>
          </a:p>
        </p:txBody>
      </p:sp>
    </p:spTree>
    <p:extLst>
      <p:ext uri="{BB962C8B-B14F-4D97-AF65-F5344CB8AC3E}">
        <p14:creationId xmlns:p14="http://schemas.microsoft.com/office/powerpoint/2010/main" val="366030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116632"/>
            <a:ext cx="8307503" cy="201593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 are now going to write 2-3 paragraphs on this question: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Charlotte Brontë present Helen Burns in ‘Jane Eyre’?</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Helen Burns</a:t>
            </a:r>
          </a:p>
        </p:txBody>
      </p:sp>
      <p:sp>
        <p:nvSpPr>
          <p:cNvPr id="10" name="TextBox 9"/>
          <p:cNvSpPr txBox="1"/>
          <p:nvPr/>
        </p:nvSpPr>
        <p:spPr>
          <a:xfrm>
            <a:off x="764691" y="2851770"/>
            <a:ext cx="8307503" cy="338554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Here is how you can structure your paragraphs: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1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Ensure your </a:t>
            </a:r>
            <a:r>
              <a:rPr kumimoji="0" lang="en-GB" sz="2100" b="1" i="0" u="sng"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thesis</a:t>
            </a:r>
            <a:r>
              <a:rPr kumimoji="0" lang="en-GB" sz="21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 is clear</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1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rPr>
              <a:t>Describe the </a:t>
            </a:r>
            <a:r>
              <a:rPr kumimoji="0" lang="en-GB" sz="2100" b="1" i="0" u="sng"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rPr>
              <a:t>context</a:t>
            </a:r>
            <a:r>
              <a:rPr kumimoji="0" lang="en-GB" sz="21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rPr>
              <a:t> of the quotation you are going to discuss (what part of ‘Jane Eyre’ are you going to write about?)</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1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Provide a </a:t>
            </a:r>
            <a:r>
              <a:rPr kumimoji="0" lang="en-GB" sz="2100" b="1" i="0" u="sng"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quotation</a:t>
            </a:r>
            <a:r>
              <a:rPr kumimoji="0" lang="en-GB" sz="21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that supports your thesis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100" b="1" i="0" u="sng"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Explore</a:t>
            </a:r>
            <a:r>
              <a:rPr kumimoji="0" lang="en-GB" sz="21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 the quotation</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100" b="1" i="1"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Optional</a:t>
            </a:r>
            <a:r>
              <a:rPr kumimoji="0" lang="en-GB" sz="21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Sometimes, writing about the </a:t>
            </a:r>
            <a:r>
              <a:rPr kumimoji="0" lang="en-GB" sz="2100" b="1" i="0" u="sng"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historical context</a:t>
            </a:r>
            <a:r>
              <a:rPr kumimoji="0" lang="en-GB" sz="21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can help to strengthen your thesis</a:t>
            </a:r>
          </a:p>
        </p:txBody>
      </p:sp>
      <p:pic>
        <p:nvPicPr>
          <p:cNvPr id="8" name="Picture 7">
            <a:extLst>
              <a:ext uri="{FF2B5EF4-FFF2-40B4-BE49-F238E27FC236}">
                <a16:creationId xmlns:a16="http://schemas.microsoft.com/office/drawing/2014/main" id="{D3656479-6932-4E96-A448-DFF12A30A6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66" y="44624"/>
            <a:ext cx="561951" cy="720000"/>
          </a:xfrm>
          <a:prstGeom prst="rect">
            <a:avLst/>
          </a:prstGeom>
        </p:spPr>
      </p:pic>
      <p:pic>
        <p:nvPicPr>
          <p:cNvPr id="11" name="Picture 10">
            <a:extLst>
              <a:ext uri="{FF2B5EF4-FFF2-40B4-BE49-F238E27FC236}">
                <a16:creationId xmlns:a16="http://schemas.microsoft.com/office/drawing/2014/main" id="{EF8D7E9B-6776-477D-8B5D-46C553BB2A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604789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Helen Burns</a:t>
            </a:r>
          </a:p>
        </p:txBody>
      </p:sp>
      <p:sp>
        <p:nvSpPr>
          <p:cNvPr id="10" name="TextBox 9"/>
          <p:cNvSpPr txBox="1"/>
          <p:nvPr/>
        </p:nvSpPr>
        <p:spPr>
          <a:xfrm>
            <a:off x="1055589" y="339062"/>
            <a:ext cx="8307503" cy="233910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600"/>
              </a:spcAft>
              <a:buClrTx/>
              <a:buSzTx/>
              <a:tabLst/>
              <a:defRPr/>
            </a:pPr>
            <a:endParaRPr kumimoji="0" lang="en-GB" sz="21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look at one student’s answer. Compare it with your paragraph.</a:t>
            </a:r>
          </a:p>
        </p:txBody>
      </p:sp>
      <p:pic>
        <p:nvPicPr>
          <p:cNvPr id="6" name="Picture 5">
            <a:extLst>
              <a:ext uri="{FF2B5EF4-FFF2-40B4-BE49-F238E27FC236}">
                <a16:creationId xmlns:a16="http://schemas.microsoft.com/office/drawing/2014/main" id="{E35B92AD-C657-48AE-B512-89EA45E39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43" y="43200"/>
            <a:ext cx="648000" cy="650427"/>
          </a:xfrm>
          <a:prstGeom prst="rect">
            <a:avLst/>
          </a:prstGeom>
        </p:spPr>
      </p:pic>
    </p:spTree>
    <p:extLst>
      <p:ext uri="{BB962C8B-B14F-4D97-AF65-F5344CB8AC3E}">
        <p14:creationId xmlns:p14="http://schemas.microsoft.com/office/powerpoint/2010/main" val="279390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78294D-CECD-5849-8311-252005DD5998}"/>
              </a:ext>
            </a:extLst>
          </p:cNvPr>
          <p:cNvSpPr txBox="1"/>
          <p:nvPr/>
        </p:nvSpPr>
        <p:spPr>
          <a:xfrm>
            <a:off x="976920" y="4929992"/>
            <a:ext cx="7710614" cy="1569660"/>
          </a:xfrm>
          <a:prstGeom prst="rect">
            <a:avLst/>
          </a:prstGeom>
          <a:solidFill>
            <a:schemeClr val="tx1"/>
          </a:solidFill>
          <a:ln w="25400">
            <a:solidFill>
              <a:schemeClr val="dk1"/>
            </a:solidFill>
          </a:ln>
        </p:spPr>
        <p:txBody>
          <a:bodyPr wrap="square" rtlCol="0" anchor="t">
            <a:noAutofit/>
          </a:bodyPr>
          <a:lstStyle/>
          <a:p>
            <a:pPr lvl="0" defTabSz="914400">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GB" sz="2400" b="1" dirty="0">
                <a:solidFill>
                  <a:srgbClr val="00B050"/>
                </a:solidFill>
                <a:latin typeface="Century Gothic" panose="020B0502020202020204" pitchFamily="34" charset="0"/>
              </a:rPr>
              <a:t>Helen Burns is important to Jane as she is Jane’s first friend at Lowood. She also gave Jane hope when she was punished and humiliated by Mr Brocklehurst.</a:t>
            </a:r>
          </a:p>
          <a:p>
            <a:pPr lvl="0" defTabSz="914400">
              <a:defRPr/>
            </a:pPr>
            <a:endParaRPr lang="en-GB" sz="2800" dirty="0">
              <a:solidFill>
                <a:prstClr val="black"/>
              </a:solidFill>
              <a:latin typeface="Century Gothic" panose="020B0502020202020204" pitchFamily="34" charset="0"/>
            </a:endParaRPr>
          </a:p>
        </p:txBody>
      </p:sp>
      <p:sp>
        <p:nvSpPr>
          <p:cNvPr id="9" name="Rectangle 8">
            <a:extLst>
              <a:ext uri="{FF2B5EF4-FFF2-40B4-BE49-F238E27FC236}">
                <a16:creationId xmlns:a16="http://schemas.microsoft.com/office/drawing/2014/main" id="{2B79B8F6-7FF4-274C-ABE7-DFC885F0CB5C}"/>
              </a:ext>
            </a:extLst>
          </p:cNvPr>
          <p:cNvSpPr/>
          <p:nvPr/>
        </p:nvSpPr>
        <p:spPr>
          <a:xfrm>
            <a:off x="955986" y="925841"/>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endPar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noProof="0" dirty="0">
                <a:ln>
                  <a:noFill/>
                </a:ln>
                <a:solidFill>
                  <a:srgbClr val="00B050"/>
                </a:solidFill>
                <a:effectLst/>
                <a:uLnTx/>
                <a:uFillTx/>
                <a:latin typeface="Century Gothic" panose="020B0502020202020204" pitchFamily="34" charset="0"/>
              </a:rPr>
              <a:t>Jane is spending less time with Miss Temple because Miss Temple is looking after the sick girls.</a:t>
            </a:r>
            <a:endPar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rPr>
              <a:t>Typhus </a:t>
            </a:r>
            <a:r>
              <a:rPr kumimoji="0" lang="en-US" sz="2400" b="1" i="0" u="none" strike="noStrike" kern="1200" cap="none" spc="0" normalizeH="0" noProof="0" dirty="0">
                <a:ln>
                  <a:noFill/>
                </a:ln>
                <a:solidFill>
                  <a:srgbClr val="00B050"/>
                </a:solidFill>
                <a:effectLst/>
                <a:uLnTx/>
                <a:uFillTx/>
                <a:latin typeface="Century Gothic" panose="020B0502020202020204" pitchFamily="34" charset="0"/>
              </a:rPr>
              <a:t>is spreading through Lowood School.</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1" dirty="0">
                <a:solidFill>
                  <a:srgbClr val="00B050"/>
                </a:solidFill>
                <a:latin typeface="Century Gothic" panose="020B0502020202020204" pitchFamily="34" charset="0"/>
              </a:rPr>
              <a:t>Helen Burns is meek and obedient.</a:t>
            </a:r>
          </a:p>
          <a:p>
            <a:pPr marL="457200" lvl="0" indent="-457200" defTabSz="914400">
              <a:buFont typeface="+mj-lt"/>
              <a:buAutoNum type="arabicPeriod"/>
              <a:defRPr/>
            </a:pPr>
            <a:r>
              <a:rPr lang="en-US" sz="2400" b="1" dirty="0">
                <a:solidFill>
                  <a:srgbClr val="00B050"/>
                </a:solidFill>
                <a:latin typeface="Century Gothic" panose="020B0502020202020204" pitchFamily="34" charset="0"/>
              </a:rPr>
              <a:t>True. This is what Helen believes</a:t>
            </a:r>
            <a:endParaRPr kumimoji="0" lang="en-US" sz="2800" b="1" i="0" u="none" strike="noStrike" kern="1200" cap="none" spc="0" normalizeH="0" baseline="0" noProof="0" dirty="0">
              <a:ln>
                <a:noFill/>
              </a:ln>
              <a:solidFill>
                <a:srgbClr val="00B050"/>
              </a:solidFill>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EA2ABA98-78E5-2B40-B28B-52D499B591A0}"/>
              </a:ext>
            </a:extLst>
          </p:cNvPr>
          <p:cNvSpPr txBox="1"/>
          <p:nvPr/>
        </p:nvSpPr>
        <p:spPr>
          <a:xfrm>
            <a:off x="976920" y="4929992"/>
            <a:ext cx="7710614" cy="1569660"/>
          </a:xfrm>
          <a:prstGeom prst="rect">
            <a:avLst/>
          </a:prstGeom>
          <a:solidFill>
            <a:schemeClr val="tx1"/>
          </a:solidFill>
          <a:ln w="25400">
            <a:solidFill>
              <a:schemeClr val="dk1"/>
            </a:solidFill>
          </a:ln>
        </p:spPr>
        <p:txBody>
          <a:bodyPr wrap="square" rtlCol="0" anchor="t">
            <a:noAutofit/>
          </a:bodyPr>
          <a:lstStyle/>
          <a:p>
            <a:pPr lvl="0" defTabSz="914400">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GB" sz="2800" dirty="0">
                <a:solidFill>
                  <a:prstClr val="black"/>
                </a:solidFill>
                <a:latin typeface="Century Gothic" panose="020B0502020202020204" pitchFamily="34" charset="0"/>
              </a:rPr>
              <a:t>Why is Helen Burns important to Jane?</a:t>
            </a:r>
          </a:p>
          <a:p>
            <a:pPr lvl="0" defTabSz="914400">
              <a:defRPr/>
            </a:pPr>
            <a:endParaRPr lang="en-GB" sz="2800" dirty="0">
              <a:solidFill>
                <a:prstClr val="black"/>
              </a:solidFill>
              <a:latin typeface="Century Gothic" panose="020B0502020202020204" pitchFamily="34" charset="0"/>
            </a:endParaRPr>
          </a:p>
        </p:txBody>
      </p:sp>
      <p:sp>
        <p:nvSpPr>
          <p:cNvPr id="4" name="Rectangle 3"/>
          <p:cNvSpPr/>
          <p:nvPr/>
        </p:nvSpPr>
        <p:spPr>
          <a:xfrm>
            <a:off x="968342" y="925841"/>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endPar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rPr>
              <a:t>Why is</a:t>
            </a:r>
            <a:r>
              <a:rPr kumimoji="0" lang="en-US" sz="2400" b="0" i="0" u="none" strike="noStrike" kern="1200" cap="none" spc="0" normalizeH="0" noProof="0" dirty="0">
                <a:ln>
                  <a:noFill/>
                </a:ln>
                <a:solidFill>
                  <a:prstClr val="black"/>
                </a:solidFill>
                <a:effectLst/>
                <a:uLnTx/>
                <a:uFillTx/>
                <a:latin typeface="Century Gothic" panose="020B0502020202020204" pitchFamily="34" charset="0"/>
              </a:rPr>
              <a:t> Jane spending less time with Miss Temple?</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rPr>
              <a:t>What disease</a:t>
            </a:r>
            <a:r>
              <a:rPr kumimoji="0" lang="en-US" sz="2400" b="0" i="0" u="none" strike="noStrike" kern="1200" cap="none" spc="0" normalizeH="0" noProof="0" dirty="0">
                <a:ln>
                  <a:noFill/>
                </a:ln>
                <a:solidFill>
                  <a:prstClr val="black"/>
                </a:solidFill>
                <a:effectLst/>
                <a:uLnTx/>
                <a:uFillTx/>
                <a:latin typeface="Century Gothic" panose="020B0502020202020204" pitchFamily="34" charset="0"/>
              </a:rPr>
              <a:t> is spreading through Lowood School?</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a:solidFill>
                  <a:prstClr val="black"/>
                </a:solidFill>
                <a:latin typeface="Century Gothic" panose="020B0502020202020204" pitchFamily="34" charset="0"/>
              </a:rPr>
              <a:t>List two</a:t>
            </a:r>
            <a:r>
              <a:rPr lang="en-US" sz="2400" dirty="0">
                <a:solidFill>
                  <a:prstClr val="black"/>
                </a:solidFill>
                <a:latin typeface="Century Gothic" panose="020B0502020202020204" pitchFamily="34" charset="0"/>
              </a:rPr>
              <a:t> adjectives to describe Helen Burns.</a:t>
            </a:r>
          </a:p>
          <a:p>
            <a:pPr marL="457200" lvl="0" indent="-457200" defTabSz="914400">
              <a:buFont typeface="+mj-lt"/>
              <a:buAutoNum type="arabicPeriod"/>
              <a:defRPr/>
            </a:pPr>
            <a:r>
              <a:rPr lang="en-US" sz="2400" dirty="0">
                <a:solidFill>
                  <a:prstClr val="black"/>
                </a:solidFill>
                <a:latin typeface="Century Gothic" panose="020B0502020202020204" pitchFamily="34" charset="0"/>
              </a:rPr>
              <a:t>Helen believes that sinners will be allowed into heaven if they believe in God and ask for forgiveness. True or False?</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975614" y="264421"/>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3200" b="1"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Helen Burns</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1" y="384045"/>
            <a:ext cx="3231245"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Charlotte Brontë present Helen Burns in ‘Jane Eyre’?</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Helen Burns</a:t>
            </a:r>
          </a:p>
        </p:txBody>
      </p:sp>
      <p:sp>
        <p:nvSpPr>
          <p:cNvPr id="10" name="TextBox 9"/>
          <p:cNvSpPr txBox="1"/>
          <p:nvPr/>
        </p:nvSpPr>
        <p:spPr>
          <a:xfrm>
            <a:off x="764691" y="1797198"/>
            <a:ext cx="8307503" cy="523220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Throughout Jane’s time at Lowood School, Brontë presents the character of Helen Burns as an </a:t>
            </a:r>
            <a:r>
              <a:rPr kumimoji="0" lang="en-GB" sz="1600" b="1" i="0" u="sng"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idealised Christian</a:t>
            </a:r>
            <a:r>
              <a:rPr kumimoji="0" lang="en-GB" sz="16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rPr>
              <a:t>Even </a:t>
            </a:r>
            <a:r>
              <a:rPr kumimoji="0" lang="en-GB" sz="1600" b="1" i="0" u="sng"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rPr>
              <a:t>when Miss Scatcherd thrashes Helen </a:t>
            </a:r>
            <a:r>
              <a:rPr kumimoji="0" lang="en-GB" sz="16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rPr>
              <a:t>severely for small transgressions, Helen does not get angry or upset; she meekly accepts her punishment without a word.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Later, when discussing the punishment with Jane, </a:t>
            </a:r>
            <a:r>
              <a:rPr kumimoji="0" lang="en-GB" sz="1600" b="1" i="0" u="sng"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Helen explains that it is best to “do good to them that hate you and despitefully use you”.</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Forgiving your enemies is a truly Christian principle, but </a:t>
            </a:r>
            <a:r>
              <a:rPr kumimoji="0" lang="en-GB" sz="1600" b="1" i="0" u="sng"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a reader may be astonished to see Helen live this virtue</a:t>
            </a:r>
            <a:r>
              <a:rPr kumimoji="0" lang="en-GB" sz="16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 It is clear that Miss Scatcherd is brutal and spiteful, however </a:t>
            </a:r>
            <a:r>
              <a:rPr kumimoji="0" lang="en-GB" sz="1600" b="1" i="0" u="sng"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Helen shows no resentment to her</a:t>
            </a:r>
            <a:r>
              <a:rPr kumimoji="0" lang="en-GB" sz="16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 whatsoever. Jane is angered and upset on Helen’s behalf, but Helen remains calm. </a:t>
            </a:r>
            <a:r>
              <a:rPr kumimoji="0" lang="en-GB" sz="1600" b="1" i="0" u="sng"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Brontë uses Helen to teach Jane</a:t>
            </a:r>
            <a:r>
              <a:rPr kumimoji="0" lang="en-GB" sz="16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 Jane will show the same self-control and discipline that Helen does when she is labelled a ‘liar’ in front of the whole school. </a:t>
            </a:r>
            <a:r>
              <a:rPr kumimoji="0" lang="en-GB" sz="1600" b="1" i="0" u="sng"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Brontë has created Helen’s character to serve as an ideal example of Christian tolerance that all of the other girls at Lowood learn from.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Helen believes that God will forgive her and Miss Scatcherd. This contrasts with the message of many Christian schools in the Victorian era, which would have taught children that they would go to hell for misbehaving or not following instructions. In this way, Brontë uses Helen Burns to show a reader a kinder and fairer way to view children and childhood. </a:t>
            </a:r>
          </a:p>
        </p:txBody>
      </p:sp>
      <p:sp>
        <p:nvSpPr>
          <p:cNvPr id="5" name="TextBox 4"/>
          <p:cNvSpPr txBox="1"/>
          <p:nvPr/>
        </p:nvSpPr>
        <p:spPr>
          <a:xfrm>
            <a:off x="4067742" y="0"/>
            <a:ext cx="5076258" cy="181588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Ensure your </a:t>
            </a:r>
            <a:r>
              <a:rPr kumimoji="0" lang="en-GB" sz="1600" b="1" i="0" u="sng"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thesis</a:t>
            </a:r>
            <a:r>
              <a:rPr kumimoji="0" lang="en-GB" sz="16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 is clear</a:t>
            </a:r>
          </a:p>
          <a:p>
            <a:pPr marL="457200" lvl="0" indent="-457200" defTabSz="914400">
              <a:buFont typeface="+mj-lt"/>
              <a:buAutoNum type="arabicPeriod"/>
            </a:pPr>
            <a:r>
              <a:rPr kumimoji="0" lang="en-GB" sz="16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rPr>
              <a:t>Describe the </a:t>
            </a:r>
            <a:r>
              <a:rPr kumimoji="0" lang="en-GB" sz="1600" b="1" i="0" u="sng"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rPr>
              <a:t>context</a:t>
            </a:r>
            <a:r>
              <a:rPr kumimoji="0" lang="en-GB" sz="1600" b="1" i="0" u="none" strike="noStrike" kern="1200" cap="none" spc="0" normalizeH="0" baseline="0" noProof="0" dirty="0">
                <a:ln>
                  <a:noFill/>
                </a:ln>
                <a:solidFill>
                  <a:srgbClr val="F79646">
                    <a:lumMod val="75000"/>
                  </a:srgbClr>
                </a:solidFill>
                <a:effectLst/>
                <a:uLnTx/>
                <a:uFillTx/>
                <a:latin typeface="Century Gothic" panose="020B0502020202020204" pitchFamily="34" charset="0"/>
                <a:ea typeface="+mn-ea"/>
                <a:cs typeface="+mn-cs"/>
              </a:rPr>
              <a:t> of the quotation you are going to </a:t>
            </a:r>
            <a:r>
              <a:rPr lang="en-GB" sz="1600" b="1" dirty="0">
                <a:solidFill>
                  <a:srgbClr val="F79646">
                    <a:lumMod val="75000"/>
                  </a:srgbClr>
                </a:solidFill>
                <a:latin typeface="Century Gothic" panose="020B0502020202020204" pitchFamily="34" charset="0"/>
              </a:rPr>
              <a:t>discuss (what part of ‘Jane Eyre’ are you going to write about?)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Provide a </a:t>
            </a:r>
            <a:r>
              <a:rPr kumimoji="0" lang="en-GB" sz="1600" b="1" i="0" u="sng"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quotation</a:t>
            </a:r>
            <a:r>
              <a:rPr kumimoji="0" lang="en-GB" sz="16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that supports your thesis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sng"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Explore</a:t>
            </a:r>
            <a:r>
              <a:rPr kumimoji="0" lang="en-GB" sz="16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n-ea"/>
                <a:cs typeface="+mn-cs"/>
              </a:rPr>
              <a:t> the quotation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Link to the </a:t>
            </a:r>
            <a:r>
              <a:rPr kumimoji="0" lang="en-GB" sz="1600" b="1" i="0" u="sng"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historical context</a:t>
            </a:r>
            <a:endParaRPr kumimoji="0" lang="en-GB" sz="1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pic>
        <p:nvPicPr>
          <p:cNvPr id="7" name="Picture 6">
            <a:extLst>
              <a:ext uri="{FF2B5EF4-FFF2-40B4-BE49-F238E27FC236}">
                <a16:creationId xmlns:a16="http://schemas.microsoft.com/office/drawing/2014/main" id="{EF9E1023-3C5E-4A37-8A6D-681EA46021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43" y="43200"/>
            <a:ext cx="648000" cy="650427"/>
          </a:xfrm>
          <a:prstGeom prst="rect">
            <a:avLst/>
          </a:prstGeom>
        </p:spPr>
      </p:pic>
    </p:spTree>
    <p:extLst>
      <p:ext uri="{BB962C8B-B14F-4D97-AF65-F5344CB8AC3E}">
        <p14:creationId xmlns:p14="http://schemas.microsoft.com/office/powerpoint/2010/main" val="738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40381" y="1268760"/>
            <a:ext cx="8182365" cy="3797963"/>
          </a:xfrm>
          <a:prstGeom prst="rect">
            <a:avLst/>
          </a:prstGeom>
          <a:solidFill>
            <a:srgbClr val="FFC000"/>
          </a:solidFill>
          <a:ln w="9525">
            <a:noFill/>
            <a:miter lim="800000"/>
            <a:headEnd/>
            <a:tailEnd/>
          </a:ln>
        </p:spPr>
        <p:txBody>
          <a:bodyPr wrap="square">
            <a:spAutoFit/>
          </a:bodyPr>
          <a:lstStyle>
            <a:lvl1pPr marL="342900" indent="-342900" eaLnBrk="0" hangingPunct="0">
              <a:spcBef>
                <a:spcPct val="20000"/>
              </a:spcBef>
              <a:buFont typeface="Arial" charset="0"/>
              <a:buChar char="•"/>
              <a:defRPr sz="3200">
                <a:solidFill>
                  <a:schemeClr val="tx1"/>
                </a:solidFill>
                <a:latin typeface="Century Gothic"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entury Gothic"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entury Gothic"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entury Gothic"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ea typeface="MS PGothic" pitchFamily="34" charset="-128"/>
              </a:defRPr>
            </a:lvl9pPr>
          </a:lstStyle>
          <a:p>
            <a:pPr marL="533400" marR="0" lvl="0" indent="-533400" algn="l" defTabSz="914400" rtl="0" eaLnBrk="0" fontAlgn="auto" latinLnBrk="0" hangingPunct="0">
              <a:lnSpc>
                <a:spcPct val="100000"/>
              </a:lnSpc>
              <a:spcBef>
                <a:spcPct val="20000"/>
              </a:spcBef>
              <a:spcAft>
                <a:spcPts val="0"/>
              </a:spcAft>
              <a:buClrTx/>
              <a:buSzTx/>
              <a:buFont typeface="Wingdings" panose="05000000000000000000" pitchFamily="2" charset="2"/>
              <a:buChar char="q"/>
              <a:tabLst/>
              <a:defRPr/>
            </a:pPr>
            <a:r>
              <a:rPr kumimoji="0" lang="en-GB" sz="2800" b="1" i="0" u="none" strike="noStrike" kern="1200" cap="none" spc="0" normalizeH="0" baseline="0" noProof="0" dirty="0">
                <a:ln>
                  <a:noFill/>
                </a:ln>
                <a:solidFill>
                  <a:prstClr val="black"/>
                </a:solidFill>
                <a:effectLst/>
                <a:uLnTx/>
                <a:uFillTx/>
                <a:latin typeface="Century Gothic" pitchFamily="34" charset="0"/>
                <a:ea typeface="MS PGothic" pitchFamily="34" charset="-128"/>
                <a:cs typeface="+mn-cs"/>
              </a:rPr>
              <a:t>Check 1</a:t>
            </a:r>
            <a:r>
              <a:rPr kumimoji="0" lang="en-GB" sz="2800" b="0" i="0" u="none" strike="noStrike" kern="1200" cap="none" spc="0" normalizeH="0" baseline="0" noProof="0" dirty="0">
                <a:ln>
                  <a:noFill/>
                </a:ln>
                <a:solidFill>
                  <a:prstClr val="black"/>
                </a:solidFill>
                <a:effectLst/>
                <a:uLnTx/>
                <a:uFillTx/>
                <a:latin typeface="Century Gothic" pitchFamily="34" charset="0"/>
                <a:ea typeface="MS PGothic" pitchFamily="34" charset="-128"/>
                <a:cs typeface="+mn-cs"/>
              </a:rPr>
              <a:t>: Are there any run-on sentences?</a:t>
            </a:r>
          </a:p>
          <a:p>
            <a:pPr marL="533400" marR="0" lvl="0" indent="-533400" algn="l" defTabSz="914400" rtl="0" eaLnBrk="0" fontAlgn="auto" latinLnBrk="0" hangingPunct="0">
              <a:lnSpc>
                <a:spcPct val="100000"/>
              </a:lnSpc>
              <a:spcBef>
                <a:spcPct val="20000"/>
              </a:spcBef>
              <a:spcAft>
                <a:spcPts val="0"/>
              </a:spcAft>
              <a:buClrTx/>
              <a:buSzTx/>
              <a:buFont typeface="Wingdings" panose="05000000000000000000" pitchFamily="2" charset="2"/>
              <a:buChar char="q"/>
              <a:tabLst/>
              <a:defRPr/>
            </a:pPr>
            <a:r>
              <a:rPr kumimoji="0" lang="en-GB" sz="2800" b="1" i="0" u="none" strike="noStrike" kern="1200" cap="none" spc="0" normalizeH="0" baseline="0" noProof="0" dirty="0">
                <a:ln>
                  <a:noFill/>
                </a:ln>
                <a:solidFill>
                  <a:prstClr val="black"/>
                </a:solidFill>
                <a:effectLst/>
                <a:uLnTx/>
                <a:uFillTx/>
                <a:latin typeface="Century Gothic" pitchFamily="34" charset="0"/>
                <a:ea typeface="MS PGothic" pitchFamily="34" charset="-128"/>
                <a:cs typeface="+mn-cs"/>
              </a:rPr>
              <a:t>Check 2</a:t>
            </a:r>
            <a:r>
              <a:rPr kumimoji="0" lang="en-GB" sz="2800" b="0" i="0" u="none" strike="noStrike" kern="1200" cap="none" spc="0" normalizeH="0" baseline="0" noProof="0" dirty="0">
                <a:ln>
                  <a:noFill/>
                </a:ln>
                <a:solidFill>
                  <a:prstClr val="black"/>
                </a:solidFill>
                <a:effectLst/>
                <a:uLnTx/>
                <a:uFillTx/>
                <a:latin typeface="Century Gothic" pitchFamily="34" charset="0"/>
                <a:ea typeface="MS PGothic" pitchFamily="34" charset="-128"/>
                <a:cs typeface="+mn-cs"/>
              </a:rPr>
              <a:t>: Have you used pronouns clearly and accurately?</a:t>
            </a:r>
          </a:p>
          <a:p>
            <a:pPr marL="533400" marR="0" lvl="0" indent="-533400" algn="l" defTabSz="914400" rtl="0" eaLnBrk="0" fontAlgn="auto" latinLnBrk="0" hangingPunct="0">
              <a:lnSpc>
                <a:spcPct val="100000"/>
              </a:lnSpc>
              <a:spcBef>
                <a:spcPct val="20000"/>
              </a:spcBef>
              <a:spcAft>
                <a:spcPts val="0"/>
              </a:spcAft>
              <a:buClrTx/>
              <a:buSzTx/>
              <a:buFont typeface="Wingdings" panose="05000000000000000000" pitchFamily="2" charset="2"/>
              <a:buChar char="q"/>
              <a:tabLst/>
              <a:defRPr/>
            </a:pPr>
            <a:r>
              <a:rPr kumimoji="0" lang="en-GB" sz="2800" b="1" i="0" u="none" strike="noStrike" kern="1200" cap="none" spc="0" normalizeH="0" baseline="0" noProof="0" dirty="0">
                <a:ln>
                  <a:noFill/>
                </a:ln>
                <a:solidFill>
                  <a:prstClr val="black"/>
                </a:solidFill>
                <a:effectLst/>
                <a:uLnTx/>
                <a:uFillTx/>
                <a:latin typeface="Century Gothic" pitchFamily="34" charset="0"/>
                <a:ea typeface="MS PGothic" pitchFamily="34" charset="-128"/>
                <a:cs typeface="+mn-cs"/>
              </a:rPr>
              <a:t>Check 3:</a:t>
            </a:r>
            <a:r>
              <a:rPr kumimoji="0" lang="en-GB" sz="2800" b="0" i="0" u="none" strike="noStrike" kern="1200" cap="none" spc="0" normalizeH="0" baseline="0" noProof="0" dirty="0">
                <a:ln>
                  <a:noFill/>
                </a:ln>
                <a:solidFill>
                  <a:prstClr val="black"/>
                </a:solidFill>
                <a:effectLst/>
                <a:uLnTx/>
                <a:uFillTx/>
                <a:latin typeface="Century Gothic" pitchFamily="34" charset="0"/>
                <a:ea typeface="MS PGothic" pitchFamily="34" charset="-128"/>
                <a:cs typeface="+mn-cs"/>
              </a:rPr>
              <a:t> Have you used the first sentence in each paragraph to link the paragraphs together?</a:t>
            </a:r>
          </a:p>
          <a:p>
            <a:pPr marL="533400" marR="0" lvl="0" indent="-533400" algn="l" defTabSz="914400" rtl="0" eaLnBrk="0" fontAlgn="auto" latinLnBrk="0" hangingPunct="0">
              <a:lnSpc>
                <a:spcPct val="100000"/>
              </a:lnSpc>
              <a:spcBef>
                <a:spcPct val="20000"/>
              </a:spcBef>
              <a:spcAft>
                <a:spcPts val="0"/>
              </a:spcAft>
              <a:buClrTx/>
              <a:buSzTx/>
              <a:buFont typeface="Wingdings" panose="05000000000000000000" pitchFamily="2" charset="2"/>
              <a:buChar char="q"/>
              <a:tabLst/>
              <a:defRPr/>
            </a:pPr>
            <a:r>
              <a:rPr kumimoji="0" lang="en-GB" sz="2800" b="1" i="0" u="none" strike="noStrike" kern="1200" cap="none" spc="0" normalizeH="0" baseline="0" noProof="0" dirty="0">
                <a:ln>
                  <a:noFill/>
                </a:ln>
                <a:solidFill>
                  <a:prstClr val="black"/>
                </a:solidFill>
                <a:effectLst/>
                <a:uLnTx/>
                <a:uFillTx/>
                <a:latin typeface="Century Gothic" pitchFamily="34" charset="0"/>
                <a:ea typeface="MS PGothic" pitchFamily="34" charset="-128"/>
                <a:cs typeface="+mn-cs"/>
              </a:rPr>
              <a:t>Check 4</a:t>
            </a:r>
            <a:r>
              <a:rPr kumimoji="0" lang="en-GB" sz="2800" b="0" i="0" u="none" strike="noStrike" kern="1200" cap="none" spc="0" normalizeH="0" baseline="0" noProof="0" dirty="0">
                <a:ln>
                  <a:noFill/>
                </a:ln>
                <a:solidFill>
                  <a:prstClr val="black"/>
                </a:solidFill>
                <a:effectLst/>
                <a:uLnTx/>
                <a:uFillTx/>
                <a:latin typeface="Century Gothic" pitchFamily="34" charset="0"/>
                <a:ea typeface="MS PGothic" pitchFamily="34" charset="-128"/>
                <a:cs typeface="+mn-cs"/>
              </a:rPr>
              <a:t>: Have you checked your spellings?</a:t>
            </a:r>
            <a:endParaRPr kumimoji="0" lang="en-GB" altLang="en-US" sz="2800" b="1" i="0" u="none" strike="noStrike" kern="1200" cap="none" spc="0" normalizeH="0" baseline="0" noProof="0" dirty="0">
              <a:ln>
                <a:noFill/>
              </a:ln>
              <a:solidFill>
                <a:prstClr val="black"/>
              </a:solidFill>
              <a:effectLst/>
              <a:uLnTx/>
              <a:uFillTx/>
              <a:latin typeface="Century Gothic" pitchFamily="34" charset="0"/>
              <a:ea typeface="MS PGothic" pitchFamily="34" charset="-128"/>
              <a:cs typeface="+mn-cs"/>
            </a:endParaRPr>
          </a:p>
        </p:txBody>
      </p:sp>
      <p:sp>
        <p:nvSpPr>
          <p:cNvPr id="3" name="TextBox 2"/>
          <p:cNvSpPr txBox="1"/>
          <p:nvPr/>
        </p:nvSpPr>
        <p:spPr>
          <a:xfrm>
            <a:off x="840408" y="44624"/>
            <a:ext cx="81823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When you’ve finished, check your writing.</a:t>
            </a:r>
          </a:p>
        </p:txBody>
      </p:sp>
      <p:sp>
        <p:nvSpPr>
          <p:cNvPr id="4" name="TextBox 3"/>
          <p:cNvSpPr txBox="1"/>
          <p:nvPr/>
        </p:nvSpPr>
        <p:spPr>
          <a:xfrm rot="16200000">
            <a:off x="-3075058" y="3136611"/>
            <a:ext cx="68580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Check your writing</a:t>
            </a:r>
          </a:p>
        </p:txBody>
      </p:sp>
      <p:pic>
        <p:nvPicPr>
          <p:cNvPr id="1026" name="Picture 2" descr="http://route88.org/wp-content/uploads/2014/10/proofreadin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85147" y="5139892"/>
            <a:ext cx="2037624" cy="1596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owers.kent.sch.uk/images/made/file_uploads/general_images/reading1_509_218_80_s_c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9812" y="5139892"/>
            <a:ext cx="3728747" cy="15969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gmhePuvolAY/URpTEBWlGBI/AAAAAAAAAWE/LeIqkDtNp1U/s1600/child_thinking.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0407" y="5139891"/>
            <a:ext cx="2395484" cy="15969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5ED0A92-2445-4EF2-99A4-8E467C3DF1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66" y="44624"/>
            <a:ext cx="561951" cy="720000"/>
          </a:xfrm>
          <a:prstGeom prst="rect">
            <a:avLst/>
          </a:prstGeom>
        </p:spPr>
      </p:pic>
      <p:pic>
        <p:nvPicPr>
          <p:cNvPr id="11" name="Picture 10">
            <a:extLst>
              <a:ext uri="{FF2B5EF4-FFF2-40B4-BE49-F238E27FC236}">
                <a16:creationId xmlns:a16="http://schemas.microsoft.com/office/drawing/2014/main" id="{14648C7C-2921-4674-9222-18B7E0F51A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2383297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Mastery</a:t>
            </a:r>
          </a:p>
        </p:txBody>
      </p:sp>
      <p:sp>
        <p:nvSpPr>
          <p:cNvPr id="4" name="TextBox 3"/>
          <p:cNvSpPr txBox="1"/>
          <p:nvPr/>
        </p:nvSpPr>
        <p:spPr>
          <a:xfrm>
            <a:off x="784085" y="1488261"/>
            <a:ext cx="8283713" cy="440120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Inspiring</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because she showed that there is always hope, even in terrible circumstances.</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Happy</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because she was loved by Miss Temple and Jane Eyre.</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Tragic</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because she died at a young age.</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Pitiful</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because she was a good person and was treated badly.</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Miserable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because she only got to eat simple food in small portions for the whole time she lived at Lowood School.</a:t>
            </a:r>
          </a:p>
        </p:txBody>
      </p:sp>
      <p:sp>
        <p:nvSpPr>
          <p:cNvPr id="7" name="TextBox 6"/>
          <p:cNvSpPr txBox="1"/>
          <p:nvPr/>
        </p:nvSpPr>
        <p:spPr>
          <a:xfrm>
            <a:off x="784085" y="98629"/>
            <a:ext cx="828371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could you describe Helen </a:t>
            </a:r>
            <a:r>
              <a:rPr kumimoji="0" lang="en-GB" sz="28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Burns's</a:t>
            </a: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childhood?</a:t>
            </a:r>
          </a:p>
        </p:txBody>
      </p:sp>
    </p:spTree>
    <p:extLst>
      <p:ext uri="{BB962C8B-B14F-4D97-AF65-F5344CB8AC3E}">
        <p14:creationId xmlns:p14="http://schemas.microsoft.com/office/powerpoint/2010/main" val="1305028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Review</a:t>
            </a:r>
          </a:p>
        </p:txBody>
      </p:sp>
      <p:sp>
        <p:nvSpPr>
          <p:cNvPr id="4" name="TextBox 3"/>
          <p:cNvSpPr txBox="1"/>
          <p:nvPr/>
        </p:nvSpPr>
        <p:spPr>
          <a:xfrm>
            <a:off x="784085" y="1488261"/>
            <a:ext cx="8283713" cy="440120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Inspiring, because she showed that there is always hope, even in terrible circumstances.</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Happy</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because she was loved by Miss Temple and Jane Eyre.</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Tragic, because she died at a young age.</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Pitiful, because she was a good person and was treated badly.</a:t>
            </a:r>
          </a:p>
          <a:p>
            <a:pPr marL="457200" marR="0" lvl="0" indent="-457200"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Miserable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because she only got to eat simple food in small portions for the whole time she lived at Lowood School.</a:t>
            </a:r>
          </a:p>
        </p:txBody>
      </p:sp>
      <p:sp>
        <p:nvSpPr>
          <p:cNvPr id="7" name="TextBox 6"/>
          <p:cNvSpPr txBox="1"/>
          <p:nvPr/>
        </p:nvSpPr>
        <p:spPr>
          <a:xfrm>
            <a:off x="784085" y="98629"/>
            <a:ext cx="828371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could you describe Helen </a:t>
            </a:r>
            <a:r>
              <a:rPr kumimoji="0" lang="en-GB" sz="28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Burns's</a:t>
            </a: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childhood?</a:t>
            </a:r>
          </a:p>
        </p:txBody>
      </p:sp>
    </p:spTree>
    <p:extLst>
      <p:ext uri="{BB962C8B-B14F-4D97-AF65-F5344CB8AC3E}">
        <p14:creationId xmlns:p14="http://schemas.microsoft.com/office/powerpoint/2010/main" val="2487323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4087" y="432827"/>
            <a:ext cx="8283713" cy="246221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remind ourselves of last lesson. Make a table with two columns.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Make a list of the good parts of living at Lowood in the spring.</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Make a list of the bad parts of living at Lowood in the spring. </a:t>
            </a:r>
          </a:p>
        </p:txBody>
      </p:sp>
      <p:graphicFrame>
        <p:nvGraphicFramePr>
          <p:cNvPr id="2" name="Table 1"/>
          <p:cNvGraphicFramePr>
            <a:graphicFrameLocks noGrp="1"/>
          </p:cNvGraphicFramePr>
          <p:nvPr/>
        </p:nvGraphicFramePr>
        <p:xfrm>
          <a:off x="784085" y="2852936"/>
          <a:ext cx="8283714" cy="3840826"/>
        </p:xfrm>
        <a:graphic>
          <a:graphicData uri="http://schemas.openxmlformats.org/drawingml/2006/table">
            <a:tbl>
              <a:tblPr firstRow="1" bandRow="1">
                <a:tableStyleId>{5C22544A-7EE6-4342-B048-85BDC9FD1C3A}</a:tableStyleId>
              </a:tblPr>
              <a:tblGrid>
                <a:gridCol w="4141857">
                  <a:extLst>
                    <a:ext uri="{9D8B030D-6E8A-4147-A177-3AD203B41FA5}">
                      <a16:colId xmlns:a16="http://schemas.microsoft.com/office/drawing/2014/main" val="3408241650"/>
                    </a:ext>
                  </a:extLst>
                </a:gridCol>
                <a:gridCol w="4141857">
                  <a:extLst>
                    <a:ext uri="{9D8B030D-6E8A-4147-A177-3AD203B41FA5}">
                      <a16:colId xmlns:a16="http://schemas.microsoft.com/office/drawing/2014/main" val="1313906779"/>
                    </a:ext>
                  </a:extLst>
                </a:gridCol>
              </a:tblGrid>
              <a:tr h="936104">
                <a:tc>
                  <a:txBody>
                    <a:bodyPr/>
                    <a:lstStyle/>
                    <a:p>
                      <a:pPr algn="ctr"/>
                      <a:r>
                        <a:rPr lang="en-GB" sz="2400" dirty="0">
                          <a:latin typeface="Century Gothic" panose="020B0502020202020204" pitchFamily="34" charset="0"/>
                        </a:rPr>
                        <a:t>Lowood</a:t>
                      </a:r>
                      <a:r>
                        <a:rPr lang="en-GB" sz="2400" baseline="0" dirty="0">
                          <a:latin typeface="Century Gothic" panose="020B0502020202020204" pitchFamily="34" charset="0"/>
                        </a:rPr>
                        <a:t> in the spring is good because:</a:t>
                      </a:r>
                      <a:endParaRPr lang="en-GB" sz="2400" dirty="0">
                        <a:latin typeface="Century Gothic" panose="020B0502020202020204" pitchFamily="34" charset="0"/>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00B050"/>
                    </a:solidFill>
                  </a:tcPr>
                </a:tc>
                <a:tc>
                  <a:txBody>
                    <a:bodyPr/>
                    <a:lstStyle/>
                    <a:p>
                      <a:pPr algn="ctr"/>
                      <a:r>
                        <a:rPr lang="en-GB" sz="2400" dirty="0">
                          <a:latin typeface="Century Gothic" panose="020B0502020202020204" pitchFamily="34" charset="0"/>
                        </a:rPr>
                        <a:t>Lowood in the spring is bad because:</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0000"/>
                    </a:solidFill>
                  </a:tcPr>
                </a:tc>
                <a:extLst>
                  <a:ext uri="{0D108BD9-81ED-4DB2-BD59-A6C34878D82A}">
                    <a16:rowId xmlns:a16="http://schemas.microsoft.com/office/drawing/2014/main" val="1242855399"/>
                  </a:ext>
                </a:extLst>
              </a:tr>
              <a:tr h="2904722">
                <a:tc>
                  <a:txBody>
                    <a:bodyPr/>
                    <a:lstStyle/>
                    <a:p>
                      <a:pPr algn="ctr"/>
                      <a:endParaRPr lang="en-GB" sz="2400" dirty="0">
                        <a:latin typeface="Century Gothic" panose="020B0502020202020204" pitchFamily="34" charset="0"/>
                      </a:endParaRP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GB" sz="2400" dirty="0">
                        <a:latin typeface="Century Gothic" panose="020B0502020202020204" pitchFamily="34" charset="0"/>
                      </a:endParaRP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72801740"/>
                  </a:ext>
                </a:extLst>
              </a:tr>
            </a:tbl>
          </a:graphicData>
        </a:graphic>
      </p:graphicFrame>
      <p:sp>
        <p:nvSpPr>
          <p:cNvPr id="6" name="TextBox 5">
            <a:extLst>
              <a:ext uri="{FF2B5EF4-FFF2-40B4-BE49-F238E27FC236}">
                <a16:creationId xmlns:a16="http://schemas.microsoft.com/office/drawing/2014/main" id="{171535DC-0C0C-754B-A688-064AA59BFC6A}"/>
              </a:ext>
            </a:extLst>
          </p:cNvPr>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Tree>
    <p:extLst>
      <p:ext uri="{BB962C8B-B14F-4D97-AF65-F5344CB8AC3E}">
        <p14:creationId xmlns:p14="http://schemas.microsoft.com/office/powerpoint/2010/main" val="71371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405605604"/>
              </p:ext>
            </p:extLst>
          </p:nvPr>
        </p:nvGraphicFramePr>
        <p:xfrm>
          <a:off x="784085" y="92230"/>
          <a:ext cx="8283714" cy="5980544"/>
        </p:xfrm>
        <a:graphic>
          <a:graphicData uri="http://schemas.openxmlformats.org/drawingml/2006/table">
            <a:tbl>
              <a:tblPr firstRow="1" bandRow="1">
                <a:tableStyleId>{5C22544A-7EE6-4342-B048-85BDC9FD1C3A}</a:tableStyleId>
              </a:tblPr>
              <a:tblGrid>
                <a:gridCol w="4141857">
                  <a:extLst>
                    <a:ext uri="{9D8B030D-6E8A-4147-A177-3AD203B41FA5}">
                      <a16:colId xmlns:a16="http://schemas.microsoft.com/office/drawing/2014/main" val="3408241650"/>
                    </a:ext>
                  </a:extLst>
                </a:gridCol>
                <a:gridCol w="4141857">
                  <a:extLst>
                    <a:ext uri="{9D8B030D-6E8A-4147-A177-3AD203B41FA5}">
                      <a16:colId xmlns:a16="http://schemas.microsoft.com/office/drawing/2014/main" val="1313906779"/>
                    </a:ext>
                  </a:extLst>
                </a:gridCol>
              </a:tblGrid>
              <a:tr h="936104">
                <a:tc>
                  <a:txBody>
                    <a:bodyPr/>
                    <a:lstStyle/>
                    <a:p>
                      <a:pPr algn="ctr"/>
                      <a:r>
                        <a:rPr lang="en-GB" sz="2400" dirty="0">
                          <a:latin typeface="Century Gothic" panose="020B0502020202020204" pitchFamily="34" charset="0"/>
                        </a:rPr>
                        <a:t>Lowood</a:t>
                      </a:r>
                      <a:r>
                        <a:rPr lang="en-GB" sz="2400" baseline="0" dirty="0">
                          <a:latin typeface="Century Gothic" panose="020B0502020202020204" pitchFamily="34" charset="0"/>
                        </a:rPr>
                        <a:t> in the spring is good because:</a:t>
                      </a:r>
                      <a:endParaRPr lang="en-GB" sz="2400" dirty="0">
                        <a:latin typeface="Century Gothic" panose="020B0502020202020204" pitchFamily="34" charset="0"/>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00B050"/>
                    </a:solidFill>
                  </a:tcPr>
                </a:tc>
                <a:tc>
                  <a:txBody>
                    <a:bodyPr/>
                    <a:lstStyle/>
                    <a:p>
                      <a:pPr algn="ctr"/>
                      <a:r>
                        <a:rPr lang="en-GB" sz="2400" dirty="0">
                          <a:latin typeface="Century Gothic" panose="020B0502020202020204" pitchFamily="34" charset="0"/>
                        </a:rPr>
                        <a:t>Lowood in the spring is bad because:</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0000"/>
                    </a:solidFill>
                  </a:tcPr>
                </a:tc>
                <a:extLst>
                  <a:ext uri="{0D108BD9-81ED-4DB2-BD59-A6C34878D82A}">
                    <a16:rowId xmlns:a16="http://schemas.microsoft.com/office/drawing/2014/main" val="1242855399"/>
                  </a:ext>
                </a:extLst>
              </a:tr>
              <a:tr h="2904722">
                <a:tc>
                  <a:txBody>
                    <a:bodyPr/>
                    <a:lstStyle/>
                    <a:p>
                      <a:pPr marL="342900" indent="-342900" algn="l">
                        <a:spcAft>
                          <a:spcPts val="600"/>
                        </a:spcAft>
                        <a:buFont typeface="Arial" panose="020B0604020202020204" pitchFamily="34" charset="0"/>
                        <a:buChar char="•"/>
                      </a:pPr>
                      <a:r>
                        <a:rPr lang="en-GB" sz="2000" b="1" dirty="0">
                          <a:solidFill>
                            <a:srgbClr val="00B050"/>
                          </a:solidFill>
                          <a:latin typeface="Century Gothic" panose="020B0502020202020204" pitchFamily="34" charset="0"/>
                        </a:rPr>
                        <a:t>The weather is nice and the girls can play outside without freezing</a:t>
                      </a:r>
                    </a:p>
                    <a:p>
                      <a:pPr marL="342900" indent="-342900" algn="l">
                        <a:spcAft>
                          <a:spcPts val="600"/>
                        </a:spcAft>
                        <a:buFont typeface="Arial" panose="020B0604020202020204" pitchFamily="34" charset="0"/>
                        <a:buChar char="•"/>
                      </a:pPr>
                      <a:r>
                        <a:rPr lang="en-GB" sz="2000" b="1" dirty="0">
                          <a:solidFill>
                            <a:srgbClr val="00B050"/>
                          </a:solidFill>
                          <a:latin typeface="Century Gothic" panose="020B0502020202020204" pitchFamily="34" charset="0"/>
                        </a:rPr>
                        <a:t>The</a:t>
                      </a:r>
                      <a:r>
                        <a:rPr lang="en-GB" sz="2000" b="1" baseline="0" dirty="0">
                          <a:solidFill>
                            <a:srgbClr val="00B050"/>
                          </a:solidFill>
                          <a:latin typeface="Century Gothic" panose="020B0502020202020204" pitchFamily="34" charset="0"/>
                        </a:rPr>
                        <a:t> countryside is beautiful and fun to explore</a:t>
                      </a:r>
                    </a:p>
                    <a:p>
                      <a:pPr marL="342900" indent="-342900" algn="l">
                        <a:spcAft>
                          <a:spcPts val="600"/>
                        </a:spcAft>
                        <a:buFont typeface="Arial" panose="020B0604020202020204" pitchFamily="34" charset="0"/>
                        <a:buChar char="•"/>
                      </a:pPr>
                      <a:r>
                        <a:rPr lang="en-GB" sz="2000" b="1" baseline="0" dirty="0">
                          <a:solidFill>
                            <a:srgbClr val="00B050"/>
                          </a:solidFill>
                          <a:latin typeface="Century Gothic" panose="020B0502020202020204" pitchFamily="34" charset="0"/>
                        </a:rPr>
                        <a:t>There is more food for each of the girls</a:t>
                      </a:r>
                    </a:p>
                    <a:p>
                      <a:pPr marL="342900" indent="-342900" algn="l">
                        <a:spcAft>
                          <a:spcPts val="600"/>
                        </a:spcAft>
                        <a:buFont typeface="Arial" panose="020B0604020202020204" pitchFamily="34" charset="0"/>
                        <a:buChar char="•"/>
                      </a:pPr>
                      <a:r>
                        <a:rPr lang="en-GB" sz="2000" b="1" baseline="0" dirty="0">
                          <a:solidFill>
                            <a:srgbClr val="00B050"/>
                          </a:solidFill>
                          <a:latin typeface="Century Gothic" panose="020B0502020202020204" pitchFamily="34" charset="0"/>
                        </a:rPr>
                        <a:t>The food is nicer</a:t>
                      </a:r>
                    </a:p>
                    <a:p>
                      <a:pPr marL="342900" indent="-342900" algn="l">
                        <a:spcAft>
                          <a:spcPts val="600"/>
                        </a:spcAft>
                        <a:buFont typeface="Arial" panose="020B0604020202020204" pitchFamily="34" charset="0"/>
                        <a:buChar char="•"/>
                      </a:pPr>
                      <a:r>
                        <a:rPr lang="en-GB" sz="2000" b="1" baseline="0" dirty="0">
                          <a:solidFill>
                            <a:srgbClr val="00B050"/>
                          </a:solidFill>
                          <a:latin typeface="Century Gothic" panose="020B0502020202020204" pitchFamily="34" charset="0"/>
                        </a:rPr>
                        <a:t>Mr Brocklehurst does not visit Lowood much</a:t>
                      </a:r>
                    </a:p>
                    <a:p>
                      <a:pPr marL="342900" indent="-342900" algn="l">
                        <a:spcAft>
                          <a:spcPts val="600"/>
                        </a:spcAft>
                        <a:buFont typeface="Arial" panose="020B0604020202020204" pitchFamily="34" charset="0"/>
                        <a:buChar char="•"/>
                      </a:pPr>
                      <a:r>
                        <a:rPr lang="en-GB" sz="2000" b="1" baseline="0" dirty="0">
                          <a:solidFill>
                            <a:srgbClr val="00B050"/>
                          </a:solidFill>
                          <a:latin typeface="Century Gothic" panose="020B0502020202020204" pitchFamily="34" charset="0"/>
                        </a:rPr>
                        <a:t>Some of the rules are more relaxed</a:t>
                      </a:r>
                      <a:endParaRPr lang="en-GB" sz="2000" b="1" dirty="0">
                        <a:solidFill>
                          <a:srgbClr val="00B050"/>
                        </a:solidFill>
                        <a:latin typeface="Century Gothic" panose="020B0502020202020204" pitchFamily="34" charset="0"/>
                      </a:endParaRP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285750" indent="-285750" algn="l">
                        <a:spcAft>
                          <a:spcPts val="600"/>
                        </a:spcAft>
                        <a:buFont typeface="Arial" panose="020B0604020202020204" pitchFamily="34" charset="0"/>
                        <a:buChar char="•"/>
                      </a:pPr>
                      <a:r>
                        <a:rPr lang="en-GB" sz="2000" b="1" dirty="0">
                          <a:solidFill>
                            <a:srgbClr val="00B050"/>
                          </a:solidFill>
                          <a:latin typeface="Century Gothic" panose="020B0502020202020204" pitchFamily="34" charset="0"/>
                        </a:rPr>
                        <a:t>Many of the girls become sick</a:t>
                      </a:r>
                    </a:p>
                    <a:p>
                      <a:pPr marL="285750" indent="-285750" algn="l">
                        <a:spcAft>
                          <a:spcPts val="600"/>
                        </a:spcAft>
                        <a:buFont typeface="Arial" panose="020B0604020202020204" pitchFamily="34" charset="0"/>
                        <a:buChar char="•"/>
                      </a:pPr>
                      <a:r>
                        <a:rPr lang="en-GB" sz="2000" b="1" dirty="0">
                          <a:solidFill>
                            <a:srgbClr val="00B050"/>
                          </a:solidFill>
                          <a:latin typeface="Century Gothic" panose="020B0502020202020204" pitchFamily="34" charset="0"/>
                        </a:rPr>
                        <a:t>Some</a:t>
                      </a:r>
                      <a:r>
                        <a:rPr lang="en-GB" sz="2000" b="1" baseline="0" dirty="0">
                          <a:solidFill>
                            <a:srgbClr val="00B050"/>
                          </a:solidFill>
                          <a:latin typeface="Century Gothic" panose="020B0502020202020204" pitchFamily="34" charset="0"/>
                        </a:rPr>
                        <a:t> of the girls are sent home, so there are less people to play with and be friends with</a:t>
                      </a:r>
                    </a:p>
                    <a:p>
                      <a:pPr marL="285750" indent="-285750" algn="l">
                        <a:spcAft>
                          <a:spcPts val="600"/>
                        </a:spcAft>
                        <a:buFont typeface="Arial" panose="020B0604020202020204" pitchFamily="34" charset="0"/>
                        <a:buChar char="•"/>
                      </a:pPr>
                      <a:r>
                        <a:rPr lang="en-GB" sz="2000" b="1" baseline="0" dirty="0">
                          <a:solidFill>
                            <a:srgbClr val="00B050"/>
                          </a:solidFill>
                          <a:latin typeface="Century Gothic" panose="020B0502020202020204" pitchFamily="34" charset="0"/>
                        </a:rPr>
                        <a:t>Some of the girls die</a:t>
                      </a:r>
                    </a:p>
                    <a:p>
                      <a:pPr marL="285750" indent="-285750" algn="l">
                        <a:spcAft>
                          <a:spcPts val="600"/>
                        </a:spcAft>
                        <a:buFont typeface="Arial" panose="020B0604020202020204" pitchFamily="34" charset="0"/>
                        <a:buChar char="•"/>
                      </a:pPr>
                      <a:r>
                        <a:rPr lang="en-GB" sz="2000" b="1" baseline="0" dirty="0">
                          <a:solidFill>
                            <a:srgbClr val="00B050"/>
                          </a:solidFill>
                          <a:latin typeface="Century Gothic" panose="020B0502020202020204" pitchFamily="34" charset="0"/>
                        </a:rPr>
                        <a:t>A lot of the teacher have to help the sick children, so there is not always a lot to do</a:t>
                      </a:r>
                    </a:p>
                    <a:p>
                      <a:pPr marL="285750" indent="-285750" algn="l">
                        <a:spcAft>
                          <a:spcPts val="600"/>
                        </a:spcAft>
                        <a:buFont typeface="Arial" panose="020B0604020202020204" pitchFamily="34" charset="0"/>
                        <a:buChar char="•"/>
                      </a:pPr>
                      <a:r>
                        <a:rPr lang="en-GB" sz="2000" b="1" baseline="0" dirty="0">
                          <a:solidFill>
                            <a:srgbClr val="00B050"/>
                          </a:solidFill>
                          <a:latin typeface="Century Gothic" panose="020B0502020202020204" pitchFamily="34" charset="0"/>
                        </a:rPr>
                        <a:t>Girls cannot spend much time with the teachers they like, such as Miss Temple</a:t>
                      </a:r>
                    </a:p>
                    <a:p>
                      <a:pPr marL="285750" indent="-285750" algn="l">
                        <a:spcAft>
                          <a:spcPts val="600"/>
                        </a:spcAft>
                        <a:buFont typeface="Arial" panose="020B0604020202020204" pitchFamily="34" charset="0"/>
                        <a:buChar char="•"/>
                      </a:pPr>
                      <a:r>
                        <a:rPr lang="en-GB" sz="2000" b="1" baseline="0" dirty="0">
                          <a:solidFill>
                            <a:srgbClr val="00B050"/>
                          </a:solidFill>
                          <a:latin typeface="Century Gothic" panose="020B0502020202020204" pitchFamily="34" charset="0"/>
                        </a:rPr>
                        <a:t>Many of the girls do not have family to go to if they are sick</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72801740"/>
                  </a:ext>
                </a:extLst>
              </a:tr>
            </a:tbl>
          </a:graphicData>
        </a:graphic>
      </p:graphicFrame>
      <p:sp>
        <p:nvSpPr>
          <p:cNvPr id="10" name="TextBox 9"/>
          <p:cNvSpPr txBox="1"/>
          <p:nvPr/>
        </p:nvSpPr>
        <p:spPr>
          <a:xfrm>
            <a:off x="771730" y="6083072"/>
            <a:ext cx="8283713"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else did you come up with?</a:t>
            </a:r>
            <a:endParaRPr kumimoji="0" lang="en-GB"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A049A048-027A-544A-ADF6-0FC1BEC3B985}"/>
              </a:ext>
            </a:extLst>
          </p:cNvPr>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Tree>
    <p:extLst>
      <p:ext uri="{BB962C8B-B14F-4D97-AF65-F5344CB8AC3E}">
        <p14:creationId xmlns:p14="http://schemas.microsoft.com/office/powerpoint/2010/main" val="322567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982" y="341379"/>
            <a:ext cx="5967547"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Last lesson, we found out that Jane had made another friend, called Mary Ann Wilson.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But Jane has not forgotten about Helen Burns.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We are going to find out what happens to Helen today. </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2050" name="Picture 2" descr="http://janeeyreillustrated.com/Muller-JE-6.gif"/>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673" t="2137" r="3762" b="2486"/>
          <a:stretch/>
        </p:blipFill>
        <p:spPr bwMode="auto">
          <a:xfrm>
            <a:off x="6835624" y="85305"/>
            <a:ext cx="2236573" cy="33436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mg.poptower.com/pic-45141/freya-park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5552" y="3428999"/>
            <a:ext cx="3152079" cy="31520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61644" y="6396412"/>
            <a:ext cx="15198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Burns</a:t>
            </a:r>
          </a:p>
        </p:txBody>
      </p:sp>
      <p:sp>
        <p:nvSpPr>
          <p:cNvPr id="11" name="TextBox 10"/>
          <p:cNvSpPr txBox="1"/>
          <p:nvPr/>
        </p:nvSpPr>
        <p:spPr>
          <a:xfrm>
            <a:off x="4109652" y="3958597"/>
            <a:ext cx="4962544"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Let’s read.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from,</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 ‘And where, meantime, was Helen Burns?’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93</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to,</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 ‘…in her own, gentle voice.’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96</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765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p.93</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518944"/>
            <a:ext cx="667170" cy="1000502"/>
          </a:xfrm>
          <a:prstGeom prst="rect">
            <a:avLst/>
          </a:prstGeom>
        </p:spPr>
      </p:pic>
      <p:sp>
        <p:nvSpPr>
          <p:cNvPr id="4" name="Rectangle 3"/>
          <p:cNvSpPr/>
          <p:nvPr/>
        </p:nvSpPr>
        <p:spPr>
          <a:xfrm>
            <a:off x="707888" y="0"/>
            <a:ext cx="6257474"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where, meantime, was Helen Burns? Why did I not spend these sweet days of liberty with her? Had I forgotten her? or was I so worthless as to have grown tired of her pure society? Surely the Mary Ann Wilson I have mentioned was inferior to my first acquaintance: she could only tell me amusing stories, and reciprocate any racy and pungent gossip I chose to indulge in; while, if I have spoken truth of Helen, she was qualified to give those who enjoyed the privilege of her converse, a taste of far higher things.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True, reader; and I knew and felt this: and though I am a defective being, with many faults and few redeeming points, yet I never tired of Helen Burns; nor ever ceased to cherish for her a sentiment of attachment, as strong, tender, and respectful as any that ever animated my heart. How could it be otherwise, when Helen, at all times and under all circumstances, evinced for me a quiet and faithful friendship, which ill-humour never soured, nor irritation ever troubled?</a:t>
            </a:r>
          </a:p>
        </p:txBody>
      </p:sp>
      <p:sp>
        <p:nvSpPr>
          <p:cNvPr id="8" name="Rectangle 7"/>
          <p:cNvSpPr/>
          <p:nvPr/>
        </p:nvSpPr>
        <p:spPr>
          <a:xfrm>
            <a:off x="6965362" y="-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acquaintance</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friend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pungent</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witty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defective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faulty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cherish</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0374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p.93-4</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518944"/>
            <a:ext cx="667170" cy="1000502"/>
          </a:xfrm>
          <a:prstGeom prst="rect">
            <a:avLst/>
          </a:prstGeom>
        </p:spPr>
      </p:pic>
      <p:sp>
        <p:nvSpPr>
          <p:cNvPr id="4" name="Rectangle 3"/>
          <p:cNvSpPr/>
          <p:nvPr/>
        </p:nvSpPr>
        <p:spPr>
          <a:xfrm>
            <a:off x="707888" y="0"/>
            <a:ext cx="6257474"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But Helen was ill at present: for some weeks she had been removed from my sight to I knew not what room upstairs. She was not, I was told, in the hospital portion of the house with the fever patients; for her complaint was consumption, not typhus: and by consumption I, in my ignorance, understood something mild, which time and care would be sure to alleviate.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was confirmed in this idea by the fact of her once or twice coming downstairs on very warm sunny afternoons, and being taken by Miss Temple into the garden: but, on these occasions, I was not allowed to go and speak to her; I only saw her from the schoolroom window, and then not distinctly; for she was much wrapped up, and sat at a distance under the veranda.</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One evening, in the beginning of June, I had stayed out very late with Mary Ann in the wood; we had, as usual, separated ourselves from the others, and had wandered far: so far that we lost our way, and had to ask it at a lonely cottage, where a man and a woman lived, who looked after a herd of half-wild swine that fed on the mast in the wood.</a:t>
            </a:r>
          </a:p>
        </p:txBody>
      </p:sp>
      <p:sp>
        <p:nvSpPr>
          <p:cNvPr id="8" name="Rectangle 7"/>
          <p:cNvSpPr/>
          <p:nvPr/>
        </p:nvSpPr>
        <p:spPr>
          <a:xfrm>
            <a:off x="6965362"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consumption</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tuberculosis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distinctly</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clearly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8817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p.94</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 y="5518944"/>
            <a:ext cx="667170" cy="1000502"/>
          </a:xfrm>
          <a:prstGeom prst="rect">
            <a:avLst/>
          </a:prstGeom>
        </p:spPr>
      </p:pic>
      <p:sp>
        <p:nvSpPr>
          <p:cNvPr id="4" name="Rectangle 3"/>
          <p:cNvSpPr/>
          <p:nvPr/>
        </p:nvSpPr>
        <p:spPr>
          <a:xfrm>
            <a:off x="707888" y="0"/>
            <a:ext cx="6257618"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When we got back, it was after moonrise: a pony, which we knew to be the surgeon’s was standing at the garden door. Mary Ann remarked that she supposed someone must be very ill, as Mr Bates had been sent for at that time of evening. She went into the house; I stayed behind a few minutes to plant my garden a handful of roots I had dug up in the forest, and which I feared would wither if I left them till morning. This done, I lingered yet a little longer: the flowers smelt so sweet as the dew fell; it was such a pleasant evening, so serene, so warm; the still glowing west promised so fairly another fine day on the morrow; the moon rose with such majesty in the grave east. I was noting these things and enjoying them as a child might, when it entered my mind as it had never done before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‘How sad to be lying now on a sick-bed, and to be in danger of dying! This world is pleasant – it would be very dreary to be called from it, and to have to go who knows where?’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
        <p:nvSpPr>
          <p:cNvPr id="8" name="Rectangle 7"/>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serene</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quiet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472020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pring xmlns="66eb2665-5259-4d07-aae6-d909f8d4f955" xsi:nil="true"/>
    <_ip_UnifiedCompliancePolicyProperties xmlns="http://schemas.microsoft.com/sharepoint/v3" xsi:nil="true"/>
    <Ark_x0020_Department xmlns="9c6500c0-19b7-4dc1-a957-fb6bf8f5f217">English Mastery</Ark_x0020_Depart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A92456-2BB5-4DCD-A114-1FF3F6B38734}">
  <ds:schemaRefs>
    <ds:schemaRef ds:uri="66eb2665-5259-4d07-aae6-d909f8d4f955"/>
    <ds:schemaRef ds:uri="9c6500c0-19b7-4dc1-a957-fb6bf8f5f217"/>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E8121FE-5E60-4A76-8880-26F918B4C1AD}">
  <ds:schemaRefs>
    <ds:schemaRef ds:uri="http://schemas.microsoft.com/sharepoint/v3/contenttype/forms"/>
  </ds:schemaRefs>
</ds:datastoreItem>
</file>

<file path=customXml/itemProps3.xml><?xml version="1.0" encoding="utf-8"?>
<ds:datastoreItem xmlns:ds="http://schemas.openxmlformats.org/officeDocument/2006/customXml" ds:itemID="{BC692F66-8F95-4CA1-8150-801FFED69423}">
  <ds:schemaRefs>
    <ds:schemaRef ds:uri="66eb2665-5259-4d07-aae6-d909f8d4f955"/>
    <ds:schemaRef ds:uri="9c6500c0-19b7-4dc1-a957-fb6bf8f5f217"/>
    <ds:schemaRef ds:uri="b64db6f3-d8b6-4520-ae13-60ac2c1101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155</TotalTime>
  <Words>5206</Words>
  <Application>Microsoft Office PowerPoint</Application>
  <PresentationFormat>On-screen Show (4:3)</PresentationFormat>
  <Paragraphs>528</Paragraphs>
  <Slides>34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7</cp:revision>
  <dcterms:created xsi:type="dcterms:W3CDTF">2021-06-09T09:40:47Z</dcterms:created>
  <dcterms:modified xsi:type="dcterms:W3CDTF">2022-06-14T08:50:55Z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