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66" r:id="rId2"/>
    <p:sldId id="283" r:id="rId3"/>
    <p:sldId id="260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AA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328" autoAdjust="0"/>
    <p:restoredTop sz="94660"/>
  </p:normalViewPr>
  <p:slideViewPr>
    <p:cSldViewPr snapToGrid="0">
      <p:cViewPr varScale="1">
        <p:scale>
          <a:sx n="69" d="100"/>
          <a:sy n="69" d="100"/>
        </p:scale>
        <p:origin x="39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8F5D34-8A37-45FB-B52F-BF0C5D3D5065}" type="datetimeFigureOut">
              <a:rPr lang="en-GB" smtClean="0"/>
              <a:t>22/04/2020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D6760A-BC74-4EC9-92B1-667A78865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6571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6923D10-D48D-429B-B7DA-766BAA26AF77}" type="datetimeFigureOut">
              <a:rPr lang="en-GB" smtClean="0"/>
              <a:t>22/04/2020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20AA647-5EF7-498D-B998-2FEF88901626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41523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23D10-D48D-429B-B7DA-766BAA26AF77}" type="datetimeFigureOut">
              <a:rPr lang="en-GB" smtClean="0"/>
              <a:t>22/04/2020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AA647-5EF7-498D-B998-2FEF88901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673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23D10-D48D-429B-B7DA-766BAA26AF77}" type="datetimeFigureOut">
              <a:rPr lang="en-GB" smtClean="0"/>
              <a:t>22/04/2020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AA647-5EF7-498D-B998-2FEF88901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1571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23D10-D48D-429B-B7DA-766BAA26AF77}" type="datetimeFigureOut">
              <a:rPr lang="en-GB" smtClean="0"/>
              <a:t>22/04/2020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AA647-5EF7-498D-B998-2FEF88901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3934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6923D10-D48D-429B-B7DA-766BAA26AF77}" type="datetimeFigureOut">
              <a:rPr lang="en-GB" smtClean="0"/>
              <a:t>22/04/2020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20AA647-5EF7-498D-B998-2FEF88901626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7792678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23D10-D48D-429B-B7DA-766BAA26AF77}" type="datetimeFigureOut">
              <a:rPr lang="en-GB" smtClean="0"/>
              <a:t>22/04/2020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AA647-5EF7-498D-B998-2FEF88901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040793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23D10-D48D-429B-B7DA-766BAA26AF77}" type="datetimeFigureOut">
              <a:rPr lang="en-GB" smtClean="0"/>
              <a:t>22/04/2020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AA647-5EF7-498D-B998-2FEF88901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024899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23D10-D48D-429B-B7DA-766BAA26AF77}" type="datetimeFigureOut">
              <a:rPr lang="en-GB" smtClean="0"/>
              <a:t>22/04/2020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AA647-5EF7-498D-B998-2FEF88901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6654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23D10-D48D-429B-B7DA-766BAA26AF77}" type="datetimeFigureOut">
              <a:rPr lang="en-GB" smtClean="0"/>
              <a:t>22/04/2020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AA647-5EF7-498D-B998-2FEF88901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1840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46923D10-D48D-429B-B7DA-766BAA26AF77}" type="datetimeFigureOut">
              <a:rPr lang="en-GB" smtClean="0"/>
              <a:t>22/04/2020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820AA647-5EF7-498D-B998-2FEF88901626}" type="slidenum">
              <a:rPr lang="en-GB" smtClean="0"/>
              <a:t>‹#›</a:t>
            </a:fld>
            <a:endParaRPr lang="en-GB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818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46923D10-D48D-429B-B7DA-766BAA26AF77}" type="datetimeFigureOut">
              <a:rPr lang="en-GB" smtClean="0"/>
              <a:t>22/04/2020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820AA647-5EF7-498D-B998-2FEF88901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996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6923D10-D48D-429B-B7DA-766BAA26AF77}" type="datetimeFigureOut">
              <a:rPr lang="en-GB" smtClean="0"/>
              <a:t>22/04/2020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20AA647-5EF7-498D-B998-2FEF8890162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47388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 descr="Image result for ironic imag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AutoShape 4" descr="Image result for ironic image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5355252" y="3244334"/>
            <a:ext cx="28103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400" dirty="0" err="1">
                <a:solidFill>
                  <a:srgbClr val="92D050"/>
                </a:solidFill>
                <a:ea typeface="SimHei" panose="02010609060101010101" pitchFamily="49" charset="-122"/>
              </a:rPr>
              <a:t>chockstone</a:t>
            </a:r>
            <a:endParaRPr lang="en-GB" sz="4400" dirty="0">
              <a:solidFill>
                <a:srgbClr val="92D050"/>
              </a:solidFill>
              <a:ea typeface="SimHei" panose="02010609060101010101" pitchFamily="49" charset="-122"/>
            </a:endParaRPr>
          </a:p>
        </p:txBody>
      </p:sp>
      <p:sp>
        <p:nvSpPr>
          <p:cNvPr id="4" name="Rectangle 3"/>
          <p:cNvSpPr/>
          <p:nvPr/>
        </p:nvSpPr>
        <p:spPr>
          <a:xfrm rot="20107114">
            <a:off x="1329054" y="2650066"/>
            <a:ext cx="42292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>
                <a:solidFill>
                  <a:srgbClr val="00B0F0"/>
                </a:solidFill>
              </a:rPr>
              <a:t>stemming or </a:t>
            </a:r>
            <a:r>
              <a:rPr lang="en-GB" sz="3200" dirty="0" err="1" smtClean="0">
                <a:solidFill>
                  <a:srgbClr val="00B0F0"/>
                </a:solidFill>
              </a:rPr>
              <a:t>chimneying</a:t>
            </a:r>
            <a:endParaRPr lang="en-GB" sz="3200" dirty="0">
              <a:solidFill>
                <a:srgbClr val="00B0F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283891" y="2465400"/>
            <a:ext cx="14475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dirty="0">
                <a:solidFill>
                  <a:srgbClr val="FFC000"/>
                </a:solidFill>
                <a:cs typeface="Aharoni" panose="02010803020104030203" pitchFamily="2" charset="-79"/>
              </a:rPr>
              <a:t>torque</a:t>
            </a:r>
          </a:p>
        </p:txBody>
      </p:sp>
      <p:sp>
        <p:nvSpPr>
          <p:cNvPr id="7" name="Rectangle 6"/>
          <p:cNvSpPr/>
          <p:nvPr/>
        </p:nvSpPr>
        <p:spPr>
          <a:xfrm>
            <a:off x="1140735" y="4599000"/>
            <a:ext cx="301448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dirty="0">
                <a:solidFill>
                  <a:srgbClr val="7030A0"/>
                </a:solidFill>
              </a:rPr>
              <a:t>paralyzes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6096000" y="4968332"/>
            <a:ext cx="404687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5400" dirty="0">
                <a:solidFill>
                  <a:schemeClr val="accent1">
                    <a:lumMod val="50000"/>
                  </a:schemeClr>
                </a:solidFill>
              </a:rPr>
              <a:t>pain response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40735" y="474303"/>
            <a:ext cx="72459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>
                <a:solidFill>
                  <a:srgbClr val="FF0000"/>
                </a:solidFill>
              </a:rPr>
              <a:t>What are the associations of these words?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350417" y="3606800"/>
            <a:ext cx="24013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What does the word ‘clinical’ mean?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 </a:t>
            </a:r>
            <a:r>
              <a:rPr lang="en-GB" dirty="0" smtClean="0"/>
              <a:t>What effect does using clinical words have?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858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3580" t="34943" r="29318" b="52557"/>
          <a:stretch/>
        </p:blipFill>
        <p:spPr>
          <a:xfrm>
            <a:off x="148811" y="2044931"/>
            <a:ext cx="9518824" cy="15627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6540" y="1415211"/>
            <a:ext cx="4057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More lack of control – this time complete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8692" y="1245321"/>
            <a:ext cx="3291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Physical manifestation of the title – the fear has become the reality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410007" y="1853387"/>
            <a:ext cx="3150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Time is now passing quickly, builds the tension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30314" y="3809153"/>
            <a:ext cx="42490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Still disassociated from his bodily processes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49935" y="4178485"/>
            <a:ext cx="52813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Non—finite sentence, carries a LOT of meaning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Religious reference – prayer/begging. Highlights panic.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5018" y="5019377"/>
            <a:ext cx="2377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Semantic fields of pain and warning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44346" y="3375029"/>
            <a:ext cx="2926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Instinctive animalistic actions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57189" y="4419211"/>
            <a:ext cx="18221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Internal monologue as the second person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37018" y="5157875"/>
            <a:ext cx="28820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Short sentence with a contrasting connective shows futility of situation</a:t>
            </a:r>
            <a:endParaRPr lang="en-GB" dirty="0">
              <a:solidFill>
                <a:srgbClr val="FF0000"/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1263535" y="1634302"/>
            <a:ext cx="565265" cy="4980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4621876" y="1843501"/>
            <a:ext cx="2128059" cy="5145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6300367" y="1843501"/>
            <a:ext cx="682324" cy="6189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8506854" y="2224711"/>
            <a:ext cx="1285539" cy="2718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 flipV="1">
            <a:off x="5004262" y="3041970"/>
            <a:ext cx="2640084" cy="5177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 flipV="1">
            <a:off x="6300367" y="3060594"/>
            <a:ext cx="1563473" cy="4155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 flipV="1">
            <a:off x="1828800" y="2795473"/>
            <a:ext cx="781396" cy="11127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1430314" y="2883075"/>
            <a:ext cx="1213133" cy="21363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 flipV="1">
            <a:off x="1097280" y="3041970"/>
            <a:ext cx="208276" cy="19774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 flipV="1">
            <a:off x="3041933" y="3375029"/>
            <a:ext cx="864368" cy="13312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7232073" y="2883075"/>
            <a:ext cx="287515" cy="12954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 flipV="1">
            <a:off x="1704042" y="3559695"/>
            <a:ext cx="4471567" cy="14596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653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3580" t="47216" r="32216" b="31875"/>
          <a:stretch/>
        </p:blipFill>
        <p:spPr>
          <a:xfrm>
            <a:off x="548583" y="1495721"/>
            <a:ext cx="10341032" cy="29917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74473" y="964276"/>
            <a:ext cx="2144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Associations of panic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04756" y="5104015"/>
            <a:ext cx="28928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Ellipsis shows pointlessness of action 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01133" y="788854"/>
            <a:ext cx="3769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Anecdote – trying to persuade himself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73092" y="4514143"/>
            <a:ext cx="3031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Contrasts with the uncertainty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97585" y="4669548"/>
            <a:ext cx="391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List shows the compound effort needed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73192" y="5796951"/>
            <a:ext cx="3253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Semantic field of chance/gamble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01133" y="5837511"/>
            <a:ext cx="3157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Single word sentence highlights severity of situation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297947" y="1223321"/>
            <a:ext cx="924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Sensory</a:t>
            </a:r>
            <a:endParaRPr lang="en-GB" dirty="0">
              <a:solidFill>
                <a:srgbClr val="FF0000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1345721" y="1245351"/>
            <a:ext cx="2812211" cy="3358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3" idx="2"/>
          </p:cNvCxnSpPr>
          <p:nvPr/>
        </p:nvCxnSpPr>
        <p:spPr>
          <a:xfrm flipH="1">
            <a:off x="1173192" y="1333608"/>
            <a:ext cx="3473594" cy="5468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2751826" y="1360285"/>
            <a:ext cx="1894960" cy="8867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4543883" y="1360285"/>
            <a:ext cx="275432" cy="5584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3035300" y="2692400"/>
            <a:ext cx="2286000" cy="19771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3263900" y="2133600"/>
            <a:ext cx="2616200" cy="31115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 flipV="1">
            <a:off x="8661400" y="3289300"/>
            <a:ext cx="393700" cy="13802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 flipV="1">
            <a:off x="965200" y="2692400"/>
            <a:ext cx="1130300" cy="30579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2374900" y="2984500"/>
            <a:ext cx="3594100" cy="27658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7988300" y="4127500"/>
            <a:ext cx="368300" cy="16228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92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1483" t="47265" r="33842" b="35470"/>
          <a:stretch/>
        </p:blipFill>
        <p:spPr>
          <a:xfrm>
            <a:off x="169642" y="40949"/>
            <a:ext cx="6341534" cy="171026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32176" t="30769" r="31019" b="18633"/>
          <a:stretch/>
        </p:blipFill>
        <p:spPr>
          <a:xfrm>
            <a:off x="4911281" y="1613131"/>
            <a:ext cx="6731001" cy="501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750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Survival in extreme situations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26</a:t>
            </a:r>
            <a:r>
              <a:rPr lang="en-GB" baseline="30000" dirty="0" smtClean="0"/>
              <a:t>th</a:t>
            </a:r>
            <a:r>
              <a:rPr lang="en-GB" dirty="0" smtClean="0"/>
              <a:t> SEPTEMBER 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7563" y="4705017"/>
            <a:ext cx="2505673" cy="1816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59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205597" y="1690688"/>
            <a:ext cx="242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.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/>
          <p:nvPr/>
        </p:nvPicPr>
        <p:blipFill rotWithShape="1">
          <a:blip r:embed="rId2"/>
          <a:srcRect l="7645" t="11823" r="29205" b="72561"/>
          <a:stretch/>
        </p:blipFill>
        <p:spPr bwMode="auto">
          <a:xfrm>
            <a:off x="838199" y="2290762"/>
            <a:ext cx="9457267" cy="270457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0186" y="2897201"/>
            <a:ext cx="3124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First-hand – shows it’s personal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55503" y="2908795"/>
            <a:ext cx="2830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Violent verbs create interest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47971" y="4579744"/>
            <a:ext cx="5300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Formal extension of ‘had not’ adds severity and builds tension (prosody suggests stress/intonation)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64702" y="5417106"/>
            <a:ext cx="514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Spatial </a:t>
            </a:r>
            <a:r>
              <a:rPr lang="en-GB" dirty="0" err="1" smtClean="0">
                <a:solidFill>
                  <a:srgbClr val="FF0000"/>
                </a:solidFill>
              </a:rPr>
              <a:t>deixis</a:t>
            </a:r>
            <a:r>
              <a:rPr lang="en-GB" dirty="0" smtClean="0">
                <a:solidFill>
                  <a:srgbClr val="FF0000"/>
                </a:solidFill>
              </a:rPr>
              <a:t> as an adverbial adds to sense of gravity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69372" y="1614596"/>
            <a:ext cx="5009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Account, rather than ‘story’ adds realism/credibility</a:t>
            </a:r>
            <a:endParaRPr lang="en-GB" dirty="0">
              <a:solidFill>
                <a:srgbClr val="FF0000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1286933" y="3266533"/>
            <a:ext cx="1086171" cy="1577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4216400" y="1908671"/>
            <a:ext cx="592667" cy="13943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8226449" y="3233399"/>
            <a:ext cx="593073" cy="1908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2802886" y="4349002"/>
            <a:ext cx="3182862" cy="11607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 flipV="1">
            <a:off x="7678436" y="4301067"/>
            <a:ext cx="212497" cy="2786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314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051" y="3207603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cap="none" dirty="0" smtClean="0">
                <a:solidFill>
                  <a:srgbClr val="92D050"/>
                </a:solidFill>
              </a:rPr>
              <a:t/>
            </a:r>
            <a:br>
              <a:rPr lang="en-GB" cap="none" dirty="0" smtClean="0">
                <a:solidFill>
                  <a:srgbClr val="92D050"/>
                </a:solidFill>
              </a:rPr>
            </a:br>
            <a:endParaRPr lang="en-GB" cap="none" dirty="0">
              <a:solidFill>
                <a:srgbClr val="92D05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1772" y="3609836"/>
            <a:ext cx="117430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dirty="0" smtClean="0"/>
          </a:p>
          <a:p>
            <a:pPr algn="ctr"/>
            <a:endParaRPr lang="en-GB" dirty="0"/>
          </a:p>
          <a:p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2898" t="25456" r="32897" b="59148"/>
          <a:stretch/>
        </p:blipFill>
        <p:spPr>
          <a:xfrm>
            <a:off x="188985" y="2180578"/>
            <a:ext cx="8383507" cy="178589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495993">
            <a:off x="2894756" y="1816198"/>
            <a:ext cx="2971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Sense of nonchalance/danger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21174560">
            <a:off x="114594" y="1298758"/>
            <a:ext cx="4096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Indefinite determiner emphasises tension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07595" y="1425464"/>
            <a:ext cx="3929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Sense of uncertainty adds to the danger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1785" y="4335337"/>
            <a:ext cx="3406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Technical language adds to reader’s sense of uncertainty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675359" y="2248815"/>
            <a:ext cx="3615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Irregularity of subordinating clause structure echoes chaotic nature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44189" y="6234545"/>
            <a:ext cx="4073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Repetition of ‘drop-off’ heightens tension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443258" y="3325091"/>
            <a:ext cx="1689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Sensory writing 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975626" y="5261858"/>
            <a:ext cx="33342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Complex sentence mirrors the complexity of the situation and adds clear detail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30036" y="5261858"/>
            <a:ext cx="5862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Contrast of sizes with numerical detail highlights the severity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99132" y="4255257"/>
            <a:ext cx="31467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Contrasting preposition ‘instead of ’ shows this is not the norm and increases tension</a:t>
            </a:r>
            <a:endParaRPr lang="en-GB" dirty="0">
              <a:solidFill>
                <a:srgbClr val="FF0000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1695796" y="1604464"/>
            <a:ext cx="83128" cy="7403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2495638" y="2000864"/>
            <a:ext cx="1043603" cy="3208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4380738" y="1881052"/>
            <a:ext cx="3599480" cy="5594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7325112" y="2677755"/>
            <a:ext cx="2317652" cy="1940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 flipV="1">
            <a:off x="798022" y="3391359"/>
            <a:ext cx="8844742" cy="1177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 flipV="1">
            <a:off x="3017439" y="3475892"/>
            <a:ext cx="3735421" cy="10269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1695796" y="2946535"/>
            <a:ext cx="83128" cy="13557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 flipV="1">
            <a:off x="2344189" y="2759101"/>
            <a:ext cx="196303" cy="16096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4120878" y="3694423"/>
            <a:ext cx="2876210" cy="16058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V="1">
            <a:off x="3945120" y="3989355"/>
            <a:ext cx="1612301" cy="11168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 flipV="1">
            <a:off x="2709949" y="2571980"/>
            <a:ext cx="1014153" cy="36625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V="1">
            <a:off x="5536625" y="3207603"/>
            <a:ext cx="374613" cy="29775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V="1">
            <a:off x="6128366" y="3509153"/>
            <a:ext cx="212591" cy="23928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flipH="1" flipV="1">
            <a:off x="2174732" y="3966476"/>
            <a:ext cx="2475268" cy="20685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751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3239" t="41079" r="28296" b="44376"/>
          <a:stretch/>
        </p:blipFill>
        <p:spPr>
          <a:xfrm>
            <a:off x="216131" y="1795550"/>
            <a:ext cx="7708367" cy="280970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8516" y="1158047"/>
            <a:ext cx="32699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Emphasises alternative scenarios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75858" y="3936434"/>
            <a:ext cx="3564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Semantic field of struggle or conflict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8516" y="5434510"/>
            <a:ext cx="11070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Narrative switches to the simple present, highlights the difference between this situation and more simple ones prior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40156" y="4565162"/>
            <a:ext cx="74714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Draws audience attention to clear visual imagery, places them in the narrative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73633" y="1405093"/>
            <a:ext cx="194517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Use of clear description and ‘technique’ highlight the level of skill needed and therefore the possible dangers.</a:t>
            </a:r>
            <a:endParaRPr lang="en-GB" dirty="0">
              <a:solidFill>
                <a:srgbClr val="FF0000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1995055" y="2220277"/>
            <a:ext cx="1828800" cy="32142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4360124" y="4121100"/>
            <a:ext cx="1591789" cy="4841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6400800" y="2220277"/>
            <a:ext cx="1872833" cy="12161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3155573" y="2582384"/>
            <a:ext cx="5286309" cy="15299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6400800" y="2996896"/>
            <a:ext cx="1679171" cy="10682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 flipV="1">
            <a:off x="6628122" y="3347354"/>
            <a:ext cx="890050" cy="7281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 flipV="1">
            <a:off x="4455622" y="2573609"/>
            <a:ext cx="3353892" cy="14210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1030778" y="1620982"/>
            <a:ext cx="798022" cy="2849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611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4090" t="54943" r="30853" b="33693"/>
          <a:stretch/>
        </p:blipFill>
        <p:spPr>
          <a:xfrm>
            <a:off x="249381" y="1795395"/>
            <a:ext cx="8079972" cy="305908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71654" y="864341"/>
            <a:ext cx="60184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Present progressive (am, </a:t>
            </a:r>
            <a:r>
              <a:rPr lang="en-GB" dirty="0" err="1" smtClean="0">
                <a:solidFill>
                  <a:srgbClr val="FF0000"/>
                </a:solidFill>
              </a:rPr>
              <a:t>ing</a:t>
            </a:r>
            <a:r>
              <a:rPr lang="en-GB" dirty="0" smtClean="0">
                <a:solidFill>
                  <a:srgbClr val="FF0000"/>
                </a:solidFill>
              </a:rPr>
              <a:t>)  allows reader to feel narrator’s perspective</a:t>
            </a:r>
          </a:p>
          <a:p>
            <a:r>
              <a:rPr lang="en-GB" sz="1400" dirty="0" smtClean="0">
                <a:solidFill>
                  <a:srgbClr val="92D050"/>
                </a:solidFill>
              </a:rPr>
              <a:t>Stretch and challenge: present progressive usually seen with dynamic, not </a:t>
            </a:r>
            <a:r>
              <a:rPr lang="en-GB" sz="1400" dirty="0" err="1" smtClean="0">
                <a:solidFill>
                  <a:srgbClr val="92D050"/>
                </a:solidFill>
              </a:rPr>
              <a:t>stative</a:t>
            </a:r>
            <a:r>
              <a:rPr lang="en-GB" sz="1400" dirty="0" smtClean="0">
                <a:solidFill>
                  <a:srgbClr val="92D050"/>
                </a:solidFill>
              </a:rPr>
              <a:t>, verbs. Suggests movement/the situation could change.</a:t>
            </a:r>
            <a:endParaRPr lang="en-GB" sz="1400" dirty="0">
              <a:solidFill>
                <a:srgbClr val="92D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9381" y="1485008"/>
            <a:ext cx="3326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Adverb ‘just’ highlights how close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11985" y="2793058"/>
            <a:ext cx="15528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Visual imagery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6304706" y="4559513"/>
            <a:ext cx="5346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Conditional connective suggests uncertainty/possibility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96044" y="5690575"/>
            <a:ext cx="3878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Complex sentences – complex situation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00367" y="5505909"/>
            <a:ext cx="4609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Alliteration and assonance soften the imagery 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996844" y="2087722"/>
            <a:ext cx="29670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Remains in the present tense 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7507" y="4795533"/>
            <a:ext cx="5131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Positive, easy connotations (although lack of control)</a:t>
            </a:r>
            <a:endParaRPr lang="en-GB" dirty="0">
              <a:solidFill>
                <a:srgbClr val="FF0000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H="1" flipV="1">
            <a:off x="914400" y="4156364"/>
            <a:ext cx="1546167" cy="5506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6486672" y="3162390"/>
            <a:ext cx="1393793" cy="12692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3080931" y="1344098"/>
            <a:ext cx="1823578" cy="9078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581891" y="1795395"/>
            <a:ext cx="332509" cy="4769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 flipV="1">
            <a:off x="5568612" y="4132539"/>
            <a:ext cx="2029221" cy="14836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 flipV="1">
            <a:off x="6204040" y="4156364"/>
            <a:ext cx="1488536" cy="13495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1875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3068" t="65852" r="31705" b="15739"/>
          <a:stretch/>
        </p:blipFill>
        <p:spPr>
          <a:xfrm>
            <a:off x="148811" y="1795548"/>
            <a:ext cx="8312728" cy="20781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80572" y="1149217"/>
            <a:ext cx="40241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Lots of personal pronouns – reader can empathis</a:t>
            </a:r>
            <a:r>
              <a:rPr lang="en-GB" dirty="0">
                <a:solidFill>
                  <a:srgbClr val="FF0000"/>
                </a:solidFill>
              </a:rPr>
              <a:t>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94313" y="946399"/>
            <a:ext cx="2621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Semantic field of pressure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00156" y="4353549"/>
            <a:ext cx="61227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Listing effect of clauses suggests care/precision/ a clear process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62753" y="5008956"/>
            <a:ext cx="6684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Colloquialisms contrast with technical language , adds to the tension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49777" y="2497813"/>
            <a:ext cx="36667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Foregrounding of subordinating clause shows how black and white his choice is – foreshadows what’s to come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61631" y="5756696"/>
            <a:ext cx="7043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Again, clear visual imagery at the end of a paragraph, draws in the reader</a:t>
            </a:r>
            <a:endParaRPr lang="en-GB" dirty="0">
              <a:solidFill>
                <a:srgbClr val="FF0000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1579418" y="3227401"/>
            <a:ext cx="532015" cy="16801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3358342" y="3698142"/>
            <a:ext cx="403289" cy="13108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4305174" y="4016769"/>
            <a:ext cx="1094982" cy="16475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3761631" y="2497813"/>
            <a:ext cx="5132874" cy="6001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1978429" y="1472382"/>
            <a:ext cx="6271348" cy="7393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5785658" y="1560523"/>
            <a:ext cx="3424844" cy="6647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4522124" y="1283179"/>
            <a:ext cx="878032" cy="9232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3224589" y="1426216"/>
            <a:ext cx="218439" cy="9421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3906982" y="1315731"/>
            <a:ext cx="945683" cy="11170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2877968" y="1315731"/>
            <a:ext cx="1520040" cy="12952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>
            <a:off x="1430938" y="1282587"/>
            <a:ext cx="1788290" cy="11228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412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2726" t="15625" r="34092" b="71193"/>
          <a:stretch/>
        </p:blipFill>
        <p:spPr>
          <a:xfrm>
            <a:off x="382384" y="1961804"/>
            <a:ext cx="7959582" cy="241069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3585" y="1192941"/>
            <a:ext cx="3978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Emphasises lack of control, like a puppet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50718" y="1163843"/>
            <a:ext cx="59731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Personification shows power of nature, his lack of significance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flipH="1">
            <a:off x="1009995" y="4772026"/>
            <a:ext cx="54573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Lack of control further shown by his separation from his from his body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662913" y="3112026"/>
            <a:ext cx="29746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Taken over by instinct, more lack of control, animalistic drive to survive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41966" y="2075108"/>
            <a:ext cx="36165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Suggests a shadow, ominous.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More personification, like a predator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62878" y="5418343"/>
            <a:ext cx="64956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More instinctive behaviour separate from his control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Contrasts with previous paragraph which was logical and controlled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57847" y="4402694"/>
            <a:ext cx="821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Simple sentence contrasts with the complex – shows the simple nature of his reaction.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6746" y="5418343"/>
            <a:ext cx="31724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 </a:t>
            </a:r>
            <a:r>
              <a:rPr lang="en-GB" dirty="0" smtClean="0">
                <a:solidFill>
                  <a:srgbClr val="FF0000"/>
                </a:solidFill>
              </a:rPr>
              <a:t>Adjective ‘only’  shows lack of choice – between a rock and a hard place</a:t>
            </a:r>
            <a:endParaRPr lang="en-GB" dirty="0">
              <a:solidFill>
                <a:srgbClr val="FF0000"/>
              </a:solidFill>
            </a:endParaRPr>
          </a:p>
        </p:txBody>
      </p:sp>
      <p:cxnSp>
        <p:nvCxnSpPr>
          <p:cNvPr id="15" name="Straight Arrow Connector 14"/>
          <p:cNvCxnSpPr>
            <a:stCxn id="11" idx="1"/>
          </p:cNvCxnSpPr>
          <p:nvPr/>
        </p:nvCxnSpPr>
        <p:spPr>
          <a:xfrm flipH="1" flipV="1">
            <a:off x="3224590" y="3756364"/>
            <a:ext cx="2538288" cy="19851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1672967" y="2721439"/>
            <a:ext cx="699913" cy="22973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1453531" y="1533175"/>
            <a:ext cx="313805" cy="5419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3557847" y="1506172"/>
            <a:ext cx="2455677" cy="6211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4129585" y="2548513"/>
            <a:ext cx="4533328" cy="7126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 flipV="1">
            <a:off x="3035852" y="3088777"/>
            <a:ext cx="5443130" cy="6344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 flipV="1">
            <a:off x="4362175" y="3870125"/>
            <a:ext cx="1005182" cy="4803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744521" y="4263493"/>
            <a:ext cx="1477980" cy="12147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698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0511" t="28580" r="30000" b="59601"/>
          <a:stretch/>
        </p:blipFill>
        <p:spPr>
          <a:xfrm>
            <a:off x="331691" y="1546167"/>
            <a:ext cx="7015942" cy="16459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3921" t="73580" r="36307" b="21647"/>
          <a:stretch/>
        </p:blipFill>
        <p:spPr>
          <a:xfrm>
            <a:off x="739015" y="2928963"/>
            <a:ext cx="5968538" cy="6317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119107" y="1729046"/>
            <a:ext cx="3618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Time becomes almost abstract, slows down, shows the tension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24052" y="931543"/>
            <a:ext cx="3827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Dreamlike nature shows lack of control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3502" y="4682810"/>
            <a:ext cx="7132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Colon separates the events, shows the list of catastrophic events, emphasises the tumbling, chaotic lack of control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498080" y="3342746"/>
            <a:ext cx="33305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Semantic field of destruction/war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35170" y="5566289"/>
            <a:ext cx="6405413" cy="660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Actual physical dismemberment shows lack of control over body, as opposed to figurative beforehand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51917" y="3691333"/>
            <a:ext cx="43831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Non-finite sentence. Shows completion of the action. Ominous connotations of silence – being alone</a:t>
            </a:r>
            <a:endParaRPr lang="en-GB" dirty="0">
              <a:solidFill>
                <a:srgbClr val="FF0000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1413164" y="1229551"/>
            <a:ext cx="4887203" cy="8226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 flipV="1">
            <a:off x="6035040" y="1826235"/>
            <a:ext cx="2344189" cy="2422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5651906" y="2115411"/>
            <a:ext cx="2467201" cy="12273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4073236" y="2398843"/>
            <a:ext cx="3681721" cy="10524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 flipV="1">
            <a:off x="1651917" y="2697956"/>
            <a:ext cx="6103040" cy="8612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 flipV="1">
            <a:off x="3458095" y="2699670"/>
            <a:ext cx="3889538" cy="839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 flipV="1">
            <a:off x="5286486" y="2667830"/>
            <a:ext cx="2332934" cy="7834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8037876" y="4092057"/>
            <a:ext cx="24795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Active, not passive, this action is deliberate and menacing</a:t>
            </a:r>
            <a:endParaRPr lang="en-GB" dirty="0">
              <a:solidFill>
                <a:srgbClr val="FF0000"/>
              </a:solidFill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H="1" flipV="1">
            <a:off x="5286486" y="2713269"/>
            <a:ext cx="2468471" cy="16691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 flipV="1">
            <a:off x="1287767" y="3559203"/>
            <a:ext cx="204573" cy="2786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1011837" y="2228609"/>
            <a:ext cx="3484122" cy="24542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 flipV="1">
            <a:off x="1945438" y="3244846"/>
            <a:ext cx="4613683" cy="20842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967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Badge</Template>
  <TotalTime>512</TotalTime>
  <Words>661</Words>
  <Application>Microsoft Office PowerPoint</Application>
  <PresentationFormat>Widescreen</PresentationFormat>
  <Paragraphs>83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Aharoni</vt:lpstr>
      <vt:lpstr>Arial</vt:lpstr>
      <vt:lpstr>Calibri</vt:lpstr>
      <vt:lpstr>Gill Sans MT</vt:lpstr>
      <vt:lpstr>Impact</vt:lpstr>
      <vt:lpstr>SimHei</vt:lpstr>
      <vt:lpstr>Badge</vt:lpstr>
      <vt:lpstr>PowerPoint Presentation</vt:lpstr>
      <vt:lpstr>Survival in extreme situations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Bury Grammar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 Smith</dc:creator>
  <cp:lastModifiedBy>Ballantyne H C</cp:lastModifiedBy>
  <cp:revision>41</cp:revision>
  <dcterms:created xsi:type="dcterms:W3CDTF">2016-01-13T15:27:07Z</dcterms:created>
  <dcterms:modified xsi:type="dcterms:W3CDTF">2020-04-22T13:46:09Z</dcterms:modified>
</cp:coreProperties>
</file>