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83" r:id="rId3"/>
    <p:sldId id="26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5D34-8A37-45FB-B52F-BF0C5D3D506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760A-BC74-4EC9-92B1-667A7886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52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7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3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26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07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489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5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4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1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9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38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ironic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ironic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55252" y="3244334"/>
            <a:ext cx="2810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>
                <a:solidFill>
                  <a:srgbClr val="92D050"/>
                </a:solidFill>
                <a:ea typeface="SimHei" panose="02010609060101010101" pitchFamily="49" charset="-122"/>
              </a:rPr>
              <a:t>chockstone</a:t>
            </a:r>
            <a:endParaRPr lang="en-GB" sz="4400" dirty="0">
              <a:solidFill>
                <a:srgbClr val="92D050"/>
              </a:solidFill>
              <a:ea typeface="SimHe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 rot="20107114">
            <a:off x="1329054" y="2650066"/>
            <a:ext cx="422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F0"/>
                </a:solidFill>
              </a:rPr>
              <a:t>stemming or </a:t>
            </a:r>
            <a:r>
              <a:rPr lang="en-GB" sz="3200" dirty="0" err="1" smtClean="0">
                <a:solidFill>
                  <a:srgbClr val="00B0F0"/>
                </a:solidFill>
              </a:rPr>
              <a:t>chimneying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3891" y="2465400"/>
            <a:ext cx="1447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  <a:cs typeface="Aharoni" panose="02010803020104030203" pitchFamily="2" charset="-79"/>
              </a:rPr>
              <a:t>torque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0735" y="4599000"/>
            <a:ext cx="30144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7030A0"/>
                </a:solidFill>
              </a:rPr>
              <a:t>paralyzes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4968332"/>
            <a:ext cx="4046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</a:rPr>
              <a:t>pain response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735" y="474303"/>
            <a:ext cx="724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What are the associations of these words?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0417" y="3606800"/>
            <a:ext cx="2401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does the word ‘clinical’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What effect does using clinical words have?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80" t="34943" r="29318" b="52557"/>
          <a:stretch/>
        </p:blipFill>
        <p:spPr>
          <a:xfrm>
            <a:off x="148811" y="2044931"/>
            <a:ext cx="9518824" cy="1562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40" y="1415211"/>
            <a:ext cx="405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More lack of control – this time complete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8692" y="1245321"/>
            <a:ext cx="329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Physical manifestation of the title – the fear has become the reality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0007" y="1853387"/>
            <a:ext cx="315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Time is now passing quickly, builds the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314" y="3809153"/>
            <a:ext cx="424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disassociated from his bodily processes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9935" y="4178485"/>
            <a:ext cx="5281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Non—finite sentence, carries a LOT of meaning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Religious reference – prayer/begging. Highlights panic.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018" y="5019377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fields of pain and warning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4346" y="3375029"/>
            <a:ext cx="29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Instinctive animalistic actions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189" y="4419211"/>
            <a:ext cx="182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Internal monologue as the second person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018" y="5157875"/>
            <a:ext cx="2882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Short sentence with a contrasting connective shows futility of situation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63535" y="1634302"/>
            <a:ext cx="565265" cy="49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21876" y="1843501"/>
            <a:ext cx="2128059" cy="514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00367" y="1843501"/>
            <a:ext cx="682324" cy="61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506854" y="2224711"/>
            <a:ext cx="1285539" cy="27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004262" y="3041970"/>
            <a:ext cx="2640084" cy="517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300367" y="3060594"/>
            <a:ext cx="1563473" cy="415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828800" y="2795473"/>
            <a:ext cx="781396" cy="111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30314" y="2883075"/>
            <a:ext cx="1213133" cy="2136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97280" y="3041970"/>
            <a:ext cx="208276" cy="1977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041933" y="3375029"/>
            <a:ext cx="864368" cy="1331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232073" y="2883075"/>
            <a:ext cx="287515" cy="129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704042" y="3559695"/>
            <a:ext cx="4471567" cy="1459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580" t="47216" r="32216" b="31875"/>
          <a:stretch/>
        </p:blipFill>
        <p:spPr>
          <a:xfrm>
            <a:off x="548583" y="1495721"/>
            <a:ext cx="10341032" cy="299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4473" y="964276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Associations of panic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4756" y="5104015"/>
            <a:ext cx="289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Ellipsis shows pointlessness of action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1133" y="788854"/>
            <a:ext cx="376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Anecdote – trying to persuade himself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092" y="4514143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Contrasts with the uncertainty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7585" y="4669548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List shows the compound effort needed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192" y="5796951"/>
            <a:ext cx="325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chance/gamble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1133" y="5837511"/>
            <a:ext cx="315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Single word sentence highlights severity of situation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7947" y="1223321"/>
            <a:ext cx="92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Sensory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45721" y="1245351"/>
            <a:ext cx="2812211" cy="33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</p:cNvCxnSpPr>
          <p:nvPr/>
        </p:nvCxnSpPr>
        <p:spPr>
          <a:xfrm flipH="1">
            <a:off x="1173192" y="1333608"/>
            <a:ext cx="3473594" cy="54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51826" y="1360285"/>
            <a:ext cx="1894960" cy="886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43883" y="1360285"/>
            <a:ext cx="275432" cy="55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35300" y="2692400"/>
            <a:ext cx="2286000" cy="1977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63900" y="2133600"/>
            <a:ext cx="2616200" cy="311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661400" y="3289300"/>
            <a:ext cx="393700" cy="1380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65200" y="2692400"/>
            <a:ext cx="1130300" cy="305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74900" y="2984500"/>
            <a:ext cx="3594100" cy="276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988300" y="4127500"/>
            <a:ext cx="368300" cy="162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83" t="47265" r="33842" b="35470"/>
          <a:stretch/>
        </p:blipFill>
        <p:spPr>
          <a:xfrm>
            <a:off x="169642" y="40949"/>
            <a:ext cx="6341534" cy="1710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176" t="30769" r="31019" b="18633"/>
          <a:stretch/>
        </p:blipFill>
        <p:spPr>
          <a:xfrm>
            <a:off x="4911281" y="1613131"/>
            <a:ext cx="6731001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Survival in extreme situations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SEPTEMBER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63" y="4705017"/>
            <a:ext cx="2505673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05597" y="16906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7645" t="11823" r="29205" b="72561"/>
          <a:stretch/>
        </p:blipFill>
        <p:spPr bwMode="auto">
          <a:xfrm>
            <a:off x="838199" y="2290762"/>
            <a:ext cx="9457267" cy="2704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186" y="2897201"/>
            <a:ext cx="312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First-hand – shows it’s personal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5503" y="2908795"/>
            <a:ext cx="283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Violent verbs create interest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7971" y="4579744"/>
            <a:ext cx="53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Formal extension of ‘had not’ adds severity and builds tension (prosody suggests stress/intonation)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702" y="5417106"/>
            <a:ext cx="514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Spatial </a:t>
            </a:r>
            <a:r>
              <a:rPr lang="en-GB" dirty="0" err="1" smtClean="0">
                <a:solidFill>
                  <a:srgbClr val="FF0000"/>
                </a:solidFill>
              </a:rPr>
              <a:t>deixis</a:t>
            </a:r>
            <a:r>
              <a:rPr lang="en-GB" dirty="0" smtClean="0">
                <a:solidFill>
                  <a:srgbClr val="FF0000"/>
                </a:solidFill>
              </a:rPr>
              <a:t> as an adverbial adds to sense of gravity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9372" y="1614596"/>
            <a:ext cx="500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Account, rather than ‘story’ adds realism/credibility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86933" y="3266533"/>
            <a:ext cx="1086171" cy="15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16400" y="1908671"/>
            <a:ext cx="592667" cy="139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226449" y="3233399"/>
            <a:ext cx="593073" cy="190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02886" y="4349002"/>
            <a:ext cx="3182862" cy="1160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678436" y="4301067"/>
            <a:ext cx="212497" cy="278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51" y="32076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cap="none" dirty="0" smtClean="0">
                <a:solidFill>
                  <a:srgbClr val="92D050"/>
                </a:solidFill>
              </a:rPr>
              <a:t/>
            </a:r>
            <a:br>
              <a:rPr lang="en-GB" cap="none" dirty="0" smtClean="0">
                <a:solidFill>
                  <a:srgbClr val="92D050"/>
                </a:solidFill>
              </a:rPr>
            </a:br>
            <a:endParaRPr lang="en-GB" cap="none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772" y="3609836"/>
            <a:ext cx="1174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98" t="25456" r="32897" b="59148"/>
          <a:stretch/>
        </p:blipFill>
        <p:spPr>
          <a:xfrm>
            <a:off x="188985" y="2180578"/>
            <a:ext cx="8383507" cy="1785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95993">
            <a:off x="2894756" y="1816198"/>
            <a:ext cx="297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Sense of nonchalance/danger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174560">
            <a:off x="114594" y="1298758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Indefinite determiner emphasises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595" y="1425464"/>
            <a:ext cx="39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Sense of uncertainty adds to the danger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785" y="4335337"/>
            <a:ext cx="340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Technical language adds to reader’s sense of uncertainty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5359" y="2248815"/>
            <a:ext cx="361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Irregularity of subordinating clause structure echoes chaotic nature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189" y="6234545"/>
            <a:ext cx="407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Repetition of ‘drop-off’ heightens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3258" y="3325091"/>
            <a:ext cx="16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Sensory writing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5626" y="5261858"/>
            <a:ext cx="333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Complex sentence mirrors the complexity of the situation and adds clear detail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0036" y="5261858"/>
            <a:ext cx="586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 of sizes with numerical detail highlights the severity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9132" y="4255257"/>
            <a:ext cx="31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Contrasting preposition ‘instead of ’ shows this is not the norm and increases tension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95796" y="1604464"/>
            <a:ext cx="83128" cy="74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95638" y="2000864"/>
            <a:ext cx="1043603" cy="320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80738" y="1881052"/>
            <a:ext cx="3599480" cy="559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25112" y="2677755"/>
            <a:ext cx="2317652" cy="19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98022" y="3391359"/>
            <a:ext cx="8844742" cy="117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017439" y="3475892"/>
            <a:ext cx="3735421" cy="102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95796" y="2946535"/>
            <a:ext cx="83128" cy="135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344189" y="2759101"/>
            <a:ext cx="196303" cy="160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120878" y="3694423"/>
            <a:ext cx="2876210" cy="160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45120" y="3989355"/>
            <a:ext cx="1612301" cy="1116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709949" y="2571980"/>
            <a:ext cx="1014153" cy="366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536625" y="3207603"/>
            <a:ext cx="374613" cy="297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128366" y="3509153"/>
            <a:ext cx="212591" cy="2392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174732" y="3966476"/>
            <a:ext cx="2475268" cy="206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39" t="41079" r="28296" b="44376"/>
          <a:stretch/>
        </p:blipFill>
        <p:spPr>
          <a:xfrm>
            <a:off x="216131" y="1795550"/>
            <a:ext cx="7708367" cy="2809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16" y="1158047"/>
            <a:ext cx="326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Emphasises alternative scenarios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5858" y="3936434"/>
            <a:ext cx="356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struggle or conflict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516" y="5434510"/>
            <a:ext cx="1107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Narrative switches to the simple present, highlights the difference between this situation and more simple ones prior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0156" y="4565162"/>
            <a:ext cx="747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Draws audience attention to clear visual imagery, places them in the narrative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633" y="1405093"/>
            <a:ext cx="1945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Use of clear description and ‘technique’ highlight the level of skill needed and therefore the possible dangers.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95055" y="2220277"/>
            <a:ext cx="1828800" cy="321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60124" y="4121100"/>
            <a:ext cx="1591789" cy="484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0800" y="2220277"/>
            <a:ext cx="1872833" cy="121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55573" y="2582384"/>
            <a:ext cx="5286309" cy="1529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400800" y="2996896"/>
            <a:ext cx="1679171" cy="106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28122" y="3347354"/>
            <a:ext cx="890050" cy="72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55622" y="2573609"/>
            <a:ext cx="3353892" cy="142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030778" y="1620982"/>
            <a:ext cx="798022" cy="28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1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90" t="54943" r="30853" b="33693"/>
          <a:stretch/>
        </p:blipFill>
        <p:spPr>
          <a:xfrm>
            <a:off x="249381" y="1795395"/>
            <a:ext cx="8079972" cy="3059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654" y="864341"/>
            <a:ext cx="601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Present progressive (am, </a:t>
            </a:r>
            <a:r>
              <a:rPr lang="en-GB" dirty="0" err="1" smtClean="0">
                <a:solidFill>
                  <a:srgbClr val="FF0000"/>
                </a:solidFill>
              </a:rPr>
              <a:t>ing</a:t>
            </a:r>
            <a:r>
              <a:rPr lang="en-GB" dirty="0" smtClean="0">
                <a:solidFill>
                  <a:srgbClr val="FF0000"/>
                </a:solidFill>
              </a:rPr>
              <a:t>)  allows reader to feel narrator’s perspective</a:t>
            </a:r>
          </a:p>
          <a:p>
            <a:r>
              <a:rPr lang="en-GB" sz="1400" dirty="0" smtClean="0">
                <a:solidFill>
                  <a:srgbClr val="92D050"/>
                </a:solidFill>
              </a:rPr>
              <a:t>Stretch and challenge: present progressive usually seen with dynamic, not </a:t>
            </a:r>
            <a:r>
              <a:rPr lang="en-GB" sz="1400" dirty="0" err="1" smtClean="0">
                <a:solidFill>
                  <a:srgbClr val="92D050"/>
                </a:solidFill>
              </a:rPr>
              <a:t>stative</a:t>
            </a:r>
            <a:r>
              <a:rPr lang="en-GB" sz="1400" dirty="0" smtClean="0">
                <a:solidFill>
                  <a:srgbClr val="92D050"/>
                </a:solidFill>
              </a:rPr>
              <a:t>, verbs. Suggests movement/the situation could change.</a:t>
            </a:r>
            <a:endParaRPr lang="en-GB" sz="14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1" y="1485008"/>
            <a:ext cx="332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Adverb ‘just’ highlights how close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1985" y="2793058"/>
            <a:ext cx="15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Visual imagery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04706" y="4559513"/>
            <a:ext cx="534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Conditional connective suggests uncertainty/possibility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6044" y="5690575"/>
            <a:ext cx="38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Complex sentences – complex situation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367" y="5505909"/>
            <a:ext cx="460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Alliteration and assonance soften the imagery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6844" y="2087722"/>
            <a:ext cx="296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Remains in the present tense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07" y="4795533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Positive, easy connotations (although lack of control)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14400" y="4156364"/>
            <a:ext cx="1546167" cy="55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486672" y="3162390"/>
            <a:ext cx="1393793" cy="126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80931" y="1344098"/>
            <a:ext cx="1823578" cy="907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81891" y="1795395"/>
            <a:ext cx="332509" cy="47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68612" y="4132539"/>
            <a:ext cx="2029221" cy="1483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204040" y="4156364"/>
            <a:ext cx="1488536" cy="1349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68" t="65852" r="31705" b="15739"/>
          <a:stretch/>
        </p:blipFill>
        <p:spPr>
          <a:xfrm>
            <a:off x="148811" y="1795548"/>
            <a:ext cx="8312728" cy="2078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0572" y="1149217"/>
            <a:ext cx="402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Lots of personal pronouns – reader can empathis</a:t>
            </a:r>
            <a:r>
              <a:rPr lang="en-GB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4313" y="946399"/>
            <a:ext cx="262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pressure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0156" y="4353549"/>
            <a:ext cx="612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Listing effect of clauses suggests care/precision/ a clear process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753" y="5008956"/>
            <a:ext cx="668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Colloquialisms contrast with technical language , adds to the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9777" y="2497813"/>
            <a:ext cx="366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Foregrounding of subordinating clause shows how black and white his choice is – foreshadows what’s to come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1631" y="5756696"/>
            <a:ext cx="704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Again, clear visual imagery at the end of a paragraph, draws in the reader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79418" y="3227401"/>
            <a:ext cx="532015" cy="168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358342" y="3698142"/>
            <a:ext cx="403289" cy="1310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05174" y="4016769"/>
            <a:ext cx="1094982" cy="164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61631" y="2497813"/>
            <a:ext cx="5132874" cy="60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78429" y="1472382"/>
            <a:ext cx="6271348" cy="73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85658" y="1560523"/>
            <a:ext cx="3424844" cy="66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22124" y="1283179"/>
            <a:ext cx="878032" cy="923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24589" y="1426216"/>
            <a:ext cx="218439" cy="942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06982" y="1315731"/>
            <a:ext cx="945683" cy="111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77968" y="1315731"/>
            <a:ext cx="1520040" cy="1295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430938" y="1282587"/>
            <a:ext cx="1788290" cy="112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726" t="15625" r="34092" b="71193"/>
          <a:stretch/>
        </p:blipFill>
        <p:spPr>
          <a:xfrm>
            <a:off x="382384" y="1961804"/>
            <a:ext cx="7959582" cy="2410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585" y="1192941"/>
            <a:ext cx="39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Emphasises lack of control, like a puppet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0718" y="1163843"/>
            <a:ext cx="597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Personification shows power of nature, his lack of significance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009995" y="4772026"/>
            <a:ext cx="545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Lack of control further shown by his separation from his from his body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913" y="3112026"/>
            <a:ext cx="297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Taken over by instinct, more lack of control, animalistic drive to survive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966" y="2075108"/>
            <a:ext cx="3616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Suggests a shadow, ominous.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More personification, like a predator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878" y="5418343"/>
            <a:ext cx="649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More instinctive behaviour separate from his control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Contrasts with previous paragraph which was logical and controlled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7847" y="4402694"/>
            <a:ext cx="821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Simple sentence contrasts with the complex – shows the simple nature of his reaction.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46" y="5418343"/>
            <a:ext cx="317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>
                <a:solidFill>
                  <a:srgbClr val="FF0000"/>
                </a:solidFill>
              </a:rPr>
              <a:t>Adjective ‘only’  shows lack of choice – between a rock and a hard place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3224590" y="3756364"/>
            <a:ext cx="2538288" cy="198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672967" y="2721439"/>
            <a:ext cx="699913" cy="229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53531" y="1533175"/>
            <a:ext cx="313805" cy="54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57847" y="1506172"/>
            <a:ext cx="2455677" cy="62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29585" y="2548513"/>
            <a:ext cx="4533328" cy="71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035852" y="3088777"/>
            <a:ext cx="5443130" cy="634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4362175" y="3870125"/>
            <a:ext cx="1005182" cy="480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44521" y="4263493"/>
            <a:ext cx="1477980" cy="121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11" t="28580" r="30000" b="59601"/>
          <a:stretch/>
        </p:blipFill>
        <p:spPr>
          <a:xfrm>
            <a:off x="331691" y="1546167"/>
            <a:ext cx="7015942" cy="1645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21" t="73580" r="36307" b="21647"/>
          <a:stretch/>
        </p:blipFill>
        <p:spPr>
          <a:xfrm>
            <a:off x="739015" y="2928963"/>
            <a:ext cx="5968538" cy="631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9107" y="1729046"/>
            <a:ext cx="361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Time becomes almost abstract, slows down, shows the tension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052" y="931543"/>
            <a:ext cx="382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Dreamlike nature shows lack of control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502" y="4682810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Colon separates the events, shows the list of catastrophic events, emphasises the tumbling, chaotic lack of control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8080" y="3342746"/>
            <a:ext cx="333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destruction/war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170" y="5566289"/>
            <a:ext cx="6405413" cy="66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Actual physical dismemberment shows lack of control over body, as opposed to figurative beforehand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1917" y="3691333"/>
            <a:ext cx="4383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Non-finite sentence. Shows completion of the action. Ominous connotations of silence – being alone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13164" y="1229551"/>
            <a:ext cx="4887203" cy="82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035040" y="1826235"/>
            <a:ext cx="2344189" cy="24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51906" y="2115411"/>
            <a:ext cx="2467201" cy="122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073236" y="2398843"/>
            <a:ext cx="3681721" cy="105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651917" y="2697956"/>
            <a:ext cx="6103040" cy="861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458095" y="2699670"/>
            <a:ext cx="3889538" cy="83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286486" y="2667830"/>
            <a:ext cx="2332934" cy="783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37876" y="4092057"/>
            <a:ext cx="2479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Active, not passive, this action is deliberate and menacing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286486" y="2713269"/>
            <a:ext cx="2468471" cy="166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287767" y="3559203"/>
            <a:ext cx="204573" cy="27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011837" y="2228609"/>
            <a:ext cx="3484122" cy="2454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945438" y="3244846"/>
            <a:ext cx="4613683" cy="208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512</TotalTime>
  <Words>661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Gill Sans MT</vt:lpstr>
      <vt:lpstr>Impact</vt:lpstr>
      <vt:lpstr>SimHei</vt:lpstr>
      <vt:lpstr>Badge</vt:lpstr>
      <vt:lpstr>PowerPoint Presentation</vt:lpstr>
      <vt:lpstr>Survival in extreme situations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Bury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Smith</dc:creator>
  <cp:lastModifiedBy>Ballantyne H C</cp:lastModifiedBy>
  <cp:revision>41</cp:revision>
  <dcterms:created xsi:type="dcterms:W3CDTF">2016-01-13T15:27:07Z</dcterms:created>
  <dcterms:modified xsi:type="dcterms:W3CDTF">2020-04-22T13:46:09Z</dcterms:modified>
</cp:coreProperties>
</file>