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handoutMasterIdLst>
    <p:handoutMasterId r:id="rId13"/>
  </p:handout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947275"/>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39" d="100"/>
          <a:sy n="139" d="100"/>
        </p:scale>
        <p:origin x="19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909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99091"/>
          </a:xfrm>
          <a:prstGeom prst="rect">
            <a:avLst/>
          </a:prstGeom>
        </p:spPr>
        <p:txBody>
          <a:bodyPr vert="horz" lIns="91440" tIns="45720" rIns="91440" bIns="45720" rtlCol="0"/>
          <a:lstStyle>
            <a:lvl1pPr algn="r">
              <a:defRPr sz="1200"/>
            </a:lvl1pPr>
          </a:lstStyle>
          <a:p>
            <a:fld id="{FB0753DC-BDBA-4638-85FD-9C39167E0025}" type="datetimeFigureOut">
              <a:rPr lang="en-GB" smtClean="0"/>
              <a:t>29/11/2019</a:t>
            </a:fld>
            <a:endParaRPr lang="en-GB"/>
          </a:p>
        </p:txBody>
      </p:sp>
      <p:sp>
        <p:nvSpPr>
          <p:cNvPr id="4" name="Footer Placeholder 3"/>
          <p:cNvSpPr>
            <a:spLocks noGrp="1"/>
          </p:cNvSpPr>
          <p:nvPr>
            <p:ph type="ftr" sz="quarter" idx="2"/>
          </p:nvPr>
        </p:nvSpPr>
        <p:spPr>
          <a:xfrm>
            <a:off x="0" y="9448185"/>
            <a:ext cx="2971800" cy="49909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9448185"/>
            <a:ext cx="2971800" cy="499090"/>
          </a:xfrm>
          <a:prstGeom prst="rect">
            <a:avLst/>
          </a:prstGeom>
        </p:spPr>
        <p:txBody>
          <a:bodyPr vert="horz" lIns="91440" tIns="45720" rIns="91440" bIns="45720" rtlCol="0" anchor="b"/>
          <a:lstStyle>
            <a:lvl1pPr algn="r">
              <a:defRPr sz="1200"/>
            </a:lvl1pPr>
          </a:lstStyle>
          <a:p>
            <a:fld id="{2DE897F6-4F0D-47ED-947D-F65855CD08A8}" type="slidenum">
              <a:rPr lang="en-GB" smtClean="0"/>
              <a:t>‹#›</a:t>
            </a:fld>
            <a:endParaRPr lang="en-GB"/>
          </a:p>
        </p:txBody>
      </p:sp>
    </p:spTree>
    <p:extLst>
      <p:ext uri="{BB962C8B-B14F-4D97-AF65-F5344CB8AC3E}">
        <p14:creationId xmlns:p14="http://schemas.microsoft.com/office/powerpoint/2010/main" val="23656652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00" y="746125"/>
            <a:ext cx="6629400" cy="37306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Shape 4"/>
          <p:cNvSpPr txBox="1">
            <a:spLocks noGrp="1"/>
          </p:cNvSpPr>
          <p:nvPr>
            <p:ph type="body" idx="1"/>
          </p:nvPr>
        </p:nvSpPr>
        <p:spPr>
          <a:xfrm>
            <a:off x="685800" y="4724956"/>
            <a:ext cx="5486400" cy="4476274"/>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114300" y="746125"/>
            <a:ext cx="6629400" cy="3730625"/>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724956"/>
            <a:ext cx="5486400" cy="4476274"/>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Shape 105"/>
          <p:cNvSpPr>
            <a:spLocks noGrp="1" noRot="1" noChangeAspect="1"/>
          </p:cNvSpPr>
          <p:nvPr>
            <p:ph type="sldImg" idx="2"/>
          </p:nvPr>
        </p:nvSpPr>
        <p:spPr>
          <a:xfrm>
            <a:off x="114300" y="746125"/>
            <a:ext cx="6629400" cy="3730625"/>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6" name="Shape 106"/>
          <p:cNvSpPr txBox="1">
            <a:spLocks noGrp="1"/>
          </p:cNvSpPr>
          <p:nvPr>
            <p:ph type="body" idx="1"/>
          </p:nvPr>
        </p:nvSpPr>
        <p:spPr>
          <a:xfrm>
            <a:off x="685800" y="4724956"/>
            <a:ext cx="5486400" cy="4476274"/>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Shape 57"/>
          <p:cNvSpPr>
            <a:spLocks noGrp="1" noRot="1" noChangeAspect="1"/>
          </p:cNvSpPr>
          <p:nvPr>
            <p:ph type="sldImg" idx="2"/>
          </p:nvPr>
        </p:nvSpPr>
        <p:spPr>
          <a:xfrm>
            <a:off x="114300" y="746125"/>
            <a:ext cx="6629400" cy="3730625"/>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8" name="Shape 58"/>
          <p:cNvSpPr txBox="1">
            <a:spLocks noGrp="1"/>
          </p:cNvSpPr>
          <p:nvPr>
            <p:ph type="body" idx="1"/>
          </p:nvPr>
        </p:nvSpPr>
        <p:spPr>
          <a:xfrm>
            <a:off x="685800" y="4724956"/>
            <a:ext cx="5486400" cy="4476274"/>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Shape 63"/>
          <p:cNvSpPr>
            <a:spLocks noGrp="1" noRot="1" noChangeAspect="1"/>
          </p:cNvSpPr>
          <p:nvPr>
            <p:ph type="sldImg" idx="2"/>
          </p:nvPr>
        </p:nvSpPr>
        <p:spPr>
          <a:xfrm>
            <a:off x="114300" y="746125"/>
            <a:ext cx="6629400" cy="3730625"/>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4" name="Shape 64"/>
          <p:cNvSpPr txBox="1">
            <a:spLocks noGrp="1"/>
          </p:cNvSpPr>
          <p:nvPr>
            <p:ph type="body" idx="1"/>
          </p:nvPr>
        </p:nvSpPr>
        <p:spPr>
          <a:xfrm>
            <a:off x="685800" y="4724956"/>
            <a:ext cx="5486400" cy="4476274"/>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Shape 69"/>
          <p:cNvSpPr>
            <a:spLocks noGrp="1" noRot="1" noChangeAspect="1"/>
          </p:cNvSpPr>
          <p:nvPr>
            <p:ph type="sldImg" idx="2"/>
          </p:nvPr>
        </p:nvSpPr>
        <p:spPr>
          <a:xfrm>
            <a:off x="114300" y="746125"/>
            <a:ext cx="6629400" cy="3730625"/>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0" name="Shape 70"/>
          <p:cNvSpPr txBox="1">
            <a:spLocks noGrp="1"/>
          </p:cNvSpPr>
          <p:nvPr>
            <p:ph type="body" idx="1"/>
          </p:nvPr>
        </p:nvSpPr>
        <p:spPr>
          <a:xfrm>
            <a:off x="685800" y="4724956"/>
            <a:ext cx="5486400" cy="4476274"/>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Shape 75"/>
          <p:cNvSpPr>
            <a:spLocks noGrp="1" noRot="1" noChangeAspect="1"/>
          </p:cNvSpPr>
          <p:nvPr>
            <p:ph type="sldImg" idx="2"/>
          </p:nvPr>
        </p:nvSpPr>
        <p:spPr>
          <a:xfrm>
            <a:off x="114300" y="746125"/>
            <a:ext cx="6629400" cy="3730625"/>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6" name="Shape 76"/>
          <p:cNvSpPr txBox="1">
            <a:spLocks noGrp="1"/>
          </p:cNvSpPr>
          <p:nvPr>
            <p:ph type="body" idx="1"/>
          </p:nvPr>
        </p:nvSpPr>
        <p:spPr>
          <a:xfrm>
            <a:off x="685800" y="4724956"/>
            <a:ext cx="5486400" cy="4476274"/>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Shape 81"/>
          <p:cNvSpPr>
            <a:spLocks noGrp="1" noRot="1" noChangeAspect="1"/>
          </p:cNvSpPr>
          <p:nvPr>
            <p:ph type="sldImg" idx="2"/>
          </p:nvPr>
        </p:nvSpPr>
        <p:spPr>
          <a:xfrm>
            <a:off x="114300" y="746125"/>
            <a:ext cx="6629400" cy="3730625"/>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2" name="Shape 82"/>
          <p:cNvSpPr txBox="1">
            <a:spLocks noGrp="1"/>
          </p:cNvSpPr>
          <p:nvPr>
            <p:ph type="body" idx="1"/>
          </p:nvPr>
        </p:nvSpPr>
        <p:spPr>
          <a:xfrm>
            <a:off x="685800" y="4724956"/>
            <a:ext cx="5486400" cy="4476274"/>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Shape 87"/>
          <p:cNvSpPr>
            <a:spLocks noGrp="1" noRot="1" noChangeAspect="1"/>
          </p:cNvSpPr>
          <p:nvPr>
            <p:ph type="sldImg" idx="2"/>
          </p:nvPr>
        </p:nvSpPr>
        <p:spPr>
          <a:xfrm>
            <a:off x="114300" y="746125"/>
            <a:ext cx="6629400" cy="3730625"/>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8" name="Shape 88"/>
          <p:cNvSpPr txBox="1">
            <a:spLocks noGrp="1"/>
          </p:cNvSpPr>
          <p:nvPr>
            <p:ph type="body" idx="1"/>
          </p:nvPr>
        </p:nvSpPr>
        <p:spPr>
          <a:xfrm>
            <a:off x="685800" y="4724956"/>
            <a:ext cx="5486400" cy="4476274"/>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a:spLocks noGrp="1" noRot="1" noChangeAspect="1"/>
          </p:cNvSpPr>
          <p:nvPr>
            <p:ph type="sldImg" idx="2"/>
          </p:nvPr>
        </p:nvSpPr>
        <p:spPr>
          <a:xfrm>
            <a:off x="114300" y="746125"/>
            <a:ext cx="6629400" cy="3730625"/>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4" name="Shape 94"/>
          <p:cNvSpPr txBox="1">
            <a:spLocks noGrp="1"/>
          </p:cNvSpPr>
          <p:nvPr>
            <p:ph type="body" idx="1"/>
          </p:nvPr>
        </p:nvSpPr>
        <p:spPr>
          <a:xfrm>
            <a:off x="685800" y="4724956"/>
            <a:ext cx="5486400" cy="4476274"/>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a:spLocks noGrp="1" noRot="1" noChangeAspect="1"/>
          </p:cNvSpPr>
          <p:nvPr>
            <p:ph type="sldImg" idx="2"/>
          </p:nvPr>
        </p:nvSpPr>
        <p:spPr>
          <a:xfrm>
            <a:off x="114300" y="746125"/>
            <a:ext cx="6629400" cy="3730625"/>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0" name="Shape 100"/>
          <p:cNvSpPr txBox="1">
            <a:spLocks noGrp="1"/>
          </p:cNvSpPr>
          <p:nvPr>
            <p:ph type="body" idx="1"/>
          </p:nvPr>
        </p:nvSpPr>
        <p:spPr>
          <a:xfrm>
            <a:off x="685800" y="4724956"/>
            <a:ext cx="5486400" cy="4476274"/>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Shape 11"/>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Shape 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311700" y="1106125"/>
            <a:ext cx="8520600" cy="1963500"/>
          </a:xfrm>
          <a:prstGeom prst="rect">
            <a:avLst/>
          </a:prstGeom>
        </p:spPr>
        <p:txBody>
          <a:bodyPr spcFirstLastPara="1" wrap="square" lIns="91425" tIns="91425" rIns="91425" bIns="91425" anchor="b" anchorCtr="0"/>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endParaRPr/>
          </a:p>
        </p:txBody>
      </p:sp>
      <p:sp>
        <p:nvSpPr>
          <p:cNvPr id="46" name="Shape 46"/>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Shape 4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Shape 1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Shape 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Shape 1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Shape 22"/>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Shape 23"/>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Shape 2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Shape 2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Shape 30"/>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Shape 3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Shape 3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7" name="Shape 37"/>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Shape 38"/>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Shape 3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Shape 4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lvl1pPr>
          </a:lstStyle>
          <a:p>
            <a:endParaRPr/>
          </a:p>
        </p:txBody>
      </p:sp>
      <p:sp>
        <p:nvSpPr>
          <p:cNvPr id="43" name="Shape 4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Shape 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Shape 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Shape 54"/>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t>Half-caste</a:t>
            </a:r>
            <a:endParaRPr/>
          </a:p>
        </p:txBody>
      </p:sp>
      <p:sp>
        <p:nvSpPr>
          <p:cNvPr id="55" name="Shape 55"/>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John Agard</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Shape 10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Analysis</a:t>
            </a:r>
            <a:endParaRPr/>
          </a:p>
        </p:txBody>
      </p:sp>
      <p:sp>
        <p:nvSpPr>
          <p:cNvPr id="109" name="Shape 10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spcBef>
                <a:spcPts val="0"/>
              </a:spcBef>
              <a:spcAft>
                <a:spcPts val="1600"/>
              </a:spcAft>
              <a:buNone/>
            </a:pPr>
            <a:r>
              <a:rPr lang="en" sz="1400"/>
              <a:t>Lines 47-53 implies that the readers have been thinking with half of their minds the whole time when using the word ‘half caste’, and ‘must come back tomorrow’, which is John agard challenging the reader to think up a better word for his colour, and to change their mindset also. The last line is intended to be humourous, sounding like the punch-line of a joke, to mock the use of the word ‘half’.</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Shape 6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Context</a:t>
            </a:r>
            <a:endParaRPr/>
          </a:p>
        </p:txBody>
      </p:sp>
      <p:sp>
        <p:nvSpPr>
          <p:cNvPr id="61" name="Shape 6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John Agard had a Caribbean father and a Portuguese mother. In 1977, he moved to Britain, where he became angry with people who referred to him as ‘half-caste’ as he was of mixed-race.</a:t>
            </a:r>
            <a:endParaRPr/>
          </a:p>
          <a:p>
            <a:pPr marL="0" lvl="0" indent="0">
              <a:spcBef>
                <a:spcPts val="1600"/>
              </a:spcBef>
              <a:spcAft>
                <a:spcPts val="0"/>
              </a:spcAft>
              <a:buNone/>
            </a:pPr>
            <a:r>
              <a:rPr lang="en"/>
              <a:t>“Half Caste” was a phrase used to represent and differentiate people of mixed races, this was usually used as a derogatory term. The poem shows Agard’s intentions to make people understand that they should not only be ashamed of using the phrase, but to think about it and its meaning in order for other people to change and to eliminate the racist term.</a:t>
            </a:r>
            <a:endParaRPr/>
          </a:p>
          <a:p>
            <a:pPr marL="0" lvl="0" indent="0">
              <a:spcBef>
                <a:spcPts val="1600"/>
              </a:spcBef>
              <a:spcAft>
                <a:spcPts val="160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Themes</a:t>
            </a:r>
            <a:endParaRPr/>
          </a:p>
        </p:txBody>
      </p:sp>
      <p:sp>
        <p:nvSpPr>
          <p:cNvPr id="67" name="Shape 6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spcBef>
                <a:spcPts val="0"/>
              </a:spcBef>
              <a:spcAft>
                <a:spcPts val="0"/>
              </a:spcAft>
              <a:buClr>
                <a:schemeClr val="dk1"/>
              </a:buClr>
              <a:buSzPts val="1100"/>
              <a:buFont typeface="Arial"/>
              <a:buNone/>
            </a:pPr>
            <a:r>
              <a:rPr lang="en" sz="1400"/>
              <a:t>Colour: John Agard uses contrasting colours in various inanimate objects, such as the black and white keys of a piano, to convey that different coloured people can co-exist and should be accepted. Mixing the colours, like ‘when picasso mix red an green’,</a:t>
            </a:r>
            <a:r>
              <a:rPr lang="en" sz="1400" b="1"/>
              <a:t> </a:t>
            </a:r>
            <a:r>
              <a:rPr lang="en" sz="1400"/>
              <a:t>is used to show that it is normal to be mixed race</a:t>
            </a:r>
            <a:r>
              <a:rPr lang="en" sz="1400" b="1"/>
              <a:t> </a:t>
            </a:r>
            <a:r>
              <a:rPr lang="en" sz="1400"/>
              <a:t>and that people of mixed race can do anything just as well as someone of one race.</a:t>
            </a:r>
            <a:endParaRPr sz="1400" b="1"/>
          </a:p>
          <a:p>
            <a:pPr marL="0" lvl="0" indent="0">
              <a:spcBef>
                <a:spcPts val="1600"/>
              </a:spcBef>
              <a:spcAft>
                <a:spcPts val="0"/>
              </a:spcAft>
              <a:buClr>
                <a:schemeClr val="dk1"/>
              </a:buClr>
              <a:buSzPts val="1100"/>
              <a:buFont typeface="Arial"/>
              <a:buNone/>
            </a:pPr>
            <a:r>
              <a:rPr lang="en" sz="1400"/>
              <a:t>Positivity: In the second stanza Agard mentions ‘Yu mean when light an shadow Mix in de sky Is a half-caste weather??’ This comparison could suggest that Agard is saying that being of mixed heritage is a perfectly natural element of life when he is comparing himself to the sky (nature). In addition, when he mentions Tchaikovsky and Picasso, it could suggest that his mixed heritage can allow for a human’s character and person to be genius and beautiful.</a:t>
            </a:r>
            <a:endParaRPr sz="1400"/>
          </a:p>
          <a:p>
            <a:pPr marL="0" lvl="0" indent="0">
              <a:spcBef>
                <a:spcPts val="1600"/>
              </a:spcBef>
              <a:spcAft>
                <a:spcPts val="1600"/>
              </a:spcAft>
              <a:buClr>
                <a:schemeClr val="dk1"/>
              </a:buClr>
              <a:buSzPts val="1100"/>
              <a:buFont typeface="Arial"/>
              <a:buNone/>
            </a:pPr>
            <a:r>
              <a:rPr lang="en" sz="1400"/>
              <a:t>Racism: Agard’s goal with this poem is to bring attention to the use of the phrase ‘half-caste’, which is usually used as a racist term.</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Tone</a:t>
            </a:r>
            <a:endParaRPr/>
          </a:p>
        </p:txBody>
      </p:sp>
      <p:sp>
        <p:nvSpPr>
          <p:cNvPr id="73" name="Shape 7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In the poem, John Agard is trying to convey his feelings of being called ‘half-caste’ through a humorous and mocking tone to those who use the term, and to convey his positive outlook on his mixed race origins. An example of this is ‘Yu mean when picasso mix red an green is a half-caste canvas’, implying that his mixed colours are like Picasso’s paintings, they can be a good thing.</a:t>
            </a:r>
            <a:endParaRPr/>
          </a:p>
          <a:p>
            <a:pPr marL="0" lvl="0" indent="0">
              <a:spcBef>
                <a:spcPts val="1600"/>
              </a:spcBef>
              <a:spcAft>
                <a:spcPts val="0"/>
              </a:spcAft>
              <a:buNone/>
            </a:pPr>
            <a:r>
              <a:rPr lang="en"/>
              <a:t>When read out loud by Agard we are able to hear his accent and his humourous tone.</a:t>
            </a:r>
            <a:endParaRPr/>
          </a:p>
          <a:p>
            <a:pPr marL="0" lvl="0" indent="0">
              <a:spcBef>
                <a:spcPts val="1600"/>
              </a:spcBef>
              <a:spcAft>
                <a:spcPts val="0"/>
              </a:spcAft>
              <a:buNone/>
            </a:pPr>
            <a:endParaRPr/>
          </a:p>
          <a:p>
            <a:pPr marL="0" lvl="0" indent="0" rtl="0">
              <a:spcBef>
                <a:spcPts val="1600"/>
              </a:spcBef>
              <a:spcAft>
                <a:spcPts val="1600"/>
              </a:spcAft>
              <a:buNone/>
            </a:pPr>
            <a:endParaRPr sz="11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Shape 7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Structure</a:t>
            </a:r>
            <a:endParaRPr/>
          </a:p>
        </p:txBody>
      </p:sp>
      <p:sp>
        <p:nvSpPr>
          <p:cNvPr id="79" name="Shape 7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Visually the poem looks as if it is half complete.</a:t>
            </a:r>
            <a:endParaRPr/>
          </a:p>
          <a:p>
            <a:pPr marL="0" lvl="0" indent="0">
              <a:spcBef>
                <a:spcPts val="1600"/>
              </a:spcBef>
              <a:spcAft>
                <a:spcPts val="1600"/>
              </a:spcAft>
              <a:buNone/>
            </a:pPr>
            <a:r>
              <a:rPr lang="en"/>
              <a:t>There is no set rhyme scheme. The rhythm of the poem is reinforced through the use of repetition.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Shape 8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Point of View/ Narrative Voice</a:t>
            </a:r>
            <a:endParaRPr/>
          </a:p>
        </p:txBody>
      </p:sp>
      <p:sp>
        <p:nvSpPr>
          <p:cNvPr id="85" name="Shape 8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The poem is written in a first person narrative from Agard’s perspective. He does this to make the poem a more personal account and to engage directly with the reader so that the reader can empathise with his passion towards ending the stereotype ‘half-caste’.</a:t>
            </a:r>
            <a:endParaRPr/>
          </a:p>
          <a:p>
            <a:pPr marL="0" lvl="0" indent="0" rtl="0">
              <a:spcBef>
                <a:spcPts val="1600"/>
              </a:spcBef>
              <a:spcAft>
                <a:spcPts val="1600"/>
              </a:spcAft>
              <a:buNone/>
            </a:pPr>
            <a:r>
              <a:rPr lang="en"/>
              <a:t>Throughout the whole poem there are bursts of anger.</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Shape 9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Key Devices/ Language Techniques</a:t>
            </a:r>
            <a:endParaRPr/>
          </a:p>
        </p:txBody>
      </p:sp>
      <p:sp>
        <p:nvSpPr>
          <p:cNvPr id="91" name="Shape 91"/>
          <p:cNvSpPr txBox="1">
            <a:spLocks noGrp="1"/>
          </p:cNvSpPr>
          <p:nvPr>
            <p:ph type="body" idx="1"/>
          </p:nvPr>
        </p:nvSpPr>
        <p:spPr>
          <a:xfrm>
            <a:off x="311700" y="1152475"/>
            <a:ext cx="8520600" cy="38586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sz="1300" dirty="0"/>
              <a:t>Enjambment/punctuation: The poem contains very little punctuation. The poem is meant to be spoken rather than read. The lack of punctuation </a:t>
            </a:r>
            <a:r>
              <a:rPr lang="en" sz="1300" dirty="0" smtClean="0"/>
              <a:t>is also </a:t>
            </a:r>
            <a:r>
              <a:rPr lang="en" sz="1300" dirty="0"/>
              <a:t>used to show Agard’s urgency in getting his message across. The little punctuation that there is in the poem is unconventional (e.g. the / at the end of some lines). </a:t>
            </a:r>
            <a:endParaRPr sz="1300" dirty="0"/>
          </a:p>
          <a:p>
            <a:pPr marL="0" lvl="0" indent="0">
              <a:spcBef>
                <a:spcPts val="1600"/>
              </a:spcBef>
              <a:spcAft>
                <a:spcPts val="0"/>
              </a:spcAft>
              <a:buNone/>
            </a:pPr>
            <a:r>
              <a:rPr lang="en" sz="1300" dirty="0"/>
              <a:t>Repetition: Repetition is used throughout the poem to drive across Agard’s message. The repetition of ‘explain yuself’ and ‘wha yu mean’ targets the reader and tries to repeatedly get an answer from them.</a:t>
            </a:r>
            <a:endParaRPr sz="1300" dirty="0"/>
          </a:p>
          <a:p>
            <a:pPr marL="0" lvl="0" indent="0">
              <a:spcBef>
                <a:spcPts val="1600"/>
              </a:spcBef>
              <a:spcAft>
                <a:spcPts val="0"/>
              </a:spcAft>
              <a:buNone/>
            </a:pPr>
            <a:r>
              <a:rPr lang="en" sz="1300" dirty="0"/>
              <a:t>Sarcasm: Agard starts the poem apologising sarcastically for being of mixed race, mocking the people who use the term, as if he is a freak of nature, despite only being a different </a:t>
            </a:r>
            <a:r>
              <a:rPr lang="en" sz="1300" dirty="0" smtClean="0"/>
              <a:t>colour.</a:t>
            </a:r>
            <a:endParaRPr sz="1300" dirty="0"/>
          </a:p>
          <a:p>
            <a:pPr marL="0" lvl="0" indent="0">
              <a:spcBef>
                <a:spcPts val="1600"/>
              </a:spcBef>
              <a:spcAft>
                <a:spcPts val="0"/>
              </a:spcAft>
              <a:buNone/>
            </a:pPr>
            <a:r>
              <a:rPr lang="en" sz="1300" dirty="0"/>
              <a:t>Imagery: Agard uses imagery so that the reader is able to relate to what he is talking about and understand his point of view. Some of his images are about nature, showing that it is natural to be a mixed race.</a:t>
            </a:r>
            <a:endParaRPr sz="1300" dirty="0"/>
          </a:p>
          <a:p>
            <a:pPr marL="0" lvl="0" indent="0">
              <a:spcBef>
                <a:spcPts val="1600"/>
              </a:spcBef>
              <a:spcAft>
                <a:spcPts val="1600"/>
              </a:spcAft>
              <a:buNone/>
            </a:pPr>
            <a:r>
              <a:rPr lang="en" sz="1300" dirty="0"/>
              <a:t>Senses: Agard tells the reader that they ‘must come back tomorrow wid de whole’ eye, ear and mind. This use of ‘whole’ contrasts being ‘half-caste’ or mixed race. He is saying that the reader must take a closer look at mixed people as there will probably be nothing wrong with them.</a:t>
            </a:r>
            <a:endParaRPr sz="1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Shape 9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Key Devices/ Language Techniques</a:t>
            </a:r>
            <a:endParaRPr/>
          </a:p>
        </p:txBody>
      </p:sp>
      <p:sp>
        <p:nvSpPr>
          <p:cNvPr id="97" name="Shape 9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sz="1700"/>
              <a:t>Direct speech: John Agard uses direct speech such as ‘explain yu self’ to make the poem more confrontational and challenging in order to put his point across to the reader.</a:t>
            </a:r>
            <a:endParaRPr sz="1700"/>
          </a:p>
          <a:p>
            <a:pPr marL="0" lvl="0" indent="0">
              <a:spcBef>
                <a:spcPts val="1600"/>
              </a:spcBef>
              <a:spcAft>
                <a:spcPts val="0"/>
              </a:spcAft>
              <a:buNone/>
            </a:pPr>
            <a:r>
              <a:rPr lang="en" sz="1700"/>
              <a:t>Metaphors: He uses many metaphors relating to art, music and the weather, creating a sense that from every aspect, mixing two things together is a good thing.</a:t>
            </a:r>
            <a:endParaRPr sz="1700"/>
          </a:p>
          <a:p>
            <a:pPr marL="0" lvl="0" indent="0">
              <a:spcBef>
                <a:spcPts val="1600"/>
              </a:spcBef>
              <a:spcAft>
                <a:spcPts val="0"/>
              </a:spcAft>
              <a:buNone/>
            </a:pPr>
            <a:r>
              <a:rPr lang="en" sz="1700"/>
              <a:t>Humour: He intersperses his poem with humour such as ‘in dat case england weather nearly always half-caste’ to make the poem more relatable and to keep the reader engaged.</a:t>
            </a:r>
            <a:endParaRPr sz="1700"/>
          </a:p>
          <a:p>
            <a:pPr marL="0" lvl="0" indent="0">
              <a:spcBef>
                <a:spcPts val="1600"/>
              </a:spcBef>
              <a:spcAft>
                <a:spcPts val="1600"/>
              </a:spcAft>
              <a:buNone/>
            </a:pPr>
            <a:r>
              <a:rPr lang="en" sz="1700"/>
              <a:t>Dialect: The poem uses a mix of normal British dialect mixed with Caribbean dialect (Creole/Patois) to demonstrate his mixed heritage to show that he is proud to be both.</a:t>
            </a:r>
            <a:endParaRPr sz="17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Shape 10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Analysis</a:t>
            </a:r>
            <a:endParaRPr/>
          </a:p>
        </p:txBody>
      </p:sp>
      <p:sp>
        <p:nvSpPr>
          <p:cNvPr id="103" name="Shape 10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sz="1400"/>
              <a:t>The title ‘Half-caste’ implies something is half-formed or not whole/proper. This is why Agard wants to remove this phrase as being of mixed race should not determine if you are a proper human being or not.</a:t>
            </a:r>
            <a:endParaRPr sz="1400"/>
          </a:p>
          <a:p>
            <a:pPr marL="0" lvl="0" indent="0">
              <a:spcBef>
                <a:spcPts val="1600"/>
              </a:spcBef>
              <a:spcAft>
                <a:spcPts val="0"/>
              </a:spcAft>
              <a:buNone/>
            </a:pPr>
            <a:r>
              <a:rPr lang="en" sz="1400"/>
              <a:t>The first stanza immediately puts forward the Agard’s stance on the racial divide, with the statement ‘excuse me standing on one leg i’m half-caste’, which is sarcastic and mocking.</a:t>
            </a:r>
            <a:endParaRPr sz="1400"/>
          </a:p>
          <a:p>
            <a:pPr marL="0" lvl="0" indent="0">
              <a:spcBef>
                <a:spcPts val="1600"/>
              </a:spcBef>
              <a:spcAft>
                <a:spcPts val="0"/>
              </a:spcAft>
              <a:buNone/>
            </a:pPr>
            <a:r>
              <a:rPr lang="en" sz="1400"/>
              <a:t>‘Explain yuself’, ‘wha yu mean’- repeated throughout the poem, the use of the imperative creates an aggressive/confrontational tone.</a:t>
            </a:r>
            <a:endParaRPr sz="1400"/>
          </a:p>
          <a:p>
            <a:pPr marL="0" lvl="0" indent="0">
              <a:spcBef>
                <a:spcPts val="1600"/>
              </a:spcBef>
              <a:spcAft>
                <a:spcPts val="0"/>
              </a:spcAft>
              <a:buNone/>
            </a:pPr>
            <a:r>
              <a:rPr lang="en" sz="1400"/>
              <a:t>Lines 4-30 all imply the same message through different metaphors of art, weather and music, that mixing two colours, whether they be on a piano or in a painting, is not considered a bad thing, but rather can make the metaphorical canvas even better. </a:t>
            </a:r>
            <a:endParaRPr sz="1400"/>
          </a:p>
          <a:p>
            <a:pPr marL="0" lvl="0" indent="0">
              <a:spcBef>
                <a:spcPts val="1600"/>
              </a:spcBef>
              <a:spcAft>
                <a:spcPts val="1600"/>
              </a:spcAft>
              <a:buNone/>
            </a:pPr>
            <a:r>
              <a:rPr lang="en" sz="1400"/>
              <a:t>Lines 30-46 make use of the word ‘half’ in a sarcastic and slightly angry tone, implying that by people calling him ‘half caste’, it doesn't even make him appear human.</a:t>
            </a:r>
            <a:endParaRPr sz="140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1155</Words>
  <Application>Microsoft Office PowerPoint</Application>
  <PresentationFormat>On-screen Show (16:9)</PresentationFormat>
  <Paragraphs>37</Paragraphs>
  <Slides>10</Slides>
  <Notes>10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10</vt:i4>
      </vt:variant>
    </vt:vector>
  </HeadingPairs>
  <TitlesOfParts>
    <vt:vector size="12" baseType="lpstr">
      <vt:lpstr>Arial</vt:lpstr>
      <vt:lpstr>Simple Light</vt:lpstr>
      <vt:lpstr>Half-caste</vt:lpstr>
      <vt:lpstr>Context</vt:lpstr>
      <vt:lpstr>Themes</vt:lpstr>
      <vt:lpstr>Tone</vt:lpstr>
      <vt:lpstr>Structure</vt:lpstr>
      <vt:lpstr>Point of View/ Narrative Voice</vt:lpstr>
      <vt:lpstr>Key Devices/ Language Techniques</vt:lpstr>
      <vt:lpstr>Key Devices/ Language Techniques</vt:lpstr>
      <vt:lpstr>Analysis</vt:lpstr>
      <vt:lpstr>Analysis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Half-caste</dc:title>
  <dc:creator>Smeaton L</dc:creator>
  <cp:lastModifiedBy>Smeaton L</cp:lastModifiedBy>
  <cp:revision>2</cp:revision>
  <cp:lastPrinted>2019-11-29T16:13:45Z</cp:lastPrinted>
  <dcterms:modified xsi:type="dcterms:W3CDTF">2019-11-29T16:13:48Z</dcterms:modified>
</cp:coreProperties>
</file>