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1"/>
  </p:notesMasterIdLst>
  <p:sldIdLst>
    <p:sldId id="273" r:id="rId5"/>
    <p:sldId id="274" r:id="rId6"/>
    <p:sldId id="699" r:id="rId7"/>
    <p:sldId id="451" r:id="rId8"/>
    <p:sldId id="672" r:id="rId9"/>
    <p:sldId id="673" r:id="rId10"/>
    <p:sldId id="674" r:id="rId11"/>
    <p:sldId id="681" r:id="rId12"/>
    <p:sldId id="685" r:id="rId13"/>
    <p:sldId id="686" r:id="rId14"/>
    <p:sldId id="687" r:id="rId15"/>
    <p:sldId id="688" r:id="rId16"/>
    <p:sldId id="675" r:id="rId17"/>
    <p:sldId id="676" r:id="rId18"/>
    <p:sldId id="677" r:id="rId19"/>
    <p:sldId id="678" r:id="rId20"/>
    <p:sldId id="679" r:id="rId21"/>
    <p:sldId id="680" r:id="rId22"/>
    <p:sldId id="694" r:id="rId23"/>
    <p:sldId id="693" r:id="rId24"/>
    <p:sldId id="695" r:id="rId25"/>
    <p:sldId id="696" r:id="rId26"/>
    <p:sldId id="701" r:id="rId27"/>
    <p:sldId id="572" r:id="rId28"/>
    <p:sldId id="700" r:id="rId29"/>
    <p:sldId id="32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00953B-E0E9-4B13-9946-F25B83502E26}" v="1" dt="2022-06-14T08:51:37.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8"/>
  </p:normalViewPr>
  <p:slideViewPr>
    <p:cSldViewPr snapToGrid="0" snapToObjects="1">
      <p:cViewPr varScale="1">
        <p:scale>
          <a:sx n="68" d="100"/>
          <a:sy n="68" d="100"/>
        </p:scale>
        <p:origin x="14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lyn Caffrey" userId="762c582e-cfa0-4eba-9e72-f878cb725417" providerId="ADAL" clId="{BC34B6F8-6555-9844-BE2A-82CF8647A23A}"/>
    <pc:docChg chg="custSel addSld delSld modSld sldOrd">
      <pc:chgData name="Michlyn Caffrey" userId="762c582e-cfa0-4eba-9e72-f878cb725417" providerId="ADAL" clId="{BC34B6F8-6555-9844-BE2A-82CF8647A23A}" dt="2021-06-14T19:00:19.383" v="207" actId="1076"/>
      <pc:docMkLst>
        <pc:docMk/>
      </pc:docMkLst>
      <pc:sldChg chg="del">
        <pc:chgData name="Michlyn Caffrey" userId="762c582e-cfa0-4eba-9e72-f878cb725417" providerId="ADAL" clId="{BC34B6F8-6555-9844-BE2A-82CF8647A23A}" dt="2021-06-14T18:55:13.341" v="25" actId="2696"/>
        <pc:sldMkLst>
          <pc:docMk/>
          <pc:sldMk cId="2439350583" sldId="692"/>
        </pc:sldMkLst>
      </pc:sldChg>
      <pc:sldChg chg="modSp mod">
        <pc:chgData name="Michlyn Caffrey" userId="762c582e-cfa0-4eba-9e72-f878cb725417" providerId="ADAL" clId="{BC34B6F8-6555-9844-BE2A-82CF8647A23A}" dt="2021-06-14T18:57:37.903" v="147" actId="207"/>
        <pc:sldMkLst>
          <pc:docMk/>
          <pc:sldMk cId="2626172696" sldId="693"/>
        </pc:sldMkLst>
        <pc:spChg chg="mod">
          <ac:chgData name="Michlyn Caffrey" userId="762c582e-cfa0-4eba-9e72-f878cb725417" providerId="ADAL" clId="{BC34B6F8-6555-9844-BE2A-82CF8647A23A}" dt="2021-06-14T18:57:37.903" v="147" actId="207"/>
          <ac:spMkLst>
            <pc:docMk/>
            <pc:sldMk cId="2626172696" sldId="693"/>
            <ac:spMk id="8" creationId="{00000000-0000-0000-0000-000000000000}"/>
          </ac:spMkLst>
        </pc:spChg>
        <pc:spChg chg="mod">
          <ac:chgData name="Michlyn Caffrey" userId="762c582e-cfa0-4eba-9e72-f878cb725417" providerId="ADAL" clId="{BC34B6F8-6555-9844-BE2A-82CF8647A23A}" dt="2021-06-14T18:57:26.469" v="145" actId="20577"/>
          <ac:spMkLst>
            <pc:docMk/>
            <pc:sldMk cId="2626172696" sldId="693"/>
            <ac:spMk id="13" creationId="{00000000-0000-0000-0000-000000000000}"/>
          </ac:spMkLst>
        </pc:spChg>
      </pc:sldChg>
      <pc:sldChg chg="ord">
        <pc:chgData name="Michlyn Caffrey" userId="762c582e-cfa0-4eba-9e72-f878cb725417" providerId="ADAL" clId="{BC34B6F8-6555-9844-BE2A-82CF8647A23A}" dt="2021-06-14T14:48:46.735" v="0" actId="20578"/>
        <pc:sldMkLst>
          <pc:docMk/>
          <pc:sldMk cId="3167310839" sldId="694"/>
        </pc:sldMkLst>
      </pc:sldChg>
      <pc:sldChg chg="delSp modSp add mod">
        <pc:chgData name="Michlyn Caffrey" userId="762c582e-cfa0-4eba-9e72-f878cb725417" providerId="ADAL" clId="{BC34B6F8-6555-9844-BE2A-82CF8647A23A}" dt="2021-06-14T19:00:19.383" v="207" actId="1076"/>
        <pc:sldMkLst>
          <pc:docMk/>
          <pc:sldMk cId="3900829194" sldId="701"/>
        </pc:sldMkLst>
        <pc:spChg chg="mod">
          <ac:chgData name="Michlyn Caffrey" userId="762c582e-cfa0-4eba-9e72-f878cb725417" providerId="ADAL" clId="{BC34B6F8-6555-9844-BE2A-82CF8647A23A}" dt="2021-06-14T19:00:16.573" v="206" actId="20577"/>
          <ac:spMkLst>
            <pc:docMk/>
            <pc:sldMk cId="3900829194" sldId="701"/>
            <ac:spMk id="13" creationId="{00000000-0000-0000-0000-000000000000}"/>
          </ac:spMkLst>
        </pc:spChg>
        <pc:picChg chg="del">
          <ac:chgData name="Michlyn Caffrey" userId="762c582e-cfa0-4eba-9e72-f878cb725417" providerId="ADAL" clId="{BC34B6F8-6555-9844-BE2A-82CF8647A23A}" dt="2021-06-14T18:59:54.333" v="148" actId="478"/>
          <ac:picMkLst>
            <pc:docMk/>
            <pc:sldMk cId="3900829194" sldId="701"/>
            <ac:picMk id="6" creationId="{CBF89531-C703-43B4-9FC3-9BB0B683FA77}"/>
          </ac:picMkLst>
        </pc:picChg>
        <pc:picChg chg="mod">
          <ac:chgData name="Michlyn Caffrey" userId="762c582e-cfa0-4eba-9e72-f878cb725417" providerId="ADAL" clId="{BC34B6F8-6555-9844-BE2A-82CF8647A23A}" dt="2021-06-14T19:00:19.383" v="207" actId="1076"/>
          <ac:picMkLst>
            <pc:docMk/>
            <pc:sldMk cId="3900829194" sldId="701"/>
            <ac:picMk id="7" creationId="{00000000-0000-0000-0000-000000000000}"/>
          </ac:picMkLst>
        </pc:picChg>
      </pc:sldChg>
    </pc:docChg>
  </pc:docChgLst>
  <pc:docChgLst>
    <pc:chgData name="Amelia Gann" userId="a95102bd-f64e-4ce2-9edd-ab4cfddf1826" providerId="ADAL" clId="{6400953B-E0E9-4B13-9946-F25B83502E26}"/>
    <pc:docChg chg="addSld modSld">
      <pc:chgData name="Amelia Gann" userId="a95102bd-f64e-4ce2-9edd-ab4cfddf1826" providerId="ADAL" clId="{6400953B-E0E9-4B13-9946-F25B83502E26}" dt="2022-06-14T08:51:37.845" v="0"/>
      <pc:docMkLst>
        <pc:docMk/>
      </pc:docMkLst>
      <pc:sldChg chg="add">
        <pc:chgData name="Amelia Gann" userId="a95102bd-f64e-4ce2-9edd-ab4cfddf1826" providerId="ADAL" clId="{6400953B-E0E9-4B13-9946-F25B83502E26}" dt="2022-06-14T08:51:37.845" v="0"/>
        <pc:sldMkLst>
          <pc:docMk/>
          <pc:sldMk cId="4248340963" sldId="326"/>
        </pc:sldMkLst>
      </pc:sldChg>
    </pc:docChg>
  </pc:docChgLst>
  <pc:docChgLst>
    <pc:chgData name="Nick Wallace" userId="4013747d-563c-42aa-bf01-70dd3c96ac1a" providerId="ADAL" clId="{43F21678-1095-42DC-89FC-31610C5AE46A}"/>
    <pc:docChg chg="delSld delMainMaster">
      <pc:chgData name="Nick Wallace" userId="4013747d-563c-42aa-bf01-70dd3c96ac1a" providerId="ADAL" clId="{43F21678-1095-42DC-89FC-31610C5AE46A}" dt="2021-08-27T11:53:07.314" v="0" actId="47"/>
      <pc:docMkLst>
        <pc:docMk/>
      </pc:docMkLst>
      <pc:sldChg chg="del">
        <pc:chgData name="Nick Wallace" userId="4013747d-563c-42aa-bf01-70dd3c96ac1a" providerId="ADAL" clId="{43F21678-1095-42DC-89FC-31610C5AE46A}" dt="2021-08-27T11:53:07.314" v="0" actId="47"/>
        <pc:sldMkLst>
          <pc:docMk/>
          <pc:sldMk cId="2962779521" sldId="328"/>
        </pc:sldMkLst>
      </pc:sldChg>
      <pc:sldMasterChg chg="del delSldLayout">
        <pc:chgData name="Nick Wallace" userId="4013747d-563c-42aa-bf01-70dd3c96ac1a" providerId="ADAL" clId="{43F21678-1095-42DC-89FC-31610C5AE46A}" dt="2021-08-27T11:53:07.314" v="0" actId="47"/>
        <pc:sldMasterMkLst>
          <pc:docMk/>
          <pc:sldMasterMk cId="3470686304" sldId="2147483676"/>
        </pc:sldMasterMkLst>
        <pc:sldLayoutChg chg="del">
          <pc:chgData name="Nick Wallace" userId="4013747d-563c-42aa-bf01-70dd3c96ac1a" providerId="ADAL" clId="{43F21678-1095-42DC-89FC-31610C5AE46A}" dt="2021-08-27T11:53:07.314" v="0" actId="47"/>
          <pc:sldLayoutMkLst>
            <pc:docMk/>
            <pc:sldMasterMk cId="3470686304" sldId="2147483676"/>
            <pc:sldLayoutMk cId="3047282921" sldId="2147483677"/>
          </pc:sldLayoutMkLst>
        </pc:sldLayoutChg>
      </pc:sldMasterChg>
    </pc:docChg>
  </pc:docChgLst>
  <pc:docChgLst>
    <pc:chgData name="Nick Wallace" userId="4013747d-563c-42aa-bf01-70dd3c96ac1a" providerId="ADAL" clId="{4E592EBD-6833-4E91-991E-377F71B56E4F}"/>
    <pc:docChg chg="modSld">
      <pc:chgData name="Nick Wallace" userId="4013747d-563c-42aa-bf01-70dd3c96ac1a" providerId="ADAL" clId="{4E592EBD-6833-4E91-991E-377F71B56E4F}" dt="2021-06-14T14:47:17.509" v="12" actId="20577"/>
      <pc:docMkLst>
        <pc:docMk/>
      </pc:docMkLst>
      <pc:sldChg chg="modSp">
        <pc:chgData name="Nick Wallace" userId="4013747d-563c-42aa-bf01-70dd3c96ac1a" providerId="ADAL" clId="{4E592EBD-6833-4E91-991E-377F71B56E4F}" dt="2021-06-14T14:46:26.481" v="7" actId="20577"/>
        <pc:sldMkLst>
          <pc:docMk/>
          <pc:sldMk cId="2879795764" sldId="681"/>
        </pc:sldMkLst>
        <pc:spChg chg="mod">
          <ac:chgData name="Nick Wallace" userId="4013747d-563c-42aa-bf01-70dd3c96ac1a" providerId="ADAL" clId="{4E592EBD-6833-4E91-991E-377F71B56E4F}" dt="2021-06-14T14:46:26.481" v="7" actId="20577"/>
          <ac:spMkLst>
            <pc:docMk/>
            <pc:sldMk cId="2879795764" sldId="681"/>
            <ac:spMk id="13" creationId="{00000000-0000-0000-0000-000000000000}"/>
          </ac:spMkLst>
        </pc:spChg>
      </pc:sldChg>
      <pc:sldChg chg="modSp mod">
        <pc:chgData name="Nick Wallace" userId="4013747d-563c-42aa-bf01-70dd3c96ac1a" providerId="ADAL" clId="{4E592EBD-6833-4E91-991E-377F71B56E4F}" dt="2021-06-14T14:47:17.509" v="12" actId="20577"/>
        <pc:sldMkLst>
          <pc:docMk/>
          <pc:sldMk cId="2439350583" sldId="692"/>
        </pc:sldMkLst>
        <pc:spChg chg="mod">
          <ac:chgData name="Nick Wallace" userId="4013747d-563c-42aa-bf01-70dd3c96ac1a" providerId="ADAL" clId="{4E592EBD-6833-4E91-991E-377F71B56E4F}" dt="2021-06-14T14:47:17.509" v="12" actId="20577"/>
          <ac:spMkLst>
            <pc:docMk/>
            <pc:sldMk cId="2439350583" sldId="692"/>
            <ac:spMk id="2" creationId="{00000000-0000-0000-0000-000000000000}"/>
          </ac:spMkLst>
        </pc:spChg>
      </pc:sldChg>
      <pc:sldChg chg="modSp">
        <pc:chgData name="Nick Wallace" userId="4013747d-563c-42aa-bf01-70dd3c96ac1a" providerId="ADAL" clId="{4E592EBD-6833-4E91-991E-377F71B56E4F}" dt="2021-06-14T14:45:53.226" v="2" actId="20577"/>
        <pc:sldMkLst>
          <pc:docMk/>
          <pc:sldMk cId="1878952943" sldId="699"/>
        </pc:sldMkLst>
        <pc:spChg chg="mod">
          <ac:chgData name="Nick Wallace" userId="4013747d-563c-42aa-bf01-70dd3c96ac1a" providerId="ADAL" clId="{4E592EBD-6833-4E91-991E-377F71B56E4F}" dt="2021-06-14T14:45:53.226" v="2" actId="20577"/>
          <ac:spMkLst>
            <pc:docMk/>
            <pc:sldMk cId="1878952943" sldId="699"/>
            <ac:spMk id="11" creationId="{EA2ABA98-78E5-2B40-B28B-52D499B591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22985-1CEA-374E-AF51-26851D484FBC}" type="datetimeFigureOut">
              <a:rPr lang="en-US" smtClean="0"/>
              <a:t>6/14/2022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D636D-C5C7-8E4F-BD5C-F381C3C8990D}" type="slidenum">
              <a:rPr lang="en-US" smtClean="0"/>
              <a:t>‹#›</a:t>
            </a:fld>
            <a:endParaRPr lang="en-US"/>
          </a:p>
        </p:txBody>
      </p:sp>
    </p:spTree>
    <p:extLst>
      <p:ext uri="{BB962C8B-B14F-4D97-AF65-F5344CB8AC3E}">
        <p14:creationId xmlns:p14="http://schemas.microsoft.com/office/powerpoint/2010/main" val="154272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7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DA85F-09D0-4248-B807-484CC974D749}" type="slidenum">
              <a:rPr lang="en-GB" smtClean="0"/>
              <a:t>26</a:t>
            </a:fld>
            <a:endParaRPr lang="en-GB"/>
          </a:p>
        </p:txBody>
      </p:sp>
    </p:spTree>
    <p:extLst>
      <p:ext uri="{BB962C8B-B14F-4D97-AF65-F5344CB8AC3E}">
        <p14:creationId xmlns:p14="http://schemas.microsoft.com/office/powerpoint/2010/main" val="360074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385799196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1160551543"/>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office.com/Pages/ResponsePage.aspx?id=dBTLADSljUaCn2NuzjLCTHJLiI302r5AmDJRSl_MTiNUQjJaNFAyMkVXOE1UM0xXNEEwMkxJWDk4MC4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413338"/>
            <a:ext cx="830333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this lesson, students will be mastering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Mastery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Lowood undergoes drastic changes after the typhus outbreak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Brocklehurst is demoted and has less responsibility at Lowood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Miss Temple gets married and leaves the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becomes restless and decides that she wants to leave Lowood</a:t>
            </a:r>
          </a:p>
          <a:p>
            <a:pPr marR="0" lvl="0" algn="l" defTabSz="914400" rtl="0" eaLnBrk="1" fontAlgn="auto" latinLnBrk="0" hangingPunct="1">
              <a:lnSpc>
                <a:spcPct val="100000"/>
              </a:lnSpc>
              <a:spcBef>
                <a:spcPts val="0"/>
              </a:spcBef>
              <a:spcAft>
                <a:spcPts val="0"/>
              </a:spcAft>
              <a:buClrTx/>
              <a:buSzTx/>
              <a:tabLst/>
              <a:defRPr/>
            </a:pPr>
            <a:r>
              <a:rPr lang="en-GB" b="1">
                <a:solidFill>
                  <a:prstClr val="black"/>
                </a:solidFill>
                <a:latin typeface="Century Gothic" panose="020B0502020202020204" pitchFamily="34" charset="0"/>
              </a:rPr>
              <a:t>Learning Objective</a:t>
            </a:r>
          </a:p>
          <a:p>
            <a:pPr lvl="0" defTabSz="914400"/>
            <a:r>
              <a:rPr lang="en-GB">
                <a:solidFill>
                  <a:prstClr val="black"/>
                </a:solidFill>
                <a:latin typeface="Century Gothic" panose="020B0502020202020204" pitchFamily="34" charset="0"/>
              </a:rPr>
              <a:t>To explore how Lowood has changed since Jane arrived. </a:t>
            </a:r>
            <a:endParaRPr kumimoji="0" lang="en-GB" sz="180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 Content</a:t>
            </a:r>
          </a:p>
        </p:txBody>
      </p:sp>
    </p:spTree>
    <p:extLst>
      <p:ext uri="{BB962C8B-B14F-4D97-AF65-F5344CB8AC3E}">
        <p14:creationId xmlns:p14="http://schemas.microsoft.com/office/powerpoint/2010/main" val="40419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982" y="116632"/>
            <a:ext cx="82842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We also find out what happened to Mr Brocklehurst in these paragraphs.</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Mr Brocklehurst</a:t>
            </a:r>
          </a:p>
        </p:txBody>
      </p:sp>
      <p:sp>
        <p:nvSpPr>
          <p:cNvPr id="13" name="TextBox 12"/>
          <p:cNvSpPr txBox="1"/>
          <p:nvPr/>
        </p:nvSpPr>
        <p:spPr>
          <a:xfrm>
            <a:off x="787982" y="1052736"/>
            <a:ext cx="8284214" cy="20928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What was Brocklehurst’s position when Jane arrived at Lowood?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How has his position changed?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Explain what happened to Brocklehurst after the typhus outbreak at Lowood School. </a:t>
            </a:r>
          </a:p>
        </p:txBody>
      </p:sp>
      <p:pic>
        <p:nvPicPr>
          <p:cNvPr id="3" name="Picture 2"/>
          <p:cNvPicPr>
            <a:picLocks noChangeAspect="1"/>
          </p:cNvPicPr>
          <p:nvPr/>
        </p:nvPicPr>
        <p:blipFill>
          <a:blip r:embed="rId2"/>
          <a:stretch>
            <a:fillRect/>
          </a:stretch>
        </p:blipFill>
        <p:spPr>
          <a:xfrm>
            <a:off x="1233639" y="3250724"/>
            <a:ext cx="2434774" cy="3562652"/>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12256"/>
          <a:stretch/>
        </p:blipFill>
        <p:spPr>
          <a:xfrm>
            <a:off x="3937537" y="3250724"/>
            <a:ext cx="4689002" cy="3562652"/>
          </a:xfrm>
          <a:prstGeom prst="rect">
            <a:avLst/>
          </a:prstGeom>
        </p:spPr>
      </p:pic>
      <p:pic>
        <p:nvPicPr>
          <p:cNvPr id="12" name="Picture 11">
            <a:extLst>
              <a:ext uri="{FF2B5EF4-FFF2-40B4-BE49-F238E27FC236}">
                <a16:creationId xmlns:a16="http://schemas.microsoft.com/office/drawing/2014/main" id="{E494CFA2-7795-4224-B715-BAF3503A9E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pic>
        <p:nvPicPr>
          <p:cNvPr id="14" name="Picture 13">
            <a:extLst>
              <a:ext uri="{FF2B5EF4-FFF2-40B4-BE49-F238E27FC236}">
                <a16:creationId xmlns:a16="http://schemas.microsoft.com/office/drawing/2014/main" id="{D3A8D310-711B-4146-9536-778D30A697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84718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Mr Brocklehurst</a:t>
            </a:r>
          </a:p>
        </p:txBody>
      </p:sp>
      <p:sp>
        <p:nvSpPr>
          <p:cNvPr id="13" name="TextBox 12"/>
          <p:cNvSpPr txBox="1"/>
          <p:nvPr/>
        </p:nvSpPr>
        <p:spPr>
          <a:xfrm>
            <a:off x="787982" y="44624"/>
            <a:ext cx="8284214"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 Brocklehurst, who, from his wealth and family connections, could not be overlooked, still retained the post of treasurer; but he was aided in the discharge of his duties by gentleman of rather more enlarged and sympathising minds: his office of inspector, too, was shared by those who knew how to combine reason with strictness, comfort with economy, compassion with uprightness.</a:t>
            </a: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12256"/>
          <a:stretch/>
        </p:blipFill>
        <p:spPr>
          <a:xfrm>
            <a:off x="3224541" y="4206909"/>
            <a:ext cx="3411096" cy="2591713"/>
          </a:xfrm>
          <a:prstGeom prst="rect">
            <a:avLst/>
          </a:prstGeom>
        </p:spPr>
      </p:pic>
      <p:sp>
        <p:nvSpPr>
          <p:cNvPr id="8" name="TextBox 7"/>
          <p:cNvSpPr txBox="1"/>
          <p:nvPr/>
        </p:nvSpPr>
        <p:spPr>
          <a:xfrm>
            <a:off x="787982" y="2363976"/>
            <a:ext cx="8284214" cy="17851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Mr Brocklehurst was too powerful to be removed from Lowood, but he is no longer in charge of Lowood School.</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He is now just the treasurer, but other people help him do this job.</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Kinder and wiser people are now in charge of the school.</a:t>
            </a:r>
          </a:p>
        </p:txBody>
      </p:sp>
    </p:spTree>
    <p:extLst>
      <p:ext uri="{BB962C8B-B14F-4D97-AF65-F5344CB8AC3E}">
        <p14:creationId xmlns:p14="http://schemas.microsoft.com/office/powerpoint/2010/main" val="8674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982" y="68431"/>
            <a:ext cx="8284214"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the next passage, we will find out how Miss Temple and Jane change over the next 8 years at Lowood School.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After we have read the passage, you will explain how Jane and Miss Temple have changed. </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1" name="TextBox 10"/>
          <p:cNvSpPr txBox="1"/>
          <p:nvPr/>
        </p:nvSpPr>
        <p:spPr>
          <a:xfrm>
            <a:off x="4211960" y="3323271"/>
            <a:ext cx="4860236"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Let’s read.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Read from,</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Miss Temple, through all the changes…</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page 100</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Read to,</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again crept to bed</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page 103</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982" y="3501008"/>
            <a:ext cx="3279962" cy="2103641"/>
          </a:xfrm>
          <a:prstGeom prst="rect">
            <a:avLst/>
          </a:prstGeom>
        </p:spPr>
      </p:pic>
      <p:sp>
        <p:nvSpPr>
          <p:cNvPr id="13" name="TextBox 12"/>
          <p:cNvSpPr txBox="1"/>
          <p:nvPr/>
        </p:nvSpPr>
        <p:spPr>
          <a:xfrm>
            <a:off x="1491859" y="5356176"/>
            <a:ext cx="1872208"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Lowood School</a:t>
            </a:r>
          </a:p>
        </p:txBody>
      </p:sp>
    </p:spTree>
    <p:extLst>
      <p:ext uri="{BB962C8B-B14F-4D97-AF65-F5344CB8AC3E}">
        <p14:creationId xmlns:p14="http://schemas.microsoft.com/office/powerpoint/2010/main" val="4134506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p.100-1</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Miss Temple, through all the changes, had thus far continued superintendent of the seminary: to her instruction I owed the best part of my acquirements; her friendship and society had been my continual solace; she had stood me in the stead of mother, governess, and latterly, companion. At this period she married, removed with her husband (a clergyman, an excellent man, almost worthy of such a wife) to a distant county, and consequently was lost to me.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From the day she left I was no longer the same: with her was gone every settled feeling, every association that had made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in some degree a home to me. I had imbibed from her something of her nature and much of her habits; more harmonious thoughts; what seemed better regulated feelings had become the inmates of my mind. I had given in allegiance to duty and order; I was quiet; I believed I was content: to the eyes of others, usually even to my own, I appeared a disciplined and subdued character.	</a:t>
            </a:r>
          </a:p>
        </p:txBody>
      </p:sp>
      <p:sp>
        <p:nvSpPr>
          <p:cNvPr id="8" name="Rectangle 7"/>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seminary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solace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comfort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imbibed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taken 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allegiance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loyalty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subdued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serious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0647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p.101</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But destiny, in the shape of the Rev. Mr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Nasmyth</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came between me and Miss Temple: I saw her in her travelling dress step into a post-chaise, shortly after the marriage ceremony. I watched the chaise mount the hill and disappear beyond its brow; and then retired to my own room, and there spent in solitude the greatest part of the half-holiday granted in honour of the occasion.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walked about the chamber most of the time. I imagined myself only to be regretting my loss, and thinking how to repair it; but when my reflections were concluded, and I looked up and found that the afternoon was gone, and evening far advanced, another discovery dawned on me – namely, that in the interval I had undergone a transforming process; that my mind had put off all it had borrowed of Miss Temple – or rather, that she had taken with her the serene atmosphere I had been breathing in her vicinity – and that now I was left in my natural element, and beginning to feel stirring emotions. It did not seem as if a prop were withdrawn, but rather as if a motive were gone: it was not the power to be tranquil which had failed me, but the reason for tranquillity was no more.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
        <p:nvSpPr>
          <p:cNvPr id="8" name="Rectangle 7"/>
          <p:cNvSpPr/>
          <p:nvPr/>
        </p:nvSpPr>
        <p:spPr>
          <a:xfrm>
            <a:off x="7002017"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post-chaise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horse-drawn carriage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solitude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alone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stirring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moving </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4005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p.101-2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My world had for some years been in Lowood: my experience had been of its rules and systems; now I remembered that the real world was wide, and that a varied field of hopes and fears, of sensations and excitements, awaited those who had courage to go forth into its expanse, to seek real knowledge of life amidst its perils.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went to my window, opened it, and looked out. There were the two wings of the building; there was the garden; there were the skirts of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there was the hilly horizon. My eyes passed all other objects to rest on those most remote, the blue peaks. It was those I longed to surmount; all within their boundary of rock and heath seemed prison-ground, exile limits. I traced the white road winding round the base of one mountain, and vanishing in a gorge between two. How I longed to follow it farther! I recalled the time when I had travelled that very road in a coach; I remembered descending that hill at twilight. An age seemed to have elapsed since the day which brought me first to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I had never quitted it since. 	My vacations had all been spent at school.  Mrs Reed had never sent for me to Gateshead; neither she nor any of her family had ever been to visit me.</a:t>
            </a:r>
          </a:p>
        </p:txBody>
      </p:sp>
      <p:sp>
        <p:nvSpPr>
          <p:cNvPr id="8" name="Rectangle 7"/>
          <p:cNvSpPr/>
          <p:nvPr/>
        </p:nvSpPr>
        <p:spPr>
          <a:xfrm>
            <a:off x="6989138"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perils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dangers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surmount</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climb </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exile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banish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gorge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valley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elapsed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passed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0300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08520" y="6519446"/>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p.102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72943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had no communication by letter or message with the outer world. School-rules, school-duties, school habits and notions, and voices, and faces, and phrases, and costumes, and preferences, and antipathies: such was what I knew of existence. And now I felt that it was not enough. I tired of the routine of eight years in one afternoon.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desired my liberty; for liberty I gasped; for liberty I uttered a prayer; it seemed scattered on the wind then faintly blowing. I abandoned it and framed a humbler supplication. For change, stimulus. That petition, too, seemed swept off into vague space. ‘Then,’ I cried, half desperate, ‘grant me at least a new servitude!’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Here a bell, ringing the hour of supper, called me downstairs. I was not free to resume the interrupted chain of my reflections until bedtime; even then a teacher who occupied the same room with me kept me from the subject to which I longed to recur, by a prolonged effusion of small talk.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How I wished sleep would silence her! It seemed as if, could I but go back to the idea which had last entered my mind as I stood at the window, some inventive suggestion would rise for my relief.</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
        <p:nvSpPr>
          <p:cNvPr id="8" name="Rectangle 7"/>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antipathies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dislikes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supplication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plea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servitude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to serve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effusion</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expression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96321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p.102-3</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7" y="0"/>
            <a:ext cx="6281251" cy="614014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Miss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Gryce</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snored at last. She was a heavy Welsh-woman, and till now her habitual nasal strains had never been regarded by me in any other light than as a nuisance. To-night I hailed the first deep notes with satisfaction. I was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debarrassed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of interruption; my half-effaced thought instantly revived.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78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 new servitude! There is something in that,’ I soliloquised (mentally, be it understood; I did not talk aloud). ‘I know there is, because it does not sound too sweet. It is not like such words as Liberty, Excitement, Enjoyment: delightful sounds truly, but no more than sounds for me, and so hollow and fleeting that it is mere waste of time to listen to them. But Servitude! That must be a matter of fact. Anyone may serve. I have served here eight years; now all I want is to serve elsewhere. Can I not get so much of my own will? Is not the thing feasible? Yes – yes – the end is not so difficult, if I had only a brain active enough to ferret out the means of attaining it.’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78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sat up in bed by way of arousing this said brain. It was a chilly night; I covered my shoulders with a shawl, and then I proceeded to think again with all my might.</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989138"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habitual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typical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nuisance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irritation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debarrassed</a:t>
            </a: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rid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effaced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destroyed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fleeting</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short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feasible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possible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ferret</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48640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p.103</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7" y="0"/>
            <a:ext cx="6281251" cy="44996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‘What do I want? A new place, in a new house, amongst new faces, under new circumstances. I want this because it is of no use wanting anything better. How do people do to get a new place? They apply to friends, I suppose. I have no friends. There are many others who have no friends, who must look about for themselves and be their own helpers; and what is their resource?’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could not tell: nothing answered me. I then ordered my brain to find a response, and quickly. It worked and worked faster. I felt the pulses throb in my head and temples; but for nearly an hour it worked in chaos, and no result came of its efforts. Feverish with vain labour, I got up and took a turn in the room,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undrew</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 curtain, noted a star or two, shivered with cold, and again crept to bed.</a:t>
            </a:r>
          </a:p>
        </p:txBody>
      </p:sp>
      <p:sp>
        <p:nvSpPr>
          <p:cNvPr id="9" name="Rectangle 8"/>
          <p:cNvSpPr/>
          <p:nvPr/>
        </p:nvSpPr>
        <p:spPr>
          <a:xfrm>
            <a:off x="6989138"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326924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3" name="TextBox 12"/>
          <p:cNvSpPr txBox="1"/>
          <p:nvPr/>
        </p:nvSpPr>
        <p:spPr>
          <a:xfrm>
            <a:off x="787982" y="135503"/>
            <a:ext cx="8284214" cy="12772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Complete the resource.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Explain how each thing or person has changed since Jane arrived at Lowood School.</a:t>
            </a:r>
          </a:p>
        </p:txBody>
      </p:sp>
      <p:pic>
        <p:nvPicPr>
          <p:cNvPr id="3" name="Picture 2"/>
          <p:cNvPicPr>
            <a:picLocks noChangeAspect="1"/>
          </p:cNvPicPr>
          <p:nvPr/>
        </p:nvPicPr>
        <p:blipFill>
          <a:blip r:embed="rId2"/>
          <a:stretch>
            <a:fillRect/>
          </a:stretch>
        </p:blipFill>
        <p:spPr>
          <a:xfrm>
            <a:off x="755576" y="1507103"/>
            <a:ext cx="3626393" cy="5306273"/>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12256"/>
          <a:stretch/>
        </p:blipFill>
        <p:spPr>
          <a:xfrm>
            <a:off x="6084168" y="4543105"/>
            <a:ext cx="2988028" cy="2270271"/>
          </a:xfrm>
          <a:prstGeom prst="rect">
            <a:avLst/>
          </a:prstGeom>
        </p:spPr>
      </p:pic>
      <p:grpSp>
        <p:nvGrpSpPr>
          <p:cNvPr id="4" name="Group 3"/>
          <p:cNvGrpSpPr/>
          <p:nvPr/>
        </p:nvGrpSpPr>
        <p:grpSpPr>
          <a:xfrm>
            <a:off x="4435701" y="1507103"/>
            <a:ext cx="2872603" cy="1725357"/>
            <a:chOff x="4435701" y="1507103"/>
            <a:chExt cx="3386533" cy="2034036"/>
          </a:xfrm>
        </p:grpSpPr>
        <p:pic>
          <p:nvPicPr>
            <p:cNvPr id="8" name="Picture 2" descr="http://images1.fanpop.com/images/photos/1600000/Jane-Eyre-1996-film-jane-eyre-1611326-1024-57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26" t="5840" r="44551" b="2286"/>
            <a:stretch/>
          </p:blipFill>
          <p:spPr bwMode="auto">
            <a:xfrm>
              <a:off x="4435701" y="1507103"/>
              <a:ext cx="1504451" cy="2034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4800" t="15744" r="23226"/>
            <a:stretch/>
          </p:blipFill>
          <p:spPr>
            <a:xfrm>
              <a:off x="5940152" y="1507103"/>
              <a:ext cx="1882082" cy="2034036"/>
            </a:xfrm>
            <a:prstGeom prst="rect">
              <a:avLst/>
            </a:prstGeom>
          </p:spPr>
        </p:pic>
      </p:grpSp>
      <p:sp>
        <p:nvSpPr>
          <p:cNvPr id="11" name="TextBox 10"/>
          <p:cNvSpPr txBox="1"/>
          <p:nvPr/>
        </p:nvSpPr>
        <p:spPr>
          <a:xfrm>
            <a:off x="5508104" y="2987660"/>
            <a:ext cx="756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Jane</a:t>
            </a:r>
          </a:p>
        </p:txBody>
      </p:sp>
      <p:pic>
        <p:nvPicPr>
          <p:cNvPr id="12" name="Picture 2" descr="http://3.bp.blogspot.com/-dZK_Oj9j4UE/UB0nWAVLA8I/AAAAAAAAbX8/jenWMc01T2I/s1600/JaneEyre1983_079Pyxurz.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1624" y="2723421"/>
            <a:ext cx="1930572" cy="1474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9658" y="3861048"/>
            <a:ext cx="2458543" cy="1576815"/>
          </a:xfrm>
          <a:prstGeom prst="rect">
            <a:avLst/>
          </a:prstGeom>
        </p:spPr>
      </p:pic>
      <p:pic>
        <p:nvPicPr>
          <p:cNvPr id="17" name="Picture 16">
            <a:extLst>
              <a:ext uri="{FF2B5EF4-FFF2-40B4-BE49-F238E27FC236}">
                <a16:creationId xmlns:a16="http://schemas.microsoft.com/office/drawing/2014/main" id="{B6BD8EC9-6C36-4A63-B377-DF228972C5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pic>
        <p:nvPicPr>
          <p:cNvPr id="18" name="Picture 17">
            <a:extLst>
              <a:ext uri="{FF2B5EF4-FFF2-40B4-BE49-F238E27FC236}">
                <a16:creationId xmlns:a16="http://schemas.microsoft.com/office/drawing/2014/main" id="{43A1E64F-51BD-49E1-87C6-E99EF54D0A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316731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Lesson Guide</a:t>
            </a:r>
          </a:p>
        </p:txBody>
      </p:sp>
      <p:graphicFrame>
        <p:nvGraphicFramePr>
          <p:cNvPr id="4" name="Table 3"/>
          <p:cNvGraphicFramePr>
            <a:graphicFrameLocks noGrp="1"/>
          </p:cNvGraphicFramePr>
          <p:nvPr>
            <p:extLst>
              <p:ext uri="{D42A27DB-BD31-4B8C-83A1-F6EECF244321}">
                <p14:modId xmlns:p14="http://schemas.microsoft.com/office/powerpoint/2010/main" val="2338571451"/>
              </p:ext>
            </p:extLst>
          </p:nvPr>
        </p:nvGraphicFramePr>
        <p:xfrm>
          <a:off x="707887" y="0"/>
          <a:ext cx="8436113" cy="6400800"/>
        </p:xfrm>
        <a:graphic>
          <a:graphicData uri="http://schemas.openxmlformats.org/drawingml/2006/table">
            <a:tbl>
              <a:tblPr firstRow="1" bandRow="1">
                <a:tableStyleId>{69CF1AB2-1976-4502-BF36-3FF5EA218861}</a:tableStyleId>
              </a:tblPr>
              <a:tblGrid>
                <a:gridCol w="5016241">
                  <a:extLst>
                    <a:ext uri="{9D8B030D-6E8A-4147-A177-3AD203B41FA5}">
                      <a16:colId xmlns:a16="http://schemas.microsoft.com/office/drawing/2014/main" val="20000"/>
                    </a:ext>
                  </a:extLst>
                </a:gridCol>
                <a:gridCol w="3419872">
                  <a:extLst>
                    <a:ext uri="{9D8B030D-6E8A-4147-A177-3AD203B41FA5}">
                      <a16:colId xmlns:a16="http://schemas.microsoft.com/office/drawing/2014/main" val="20001"/>
                    </a:ext>
                  </a:extLst>
                </a:gridCol>
              </a:tblGrid>
              <a:tr h="1195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Century Gothic" panose="020B0502020202020204" pitchFamily="34" charset="0"/>
                        </a:rPr>
                        <a:t>Do Now: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was the cause of Helen Burns’ death?</a:t>
                      </a:r>
                    </a:p>
                    <a:p>
                      <a:pPr marL="457200" lvl="0" indent="-457200" defTabSz="914400">
                        <a:buFont typeface="+mj-lt"/>
                        <a:buAutoNum type="arabicPeriod"/>
                        <a:defRPr/>
                      </a:pPr>
                      <a:r>
                        <a:rPr lang="en-US" sz="1000" b="0">
                          <a:solidFill>
                            <a:prstClr val="black"/>
                          </a:solidFill>
                          <a:latin typeface="Century Gothic" panose="020B0502020202020204" pitchFamily="34" charset="0"/>
                        </a:rPr>
                        <a:t>Br</a:t>
                      </a:r>
                      <a:r>
                        <a:rPr lang="en-US" sz="1000">
                          <a:solidFill>
                            <a:prstClr val="black"/>
                          </a:solidFill>
                          <a:latin typeface="Century Gothic" panose="020B0502020202020204" pitchFamily="34" charset="0"/>
                        </a:rPr>
                        <a:t>o</a:t>
                      </a:r>
                      <a:r>
                        <a:rPr lang="en-US" sz="1000" b="0">
                          <a:solidFill>
                            <a:prstClr val="black"/>
                          </a:solidFill>
                          <a:latin typeface="Century Gothic" panose="020B0502020202020204" pitchFamily="34" charset="0"/>
                        </a:rPr>
                        <a:t>ntë created Helen’s character to serve as an ideal example of Christian tolerance that all of the other girls at Lowood learn from. True or False?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a:solidFill>
                            <a:prstClr val="black"/>
                          </a:solidFill>
                          <a:latin typeface="Century Gothic" panose="020B0502020202020204" pitchFamily="34" charset="0"/>
                        </a:rPr>
                        <a:t>Why does Jane like and respect Miss Temple?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a:solidFill>
                            <a:prstClr val="black"/>
                          </a:solidFill>
                          <a:latin typeface="Century Gothic" panose="020B0502020202020204" pitchFamily="34" charset="0"/>
                        </a:rPr>
                        <a:t>Why does Jane dislike Mr Brocklehurst?</a:t>
                      </a:r>
                      <a:endParaRPr lang="en-GB" sz="1000" b="0">
                        <a:solidFill>
                          <a:schemeClr val="bg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Century Gothic" panose="020B0502020202020204" pitchFamily="34" charset="0"/>
                        </a:rPr>
                        <a:t>Extension:</a:t>
                      </a:r>
                      <a:r>
                        <a:rPr lang="en-GB" sz="1000" b="0">
                          <a:solidFill>
                            <a:schemeClr val="bg1"/>
                          </a:solidFill>
                          <a:latin typeface="Century Gothic" panose="020B0502020202020204" pitchFamily="34" charset="0"/>
                        </a:rPr>
                        <a:t> </a:t>
                      </a:r>
                      <a:r>
                        <a:rPr lang="en-GB" sz="1000" b="0">
                          <a:solidFill>
                            <a:prstClr val="black"/>
                          </a:solidFill>
                          <a:latin typeface="Century Gothic" panose="020B0502020202020204" pitchFamily="34" charset="0"/>
                        </a:rPr>
                        <a:t>List 2 ways that life at Lowood improves in the spring.</a:t>
                      </a:r>
                      <a:endPar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68400" marR="68400" marT="0" marB="0"/>
                </a:tc>
                <a:tc>
                  <a:txBody>
                    <a:bodyPr/>
                    <a:lstStyle/>
                    <a:p>
                      <a:pPr>
                        <a:lnSpc>
                          <a:spcPct val="100000"/>
                        </a:lnSpc>
                        <a:spcBef>
                          <a:spcPts val="0"/>
                        </a:spcBef>
                        <a:spcAft>
                          <a:spcPts val="0"/>
                        </a:spcAft>
                      </a:pPr>
                      <a:endParaRPr lang="en-GB" sz="10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0"/>
                  </a:ext>
                </a:extLst>
              </a:tr>
              <a:tr h="896747">
                <a:tc>
                  <a:txBody>
                    <a:bodyPr/>
                    <a:lstStyle/>
                    <a:p>
                      <a:pPr>
                        <a:lnSpc>
                          <a:spcPct val="100000"/>
                        </a:lnSpc>
                        <a:spcBef>
                          <a:spcPts val="0"/>
                        </a:spcBef>
                        <a:spcAft>
                          <a:spcPts val="0"/>
                        </a:spcAft>
                      </a:pPr>
                      <a:r>
                        <a:rPr lang="en-GB" sz="1000" b="1" baseline="0">
                          <a:solidFill>
                            <a:schemeClr val="bg1"/>
                          </a:solidFill>
                          <a:latin typeface="Century Gothic" panose="020B0502020202020204" pitchFamily="34" charset="0"/>
                        </a:rPr>
                        <a:t>Reading</a:t>
                      </a:r>
                    </a:p>
                    <a:p>
                      <a:pPr>
                        <a:lnSpc>
                          <a:spcPct val="100000"/>
                        </a:lnSpc>
                        <a:spcBef>
                          <a:spcPts val="0"/>
                        </a:spcBef>
                        <a:spcAft>
                          <a:spcPts val="0"/>
                        </a:spcAft>
                      </a:pPr>
                      <a:r>
                        <a:rPr lang="en-GB" sz="1000" b="0" baseline="0">
                          <a:solidFill>
                            <a:schemeClr val="bg1"/>
                          </a:solidFill>
                          <a:latin typeface="Century Gothic" panose="020B0502020202020204" pitchFamily="34" charset="0"/>
                        </a:rPr>
                        <a:t>The next passage covers a lot of time very quickly. You may want to explain that Brontë is about to gloss over 8 years of Jane’s life in a matter of paragraphs. </a:t>
                      </a:r>
                    </a:p>
                    <a:p>
                      <a:pPr>
                        <a:lnSpc>
                          <a:spcPct val="100000"/>
                        </a:lnSpc>
                        <a:spcBef>
                          <a:spcPts val="0"/>
                        </a:spcBef>
                        <a:spcAft>
                          <a:spcPts val="0"/>
                        </a:spcAft>
                      </a:pPr>
                      <a:r>
                        <a:rPr lang="en-GB" sz="1000" b="0" baseline="0">
                          <a:solidFill>
                            <a:schemeClr val="bg1"/>
                          </a:solidFill>
                          <a:latin typeface="Century Gothic" panose="020B0502020202020204" pitchFamily="34" charset="0"/>
                        </a:rPr>
                        <a:t>Read from, ‘Hitherto I have recorded in detail…’ (page 99)</a:t>
                      </a:r>
                    </a:p>
                    <a:p>
                      <a:pPr>
                        <a:lnSpc>
                          <a:spcPct val="100000"/>
                        </a:lnSpc>
                        <a:spcBef>
                          <a:spcPts val="0"/>
                        </a:spcBef>
                        <a:spcAft>
                          <a:spcPts val="0"/>
                        </a:spcAft>
                      </a:pPr>
                      <a:r>
                        <a:rPr lang="en-GB" sz="1000" b="0" baseline="0">
                          <a:solidFill>
                            <a:schemeClr val="bg1"/>
                          </a:solidFill>
                          <a:latin typeface="Century Gothic" panose="020B0502020202020204" pitchFamily="34" charset="0"/>
                        </a:rPr>
                        <a:t>Read to, ‘… at the end of that time I altered.’ (page 100)</a:t>
                      </a:r>
                    </a:p>
                  </a:txBody>
                  <a:tcPr marL="68400" marR="68400" marT="0" marB="0"/>
                </a:tc>
                <a:tc>
                  <a:txBody>
                    <a:bodyPr/>
                    <a:lstStyle/>
                    <a:p>
                      <a:pPr>
                        <a:lnSpc>
                          <a:spcPct val="100000"/>
                        </a:lnSpc>
                        <a:spcBef>
                          <a:spcPts val="0"/>
                        </a:spcBef>
                        <a:spcAft>
                          <a:spcPts val="0"/>
                        </a:spcAft>
                      </a:pPr>
                      <a:endParaRPr lang="en-GB" sz="1000" b="0" baseline="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1"/>
                  </a:ext>
                </a:extLst>
              </a:tr>
              <a:tr h="747290">
                <a:tc>
                  <a:txBody>
                    <a:bodyPr/>
                    <a:lstStyle/>
                    <a:p>
                      <a:pPr>
                        <a:lnSpc>
                          <a:spcPct val="100000"/>
                        </a:lnSpc>
                        <a:spcBef>
                          <a:spcPts val="0"/>
                        </a:spcBef>
                        <a:spcAft>
                          <a:spcPts val="0"/>
                        </a:spcAft>
                      </a:pPr>
                      <a:r>
                        <a:rPr lang="en-GB" sz="1000" b="1" baseline="0">
                          <a:solidFill>
                            <a:schemeClr val="bg1"/>
                          </a:solidFill>
                          <a:effectLst/>
                          <a:latin typeface="Century Gothic" panose="020B0502020202020204" pitchFamily="34" charset="0"/>
                          <a:ea typeface="Calibri"/>
                          <a:cs typeface="Times New Roman"/>
                        </a:rPr>
                        <a:t>Changes</a:t>
                      </a:r>
                    </a:p>
                    <a:p>
                      <a:pPr>
                        <a:lnSpc>
                          <a:spcPct val="100000"/>
                        </a:lnSpc>
                        <a:spcBef>
                          <a:spcPts val="0"/>
                        </a:spcBef>
                        <a:spcAft>
                          <a:spcPts val="0"/>
                        </a:spcAft>
                      </a:pPr>
                      <a:r>
                        <a:rPr lang="en-GB" sz="1000" b="0" baseline="0">
                          <a:solidFill>
                            <a:schemeClr val="bg1"/>
                          </a:solidFill>
                          <a:effectLst/>
                          <a:latin typeface="Century Gothic" panose="020B0502020202020204" pitchFamily="34" charset="0"/>
                          <a:ea typeface="Calibri"/>
                          <a:cs typeface="Times New Roman"/>
                        </a:rPr>
                        <a:t>Students need to explain the changes that have taken place at Lowood School in the last 8 years. There are specific details that students need to consider in their reading. </a:t>
                      </a:r>
                    </a:p>
                  </a:txBody>
                  <a:tcPr marL="68400" marR="68400" marT="0" marB="0"/>
                </a:tc>
                <a:tc>
                  <a:txBody>
                    <a:bodyPr/>
                    <a:lstStyle/>
                    <a:p>
                      <a:pPr>
                        <a:lnSpc>
                          <a:spcPct val="100000"/>
                        </a:lnSpc>
                        <a:spcBef>
                          <a:spcPts val="0"/>
                        </a:spcBef>
                        <a:spcAft>
                          <a:spcPts val="0"/>
                        </a:spcAft>
                      </a:pPr>
                      <a:r>
                        <a:rPr lang="en-GB" sz="1000" b="0">
                          <a:solidFill>
                            <a:schemeClr val="bg1"/>
                          </a:solidFill>
                          <a:effectLst/>
                          <a:latin typeface="Century Gothic" panose="020B0502020202020204" pitchFamily="34" charset="0"/>
                          <a:ea typeface="Calibri"/>
                          <a:cs typeface="Times New Roman"/>
                        </a:rPr>
                        <a:t>Resource – Chapter 10</a:t>
                      </a:r>
                    </a:p>
                    <a:p>
                      <a:pPr>
                        <a:lnSpc>
                          <a:spcPct val="100000"/>
                        </a:lnSpc>
                        <a:spcBef>
                          <a:spcPts val="0"/>
                        </a:spcBef>
                        <a:spcAft>
                          <a:spcPts val="0"/>
                        </a:spcAft>
                      </a:pPr>
                      <a:r>
                        <a:rPr lang="en-GB" sz="1000" b="0">
                          <a:solidFill>
                            <a:schemeClr val="bg1"/>
                          </a:solidFill>
                          <a:effectLst/>
                          <a:latin typeface="Century Gothic" panose="020B0502020202020204" pitchFamily="34" charset="0"/>
                          <a:ea typeface="Calibri"/>
                          <a:cs typeface="Times New Roman"/>
                        </a:rPr>
                        <a:t>You may want to scaffold</a:t>
                      </a:r>
                      <a:r>
                        <a:rPr lang="en-GB" sz="1000" b="0" baseline="0">
                          <a:solidFill>
                            <a:schemeClr val="bg1"/>
                          </a:solidFill>
                          <a:effectLst/>
                          <a:latin typeface="Century Gothic" panose="020B0502020202020204" pitchFamily="34" charset="0"/>
                          <a:ea typeface="Calibri"/>
                          <a:cs typeface="Times New Roman"/>
                        </a:rPr>
                        <a:t> this by providing students with some examples from Jane’s arrival that will give them an indication of the content they will need to find from the passage.</a:t>
                      </a:r>
                      <a:endParaRPr lang="en-GB" sz="10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2"/>
                  </a:ext>
                </a:extLst>
              </a:tr>
              <a:tr h="597832">
                <a:tc>
                  <a:txBody>
                    <a:bodyPr/>
                    <a:lstStyle/>
                    <a:p>
                      <a:pPr>
                        <a:lnSpc>
                          <a:spcPct val="100000"/>
                        </a:lnSpc>
                        <a:spcBef>
                          <a:spcPts val="0"/>
                        </a:spcBef>
                        <a:spcAft>
                          <a:spcPts val="0"/>
                        </a:spcAft>
                      </a:pPr>
                      <a:r>
                        <a:rPr lang="en-GB" sz="1000" b="1" baseline="0">
                          <a:solidFill>
                            <a:schemeClr val="bg1"/>
                          </a:solidFill>
                          <a:effectLst/>
                          <a:latin typeface="Century Gothic" panose="020B0502020202020204" pitchFamily="34" charset="0"/>
                          <a:ea typeface="Calibri"/>
                          <a:cs typeface="Times New Roman"/>
                        </a:rPr>
                        <a:t>Reading</a:t>
                      </a:r>
                    </a:p>
                    <a:p>
                      <a:pPr>
                        <a:lnSpc>
                          <a:spcPct val="100000"/>
                        </a:lnSpc>
                        <a:spcBef>
                          <a:spcPts val="0"/>
                        </a:spcBef>
                        <a:spcAft>
                          <a:spcPts val="0"/>
                        </a:spcAft>
                      </a:pPr>
                      <a:r>
                        <a:rPr lang="en-GB" sz="1000" b="0" baseline="0">
                          <a:solidFill>
                            <a:schemeClr val="bg1"/>
                          </a:solidFill>
                          <a:effectLst/>
                          <a:latin typeface="Century Gothic" panose="020B0502020202020204" pitchFamily="34" charset="0"/>
                          <a:ea typeface="Calibri"/>
                          <a:cs typeface="Times New Roman"/>
                        </a:rPr>
                        <a:t>Continue reading. Here we discover the changes of Miss Temple and Jane.</a:t>
                      </a:r>
                    </a:p>
                    <a:p>
                      <a:pPr>
                        <a:lnSpc>
                          <a:spcPct val="100000"/>
                        </a:lnSpc>
                        <a:spcBef>
                          <a:spcPts val="0"/>
                        </a:spcBef>
                        <a:spcAft>
                          <a:spcPts val="0"/>
                        </a:spcAft>
                      </a:pPr>
                      <a:r>
                        <a:rPr lang="en-GB" sz="1000" b="0" baseline="0">
                          <a:solidFill>
                            <a:schemeClr val="bg1"/>
                          </a:solidFill>
                          <a:effectLst/>
                          <a:latin typeface="Century Gothic" panose="020B0502020202020204" pitchFamily="34" charset="0"/>
                          <a:ea typeface="Calibri"/>
                          <a:cs typeface="Times New Roman"/>
                        </a:rPr>
                        <a:t>Read from, ‘Miss Temple, through all the changes…’ (page 100)</a:t>
                      </a:r>
                    </a:p>
                    <a:p>
                      <a:pPr>
                        <a:lnSpc>
                          <a:spcPct val="100000"/>
                        </a:lnSpc>
                        <a:spcBef>
                          <a:spcPts val="0"/>
                        </a:spcBef>
                        <a:spcAft>
                          <a:spcPts val="0"/>
                        </a:spcAft>
                      </a:pPr>
                      <a:r>
                        <a:rPr lang="en-GB" sz="1000" b="0" baseline="0">
                          <a:solidFill>
                            <a:schemeClr val="bg1"/>
                          </a:solidFill>
                          <a:effectLst/>
                          <a:latin typeface="Century Gothic" panose="020B0502020202020204" pitchFamily="34" charset="0"/>
                          <a:ea typeface="Calibri"/>
                          <a:cs typeface="Times New Roman"/>
                        </a:rPr>
                        <a:t>Read to, ‘… and again crept to bed.’ (page 103)</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3"/>
                  </a:ext>
                </a:extLst>
              </a:tr>
              <a:tr h="597832">
                <a:tc>
                  <a:txBody>
                    <a:bodyPr/>
                    <a:lstStyle/>
                    <a:p>
                      <a:pPr>
                        <a:lnSpc>
                          <a:spcPct val="100000"/>
                        </a:lnSpc>
                        <a:spcBef>
                          <a:spcPts val="0"/>
                        </a:spcBef>
                        <a:spcAft>
                          <a:spcPts val="0"/>
                        </a:spcAft>
                      </a:pPr>
                      <a:r>
                        <a:rPr lang="en-GB" sz="1000" b="1" baseline="0">
                          <a:solidFill>
                            <a:schemeClr val="bg1"/>
                          </a:solidFill>
                          <a:effectLst/>
                          <a:latin typeface="Century Gothic" panose="020B0502020202020204" pitchFamily="34" charset="0"/>
                          <a:ea typeface="Calibri"/>
                          <a:cs typeface="Times New Roman"/>
                        </a:rPr>
                        <a:t>Changes</a:t>
                      </a:r>
                    </a:p>
                    <a:p>
                      <a:pPr>
                        <a:lnSpc>
                          <a:spcPct val="100000"/>
                        </a:lnSpc>
                        <a:spcBef>
                          <a:spcPts val="0"/>
                        </a:spcBef>
                        <a:spcAft>
                          <a:spcPts val="0"/>
                        </a:spcAft>
                      </a:pPr>
                      <a:r>
                        <a:rPr lang="en-GB" sz="1000" b="0" baseline="0">
                          <a:solidFill>
                            <a:schemeClr val="bg1"/>
                          </a:solidFill>
                          <a:effectLst/>
                          <a:latin typeface="Century Gothic" panose="020B0502020202020204" pitchFamily="34" charset="0"/>
                          <a:ea typeface="Calibri"/>
                          <a:cs typeface="Times New Roman"/>
                        </a:rPr>
                        <a:t>Students need to explain the changes that have taken place at Lowood School in the last 8 years. There are statements relating to Miss Temple and to Jane that students can use to begin their response.</a:t>
                      </a:r>
                      <a:endParaRPr lang="en-GB" sz="1000" b="0" baseline="0">
                        <a:solidFill>
                          <a:schemeClr val="bg1"/>
                        </a:solidFill>
                        <a:latin typeface="Century Gothic" panose="020B0502020202020204" pitchFamily="34" charset="0"/>
                      </a:endParaRP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baseline="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4"/>
                  </a:ext>
                </a:extLst>
              </a:tr>
              <a:tr h="448374">
                <a:tc>
                  <a:txBody>
                    <a:bodyPr/>
                    <a:lstStyle/>
                    <a:p>
                      <a:pPr>
                        <a:lnSpc>
                          <a:spcPct val="100000"/>
                        </a:lnSpc>
                        <a:spcBef>
                          <a:spcPts val="0"/>
                        </a:spcBef>
                        <a:spcAft>
                          <a:spcPts val="0"/>
                        </a:spcAft>
                      </a:pPr>
                      <a:r>
                        <a:rPr lang="en-GB" sz="1000" b="1" baseline="0">
                          <a:solidFill>
                            <a:schemeClr val="bg1"/>
                          </a:solidFill>
                          <a:effectLst/>
                          <a:latin typeface="Century Gothic" panose="020B0502020202020204" pitchFamily="34" charset="0"/>
                          <a:ea typeface="Calibri"/>
                          <a:cs typeface="Times New Roman"/>
                        </a:rPr>
                        <a:t>Changes</a:t>
                      </a:r>
                    </a:p>
                    <a:p>
                      <a:pPr>
                        <a:lnSpc>
                          <a:spcPct val="100000"/>
                        </a:lnSpc>
                        <a:spcBef>
                          <a:spcPts val="0"/>
                        </a:spcBef>
                        <a:spcAft>
                          <a:spcPts val="0"/>
                        </a:spcAft>
                      </a:pPr>
                      <a:r>
                        <a:rPr lang="en-GB" sz="1000" b="0" baseline="0">
                          <a:solidFill>
                            <a:schemeClr val="bg1"/>
                          </a:solidFill>
                          <a:effectLst/>
                          <a:latin typeface="Century Gothic" panose="020B0502020202020204" pitchFamily="34" charset="0"/>
                          <a:ea typeface="Calibri"/>
                          <a:cs typeface="Times New Roman"/>
                        </a:rPr>
                        <a:t>Students continue to add more details to their resource, noting what changes have taken place.</a:t>
                      </a:r>
                      <a:endParaRPr lang="en-GB" sz="1000" b="0" baseline="0">
                        <a:solidFill>
                          <a:schemeClr val="bg1"/>
                        </a:solidFill>
                        <a:latin typeface="Century Gothic" panose="020B0502020202020204" pitchFamily="34" charset="0"/>
                      </a:endParaRP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5"/>
                  </a:ext>
                </a:extLst>
              </a:tr>
              <a:tr h="13451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baseline="0">
                          <a:solidFill>
                            <a:schemeClr val="bg1"/>
                          </a:solidFill>
                          <a:latin typeface="Century Gothic" panose="020B0502020202020204" pitchFamily="34" charset="0"/>
                        </a:rPr>
                        <a:t>Comeuppance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a:solidFill>
                            <a:schemeClr val="bg1"/>
                          </a:solidFill>
                          <a:latin typeface="Century Gothic" panose="020B0502020202020204" pitchFamily="34" charset="0"/>
                        </a:rPr>
                        <a:t>Explore the definition and examples of comeuppance (you may want to spend some time looking at the example of Napoleon!) to consolidate understanding.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a:solidFill>
                            <a:schemeClr val="bg1"/>
                          </a:solidFill>
                          <a:latin typeface="Century Gothic" panose="020B0502020202020204" pitchFamily="34" charset="0"/>
                        </a:rPr>
                        <a:t>Following this, students debate whether Brocklehurst receives a comeuppance in ‘Jane Eyre’.</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solidFill>
                            <a:schemeClr val="bg1"/>
                          </a:solidFill>
                          <a:effectLst/>
                          <a:latin typeface="Century Gothic" panose="020B0502020202020204" pitchFamily="34" charset="0"/>
                          <a:ea typeface="Calibri"/>
                          <a:cs typeface="Times New Roman"/>
                        </a:rPr>
                        <a:t>This is a subtle</a:t>
                      </a:r>
                      <a:r>
                        <a:rPr lang="en-GB" sz="1000" b="0" baseline="0">
                          <a:solidFill>
                            <a:schemeClr val="bg1"/>
                          </a:solidFill>
                          <a:effectLst/>
                          <a:latin typeface="Century Gothic" panose="020B0502020202020204" pitchFamily="34" charset="0"/>
                          <a:ea typeface="Calibri"/>
                          <a:cs typeface="Times New Roman"/>
                        </a:rPr>
                        <a:t> one, so consider which students you decide to allocate the task of saying that he did receive a comeuppance. His reputation and name is essentially ruined. He is not trusted any more, and people know that he is cruel and mean, undermining his reputation in the community.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a:solidFill>
                            <a:schemeClr val="bg1"/>
                          </a:solidFill>
                          <a:effectLst/>
                          <a:latin typeface="Century Gothic" panose="020B0502020202020204" pitchFamily="34" charset="0"/>
                          <a:ea typeface="Calibri"/>
                          <a:cs typeface="Times New Roman"/>
                        </a:rPr>
                        <a:t>You may want to open this debate into a class discussion; if so, consider how you will manage the groups in this context. </a:t>
                      </a:r>
                      <a:endParaRPr lang="en-GB" sz="10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6"/>
                  </a:ext>
                </a:extLst>
              </a:tr>
              <a:tr h="448374">
                <a:tc>
                  <a:txBody>
                    <a:bodyPr/>
                    <a:lstStyle/>
                    <a:p>
                      <a:pPr algn="l">
                        <a:lnSpc>
                          <a:spcPct val="100000"/>
                        </a:lnSpc>
                        <a:spcAft>
                          <a:spcPts val="0"/>
                        </a:spcAft>
                      </a:pPr>
                      <a:r>
                        <a:rPr lang="en-GB" sz="1000" b="1">
                          <a:effectLst/>
                          <a:latin typeface="Century Gothic" panose="020B0502020202020204" pitchFamily="34" charset="0"/>
                          <a:ea typeface="Calibri"/>
                          <a:cs typeface="Times New Roman"/>
                        </a:rPr>
                        <a:t>Mastery assessment plenary</a:t>
                      </a:r>
                    </a:p>
                    <a:p>
                      <a:pPr algn="l">
                        <a:lnSpc>
                          <a:spcPct val="100000"/>
                        </a:lnSpc>
                        <a:spcAft>
                          <a:spcPts val="0"/>
                        </a:spcAft>
                      </a:pPr>
                      <a:r>
                        <a:rPr lang="en-GB" sz="1000" b="0">
                          <a:effectLst/>
                          <a:latin typeface="Century Gothic" panose="020B0502020202020204" pitchFamily="34" charset="0"/>
                          <a:ea typeface="Calibri"/>
                          <a:cs typeface="Times New Roman"/>
                        </a:rPr>
                        <a:t>Students complete quiz.</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baseline="0">
                        <a:solidFill>
                          <a:schemeClr val="bg1"/>
                        </a:solidFill>
                        <a:latin typeface="Century Gothic" panose="020B0502020202020204" pitchFamily="34" charset="0"/>
                      </a:endParaRP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a:solidFill>
                          <a:schemeClr val="bg1"/>
                        </a:solidFill>
                        <a:effectLst/>
                        <a:latin typeface="Century Gothic" panose="020B0502020202020204" pitchFamily="34" charset="0"/>
                        <a:ea typeface="Calibri"/>
                        <a:cs typeface="Times New Roman"/>
                      </a:endParaRPr>
                    </a:p>
                  </a:txBody>
                  <a:tcPr marL="68400" marR="68400" marT="0" marB="0">
                    <a:lnB w="38100" cap="flat" cmpd="sng" algn="ctr">
                      <a:solidFill>
                        <a:srgbClr val="FF0066"/>
                      </a:solidFill>
                      <a:prstDash val="solid"/>
                      <a:round/>
                      <a:headEnd type="none" w="med" len="med"/>
                      <a:tailEnd type="none" w="med" len="med"/>
                    </a:lnB>
                  </a:tcPr>
                </a:tc>
                <a:extLst>
                  <a:ext uri="{0D108BD9-81ED-4DB2-BD59-A6C34878D82A}">
                    <a16:rowId xmlns:a16="http://schemas.microsoft.com/office/drawing/2014/main" val="1682768522"/>
                  </a:ext>
                </a:extLst>
              </a:tr>
            </a:tbl>
          </a:graphicData>
        </a:graphic>
      </p:graphicFrame>
    </p:spTree>
    <p:extLst>
      <p:ext uri="{BB962C8B-B14F-4D97-AF65-F5344CB8AC3E}">
        <p14:creationId xmlns:p14="http://schemas.microsoft.com/office/powerpoint/2010/main" val="426798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3" name="TextBox 12"/>
          <p:cNvSpPr txBox="1"/>
          <p:nvPr/>
        </p:nvSpPr>
        <p:spPr>
          <a:xfrm>
            <a:off x="787982" y="581779"/>
            <a:ext cx="828421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24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Let’s check your answers. How have Miss Temple and Jane changed?</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787982" y="2417107"/>
            <a:ext cx="8284214" cy="29392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Miss Temple was the superintendent (similar to a headteacher) for a number of years.</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Miss Temple fell in love with a clergyman (similar to a vicar).</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Jane wanted to find a new place to work.</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Jane decided she wanted to leave Lowood and explore new places.</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Miss Temple left the school when she got married.</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Jane became a teacher at Lowood.</a:t>
            </a:r>
          </a:p>
        </p:txBody>
      </p:sp>
    </p:spTree>
    <p:extLst>
      <p:ext uri="{BB962C8B-B14F-4D97-AF65-F5344CB8AC3E}">
        <p14:creationId xmlns:p14="http://schemas.microsoft.com/office/powerpoint/2010/main" val="2626172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Comeuppance</a:t>
            </a:r>
          </a:p>
        </p:txBody>
      </p:sp>
      <p:sp>
        <p:nvSpPr>
          <p:cNvPr id="13" name="TextBox 12"/>
          <p:cNvSpPr txBox="1"/>
          <p:nvPr/>
        </p:nvSpPr>
        <p:spPr>
          <a:xfrm>
            <a:off x="787982" y="135503"/>
            <a:ext cx="8284214" cy="172354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Comeuppance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lots of stories, villains </a:t>
            </a:r>
            <a:r>
              <a:rPr kumimoji="0" lang="en-GB" sz="2400" b="0"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get their </a:t>
            </a:r>
            <a:r>
              <a:rPr kumimoji="0" lang="en-GB" sz="2400" b="1"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comeuppance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This means that they receive some form of punishment for what they did. </a:t>
            </a:r>
          </a:p>
        </p:txBody>
      </p:sp>
      <p:sp>
        <p:nvSpPr>
          <p:cNvPr id="2" name="Rectangle 1"/>
          <p:cNvSpPr/>
          <p:nvPr/>
        </p:nvSpPr>
        <p:spPr>
          <a:xfrm>
            <a:off x="787982" y="1916832"/>
            <a:ext cx="4788000" cy="486287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‘Oliver Twist’,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Fagin</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got his comeuppance when he was sentenced to death.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Bill Sikes</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got his comeuppance when he died after falling from the rooftops.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‘The Red-Headed League’, the thief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John Clay</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gets his comeuppance when he is caught stealing by Sherlock Holmes.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‘Animal Farm’,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Napoleon</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2000" b="0"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does not get his comeuppance</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Even though he is a tyrant and treats the other animals in an evil way, he receives no punishment at the end of the novel. </a:t>
            </a:r>
          </a:p>
        </p:txBody>
      </p:sp>
      <p:pic>
        <p:nvPicPr>
          <p:cNvPr id="1026" name="Picture 2" descr="http://www.moviemail.com/img/still/16691/OliverTwist_13A.jpg_cmy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077" y="1916832"/>
            <a:ext cx="2378874" cy="1606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ignette3.wikia.nocookie.net/bakerstreet/images/0/05/Redh-10.jpg/revision/latest?cb=201402132359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883" y="3284984"/>
            <a:ext cx="1580313" cy="19471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4255" y="5199080"/>
            <a:ext cx="2627784" cy="1580622"/>
          </a:xfrm>
          <a:prstGeom prst="rect">
            <a:avLst/>
          </a:prstGeom>
        </p:spPr>
      </p:pic>
    </p:spTree>
    <p:extLst>
      <p:ext uri="{BB962C8B-B14F-4D97-AF65-F5344CB8AC3E}">
        <p14:creationId xmlns:p14="http://schemas.microsoft.com/office/powerpoint/2010/main" val="249820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Mr Brocklehurst</a:t>
            </a:r>
          </a:p>
        </p:txBody>
      </p:sp>
      <p:sp>
        <p:nvSpPr>
          <p:cNvPr id="13" name="TextBox 12"/>
          <p:cNvSpPr txBox="1"/>
          <p:nvPr/>
        </p:nvSpPr>
        <p:spPr>
          <a:xfrm>
            <a:off x="787982" y="135503"/>
            <a:ext cx="8284214" cy="3616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pairs, you are going to debate this statement: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There are many changes at Lowood. Brontë ensured that Mr Brocklehurst got his comeuppance in ‘Jane Eyre’.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One person will </a:t>
            </a: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agree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with this statement.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The other person will </a:t>
            </a:r>
            <a:r>
              <a:rPr kumimoji="0" lang="en-GB" sz="2400" b="1" i="0" u="none" strike="noStrike" kern="1200" cap="none" spc="0" normalizeH="0" baseline="0" noProof="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rPr>
              <a:t>disagree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with this statement. </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12256"/>
          <a:stretch/>
        </p:blipFill>
        <p:spPr>
          <a:xfrm>
            <a:off x="2780270" y="3874744"/>
            <a:ext cx="3724133" cy="2829555"/>
          </a:xfrm>
          <a:prstGeom prst="rect">
            <a:avLst/>
          </a:prstGeom>
        </p:spPr>
      </p:pic>
      <p:pic>
        <p:nvPicPr>
          <p:cNvPr id="6" name="Picture 5">
            <a:extLst>
              <a:ext uri="{FF2B5EF4-FFF2-40B4-BE49-F238E27FC236}">
                <a16:creationId xmlns:a16="http://schemas.microsoft.com/office/drawing/2014/main" id="{CBF89531-C703-43B4-9FC3-9BB0B683F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401691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Mr Brocklehurst</a:t>
            </a:r>
          </a:p>
        </p:txBody>
      </p:sp>
      <p:sp>
        <p:nvSpPr>
          <p:cNvPr id="13" name="TextBox 12"/>
          <p:cNvSpPr txBox="1"/>
          <p:nvPr/>
        </p:nvSpPr>
        <p:spPr>
          <a:xfrm>
            <a:off x="787982" y="135503"/>
            <a:ext cx="8284214" cy="26622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On your own, write a paragraph answering this question.</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Did Mr Brocklehurst get a suitable comeuppance in ‘Jane Eyre’?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12256"/>
          <a:stretch/>
        </p:blipFill>
        <p:spPr>
          <a:xfrm>
            <a:off x="2939296" y="3119370"/>
            <a:ext cx="3724133" cy="2829555"/>
          </a:xfrm>
          <a:prstGeom prst="rect">
            <a:avLst/>
          </a:prstGeom>
        </p:spPr>
      </p:pic>
    </p:spTree>
    <p:extLst>
      <p:ext uri="{BB962C8B-B14F-4D97-AF65-F5344CB8AC3E}">
        <p14:creationId xmlns:p14="http://schemas.microsoft.com/office/powerpoint/2010/main" val="3900829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a:t>
            </a:r>
          </a:p>
        </p:txBody>
      </p:sp>
      <p:sp>
        <p:nvSpPr>
          <p:cNvPr id="4" name="TextBox 3"/>
          <p:cNvSpPr txBox="1"/>
          <p:nvPr/>
        </p:nvSpPr>
        <p:spPr>
          <a:xfrm>
            <a:off x="784085" y="1488261"/>
            <a:ext cx="8283713" cy="5078313"/>
          </a:xfrm>
          <a:prstGeom prst="rect">
            <a:avLst/>
          </a:prstGeom>
          <a:noFill/>
        </p:spPr>
        <p:txBody>
          <a:bodyPr wrap="square" rtlCol="0">
            <a:spAutoFit/>
          </a:bodyPr>
          <a:lstStyle/>
          <a:p>
            <a:pPr marL="457200" lvl="0" indent="-457200" defTabSz="914400">
              <a:spcBef>
                <a:spcPts val="600"/>
              </a:spcBef>
              <a:spcAft>
                <a:spcPts val="600"/>
              </a:spcAft>
              <a:buFont typeface="+mj-lt"/>
              <a:buAutoNum type="alphaLcParenR"/>
            </a:pPr>
            <a:r>
              <a:rPr lang="en-GB" sz="2400">
                <a:solidFill>
                  <a:prstClr val="black"/>
                </a:solidFill>
                <a:latin typeface="Century Gothic" panose="020B0502020202020204" pitchFamily="34" charset="0"/>
              </a:rPr>
              <a:t>Mr Brocklehurst was too powerful to be removed from Lowood, but he is no longer in charge of Lowood School.</a:t>
            </a:r>
          </a:p>
          <a:p>
            <a:pPr marL="457200" lvl="0" indent="-457200" defTabSz="914400">
              <a:spcBef>
                <a:spcPts val="600"/>
              </a:spcBef>
              <a:spcAft>
                <a:spcPts val="600"/>
              </a:spcAft>
              <a:buFont typeface="+mj-lt"/>
              <a:buAutoNum type="alphaLcParenR"/>
            </a:pPr>
            <a:r>
              <a:rPr lang="en-GB" sz="2400">
                <a:solidFill>
                  <a:prstClr val="black"/>
                </a:solidFill>
                <a:latin typeface="Century Gothic" panose="020B0502020202020204" pitchFamily="34" charset="0"/>
              </a:rPr>
              <a:t>He is now just the treasurer, but other people help him do this job.</a:t>
            </a:r>
          </a:p>
          <a:p>
            <a:pPr marL="457200" lvl="0" indent="-457200" defTabSz="914400">
              <a:spcBef>
                <a:spcPts val="600"/>
              </a:spcBef>
              <a:spcAft>
                <a:spcPts val="600"/>
              </a:spcAft>
              <a:buFont typeface="+mj-lt"/>
              <a:buAutoNum type="alphaLcParenR"/>
            </a:pPr>
            <a:r>
              <a:rPr lang="en-GB" sz="2400">
                <a:solidFill>
                  <a:prstClr val="black"/>
                </a:solidFill>
                <a:latin typeface="Century Gothic" panose="020B0502020202020204" pitchFamily="34" charset="0"/>
              </a:rPr>
              <a:t>New rules are introduced but the food and diet for the girls are still terrible.</a:t>
            </a:r>
          </a:p>
          <a:p>
            <a:pPr marL="457200" lvl="0" indent="-457200" defTabSz="914400">
              <a:spcBef>
                <a:spcPts val="600"/>
              </a:spcBef>
              <a:spcAft>
                <a:spcPts val="600"/>
              </a:spcAft>
              <a:buFont typeface="+mj-lt"/>
              <a:buAutoNum type="alphaLcParenR"/>
            </a:pPr>
            <a:r>
              <a:rPr lang="en-GB" sz="2400">
                <a:solidFill>
                  <a:prstClr val="black"/>
                </a:solidFill>
                <a:latin typeface="Century Gothic" panose="020B0502020202020204" pitchFamily="34" charset="0"/>
              </a:rPr>
              <a:t>The school becomes a useful and noble institution.</a:t>
            </a:r>
          </a:p>
          <a:p>
            <a:pPr marL="457200" lvl="0" indent="-457200" defTabSz="914400">
              <a:spcBef>
                <a:spcPts val="600"/>
              </a:spcBef>
              <a:spcAft>
                <a:spcPts val="600"/>
              </a:spcAft>
              <a:buFont typeface="+mj-lt"/>
              <a:buAutoNum type="alphaLcParenR"/>
            </a:pPr>
            <a:r>
              <a:rPr lang="en-GB" sz="2400">
                <a:solidFill>
                  <a:prstClr val="black"/>
                </a:solidFill>
                <a:latin typeface="Century Gothic" panose="020B0502020202020204" pitchFamily="34" charset="0"/>
              </a:rPr>
              <a:t>Miss Temple remains superintendent at the school</a:t>
            </a:r>
            <a:r>
              <a:rPr lang="en-GB" sz="2400" b="1">
                <a:solidFill>
                  <a:prstClr val="black"/>
                </a:solidFill>
                <a:latin typeface="Century Gothic" panose="020B0502020202020204" pitchFamily="34" charset="0"/>
              </a:rPr>
              <a:t>.</a:t>
            </a:r>
          </a:p>
          <a:p>
            <a:pPr marL="457200" lvl="0" indent="-457200" defTabSz="914400">
              <a:spcBef>
                <a:spcPts val="600"/>
              </a:spcBef>
              <a:spcAft>
                <a:spcPts val="600"/>
              </a:spcAft>
              <a:buFont typeface="+mj-lt"/>
              <a:buAutoNum type="alphaLcParenR"/>
            </a:pPr>
            <a:endParaRPr lang="en-GB" sz="2400" b="1">
              <a:solidFill>
                <a:prstClr val="black"/>
              </a:solidFill>
              <a:latin typeface="Century Gothic" panose="020B0502020202020204" pitchFamily="34" charset="0"/>
            </a:endParaRPr>
          </a:p>
          <a:p>
            <a:pPr marL="457200" lvl="0" indent="-457200" defTabSz="914400">
              <a:spcBef>
                <a:spcPts val="600"/>
              </a:spcBef>
              <a:spcAft>
                <a:spcPts val="600"/>
              </a:spcAft>
              <a:buFont typeface="+mj-lt"/>
              <a:buAutoNum type="alphaLcParenR"/>
            </a:pPr>
            <a:endParaRPr lang="en-GB" sz="2400" b="1">
              <a:solidFill>
                <a:prstClr val="black"/>
              </a:solidFill>
              <a:latin typeface="Century Gothic" panose="020B0502020202020204" pitchFamily="34" charset="0"/>
            </a:endParaRPr>
          </a:p>
        </p:txBody>
      </p:sp>
      <p:sp>
        <p:nvSpPr>
          <p:cNvPr id="7" name="TextBox 6"/>
          <p:cNvSpPr txBox="1"/>
          <p:nvPr/>
        </p:nvSpPr>
        <p:spPr>
          <a:xfrm>
            <a:off x="784085" y="98629"/>
            <a:ext cx="82837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changes are made at Lowood?</a:t>
            </a:r>
          </a:p>
        </p:txBody>
      </p:sp>
    </p:spTree>
    <p:extLst>
      <p:ext uri="{BB962C8B-B14F-4D97-AF65-F5344CB8AC3E}">
        <p14:creationId xmlns:p14="http://schemas.microsoft.com/office/powerpoint/2010/main" val="1305028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a:t>
            </a:r>
          </a:p>
        </p:txBody>
      </p:sp>
      <p:sp>
        <p:nvSpPr>
          <p:cNvPr id="4" name="TextBox 3"/>
          <p:cNvSpPr txBox="1"/>
          <p:nvPr/>
        </p:nvSpPr>
        <p:spPr>
          <a:xfrm>
            <a:off x="784085" y="1488261"/>
            <a:ext cx="8283713" cy="5078313"/>
          </a:xfrm>
          <a:prstGeom prst="rect">
            <a:avLst/>
          </a:prstGeom>
          <a:noFill/>
        </p:spPr>
        <p:txBody>
          <a:bodyPr wrap="square" rtlCol="0">
            <a:spAutoFit/>
          </a:bodyPr>
          <a:lstStyle/>
          <a:p>
            <a:pPr marL="457200" lvl="0" indent="-457200" defTabSz="914400">
              <a:spcBef>
                <a:spcPts val="600"/>
              </a:spcBef>
              <a:spcAft>
                <a:spcPts val="600"/>
              </a:spcAft>
              <a:buFont typeface="+mj-lt"/>
              <a:buAutoNum type="alphaLcParenR"/>
            </a:pPr>
            <a:r>
              <a:rPr lang="en-GB" sz="2400" b="1">
                <a:solidFill>
                  <a:srgbClr val="00B050"/>
                </a:solidFill>
                <a:latin typeface="Century Gothic" panose="020B0502020202020204" pitchFamily="34" charset="0"/>
              </a:rPr>
              <a:t>Mr Brocklehurst was too powerful to be removed from Lowood, but he is no longer in charge of Lowood School.</a:t>
            </a:r>
          </a:p>
          <a:p>
            <a:pPr marL="457200" lvl="0" indent="-457200" defTabSz="914400">
              <a:spcBef>
                <a:spcPts val="600"/>
              </a:spcBef>
              <a:spcAft>
                <a:spcPts val="600"/>
              </a:spcAft>
              <a:buFont typeface="+mj-lt"/>
              <a:buAutoNum type="alphaLcParenR"/>
            </a:pPr>
            <a:r>
              <a:rPr lang="en-GB" sz="2400" b="1">
                <a:solidFill>
                  <a:srgbClr val="00B050"/>
                </a:solidFill>
                <a:latin typeface="Century Gothic" panose="020B0502020202020204" pitchFamily="34" charset="0"/>
              </a:rPr>
              <a:t>He is now just the treasurer, but other people help him do this job.</a:t>
            </a:r>
          </a:p>
          <a:p>
            <a:pPr marL="457200" lvl="0" indent="-457200" defTabSz="914400">
              <a:spcBef>
                <a:spcPts val="600"/>
              </a:spcBef>
              <a:spcAft>
                <a:spcPts val="600"/>
              </a:spcAft>
              <a:buFont typeface="+mj-lt"/>
              <a:buAutoNum type="alphaLcParenR"/>
            </a:pPr>
            <a:r>
              <a:rPr lang="en-GB" sz="2400">
                <a:solidFill>
                  <a:prstClr val="black"/>
                </a:solidFill>
                <a:latin typeface="Century Gothic" panose="020B0502020202020204" pitchFamily="34" charset="0"/>
              </a:rPr>
              <a:t>New rules are introduced but the food and diet for the girls are still terrible.</a:t>
            </a:r>
          </a:p>
          <a:p>
            <a:pPr marL="457200" lvl="0" indent="-457200" defTabSz="914400">
              <a:spcBef>
                <a:spcPts val="600"/>
              </a:spcBef>
              <a:spcAft>
                <a:spcPts val="600"/>
              </a:spcAft>
              <a:buFont typeface="+mj-lt"/>
              <a:buAutoNum type="alphaLcParenR"/>
            </a:pPr>
            <a:r>
              <a:rPr lang="en-GB" sz="2400" b="1">
                <a:solidFill>
                  <a:srgbClr val="00B050"/>
                </a:solidFill>
                <a:latin typeface="Century Gothic" panose="020B0502020202020204" pitchFamily="34" charset="0"/>
              </a:rPr>
              <a:t>The school becomes a useful and noble institution.</a:t>
            </a:r>
          </a:p>
          <a:p>
            <a:pPr marL="457200" lvl="0" indent="-457200" defTabSz="914400">
              <a:spcBef>
                <a:spcPts val="600"/>
              </a:spcBef>
              <a:spcAft>
                <a:spcPts val="600"/>
              </a:spcAft>
              <a:buFont typeface="+mj-lt"/>
              <a:buAutoNum type="alphaLcParenR"/>
            </a:pPr>
            <a:r>
              <a:rPr lang="en-GB" sz="2400">
                <a:solidFill>
                  <a:prstClr val="black"/>
                </a:solidFill>
                <a:latin typeface="Century Gothic" panose="020B0502020202020204" pitchFamily="34" charset="0"/>
              </a:rPr>
              <a:t>Miss Temple remains superintendent at the school</a:t>
            </a:r>
            <a:r>
              <a:rPr lang="en-GB" sz="2400" b="1">
                <a:solidFill>
                  <a:prstClr val="black"/>
                </a:solidFill>
                <a:latin typeface="Century Gothic" panose="020B0502020202020204" pitchFamily="34" charset="0"/>
              </a:rPr>
              <a:t>.</a:t>
            </a:r>
          </a:p>
          <a:p>
            <a:pPr marL="457200" lvl="0" indent="-457200" defTabSz="914400">
              <a:spcBef>
                <a:spcPts val="600"/>
              </a:spcBef>
              <a:spcAft>
                <a:spcPts val="600"/>
              </a:spcAft>
              <a:buFont typeface="+mj-lt"/>
              <a:buAutoNum type="alphaLcParenR"/>
            </a:pPr>
            <a:endParaRPr lang="en-GB" sz="2400" b="1">
              <a:solidFill>
                <a:prstClr val="black"/>
              </a:solidFill>
              <a:latin typeface="Century Gothic" panose="020B0502020202020204" pitchFamily="34" charset="0"/>
            </a:endParaRPr>
          </a:p>
          <a:p>
            <a:pPr marL="457200" lvl="0" indent="-457200" defTabSz="914400">
              <a:spcBef>
                <a:spcPts val="600"/>
              </a:spcBef>
              <a:spcAft>
                <a:spcPts val="600"/>
              </a:spcAft>
              <a:buFont typeface="+mj-lt"/>
              <a:buAutoNum type="alphaLcParenR"/>
            </a:pPr>
            <a:endParaRPr lang="en-GB" sz="2400" b="1">
              <a:solidFill>
                <a:prstClr val="black"/>
              </a:solidFill>
              <a:latin typeface="Century Gothic" panose="020B0502020202020204" pitchFamily="34" charset="0"/>
            </a:endParaRPr>
          </a:p>
        </p:txBody>
      </p:sp>
      <p:sp>
        <p:nvSpPr>
          <p:cNvPr id="7" name="TextBox 6"/>
          <p:cNvSpPr txBox="1"/>
          <p:nvPr/>
        </p:nvSpPr>
        <p:spPr>
          <a:xfrm>
            <a:off x="784085" y="98629"/>
            <a:ext cx="82837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changes are made at Lowood?</a:t>
            </a:r>
          </a:p>
        </p:txBody>
      </p:sp>
    </p:spTree>
    <p:extLst>
      <p:ext uri="{BB962C8B-B14F-4D97-AF65-F5344CB8AC3E}">
        <p14:creationId xmlns:p14="http://schemas.microsoft.com/office/powerpoint/2010/main" val="3582922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075058" y="3075056"/>
            <a:ext cx="6858002" cy="707886"/>
          </a:xfrm>
          <a:prstGeom prst="rect">
            <a:avLst/>
          </a:prstGeom>
          <a:noFill/>
        </p:spPr>
        <p:txBody>
          <a:bodyPr wrap="square" rtlCol="0">
            <a:spAutoFit/>
          </a:bodyPr>
          <a:lstStyle/>
          <a:p>
            <a:pPr algn="ctr"/>
            <a:r>
              <a:rPr lang="en-GB" sz="4000" b="1" dirty="0">
                <a:latin typeface="Century Gothic" panose="020B0502020202020204" pitchFamily="34" charset="0"/>
              </a:rPr>
              <a:t>Feedback</a:t>
            </a:r>
          </a:p>
        </p:txBody>
      </p:sp>
      <p:sp>
        <p:nvSpPr>
          <p:cNvPr id="7" name="TextBox 6"/>
          <p:cNvSpPr txBox="1"/>
          <p:nvPr/>
        </p:nvSpPr>
        <p:spPr>
          <a:xfrm>
            <a:off x="818638" y="188346"/>
            <a:ext cx="8208912" cy="1877437"/>
          </a:xfrm>
          <a:prstGeom prst="rect">
            <a:avLst/>
          </a:prstGeom>
          <a:noFill/>
        </p:spPr>
        <p:txBody>
          <a:bodyPr wrap="square" rtlCol="0">
            <a:spAutoFit/>
          </a:bodyPr>
          <a:lstStyle/>
          <a:p>
            <a:pPr algn="ctr">
              <a:spcBef>
                <a:spcPts val="600"/>
              </a:spcBef>
              <a:spcAft>
                <a:spcPts val="600"/>
              </a:spcAft>
            </a:pPr>
            <a:r>
              <a:rPr lang="en-GB" sz="3200" dirty="0">
                <a:solidFill>
                  <a:schemeClr val="bg1"/>
                </a:solidFill>
                <a:latin typeface="Century Gothic" panose="020B0502020202020204" pitchFamily="34" charset="0"/>
              </a:rPr>
              <a:t>Love this lesson?</a:t>
            </a:r>
          </a:p>
          <a:p>
            <a:pPr algn="ctr">
              <a:spcBef>
                <a:spcPts val="600"/>
              </a:spcBef>
              <a:spcAft>
                <a:spcPts val="600"/>
              </a:spcAft>
            </a:pPr>
            <a:r>
              <a:rPr lang="en-GB" sz="3200" dirty="0">
                <a:solidFill>
                  <a:schemeClr val="bg1"/>
                </a:solidFill>
                <a:latin typeface="Century Gothic" panose="020B0502020202020204" pitchFamily="34" charset="0"/>
              </a:rPr>
              <a:t>Have suggestions for improvements?</a:t>
            </a:r>
          </a:p>
          <a:p>
            <a:pPr algn="ctr">
              <a:spcBef>
                <a:spcPts val="600"/>
              </a:spcBef>
              <a:spcAft>
                <a:spcPts val="600"/>
              </a:spcAft>
            </a:pPr>
            <a:r>
              <a:rPr lang="en-GB" sz="3200" dirty="0">
                <a:solidFill>
                  <a:schemeClr val="bg1"/>
                </a:solidFill>
                <a:latin typeface="Century Gothic" panose="020B0502020202020204" pitchFamily="34" charset="0"/>
              </a:rPr>
              <a:t>Does something need fixing?</a:t>
            </a:r>
          </a:p>
        </p:txBody>
      </p:sp>
      <p:sp>
        <p:nvSpPr>
          <p:cNvPr id="8" name="TextBox 7"/>
          <p:cNvSpPr txBox="1"/>
          <p:nvPr/>
        </p:nvSpPr>
        <p:spPr>
          <a:xfrm>
            <a:off x="1322694" y="4365104"/>
            <a:ext cx="7200800" cy="2215991"/>
          </a:xfrm>
          <a:prstGeom prst="rect">
            <a:avLst/>
          </a:prstGeom>
          <a:noFill/>
        </p:spPr>
        <p:txBody>
          <a:bodyPr wrap="square" rtlCol="0" anchor="t">
            <a:spAutoFit/>
          </a:bodyPr>
          <a:lstStyle/>
          <a:p>
            <a:pPr algn="ctr">
              <a:spcAft>
                <a:spcPts val="600"/>
              </a:spcAft>
            </a:pPr>
            <a:r>
              <a:rPr lang="en-GB" sz="3200" b="1" dirty="0">
                <a:solidFill>
                  <a:schemeClr val="bg1"/>
                </a:solidFill>
                <a:latin typeface="Century Gothic" panose="020B0502020202020204" pitchFamily="34" charset="0"/>
              </a:rPr>
              <a:t>Please let us know! </a:t>
            </a:r>
          </a:p>
          <a:p>
            <a:pPr>
              <a:spcAft>
                <a:spcPts val="600"/>
              </a:spcAft>
            </a:pPr>
            <a:endParaRPr lang="en-GB" sz="3200" dirty="0">
              <a:solidFill>
                <a:schemeClr val="bg1"/>
              </a:solidFill>
              <a:latin typeface="Century Gothic" panose="020B0502020202020204" pitchFamily="34" charset="0"/>
            </a:endParaRPr>
          </a:p>
          <a:p>
            <a:pPr>
              <a:spcAft>
                <a:spcPts val="600"/>
              </a:spcAft>
            </a:pPr>
            <a:r>
              <a:rPr lang="en-GB" sz="3200" dirty="0">
                <a:solidFill>
                  <a:schemeClr val="bg1"/>
                </a:solidFill>
                <a:latin typeface="Century Gothic" panose="020B0502020202020204" pitchFamily="34" charset="0"/>
              </a:rPr>
              <a:t>Fill in </a:t>
            </a:r>
            <a:r>
              <a:rPr lang="en-GB" sz="3200" dirty="0">
                <a:solidFill>
                  <a:schemeClr val="bg1"/>
                </a:solidFill>
                <a:latin typeface="Century Gothic" panose="020B0502020202020204" pitchFamily="34" charset="0"/>
                <a:hlinkClick r:id="rId3"/>
              </a:rPr>
              <a:t>this feedback form</a:t>
            </a:r>
            <a:r>
              <a:rPr lang="en-GB" sz="3200" dirty="0">
                <a:solidFill>
                  <a:schemeClr val="bg1"/>
                </a:solidFill>
                <a:latin typeface="Century Gothic" panose="020B0502020202020204" pitchFamily="34" charset="0"/>
              </a:rPr>
              <a:t> so that we can keep improving. </a:t>
            </a:r>
          </a:p>
        </p:txBody>
      </p:sp>
      <p:pic>
        <p:nvPicPr>
          <p:cNvPr id="6" name="Picture 5" descr="A picture containing text, sign&#10;&#10;Description automatically generated">
            <a:hlinkClick r:id="rId3"/>
            <a:extLst>
              <a:ext uri="{FF2B5EF4-FFF2-40B4-BE49-F238E27FC236}">
                <a16:creationId xmlns:a16="http://schemas.microsoft.com/office/drawing/2014/main" id="{DAFE7A88-C863-6B52-C942-C458EB714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6994" y="2389300"/>
            <a:ext cx="6372200" cy="1568955"/>
          </a:xfrm>
          <a:prstGeom prst="rect">
            <a:avLst/>
          </a:prstGeom>
        </p:spPr>
      </p:pic>
    </p:spTree>
    <p:extLst>
      <p:ext uri="{BB962C8B-B14F-4D97-AF65-F5344CB8AC3E}">
        <p14:creationId xmlns:p14="http://schemas.microsoft.com/office/powerpoint/2010/main" val="424834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4B73211-2D01-6A41-98E3-DA9C707CF481}"/>
              </a:ext>
            </a:extLst>
          </p:cNvPr>
          <p:cNvSpPr txBox="1"/>
          <p:nvPr/>
        </p:nvSpPr>
        <p:spPr>
          <a:xfrm>
            <a:off x="939849" y="4917637"/>
            <a:ext cx="7710614" cy="1569660"/>
          </a:xfrm>
          <a:prstGeom prst="rect">
            <a:avLst/>
          </a:prstGeom>
          <a:solidFill>
            <a:schemeClr val="tx1"/>
          </a:solidFill>
          <a:ln w="25400">
            <a:solidFill>
              <a:schemeClr val="dk1"/>
            </a:solidFill>
          </a:ln>
        </p:spPr>
        <p:txBody>
          <a:bodyPr wrap="square" rtlCol="0" anchor="t">
            <a:noAutofit/>
          </a:bodyPr>
          <a:lstStyle/>
          <a:p>
            <a:pPr lvl="0" defTabSz="914400">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Extension: </a:t>
            </a:r>
            <a:endParaRPr lang="en-GB" sz="2800">
              <a:solidFill>
                <a:prstClr val="black"/>
              </a:solidFill>
              <a:latin typeface="Century Gothic" panose="020B0502020202020204" pitchFamily="34" charset="0"/>
            </a:endParaRPr>
          </a:p>
          <a:p>
            <a:pPr marL="457200" lvl="0" indent="-457200" defTabSz="914400">
              <a:buFont typeface="Arial" panose="020B0604020202020204" pitchFamily="34" charset="0"/>
              <a:buChar char="•"/>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rPr>
              <a:t>There is more food for the girls.</a:t>
            </a:r>
          </a:p>
          <a:p>
            <a:pPr marL="457200" lvl="0" indent="-457200" defTabSz="914400">
              <a:buFont typeface="Arial" panose="020B0604020202020204" pitchFamily="34" charset="0"/>
              <a:buChar char="•"/>
              <a:defRPr/>
            </a:pPr>
            <a:r>
              <a:rPr lang="en-GB" sz="2400" b="1">
                <a:solidFill>
                  <a:srgbClr val="00B050"/>
                </a:solidFill>
                <a:latin typeface="Century Gothic" panose="020B0502020202020204" pitchFamily="34" charset="0"/>
              </a:rPr>
              <a:t>Mr Brocklehurst no longer visits Lowood frequently.</a:t>
            </a:r>
            <a:endParaRPr kumimoji="0" lang="en-GB" sz="2400" b="1" i="0" u="none" strike="noStrike" kern="1200" cap="none" spc="0" normalizeH="0" baseline="0" noProof="0">
              <a:ln>
                <a:noFill/>
              </a:ln>
              <a:solidFill>
                <a:srgbClr val="00B050"/>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2" name="Rectangle 11">
            <a:extLst>
              <a:ext uri="{FF2B5EF4-FFF2-40B4-BE49-F238E27FC236}">
                <a16:creationId xmlns:a16="http://schemas.microsoft.com/office/drawing/2014/main" id="{1A31FDF1-6648-6B4D-AD13-90144592BFE6}"/>
              </a:ext>
            </a:extLst>
          </p:cNvPr>
          <p:cNvSpPr/>
          <p:nvPr/>
        </p:nvSpPr>
        <p:spPr>
          <a:xfrm>
            <a:off x="931273" y="950554"/>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Do Now:</a:t>
            </a:r>
            <a:endParaRPr kumimoji="0" lang="en-US" sz="2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1" i="0" u="none" strike="noStrike" kern="1200" cap="none" spc="0" normalizeH="0" baseline="0" noProof="0">
                <a:ln>
                  <a:noFill/>
                </a:ln>
                <a:solidFill>
                  <a:srgbClr val="00B050"/>
                </a:solidFill>
                <a:effectLst/>
                <a:uLnTx/>
                <a:uFillTx/>
                <a:latin typeface="Century Gothic" panose="020B0502020202020204" pitchFamily="34" charset="0"/>
              </a:rPr>
              <a:t>Helen Burns died from tuberculosis.</a:t>
            </a:r>
          </a:p>
          <a:p>
            <a:pPr marL="457200" lvl="0" indent="-457200" defTabSz="914400">
              <a:buFont typeface="+mj-lt"/>
              <a:buAutoNum type="arabicPeriod"/>
              <a:defRPr/>
            </a:pPr>
            <a:r>
              <a:rPr lang="en-US" sz="2200" b="1">
                <a:solidFill>
                  <a:srgbClr val="00B050"/>
                </a:solidFill>
                <a:latin typeface="Century Gothic" panose="020B0502020202020204" pitchFamily="34" charset="0"/>
              </a:rPr>
              <a:t>Brontë created Helen’s character to serve as an ideal example of Christian tolerance that all the other girls at Lowood learn from. TRUE.</a:t>
            </a:r>
          </a:p>
          <a:p>
            <a:pPr marL="457200" lvl="0" indent="-457200" defTabSz="914400">
              <a:buFont typeface="+mj-lt"/>
              <a:buAutoNum type="arabicPeriod"/>
              <a:defRPr/>
            </a:pPr>
            <a:r>
              <a:rPr lang="en-US" sz="2200" b="1">
                <a:solidFill>
                  <a:srgbClr val="00B050"/>
                </a:solidFill>
                <a:latin typeface="Century Gothic" panose="020B0502020202020204" pitchFamily="34" charset="0"/>
              </a:rPr>
              <a:t>Jane likes and respect Miss Temple because Miss Temple looks after the girls at Lowood and is prepared to defend them when necessary.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200" b="1">
                <a:solidFill>
                  <a:srgbClr val="00B050"/>
                </a:solidFill>
                <a:latin typeface="Century Gothic" panose="020B0502020202020204" pitchFamily="34" charset="0"/>
              </a:rPr>
              <a:t>Jane dislikes Mr Brocklehurst because he punishes Jane harshly and humiliates her in front of the whole school.</a:t>
            </a:r>
            <a:endParaRPr kumimoji="0" lang="en-US" sz="2200" b="1" i="0" u="none" strike="noStrike" kern="1200" cap="none" spc="0" normalizeH="0" baseline="0" noProof="0">
              <a:ln>
                <a:noFill/>
              </a:ln>
              <a:solidFill>
                <a:srgbClr val="00B050"/>
              </a:solidFill>
              <a:effectLst/>
              <a:uLnTx/>
              <a:uFillTx/>
              <a:latin typeface="Century Gothic" panose="020B0502020202020204" pitchFamily="34" charset="0"/>
            </a:endParaRPr>
          </a:p>
        </p:txBody>
      </p:sp>
      <p:sp>
        <p:nvSpPr>
          <p:cNvPr id="11" name="TextBox 10">
            <a:extLst>
              <a:ext uri="{FF2B5EF4-FFF2-40B4-BE49-F238E27FC236}">
                <a16:creationId xmlns:a16="http://schemas.microsoft.com/office/drawing/2014/main" id="{EA2ABA98-78E5-2B40-B28B-52D499B591A0}"/>
              </a:ext>
            </a:extLst>
          </p:cNvPr>
          <p:cNvSpPr txBox="1"/>
          <p:nvPr/>
        </p:nvSpPr>
        <p:spPr>
          <a:xfrm>
            <a:off x="939849" y="4917637"/>
            <a:ext cx="7710614" cy="1569660"/>
          </a:xfrm>
          <a:prstGeom prst="rect">
            <a:avLst/>
          </a:prstGeom>
          <a:solidFill>
            <a:schemeClr val="tx1"/>
          </a:solidFill>
          <a:ln w="25400">
            <a:solidFill>
              <a:schemeClr val="dk1"/>
            </a:solidFill>
          </a:ln>
        </p:spPr>
        <p:txBody>
          <a:bodyPr wrap="square" rtlCol="0" anchor="t">
            <a:noAutofit/>
          </a:bodyPr>
          <a:lstStyle/>
          <a:p>
            <a:pPr lvl="0" defTabSz="914400">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Extension: </a:t>
            </a:r>
            <a:r>
              <a:rPr lang="en-GB" sz="2800">
                <a:solidFill>
                  <a:prstClr val="black"/>
                </a:solidFill>
                <a:latin typeface="Century Gothic" panose="020B0502020202020204" pitchFamily="34" charset="0"/>
              </a:rPr>
              <a:t>List two ways that life at Lowood improves in the spring.</a:t>
            </a:r>
            <a:endParaRPr kumimoji="0" lang="en-GB"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4" name="Rectangle 3"/>
          <p:cNvSpPr/>
          <p:nvPr/>
        </p:nvSpPr>
        <p:spPr>
          <a:xfrm>
            <a:off x="931273" y="950554"/>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Do Now:</a:t>
            </a:r>
            <a:endParaRPr kumimoji="0" lang="en-US" sz="2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was the cause of Helen Burns’ death?</a:t>
            </a:r>
          </a:p>
          <a:p>
            <a:pPr marL="457200" lvl="0" indent="-457200" defTabSz="914400">
              <a:buFont typeface="+mj-lt"/>
              <a:buAutoNum type="arabicPeriod"/>
              <a:defRPr/>
            </a:pPr>
            <a:r>
              <a:rPr lang="en-US" sz="2400">
                <a:solidFill>
                  <a:prstClr val="black"/>
                </a:solidFill>
                <a:latin typeface="Century Gothic" panose="020B0502020202020204" pitchFamily="34" charset="0"/>
              </a:rPr>
              <a:t>Brontë created Helen’s character to serve as an ideal example of Christian tolerance that all of the other girls at Lowood learn from. True or False?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a:solidFill>
                  <a:prstClr val="black"/>
                </a:solidFill>
                <a:latin typeface="Century Gothic" panose="020B0502020202020204" pitchFamily="34" charset="0"/>
              </a:rPr>
              <a:t>Why does Jane like and respect Miss Temple?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a:solidFill>
                  <a:prstClr val="black"/>
                </a:solidFill>
                <a:latin typeface="Century Gothic" panose="020B0502020202020204" pitchFamily="34" charset="0"/>
              </a:rPr>
              <a:t>Why does Jane dislike Mr Brocklehurst?</a:t>
            </a:r>
            <a:endPar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Do Now</a:t>
            </a:r>
          </a:p>
        </p:txBody>
      </p:sp>
      <p:sp>
        <p:nvSpPr>
          <p:cNvPr id="3" name="TextBox 2"/>
          <p:cNvSpPr txBox="1"/>
          <p:nvPr/>
        </p:nvSpPr>
        <p:spPr>
          <a:xfrm>
            <a:off x="2411760" y="0"/>
            <a:ext cx="673224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6CBAB-F592-48CA-9DBC-3822CA5BD95A}" type="datetime2">
              <a:rPr kumimoji="0" lang="en-GB" sz="24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14 June 2022</a:t>
            </a:fld>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TextBox 7"/>
          <p:cNvSpPr txBox="1"/>
          <p:nvPr/>
        </p:nvSpPr>
        <p:spPr>
          <a:xfrm>
            <a:off x="975614" y="264421"/>
            <a:ext cx="8168386" cy="584775"/>
          </a:xfrm>
          <a:prstGeom prst="rect">
            <a:avLst/>
          </a:prstGeom>
          <a:ln w="28575">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3200" b="1" i="0" u="sng" strike="noStrike" kern="1200" cap="none" spc="0" normalizeH="0" baseline="0" noProof="0">
                <a:ln>
                  <a:noFill/>
                </a:ln>
                <a:solidFill>
                  <a:srgbClr val="000000"/>
                </a:solidFill>
                <a:effectLst/>
                <a:uLnTx/>
                <a:uFillTx/>
                <a:latin typeface="Century Gothic" panose="020B0502020202020204" pitchFamily="34" charset="0"/>
                <a:ea typeface="+mn-ea"/>
                <a:cs typeface="+mn-cs"/>
              </a:rPr>
              <a:t>Changes at Lowood School</a:t>
            </a:r>
            <a:endParaRPr kumimoji="0" lang="en-US" sz="3200" b="1" i="0" u="sng"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8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982" y="404664"/>
            <a:ext cx="8284214"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We have read about Jane’s childhood at Gateshead Hall and Lowood School.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Soon, Jane will leave Lowood School and enter the next part of her life.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First, we are going to find out what happens to the characters at Lowood School. </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1" name="TextBox 10"/>
          <p:cNvSpPr txBox="1"/>
          <p:nvPr/>
        </p:nvSpPr>
        <p:spPr>
          <a:xfrm>
            <a:off x="4209782" y="4084820"/>
            <a:ext cx="4860236"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Let’s read.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Read from,</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Hitherto I have recorded in detail…</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page 99</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Read to,</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the end of that time I altered</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page 100</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982" y="4084820"/>
            <a:ext cx="3279962" cy="2103641"/>
          </a:xfrm>
          <a:prstGeom prst="rect">
            <a:avLst/>
          </a:prstGeom>
        </p:spPr>
      </p:pic>
      <p:sp>
        <p:nvSpPr>
          <p:cNvPr id="13" name="TextBox 12"/>
          <p:cNvSpPr txBox="1"/>
          <p:nvPr/>
        </p:nvSpPr>
        <p:spPr>
          <a:xfrm>
            <a:off x="1491859" y="5939988"/>
            <a:ext cx="1872208"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Lowood School</a:t>
            </a:r>
          </a:p>
        </p:txBody>
      </p:sp>
    </p:spTree>
    <p:extLst>
      <p:ext uri="{BB962C8B-B14F-4D97-AF65-F5344CB8AC3E}">
        <p14:creationId xmlns:p14="http://schemas.microsoft.com/office/powerpoint/2010/main" val="26765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p.99</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Hitherto I have recorded in detail the events of my insignificant existence: to the first ten years of my life I have given almost as many chapters. But this is not to be a regular autobiography: I am only bound to invoke memory where I know her responses will possess some degree of interest; therefore I now pass a space of eight years almost in silence: a few lines only are necessary to keep up the links of connection.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When the typhus fever had fulfilled its mission of devastation at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it gradually disappeared from thence; but not till its virulence and the number of its victims had drawn public attention on the school. Inquiry was made into the origin of the scourge, and by degrees various facts came out which excited public indignation in a high degree. The unhealthy nature of the site; the quantity and quality of the children’s food; the brackish, fetid water used in its preparation; the pupils’ wretched clothing and accommodations – all these things were discovered; and the discovery produced a result mortifying to Mr Brocklehurst, but beneficial to the institution.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
        <p:nvSpPr>
          <p:cNvPr id="8" name="Rectangle 7"/>
          <p:cNvSpPr/>
          <p:nvPr/>
        </p:nvSpPr>
        <p:spPr>
          <a:xfrm>
            <a:off x="6989138"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Hitherto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up to 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invoke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describe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thence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virulence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deadliness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scourge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plague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indignation</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anger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brackish, fetid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salted, rotten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mortifying</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humiliating, having a bad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9294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p.99-100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Several wealthy and benevolent individuals in the county subscribed largely for the erection of a more convenient building in a better situation; new regulations were made; improvements in diet and clothing introduced; the funds of the school were intrusted to the management of a committee. Mr Brocklehurst, who, from his wealth and family connections, could not be overlooked, still retained the post of treasurer; but he was aided in the discharge of his duties by gentleman of rather more enlarged and sympathising minds: his office of inspector, too, was shared by those who knew how to combine reason with strictness, comfort with economy, compassion with uprightness. The school, thus improved, became in time a truly useful and noble institution. I remained an inmate of its walls, after its regeneration, for eight years – six as a pupil, and two as a teacher; and in both capacities I bear my testimony to its value and importance.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
        <p:nvSpPr>
          <p:cNvPr id="8" name="Rectangle 7"/>
          <p:cNvSpPr/>
          <p:nvPr/>
        </p:nvSpPr>
        <p:spPr>
          <a:xfrm>
            <a:off x="6989138"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benevolent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kind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situation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location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noble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decent, good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regeneration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renewal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742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p.100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During these eight years my life was uniform, but not unhappy, because it was not inactive. I had the means of an excellent education placed within my reach; a fondness for some of my studies, and a desire to excel in all, together with a great delight in pleasing my teachers, especially such as I loved, urged me on.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availed myself fully of the advantages offered me. In time I rose to be the first girl of the first class; then I was invested with the office of teacher; which I discharged with zeal for two years; but at the end of that time I altered.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
        <p:nvSpPr>
          <p:cNvPr id="8" name="Rectangle 7"/>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uniform</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unchanging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availed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helped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zeal</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enthusiasm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altered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changed </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7650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982" y="116632"/>
            <a:ext cx="8284214"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just a few short pages, we find out that a lot has changed at Lowood School!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First, we will look at how Lowood School has changed. </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Lowood School</a:t>
            </a:r>
          </a:p>
        </p:txBody>
      </p:sp>
      <p:pic>
        <p:nvPicPr>
          <p:cNvPr id="3" name="Picture 2"/>
          <p:cNvPicPr>
            <a:picLocks noChangeAspect="1"/>
          </p:cNvPicPr>
          <p:nvPr/>
        </p:nvPicPr>
        <p:blipFill>
          <a:blip r:embed="rId2"/>
          <a:stretch>
            <a:fillRect/>
          </a:stretch>
        </p:blipFill>
        <p:spPr>
          <a:xfrm>
            <a:off x="787982" y="3173026"/>
            <a:ext cx="2487874" cy="3640350"/>
          </a:xfrm>
          <a:prstGeom prst="rect">
            <a:avLst/>
          </a:prstGeom>
        </p:spPr>
        <p:style>
          <a:lnRef idx="2">
            <a:schemeClr val="dk1"/>
          </a:lnRef>
          <a:fillRef idx="1">
            <a:schemeClr val="lt1"/>
          </a:fillRef>
          <a:effectRef idx="0">
            <a:schemeClr val="dk1"/>
          </a:effectRef>
          <a:fontRef idx="minor">
            <a:schemeClr val="dk1"/>
          </a:fontRef>
        </p:style>
      </p:pic>
      <p:sp>
        <p:nvSpPr>
          <p:cNvPr id="12" name="TextBox 11"/>
          <p:cNvSpPr txBox="1"/>
          <p:nvPr/>
        </p:nvSpPr>
        <p:spPr>
          <a:xfrm>
            <a:off x="787982" y="1628800"/>
            <a:ext cx="8284214" cy="140038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When Jane arrived at Lowood, the school was…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Poorly run, set in a damp and dank location, ungenerous, overly strict. </a:t>
            </a:r>
          </a:p>
        </p:txBody>
      </p:sp>
      <p:sp>
        <p:nvSpPr>
          <p:cNvPr id="13" name="TextBox 12"/>
          <p:cNvSpPr txBox="1"/>
          <p:nvPr/>
        </p:nvSpPr>
        <p:spPr>
          <a:xfrm>
            <a:off x="3355950" y="4005064"/>
            <a:ext cx="5716245" cy="16466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What is Lowood like now? How has it changed?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pairs, explain how Lowood has changed in the last eight years. </a:t>
            </a:r>
          </a:p>
        </p:txBody>
      </p:sp>
      <p:pic>
        <p:nvPicPr>
          <p:cNvPr id="10" name="Picture 9">
            <a:extLst>
              <a:ext uri="{FF2B5EF4-FFF2-40B4-BE49-F238E27FC236}">
                <a16:creationId xmlns:a16="http://schemas.microsoft.com/office/drawing/2014/main" id="{F184C0A4-C586-4402-B3F8-9853F02842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pic>
        <p:nvPicPr>
          <p:cNvPr id="11" name="Picture 10">
            <a:extLst>
              <a:ext uri="{FF2B5EF4-FFF2-40B4-BE49-F238E27FC236}">
                <a16:creationId xmlns:a16="http://schemas.microsoft.com/office/drawing/2014/main" id="{F057A2B5-F8F2-43A7-B11A-4CDDC21D0C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287979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Lowood School</a:t>
            </a:r>
          </a:p>
        </p:txBody>
      </p:sp>
      <p:sp>
        <p:nvSpPr>
          <p:cNvPr id="12" name="TextBox 11"/>
          <p:cNvSpPr txBox="1"/>
          <p:nvPr/>
        </p:nvSpPr>
        <p:spPr>
          <a:xfrm>
            <a:off x="787982" y="84401"/>
            <a:ext cx="8284214" cy="36471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When Jane arrived at Lowood, the school was…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Poorly run, set in a damp and dank location, ungenerous, overly strict.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Chapter 10, Lowood is…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a:ln>
                  <a:noFill/>
                </a:ln>
                <a:solidFill>
                  <a:srgbClr val="00B050"/>
                </a:solidFill>
                <a:effectLst/>
                <a:uLnTx/>
                <a:uFillTx/>
                <a:latin typeface="Bradley Hand ITC" panose="03070402050302030203" pitchFamily="66" charset="0"/>
                <a:ea typeface="Calibri" panose="020F0502020204030204" pitchFamily="34" charset="0"/>
                <a:cs typeface="Times New Roman" panose="02020603050405020304" pitchFamily="18" charset="0"/>
              </a:rPr>
              <a:t>Based in a new location, more generous and kind to its pupils. The quality of the food also improves, and the girls there now receive a better education and live more comfortably.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3888032"/>
            <a:ext cx="4407687" cy="2826920"/>
          </a:xfrm>
          <a:prstGeom prst="rect">
            <a:avLst/>
          </a:prstGeom>
        </p:spPr>
      </p:pic>
      <p:sp>
        <p:nvSpPr>
          <p:cNvPr id="10" name="TextBox 9"/>
          <p:cNvSpPr txBox="1"/>
          <p:nvPr/>
        </p:nvSpPr>
        <p:spPr>
          <a:xfrm>
            <a:off x="4039539" y="6444044"/>
            <a:ext cx="1872208"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Lowood School</a:t>
            </a:r>
          </a:p>
        </p:txBody>
      </p:sp>
    </p:spTree>
    <p:extLst>
      <p:ext uri="{BB962C8B-B14F-4D97-AF65-F5344CB8AC3E}">
        <p14:creationId xmlns:p14="http://schemas.microsoft.com/office/powerpoint/2010/main" val="34826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fade">
                                      <p:cBhvr>
                                        <p:cTn id="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pring xmlns="66eb2665-5259-4d07-aae6-d909f8d4f955" xsi:nil="true"/>
    <_ip_UnifiedCompliancePolicyProperties xmlns="http://schemas.microsoft.com/sharepoint/v3" xsi:nil="true"/>
    <Ark_x0020_Department xmlns="9c6500c0-19b7-4dc1-a957-fb6bf8f5f217">English Mastery</Ark_x0020_Department>
    <_ip_UnifiedCompliancePolicyUIAction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D4F186D698314795AF02BA8E404829" ma:contentTypeVersion="19" ma:contentTypeDescription="Create a new document." ma:contentTypeScope="" ma:versionID="2ac49cd43e7d3cbb574e390169105f02">
  <xsd:schema xmlns:xsd="http://www.w3.org/2001/XMLSchema" xmlns:xs="http://www.w3.org/2001/XMLSchema" xmlns:p="http://schemas.microsoft.com/office/2006/metadata/properties" xmlns:ns1="http://schemas.microsoft.com/sharepoint/v3" xmlns:ns2="9c6500c0-19b7-4dc1-a957-fb6bf8f5f217" xmlns:ns3="b64db6f3-d8b6-4520-ae13-60ac2c110106" xmlns:ns4="66eb2665-5259-4d07-aae6-d909f8d4f955" targetNamespace="http://schemas.microsoft.com/office/2006/metadata/properties" ma:root="true" ma:fieldsID="eebb7405bcd78acff2b4b4eba8e16250" ns1:_="" ns2:_="" ns3:_="" ns4:_="">
    <xsd:import namespace="http://schemas.microsoft.com/sharepoint/v3"/>
    <xsd:import namespace="9c6500c0-19b7-4dc1-a957-fb6bf8f5f217"/>
    <xsd:import namespace="b64db6f3-d8b6-4520-ae13-60ac2c110106"/>
    <xsd:import namespace="66eb2665-5259-4d07-aae6-d909f8d4f95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Spring"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3"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eb2665-5259-4d07-aae6-d909f8d4f9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Spring" ma:index="14" nillable="true" ma:displayName="Term" ma:internalName="Spring">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9645DA-F9E0-4E0C-BBAD-7727FAB27760}">
  <ds:schemaRefs>
    <ds:schemaRef ds:uri="http://schemas.microsoft.com/sharepoint/v3/contenttype/forms"/>
  </ds:schemaRefs>
</ds:datastoreItem>
</file>

<file path=customXml/itemProps2.xml><?xml version="1.0" encoding="utf-8"?>
<ds:datastoreItem xmlns:ds="http://schemas.openxmlformats.org/officeDocument/2006/customXml" ds:itemID="{B03DCFEA-EDB2-46B2-87FC-5AD9A085E601}">
  <ds:schemaRef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terms/"/>
    <ds:schemaRef ds:uri="9c6500c0-19b7-4dc1-a957-fb6bf8f5f217"/>
    <ds:schemaRef ds:uri="b64db6f3-d8b6-4520-ae13-60ac2c110106"/>
    <ds:schemaRef ds:uri="http://schemas.openxmlformats.org/package/2006/metadata/core-properties"/>
    <ds:schemaRef ds:uri="http://purl.org/dc/dcmitype/"/>
    <ds:schemaRef ds:uri="66eb2665-5259-4d07-aae6-d909f8d4f955"/>
    <ds:schemaRef ds:uri="http://schemas.microsoft.com/sharepoint/v3"/>
    <ds:schemaRef ds:uri="http://www.w3.org/XML/1998/namespace"/>
  </ds:schemaRefs>
</ds:datastoreItem>
</file>

<file path=customXml/itemProps3.xml><?xml version="1.0" encoding="utf-8"?>
<ds:datastoreItem xmlns:ds="http://schemas.openxmlformats.org/officeDocument/2006/customXml" ds:itemID="{A15C7407-15E8-4F1C-AA7E-2F0922EF7387}">
  <ds:schemaRefs>
    <ds:schemaRef ds:uri="66eb2665-5259-4d07-aae6-d909f8d4f955"/>
    <ds:schemaRef ds:uri="9c6500c0-19b7-4dc1-a957-fb6bf8f5f217"/>
    <ds:schemaRef ds:uri="b64db6f3-d8b6-4520-ae13-60ac2c1101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3752</Words>
  <Application>Microsoft Office PowerPoint</Application>
  <PresentationFormat>On-screen Show (4:3)</PresentationFormat>
  <Paragraphs>378</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Bradley Hand ITC</vt:lpstr>
      <vt:lpstr>Calibri</vt:lpstr>
      <vt:lpstr>Century Gothic</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Michlyn Caffrey</dc:creator>
  <cp:lastModifiedBy>Amelia Gann</cp:lastModifiedBy>
  <cp:revision>1</cp:revision>
  <dcterms:created xsi:type="dcterms:W3CDTF">2021-06-09T11:04:57Z</dcterms:created>
  <dcterms:modified xsi:type="dcterms:W3CDTF">2022-06-14T08:51:46Z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0x01010038D4F186D698314795AF02BA8E404829</vt:lpwstr>
  </property>
</Properties>
</file>