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1" r:id="rId6"/>
    <p:sldId id="262" r:id="rId7"/>
    <p:sldId id="263" r:id="rId8"/>
    <p:sldId id="264" r:id="rId9"/>
    <p:sldId id="265" r:id="rId10"/>
    <p:sldId id="266" r:id="rId11"/>
    <p:sldId id="26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7044" autoAdjust="0"/>
  </p:normalViewPr>
  <p:slideViewPr>
    <p:cSldViewPr snapToGrid="0">
      <p:cViewPr varScale="1">
        <p:scale>
          <a:sx n="64" d="100"/>
          <a:sy n="64" d="100"/>
        </p:scale>
        <p:origin x="97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96FE54-EEC7-4625-A060-32850AEA06CC}" type="datetimeFigureOut">
              <a:rPr lang="en-GB" smtClean="0"/>
              <a:t>20/10/2016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ADAFC7-B326-4AE9-B2C5-65CE14C0D30E}" type="slidenum">
              <a:rPr lang="en-GB" smtClean="0"/>
              <a:t>‹#›</a:t>
            </a:fld>
            <a:endParaRPr lang="en-GB"/>
          </a:p>
        </p:txBody>
      </p:sp>
    </p:spTree>
    <p:extLst>
      <p:ext uri="{BB962C8B-B14F-4D97-AF65-F5344CB8AC3E}">
        <p14:creationId xmlns:p14="http://schemas.microsoft.com/office/powerpoint/2010/main" val="2663346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Ref: Botting, Fred</a:t>
            </a:r>
            <a:r>
              <a:rPr lang="en-GB" i="1" dirty="0" smtClean="0"/>
              <a:t>, Gothic:</a:t>
            </a:r>
            <a:r>
              <a:rPr lang="en-GB" i="1" baseline="0" dirty="0" smtClean="0"/>
              <a:t> the new critical idiom, 2</a:t>
            </a:r>
            <a:r>
              <a:rPr lang="en-GB" i="1" baseline="30000" dirty="0" smtClean="0"/>
              <a:t>nd</a:t>
            </a:r>
            <a:r>
              <a:rPr lang="en-GB" i="1" baseline="0" dirty="0" smtClean="0"/>
              <a:t> edition</a:t>
            </a:r>
            <a:r>
              <a:rPr lang="en-GB" baseline="0" dirty="0" smtClean="0"/>
              <a:t>, Routledge, 2014, p128-129</a:t>
            </a:r>
            <a:endParaRPr lang="en-GB" dirty="0"/>
          </a:p>
        </p:txBody>
      </p:sp>
      <p:sp>
        <p:nvSpPr>
          <p:cNvPr id="4" name="Slide Number Placeholder 3"/>
          <p:cNvSpPr>
            <a:spLocks noGrp="1"/>
          </p:cNvSpPr>
          <p:nvPr>
            <p:ph type="sldNum" sz="quarter" idx="10"/>
          </p:nvPr>
        </p:nvSpPr>
        <p:spPr/>
        <p:txBody>
          <a:bodyPr/>
          <a:lstStyle/>
          <a:p>
            <a:fld id="{95ADAFC7-B326-4AE9-B2C5-65CE14C0D30E}" type="slidenum">
              <a:rPr lang="en-GB" smtClean="0"/>
              <a:t>10</a:t>
            </a:fld>
            <a:endParaRPr lang="en-GB"/>
          </a:p>
        </p:txBody>
      </p:sp>
    </p:spTree>
    <p:extLst>
      <p:ext uri="{BB962C8B-B14F-4D97-AF65-F5344CB8AC3E}">
        <p14:creationId xmlns:p14="http://schemas.microsoft.com/office/powerpoint/2010/main" val="1022668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BFD7B54-748D-4D3D-9462-56EBC2E2912C}" type="datetimeFigureOut">
              <a:rPr lang="en-GB" smtClean="0"/>
              <a:t>20/10/2016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31F8DA-E170-486E-B75D-20009719DD9A}" type="slidenum">
              <a:rPr lang="en-GB" smtClean="0"/>
              <a:t>‹#›</a:t>
            </a:fld>
            <a:endParaRPr lang="en-GB"/>
          </a:p>
        </p:txBody>
      </p:sp>
    </p:spTree>
    <p:extLst>
      <p:ext uri="{BB962C8B-B14F-4D97-AF65-F5344CB8AC3E}">
        <p14:creationId xmlns:p14="http://schemas.microsoft.com/office/powerpoint/2010/main" val="2946269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FD7B54-748D-4D3D-9462-56EBC2E2912C}" type="datetimeFigureOut">
              <a:rPr lang="en-GB" smtClean="0"/>
              <a:t>20/10/2016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31F8DA-E170-486E-B75D-20009719DD9A}" type="slidenum">
              <a:rPr lang="en-GB" smtClean="0"/>
              <a:t>‹#›</a:t>
            </a:fld>
            <a:endParaRPr lang="en-GB"/>
          </a:p>
        </p:txBody>
      </p:sp>
    </p:spTree>
    <p:extLst>
      <p:ext uri="{BB962C8B-B14F-4D97-AF65-F5344CB8AC3E}">
        <p14:creationId xmlns:p14="http://schemas.microsoft.com/office/powerpoint/2010/main" val="3239443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FD7B54-748D-4D3D-9462-56EBC2E2912C}" type="datetimeFigureOut">
              <a:rPr lang="en-GB" smtClean="0"/>
              <a:t>20/10/2016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31F8DA-E170-486E-B75D-20009719DD9A}" type="slidenum">
              <a:rPr lang="en-GB" smtClean="0"/>
              <a:t>‹#›</a:t>
            </a:fld>
            <a:endParaRPr lang="en-GB"/>
          </a:p>
        </p:txBody>
      </p:sp>
    </p:spTree>
    <p:extLst>
      <p:ext uri="{BB962C8B-B14F-4D97-AF65-F5344CB8AC3E}">
        <p14:creationId xmlns:p14="http://schemas.microsoft.com/office/powerpoint/2010/main" val="1871360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FD7B54-748D-4D3D-9462-56EBC2E2912C}" type="datetimeFigureOut">
              <a:rPr lang="en-GB" smtClean="0"/>
              <a:t>20/10/2016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31F8DA-E170-486E-B75D-20009719DD9A}" type="slidenum">
              <a:rPr lang="en-GB" smtClean="0"/>
              <a:t>‹#›</a:t>
            </a:fld>
            <a:endParaRPr lang="en-GB"/>
          </a:p>
        </p:txBody>
      </p:sp>
    </p:spTree>
    <p:extLst>
      <p:ext uri="{BB962C8B-B14F-4D97-AF65-F5344CB8AC3E}">
        <p14:creationId xmlns:p14="http://schemas.microsoft.com/office/powerpoint/2010/main" val="873714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BFD7B54-748D-4D3D-9462-56EBC2E2912C}" type="datetimeFigureOut">
              <a:rPr lang="en-GB" smtClean="0"/>
              <a:t>20/10/2016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31F8DA-E170-486E-B75D-20009719DD9A}" type="slidenum">
              <a:rPr lang="en-GB" smtClean="0"/>
              <a:t>‹#›</a:t>
            </a:fld>
            <a:endParaRPr lang="en-GB"/>
          </a:p>
        </p:txBody>
      </p:sp>
    </p:spTree>
    <p:extLst>
      <p:ext uri="{BB962C8B-B14F-4D97-AF65-F5344CB8AC3E}">
        <p14:creationId xmlns:p14="http://schemas.microsoft.com/office/powerpoint/2010/main" val="4128035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BFD7B54-748D-4D3D-9462-56EBC2E2912C}" type="datetimeFigureOut">
              <a:rPr lang="en-GB" smtClean="0"/>
              <a:t>20/10/2016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31F8DA-E170-486E-B75D-20009719DD9A}" type="slidenum">
              <a:rPr lang="en-GB" smtClean="0"/>
              <a:t>‹#›</a:t>
            </a:fld>
            <a:endParaRPr lang="en-GB"/>
          </a:p>
        </p:txBody>
      </p:sp>
    </p:spTree>
    <p:extLst>
      <p:ext uri="{BB962C8B-B14F-4D97-AF65-F5344CB8AC3E}">
        <p14:creationId xmlns:p14="http://schemas.microsoft.com/office/powerpoint/2010/main" val="967307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BFD7B54-748D-4D3D-9462-56EBC2E2912C}" type="datetimeFigureOut">
              <a:rPr lang="en-GB" smtClean="0"/>
              <a:t>20/10/2016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E31F8DA-E170-486E-B75D-20009719DD9A}" type="slidenum">
              <a:rPr lang="en-GB" smtClean="0"/>
              <a:t>‹#›</a:t>
            </a:fld>
            <a:endParaRPr lang="en-GB"/>
          </a:p>
        </p:txBody>
      </p:sp>
    </p:spTree>
    <p:extLst>
      <p:ext uri="{BB962C8B-B14F-4D97-AF65-F5344CB8AC3E}">
        <p14:creationId xmlns:p14="http://schemas.microsoft.com/office/powerpoint/2010/main" val="2286153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BFD7B54-748D-4D3D-9462-56EBC2E2912C}" type="datetimeFigureOut">
              <a:rPr lang="en-GB" smtClean="0"/>
              <a:t>20/10/2016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E31F8DA-E170-486E-B75D-20009719DD9A}" type="slidenum">
              <a:rPr lang="en-GB" smtClean="0"/>
              <a:t>‹#›</a:t>
            </a:fld>
            <a:endParaRPr lang="en-GB"/>
          </a:p>
        </p:txBody>
      </p:sp>
    </p:spTree>
    <p:extLst>
      <p:ext uri="{BB962C8B-B14F-4D97-AF65-F5344CB8AC3E}">
        <p14:creationId xmlns:p14="http://schemas.microsoft.com/office/powerpoint/2010/main" val="88390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FD7B54-748D-4D3D-9462-56EBC2E2912C}" type="datetimeFigureOut">
              <a:rPr lang="en-GB" smtClean="0"/>
              <a:t>20/10/2016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E31F8DA-E170-486E-B75D-20009719DD9A}" type="slidenum">
              <a:rPr lang="en-GB" smtClean="0"/>
              <a:t>‹#›</a:t>
            </a:fld>
            <a:endParaRPr lang="en-GB"/>
          </a:p>
        </p:txBody>
      </p:sp>
    </p:spTree>
    <p:extLst>
      <p:ext uri="{BB962C8B-B14F-4D97-AF65-F5344CB8AC3E}">
        <p14:creationId xmlns:p14="http://schemas.microsoft.com/office/powerpoint/2010/main" val="1235966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BFD7B54-748D-4D3D-9462-56EBC2E2912C}" type="datetimeFigureOut">
              <a:rPr lang="en-GB" smtClean="0"/>
              <a:t>20/10/2016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31F8DA-E170-486E-B75D-20009719DD9A}" type="slidenum">
              <a:rPr lang="en-GB" smtClean="0"/>
              <a:t>‹#›</a:t>
            </a:fld>
            <a:endParaRPr lang="en-GB"/>
          </a:p>
        </p:txBody>
      </p:sp>
    </p:spTree>
    <p:extLst>
      <p:ext uri="{BB962C8B-B14F-4D97-AF65-F5344CB8AC3E}">
        <p14:creationId xmlns:p14="http://schemas.microsoft.com/office/powerpoint/2010/main" val="1551353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BFD7B54-748D-4D3D-9462-56EBC2E2912C}" type="datetimeFigureOut">
              <a:rPr lang="en-GB" smtClean="0"/>
              <a:t>20/10/2016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31F8DA-E170-486E-B75D-20009719DD9A}" type="slidenum">
              <a:rPr lang="en-GB" smtClean="0"/>
              <a:t>‹#›</a:t>
            </a:fld>
            <a:endParaRPr lang="en-GB"/>
          </a:p>
        </p:txBody>
      </p:sp>
    </p:spTree>
    <p:extLst>
      <p:ext uri="{BB962C8B-B14F-4D97-AF65-F5344CB8AC3E}">
        <p14:creationId xmlns:p14="http://schemas.microsoft.com/office/powerpoint/2010/main" val="2072044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FD7B54-748D-4D3D-9462-56EBC2E2912C}" type="datetimeFigureOut">
              <a:rPr lang="en-GB" smtClean="0"/>
              <a:t>20/10/2016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31F8DA-E170-486E-B75D-20009719DD9A}" type="slidenum">
              <a:rPr lang="en-GB" smtClean="0"/>
              <a:t>‹#›</a:t>
            </a:fld>
            <a:endParaRPr lang="en-GB"/>
          </a:p>
        </p:txBody>
      </p:sp>
    </p:spTree>
    <p:extLst>
      <p:ext uri="{BB962C8B-B14F-4D97-AF65-F5344CB8AC3E}">
        <p14:creationId xmlns:p14="http://schemas.microsoft.com/office/powerpoint/2010/main" val="3357175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Victor’s formative years</a:t>
            </a:r>
            <a:endParaRPr lang="en-GB" dirty="0"/>
          </a:p>
        </p:txBody>
      </p:sp>
      <p:sp>
        <p:nvSpPr>
          <p:cNvPr id="3" name="Subtitle 2"/>
          <p:cNvSpPr>
            <a:spLocks noGrp="1"/>
          </p:cNvSpPr>
          <p:nvPr>
            <p:ph type="subTitle" idx="1"/>
          </p:nvPr>
        </p:nvSpPr>
        <p:spPr/>
        <p:txBody>
          <a:bodyPr/>
          <a:lstStyle/>
          <a:p>
            <a:r>
              <a:rPr lang="en-GB" dirty="0" smtClean="0"/>
              <a:t>Chapters 1, 2 and 3</a:t>
            </a:r>
            <a:endParaRPr lang="en-GB" dirty="0"/>
          </a:p>
        </p:txBody>
      </p:sp>
    </p:spTree>
    <p:extLst>
      <p:ext uri="{BB962C8B-B14F-4D97-AF65-F5344CB8AC3E}">
        <p14:creationId xmlns:p14="http://schemas.microsoft.com/office/powerpoint/2010/main" val="695552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Science and the Gothic – Fred Botting</a:t>
            </a:r>
            <a:endParaRPr lang="en-GB" dirty="0"/>
          </a:p>
        </p:txBody>
      </p:sp>
      <p:sp>
        <p:nvSpPr>
          <p:cNvPr id="3" name="Content Placeholder 2"/>
          <p:cNvSpPr>
            <a:spLocks noGrp="1"/>
          </p:cNvSpPr>
          <p:nvPr>
            <p:ph idx="1"/>
          </p:nvPr>
        </p:nvSpPr>
        <p:spPr/>
        <p:txBody>
          <a:bodyPr/>
          <a:lstStyle/>
          <a:p>
            <a:pPr marL="0" indent="0" algn="ctr">
              <a:buNone/>
            </a:pPr>
            <a:r>
              <a:rPr lang="en-GB" dirty="0" smtClean="0"/>
              <a:t>Discussing the occurrence of doubles and vampires in ‘Dracula’ and ‘Jekyll and Hyde’, Botting suggests that, ‘it was in the context of Victorian science, society and culture that their fictional power was </a:t>
            </a:r>
            <a:r>
              <a:rPr lang="en-GB" b="1" dirty="0" smtClean="0">
                <a:solidFill>
                  <a:srgbClr val="00B050"/>
                </a:solidFill>
              </a:rPr>
              <a:t>possible</a:t>
            </a:r>
            <a:r>
              <a:rPr lang="en-GB" dirty="0" smtClean="0"/>
              <a:t>’. </a:t>
            </a:r>
          </a:p>
          <a:p>
            <a:pPr marL="0" indent="0">
              <a:buNone/>
            </a:pPr>
            <a:endParaRPr lang="en-GB" dirty="0" smtClean="0"/>
          </a:p>
          <a:p>
            <a:pPr marL="0" indent="0">
              <a:buNone/>
            </a:pPr>
            <a:r>
              <a:rPr lang="en-GB" dirty="0" smtClean="0"/>
              <a:t>This word ‘possible’ is important… considering the research you have already done on scientific developments in the time the novel was written, how do you think Shelley’s original readership would have responded to Victor’s interests? </a:t>
            </a:r>
          </a:p>
          <a:p>
            <a:pPr marL="0" indent="0">
              <a:buNone/>
            </a:pPr>
            <a:endParaRPr lang="en-GB" dirty="0"/>
          </a:p>
        </p:txBody>
      </p:sp>
      <p:pic>
        <p:nvPicPr>
          <p:cNvPr id="4" name="Picture 3"/>
          <p:cNvPicPr>
            <a:picLocks noChangeAspect="1"/>
          </p:cNvPicPr>
          <p:nvPr/>
        </p:nvPicPr>
        <p:blipFill>
          <a:blip r:embed="rId3"/>
          <a:stretch>
            <a:fillRect/>
          </a:stretch>
        </p:blipFill>
        <p:spPr>
          <a:xfrm>
            <a:off x="10384971" y="18596"/>
            <a:ext cx="1807029" cy="1807029"/>
          </a:xfrm>
          <a:prstGeom prst="rect">
            <a:avLst/>
          </a:prstGeom>
        </p:spPr>
      </p:pic>
    </p:spTree>
    <p:extLst>
      <p:ext uri="{BB962C8B-B14F-4D97-AF65-F5344CB8AC3E}">
        <p14:creationId xmlns:p14="http://schemas.microsoft.com/office/powerpoint/2010/main" val="552787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Typically of a Gothic novel…</a:t>
            </a:r>
            <a:endParaRPr lang="en-GB" dirty="0"/>
          </a:p>
        </p:txBody>
      </p:sp>
      <p:sp>
        <p:nvSpPr>
          <p:cNvPr id="3" name="Content Placeholder 2"/>
          <p:cNvSpPr>
            <a:spLocks noGrp="1"/>
          </p:cNvSpPr>
          <p:nvPr>
            <p:ph idx="1"/>
          </p:nvPr>
        </p:nvSpPr>
        <p:spPr/>
        <p:txBody>
          <a:bodyPr/>
          <a:lstStyle/>
          <a:p>
            <a:pPr marL="0" indent="0">
              <a:buNone/>
            </a:pPr>
            <a:r>
              <a:rPr lang="en-GB" dirty="0" smtClean="0"/>
              <a:t>Two thematic ideas in opposition – the family and alienation</a:t>
            </a:r>
          </a:p>
          <a:p>
            <a:pPr marL="0" indent="0">
              <a:buNone/>
            </a:pPr>
            <a:endParaRPr lang="en-GB" dirty="0"/>
          </a:p>
          <a:p>
            <a:pPr marL="0" indent="0">
              <a:buNone/>
            </a:pPr>
            <a:r>
              <a:rPr lang="en-GB" dirty="0" smtClean="0"/>
              <a:t>FAMILY associated with </a:t>
            </a:r>
            <a:r>
              <a:rPr lang="en-GB" i="1" dirty="0" smtClean="0"/>
              <a:t>comfort, acceptance and unity</a:t>
            </a:r>
          </a:p>
          <a:p>
            <a:pPr marL="0" indent="0">
              <a:buNone/>
            </a:pPr>
            <a:endParaRPr lang="en-GB" i="1" dirty="0"/>
          </a:p>
          <a:p>
            <a:pPr marL="0" indent="0">
              <a:buNone/>
            </a:pPr>
            <a:r>
              <a:rPr lang="en-GB" dirty="0" smtClean="0"/>
              <a:t>contrasted with the loneliness and isolation of the 			alienated being… </a:t>
            </a:r>
          </a:p>
          <a:p>
            <a:pPr marL="0" indent="0">
              <a:buNone/>
            </a:pPr>
            <a:endParaRPr lang="en-GB" dirty="0"/>
          </a:p>
          <a:p>
            <a:pPr marL="0" indent="0" algn="ctr">
              <a:buNone/>
            </a:pPr>
            <a:r>
              <a:rPr lang="en-GB" b="1" u="sng" dirty="0" smtClean="0"/>
              <a:t>Links to ‘The Bloody Chamber and other stories’?</a:t>
            </a:r>
            <a:endParaRPr lang="en-GB" b="1" u="sng" dirty="0"/>
          </a:p>
        </p:txBody>
      </p:sp>
      <p:pic>
        <p:nvPicPr>
          <p:cNvPr id="4" name="Picture 3"/>
          <p:cNvPicPr>
            <a:picLocks noChangeAspect="1"/>
          </p:cNvPicPr>
          <p:nvPr/>
        </p:nvPicPr>
        <p:blipFill>
          <a:blip r:embed="rId2"/>
          <a:stretch>
            <a:fillRect/>
          </a:stretch>
        </p:blipFill>
        <p:spPr>
          <a:xfrm>
            <a:off x="10175965" y="124391"/>
            <a:ext cx="1807029" cy="1807029"/>
          </a:xfrm>
          <a:prstGeom prst="rect">
            <a:avLst/>
          </a:prstGeom>
        </p:spPr>
      </p:pic>
    </p:spTree>
    <p:extLst>
      <p:ext uri="{BB962C8B-B14F-4D97-AF65-F5344CB8AC3E}">
        <p14:creationId xmlns:p14="http://schemas.microsoft.com/office/powerpoint/2010/main" val="1749042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352" y="321416"/>
            <a:ext cx="10515600" cy="1325563"/>
          </a:xfrm>
        </p:spPr>
        <p:txBody>
          <a:bodyPr/>
          <a:lstStyle/>
          <a:p>
            <a:r>
              <a:rPr lang="en-GB" dirty="0" smtClean="0"/>
              <a:t>Recap:</a:t>
            </a:r>
            <a:br>
              <a:rPr lang="en-GB" dirty="0" smtClean="0"/>
            </a:br>
            <a:r>
              <a:rPr lang="en-GB" dirty="0" smtClean="0"/>
              <a:t>Narrators </a:t>
            </a:r>
            <a:r>
              <a:rPr lang="en-GB" dirty="0" smtClean="0"/>
              <a:t>and narrative in the Gothic novel</a:t>
            </a:r>
            <a:endParaRPr lang="en-GB" dirty="0"/>
          </a:p>
        </p:txBody>
      </p:sp>
      <p:sp>
        <p:nvSpPr>
          <p:cNvPr id="3" name="Content Placeholder 2"/>
          <p:cNvSpPr>
            <a:spLocks noGrp="1"/>
          </p:cNvSpPr>
          <p:nvPr>
            <p:ph idx="1"/>
          </p:nvPr>
        </p:nvSpPr>
        <p:spPr>
          <a:xfrm>
            <a:off x="1075508" y="2128445"/>
            <a:ext cx="10515600" cy="4351338"/>
          </a:xfrm>
        </p:spPr>
        <p:txBody>
          <a:bodyPr>
            <a:normAutofit fontScale="85000" lnSpcReduction="10000"/>
          </a:bodyPr>
          <a:lstStyle/>
          <a:p>
            <a:pPr marL="0" indent="0">
              <a:buNone/>
            </a:pPr>
            <a:r>
              <a:rPr lang="en-GB" b="1" dirty="0" smtClean="0"/>
              <a:t>Gothic fiction often makes use of a sequence of strongly differentiated narrators  </a:t>
            </a:r>
          </a:p>
          <a:p>
            <a:pPr marL="0" indent="0">
              <a:buNone/>
            </a:pPr>
            <a:endParaRPr lang="en-GB" b="1" dirty="0"/>
          </a:p>
          <a:p>
            <a:pPr marL="0" indent="0">
              <a:buNone/>
            </a:pPr>
            <a:r>
              <a:rPr lang="en-GB" b="1" dirty="0" smtClean="0"/>
              <a:t>		- </a:t>
            </a:r>
            <a:r>
              <a:rPr lang="en-GB" dirty="0" smtClean="0"/>
              <a:t>Same narrative events from different points-of-view</a:t>
            </a:r>
          </a:p>
          <a:p>
            <a:pPr marL="0" indent="0">
              <a:buNone/>
            </a:pPr>
            <a:r>
              <a:rPr lang="en-GB" b="1" dirty="0"/>
              <a:t>	</a:t>
            </a:r>
            <a:r>
              <a:rPr lang="en-GB" b="1" dirty="0" smtClean="0"/>
              <a:t>			</a:t>
            </a:r>
            <a:r>
              <a:rPr lang="en-GB" dirty="0" smtClean="0"/>
              <a:t>- Fracturing and delaying of the narrative</a:t>
            </a:r>
          </a:p>
          <a:p>
            <a:pPr marL="0" indent="0">
              <a:buNone/>
            </a:pPr>
            <a:r>
              <a:rPr lang="en-GB" dirty="0"/>
              <a:t>	</a:t>
            </a:r>
            <a:r>
              <a:rPr lang="en-GB" dirty="0" smtClean="0"/>
              <a:t>					</a:t>
            </a:r>
          </a:p>
          <a:p>
            <a:pPr marL="0" indent="0">
              <a:buNone/>
            </a:pPr>
            <a:r>
              <a:rPr lang="en-GB" dirty="0"/>
              <a:t>	 </a:t>
            </a:r>
            <a:r>
              <a:rPr lang="en-GB" dirty="0" smtClean="0"/>
              <a:t>                   -  </a:t>
            </a:r>
            <a:r>
              <a:rPr lang="en-GB" b="1" dirty="0"/>
              <a:t>S</a:t>
            </a:r>
            <a:r>
              <a:rPr lang="en-GB" b="1" dirty="0" smtClean="0"/>
              <a:t>tresses the relativity of all human viewpoints and opinions and how insecure our hold on the ‘truth’ about any series of matters is.</a:t>
            </a:r>
          </a:p>
          <a:p>
            <a:pPr marL="0" indent="0">
              <a:buNone/>
            </a:pPr>
            <a:endParaRPr lang="en-GB" b="1" dirty="0"/>
          </a:p>
          <a:p>
            <a:pPr marL="0" indent="0">
              <a:buNone/>
            </a:pPr>
            <a:r>
              <a:rPr lang="en-GB" b="1" dirty="0" smtClean="0"/>
              <a:t>- They also carry a sense of verisimilitude especially if the documents are ‘realistic’ e.g. letters, journals, bills of dale, birth certificate. They invite us to perhaps suspend our disbelief.</a:t>
            </a:r>
            <a:endParaRPr lang="en-GB" dirty="0"/>
          </a:p>
        </p:txBody>
      </p:sp>
      <p:pic>
        <p:nvPicPr>
          <p:cNvPr id="4" name="Picture 3"/>
          <p:cNvPicPr>
            <a:picLocks noChangeAspect="1"/>
          </p:cNvPicPr>
          <p:nvPr/>
        </p:nvPicPr>
        <p:blipFill>
          <a:blip r:embed="rId2"/>
          <a:stretch>
            <a:fillRect/>
          </a:stretch>
        </p:blipFill>
        <p:spPr>
          <a:xfrm>
            <a:off x="10384971" y="0"/>
            <a:ext cx="1807029" cy="1807029"/>
          </a:xfrm>
          <a:prstGeom prst="rect">
            <a:avLst/>
          </a:prstGeom>
        </p:spPr>
      </p:pic>
    </p:spTree>
    <p:extLst>
      <p:ext uri="{BB962C8B-B14F-4D97-AF65-F5344CB8AC3E}">
        <p14:creationId xmlns:p14="http://schemas.microsoft.com/office/powerpoint/2010/main" val="4007693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352" y="321416"/>
            <a:ext cx="10515600" cy="1325563"/>
          </a:xfrm>
        </p:spPr>
        <p:txBody>
          <a:bodyPr/>
          <a:lstStyle/>
          <a:p>
            <a:r>
              <a:rPr lang="en-GB" dirty="0" smtClean="0"/>
              <a:t>Narrators and narrative in the Gothic novel</a:t>
            </a:r>
            <a:endParaRPr lang="en-GB" dirty="0"/>
          </a:p>
        </p:txBody>
      </p:sp>
      <p:pic>
        <p:nvPicPr>
          <p:cNvPr id="4" name="Picture 3"/>
          <p:cNvPicPr>
            <a:picLocks noChangeAspect="1"/>
          </p:cNvPicPr>
          <p:nvPr/>
        </p:nvPicPr>
        <p:blipFill>
          <a:blip r:embed="rId2"/>
          <a:stretch>
            <a:fillRect/>
          </a:stretch>
        </p:blipFill>
        <p:spPr>
          <a:xfrm>
            <a:off x="10384971" y="0"/>
            <a:ext cx="1807029" cy="1807029"/>
          </a:xfrm>
          <a:prstGeom prst="rect">
            <a:avLst/>
          </a:prstGeom>
        </p:spPr>
      </p:pic>
      <p:sp>
        <p:nvSpPr>
          <p:cNvPr id="5" name="TextBox 4"/>
          <p:cNvSpPr txBox="1"/>
          <p:nvPr/>
        </p:nvSpPr>
        <p:spPr>
          <a:xfrm>
            <a:off x="2677886" y="1968395"/>
            <a:ext cx="6008914" cy="4401205"/>
          </a:xfrm>
          <a:prstGeom prst="rect">
            <a:avLst/>
          </a:prstGeom>
          <a:noFill/>
        </p:spPr>
        <p:txBody>
          <a:bodyPr wrap="square" rtlCol="0">
            <a:spAutoFit/>
          </a:bodyPr>
          <a:lstStyle/>
          <a:p>
            <a:r>
              <a:rPr lang="en-GB" sz="2800" i="1" dirty="0" smtClean="0">
                <a:solidFill>
                  <a:srgbClr val="00B050"/>
                </a:solidFill>
              </a:rPr>
              <a:t>See also:</a:t>
            </a:r>
          </a:p>
          <a:p>
            <a:pPr marL="457200" indent="-457200">
              <a:buFont typeface="Arial" panose="020B0604020202020204" pitchFamily="34" charset="0"/>
              <a:buChar char="•"/>
            </a:pPr>
            <a:r>
              <a:rPr lang="en-GB" sz="2800" i="1" dirty="0" smtClean="0">
                <a:solidFill>
                  <a:srgbClr val="00B050"/>
                </a:solidFill>
              </a:rPr>
              <a:t>James Hogg’s ‘The Private Memoirs and Confessions of a Justified Sinner’ (1824)</a:t>
            </a:r>
          </a:p>
          <a:p>
            <a:pPr marL="457200" indent="-457200">
              <a:buFont typeface="Arial" panose="020B0604020202020204" pitchFamily="34" charset="0"/>
              <a:buChar char="•"/>
            </a:pPr>
            <a:r>
              <a:rPr lang="en-GB" sz="2800" i="1" dirty="0" smtClean="0">
                <a:solidFill>
                  <a:srgbClr val="00B050"/>
                </a:solidFill>
              </a:rPr>
              <a:t>Charles Maturin ‘</a:t>
            </a:r>
            <a:r>
              <a:rPr lang="en-GB" sz="2800" i="1" dirty="0" err="1" smtClean="0">
                <a:solidFill>
                  <a:srgbClr val="00B050"/>
                </a:solidFill>
              </a:rPr>
              <a:t>Melmoth</a:t>
            </a:r>
            <a:r>
              <a:rPr lang="en-GB" sz="2800" i="1" dirty="0" smtClean="0">
                <a:solidFill>
                  <a:srgbClr val="00B050"/>
                </a:solidFill>
              </a:rPr>
              <a:t> the Wanderer’ (1820)</a:t>
            </a:r>
          </a:p>
          <a:p>
            <a:pPr marL="457200" indent="-457200">
              <a:buFont typeface="Arial" panose="020B0604020202020204" pitchFamily="34" charset="0"/>
              <a:buChar char="•"/>
            </a:pPr>
            <a:r>
              <a:rPr lang="en-GB" sz="2800" i="1" dirty="0" smtClean="0">
                <a:solidFill>
                  <a:srgbClr val="00B050"/>
                </a:solidFill>
              </a:rPr>
              <a:t>Emily Bronte’s ‘Wuthering Heights’ (1847)</a:t>
            </a:r>
          </a:p>
          <a:p>
            <a:pPr marL="457200" indent="-457200">
              <a:buFont typeface="Arial" panose="020B0604020202020204" pitchFamily="34" charset="0"/>
              <a:buChar char="•"/>
            </a:pPr>
            <a:r>
              <a:rPr lang="en-GB" sz="2800" i="1" dirty="0" smtClean="0">
                <a:solidFill>
                  <a:srgbClr val="00B050"/>
                </a:solidFill>
              </a:rPr>
              <a:t>Henry James ‘The Turn of the Screw’ (1898)</a:t>
            </a:r>
            <a:endParaRPr lang="en-GB" sz="2800" i="1" dirty="0">
              <a:solidFill>
                <a:srgbClr val="00B050"/>
              </a:solidFill>
            </a:endParaRPr>
          </a:p>
        </p:txBody>
      </p:sp>
    </p:spTree>
    <p:extLst>
      <p:ext uri="{BB962C8B-B14F-4D97-AF65-F5344CB8AC3E}">
        <p14:creationId xmlns:p14="http://schemas.microsoft.com/office/powerpoint/2010/main" val="2901327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Aims</a:t>
            </a:r>
            <a:endParaRPr lang="en-GB" dirty="0"/>
          </a:p>
        </p:txBody>
      </p:sp>
      <p:sp>
        <p:nvSpPr>
          <p:cNvPr id="3" name="Content Placeholder 2"/>
          <p:cNvSpPr>
            <a:spLocks noGrp="1"/>
          </p:cNvSpPr>
          <p:nvPr>
            <p:ph idx="1"/>
          </p:nvPr>
        </p:nvSpPr>
        <p:spPr/>
        <p:txBody>
          <a:bodyPr>
            <a:normAutofit lnSpcReduction="10000"/>
          </a:bodyPr>
          <a:lstStyle/>
          <a:p>
            <a:r>
              <a:rPr lang="en-GB" sz="4400" dirty="0" smtClean="0"/>
              <a:t>Explore the presentation of the following thematic concerns:</a:t>
            </a:r>
          </a:p>
          <a:p>
            <a:pPr lvl="1"/>
            <a:r>
              <a:rPr lang="en-GB" sz="4400" dirty="0" smtClean="0"/>
              <a:t>Family</a:t>
            </a:r>
          </a:p>
          <a:p>
            <a:pPr lvl="1"/>
            <a:r>
              <a:rPr lang="en-GB" sz="4400" dirty="0" smtClean="0"/>
              <a:t>Agency, free will and destiny</a:t>
            </a:r>
          </a:p>
          <a:p>
            <a:pPr lvl="1"/>
            <a:r>
              <a:rPr lang="en-GB" sz="4400" dirty="0" smtClean="0"/>
              <a:t>Transgression</a:t>
            </a:r>
            <a:endParaRPr lang="en-GB" sz="4400" dirty="0"/>
          </a:p>
          <a:p>
            <a:r>
              <a:rPr lang="en-GB" sz="4800" dirty="0" smtClean="0"/>
              <a:t>Evaluate the influences that shape Victor’s formative years</a:t>
            </a:r>
          </a:p>
        </p:txBody>
      </p:sp>
    </p:spTree>
    <p:extLst>
      <p:ext uri="{BB962C8B-B14F-4D97-AF65-F5344CB8AC3E}">
        <p14:creationId xmlns:p14="http://schemas.microsoft.com/office/powerpoint/2010/main" val="2371173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Opening questions…</a:t>
            </a:r>
            <a:endParaRPr lang="en-GB" dirty="0"/>
          </a:p>
        </p:txBody>
      </p:sp>
      <p:sp>
        <p:nvSpPr>
          <p:cNvPr id="3" name="Content Placeholder 2"/>
          <p:cNvSpPr>
            <a:spLocks noGrp="1"/>
          </p:cNvSpPr>
          <p:nvPr>
            <p:ph idx="1"/>
          </p:nvPr>
        </p:nvSpPr>
        <p:spPr/>
        <p:txBody>
          <a:bodyPr/>
          <a:lstStyle/>
          <a:p>
            <a:pPr marL="514350" indent="-514350">
              <a:buAutoNum type="arabicPeriod"/>
            </a:pPr>
            <a:r>
              <a:rPr lang="en-GB" dirty="0" smtClean="0"/>
              <a:t>What is the role of ‘family’? </a:t>
            </a:r>
          </a:p>
          <a:p>
            <a:pPr marL="514350" indent="-514350">
              <a:buAutoNum type="arabicPeriod"/>
            </a:pPr>
            <a:r>
              <a:rPr lang="en-GB" dirty="0" smtClean="0"/>
              <a:t>Are there limitations to the influence family can have on your behaviour?</a:t>
            </a:r>
          </a:p>
          <a:p>
            <a:pPr marL="514350" indent="-514350">
              <a:buAutoNum type="arabicPeriod"/>
            </a:pPr>
            <a:r>
              <a:rPr lang="en-GB" dirty="0" smtClean="0"/>
              <a:t>Is ‘society’ just another form of ‘family’?</a:t>
            </a:r>
          </a:p>
          <a:p>
            <a:pPr marL="514350" indent="-514350">
              <a:buAutoNum type="arabicPeriod"/>
            </a:pPr>
            <a:r>
              <a:rPr lang="en-GB" dirty="0" smtClean="0"/>
              <a:t>William </a:t>
            </a:r>
            <a:r>
              <a:rPr lang="en-GB" dirty="0"/>
              <a:t>Godwin said, </a:t>
            </a:r>
            <a:r>
              <a:rPr lang="en-GB" dirty="0" smtClean="0"/>
              <a:t>“We </a:t>
            </a:r>
            <a:r>
              <a:rPr lang="en-GB" dirty="0"/>
              <a:t>are not connected with one or two percipient beings, but with a society, a nation, and in some sense with the whole family of mankind</a:t>
            </a:r>
            <a:r>
              <a:rPr lang="en-GB" dirty="0" smtClean="0"/>
              <a:t>.” – what do you understand by this? </a:t>
            </a:r>
          </a:p>
          <a:p>
            <a:pPr marL="514350" indent="-514350">
              <a:buAutoNum type="arabicPeriod"/>
            </a:pPr>
            <a:endParaRPr lang="en-GB" dirty="0"/>
          </a:p>
        </p:txBody>
      </p:sp>
    </p:spTree>
    <p:extLst>
      <p:ext uri="{BB962C8B-B14F-4D97-AF65-F5344CB8AC3E}">
        <p14:creationId xmlns:p14="http://schemas.microsoft.com/office/powerpoint/2010/main" val="391187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1 – key questions</a:t>
            </a:r>
            <a:endParaRPr lang="en-GB" dirty="0"/>
          </a:p>
        </p:txBody>
      </p:sp>
      <p:sp>
        <p:nvSpPr>
          <p:cNvPr id="3" name="Content Placeholder 2"/>
          <p:cNvSpPr>
            <a:spLocks noGrp="1"/>
          </p:cNvSpPr>
          <p:nvPr>
            <p:ph idx="1"/>
          </p:nvPr>
        </p:nvSpPr>
        <p:spPr/>
        <p:txBody>
          <a:bodyPr/>
          <a:lstStyle/>
          <a:p>
            <a:pPr lvl="0"/>
            <a:r>
              <a:rPr lang="en-GB" dirty="0"/>
              <a:t>How convinced are you by Victor’s description of his idyllic childhood? What do you make of this family unit? </a:t>
            </a:r>
          </a:p>
          <a:p>
            <a:pPr lvl="0"/>
            <a:r>
              <a:rPr lang="en-GB" dirty="0"/>
              <a:t>How are Caroline and Elizabeth presented in this chapter?</a:t>
            </a:r>
          </a:p>
          <a:p>
            <a:r>
              <a:rPr lang="en-US" dirty="0"/>
              <a:t>Why has Shelley given such an emphasis to describing Victor’s childhood</a:t>
            </a:r>
            <a:r>
              <a:rPr lang="en-US" dirty="0" smtClean="0"/>
              <a:t>?</a:t>
            </a:r>
          </a:p>
          <a:p>
            <a:endParaRPr lang="en-US" dirty="0"/>
          </a:p>
          <a:p>
            <a:pPr marL="0" indent="0">
              <a:buNone/>
            </a:pPr>
            <a:r>
              <a:rPr lang="en-US" b="1" i="1" dirty="0" smtClean="0">
                <a:solidFill>
                  <a:srgbClr val="00B050"/>
                </a:solidFill>
              </a:rPr>
              <a:t>Context: Angel in the house</a:t>
            </a:r>
          </a:p>
          <a:p>
            <a:pPr marL="0" indent="0">
              <a:buNone/>
            </a:pPr>
            <a:r>
              <a:rPr lang="en-US" b="1" i="1" dirty="0" smtClean="0">
                <a:solidFill>
                  <a:srgbClr val="00B050"/>
                </a:solidFill>
              </a:rPr>
              <a:t>Key terms: bildungsroman, oppositions</a:t>
            </a:r>
            <a:endParaRPr lang="en-GB" b="1" i="1" dirty="0">
              <a:solidFill>
                <a:srgbClr val="00B050"/>
              </a:solidFill>
            </a:endParaRPr>
          </a:p>
        </p:txBody>
      </p:sp>
    </p:spTree>
    <p:extLst>
      <p:ext uri="{BB962C8B-B14F-4D97-AF65-F5344CB8AC3E}">
        <p14:creationId xmlns:p14="http://schemas.microsoft.com/office/powerpoint/2010/main" val="2363485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2 – key questions</a:t>
            </a:r>
            <a:endParaRPr lang="en-GB" dirty="0"/>
          </a:p>
        </p:txBody>
      </p:sp>
      <p:sp>
        <p:nvSpPr>
          <p:cNvPr id="3" name="Content Placeholder 2"/>
          <p:cNvSpPr>
            <a:spLocks noGrp="1"/>
          </p:cNvSpPr>
          <p:nvPr>
            <p:ph idx="1"/>
          </p:nvPr>
        </p:nvSpPr>
        <p:spPr/>
        <p:txBody>
          <a:bodyPr/>
          <a:lstStyle/>
          <a:p>
            <a:r>
              <a:rPr lang="en-GB" dirty="0" smtClean="0"/>
              <a:t>What do you think drives Victor’s pursuit of ‘natural philosophy’ (the sciences)? </a:t>
            </a:r>
          </a:p>
          <a:p>
            <a:r>
              <a:rPr lang="en-GB" dirty="0" smtClean="0"/>
              <a:t>What might be the symbolism of the lightning strike? </a:t>
            </a:r>
          </a:p>
          <a:p>
            <a:r>
              <a:rPr lang="en-GB" dirty="0" smtClean="0"/>
              <a:t>At the end of the chapter, Victor seems to suggest that ‘destiny’ played a role in the path he eventually took… how convinced are you of this? How effective is his argument?</a:t>
            </a:r>
          </a:p>
          <a:p>
            <a:pPr marL="0" indent="0">
              <a:buNone/>
            </a:pPr>
            <a:r>
              <a:rPr lang="en-GB" i="1" dirty="0" smtClean="0">
                <a:solidFill>
                  <a:srgbClr val="00B050"/>
                </a:solidFill>
              </a:rPr>
              <a:t>Key terms: Occult – knowledge of that which is hidden</a:t>
            </a:r>
          </a:p>
          <a:p>
            <a:pPr marL="0" indent="0">
              <a:buNone/>
            </a:pPr>
            <a:r>
              <a:rPr lang="en-GB" i="1" dirty="0" smtClean="0">
                <a:solidFill>
                  <a:srgbClr val="00B050"/>
                </a:solidFill>
              </a:rPr>
              <a:t>Free will, agency, destiny…</a:t>
            </a:r>
            <a:endParaRPr lang="en-GB" i="1" dirty="0">
              <a:solidFill>
                <a:srgbClr val="00B050"/>
              </a:solidFill>
            </a:endParaRPr>
          </a:p>
        </p:txBody>
      </p:sp>
    </p:spTree>
    <p:extLst>
      <p:ext uri="{BB962C8B-B14F-4D97-AF65-F5344CB8AC3E}">
        <p14:creationId xmlns:p14="http://schemas.microsoft.com/office/powerpoint/2010/main" val="854720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 evaluate influences on Victor</a:t>
            </a:r>
            <a:endParaRPr lang="en-GB" dirty="0"/>
          </a:p>
        </p:txBody>
      </p:sp>
      <p:sp>
        <p:nvSpPr>
          <p:cNvPr id="3" name="Content Placeholder 2"/>
          <p:cNvSpPr>
            <a:spLocks noGrp="1"/>
          </p:cNvSpPr>
          <p:nvPr>
            <p:ph idx="1"/>
          </p:nvPr>
        </p:nvSpPr>
        <p:spPr/>
        <p:txBody>
          <a:bodyPr/>
          <a:lstStyle/>
          <a:p>
            <a:pPr marL="0" indent="0" algn="ctr">
              <a:buNone/>
            </a:pPr>
            <a:r>
              <a:rPr lang="en-GB" b="1" u="sng" dirty="0"/>
              <a:t>What evidence is most useful in exploring the formation of Victor’s character and why?</a:t>
            </a:r>
          </a:p>
          <a:p>
            <a:r>
              <a:rPr lang="en-GB" dirty="0"/>
              <a:t>For each quote, decide how it shows/tells you about the formation of Victor’s character, then rank the quotations in the diamond formation from most important to least important, ensuring you can justify your ideas with evidence from text/ context/ interpretation.</a:t>
            </a:r>
          </a:p>
          <a:p>
            <a:endParaRPr lang="en-GB" dirty="0"/>
          </a:p>
        </p:txBody>
      </p:sp>
    </p:spTree>
    <p:extLst>
      <p:ext uri="{BB962C8B-B14F-4D97-AF65-F5344CB8AC3E}">
        <p14:creationId xmlns:p14="http://schemas.microsoft.com/office/powerpoint/2010/main" val="2286464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3 – key questions</a:t>
            </a:r>
            <a:endParaRPr lang="en-GB" dirty="0"/>
          </a:p>
        </p:txBody>
      </p:sp>
      <p:sp>
        <p:nvSpPr>
          <p:cNvPr id="3" name="Content Placeholder 2"/>
          <p:cNvSpPr>
            <a:spLocks noGrp="1"/>
          </p:cNvSpPr>
          <p:nvPr>
            <p:ph idx="1"/>
          </p:nvPr>
        </p:nvSpPr>
        <p:spPr/>
        <p:txBody>
          <a:bodyPr>
            <a:normAutofit lnSpcReduction="10000"/>
          </a:bodyPr>
          <a:lstStyle/>
          <a:p>
            <a:r>
              <a:rPr lang="en-GB" dirty="0" smtClean="0"/>
              <a:t>What impression is given of science in this chapter?</a:t>
            </a:r>
          </a:p>
          <a:p>
            <a:r>
              <a:rPr lang="en-GB" dirty="0" smtClean="0"/>
              <a:t>Do you think this novel could be classified as science fiction?</a:t>
            </a:r>
          </a:p>
          <a:p>
            <a:pPr marL="0" indent="0">
              <a:buNone/>
            </a:pPr>
            <a:endParaRPr lang="en-GB" dirty="0"/>
          </a:p>
          <a:p>
            <a:pPr marL="0" indent="0">
              <a:buNone/>
            </a:pPr>
            <a:endParaRPr lang="en-GB" dirty="0" smtClean="0"/>
          </a:p>
          <a:p>
            <a:pPr marL="0" indent="0">
              <a:buNone/>
            </a:pPr>
            <a:r>
              <a:rPr lang="en-GB" i="1" dirty="0" smtClean="0"/>
              <a:t>Links between science and the Gothic: Brian </a:t>
            </a:r>
            <a:r>
              <a:rPr lang="en-GB" i="1" dirty="0"/>
              <a:t>Aldiss contends that science fiction itself is an outgrowth of gothic fiction -- pointing to Mary Shelley's novel Frankenstein as an example: "Science fiction is the search for a definition of man and his status in the universe which will stand in our advanced but confused state of knowledge (science) and is characteristically cast in the Gothic or post-Gothic </a:t>
            </a:r>
            <a:r>
              <a:rPr lang="en-GB" i="1" dirty="0" smtClean="0"/>
              <a:t>mode.”</a:t>
            </a:r>
            <a:endParaRPr lang="en-GB" i="1" dirty="0"/>
          </a:p>
        </p:txBody>
      </p:sp>
    </p:spTree>
    <p:extLst>
      <p:ext uri="{BB962C8B-B14F-4D97-AF65-F5344CB8AC3E}">
        <p14:creationId xmlns:p14="http://schemas.microsoft.com/office/powerpoint/2010/main" val="14662034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640</Words>
  <Application>Microsoft Office PowerPoint</Application>
  <PresentationFormat>Widescreen</PresentationFormat>
  <Paragraphs>64</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Victor’s formative years</vt:lpstr>
      <vt:lpstr>Recap: Narrators and narrative in the Gothic novel</vt:lpstr>
      <vt:lpstr>Narrators and narrative in the Gothic novel</vt:lpstr>
      <vt:lpstr>Aims</vt:lpstr>
      <vt:lpstr>Opening questions…</vt:lpstr>
      <vt:lpstr>Chapter 1 – key questions</vt:lpstr>
      <vt:lpstr>Chapter 2 – key questions</vt:lpstr>
      <vt:lpstr>Task – evaluate influences on Victor</vt:lpstr>
      <vt:lpstr>Chapter 3 – key questions</vt:lpstr>
      <vt:lpstr>Science and the Gothic – Fred Botting</vt:lpstr>
      <vt:lpstr>Typically of a Gothic novel…</vt:lpstr>
    </vt:vector>
  </TitlesOfParts>
  <Company>Harington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Sofie Khachik</dc:creator>
  <cp:lastModifiedBy>Sofie Khachik</cp:lastModifiedBy>
  <cp:revision>9</cp:revision>
  <dcterms:created xsi:type="dcterms:W3CDTF">2016-10-11T12:06:50Z</dcterms:created>
  <dcterms:modified xsi:type="dcterms:W3CDTF">2016-10-20T12:36:51Z</dcterms:modified>
</cp:coreProperties>
</file>