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8" r:id="rId3"/>
    <p:sldId id="277" r:id="rId4"/>
    <p:sldId id="275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DD7-5430-48B1-9700-0FC159F1018A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4736-ACC0-4B27-901B-EA761B92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9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DD7-5430-48B1-9700-0FC159F1018A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4736-ACC0-4B27-901B-EA761B92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8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DD7-5430-48B1-9700-0FC159F1018A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4736-ACC0-4B27-901B-EA761B92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7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DD7-5430-48B1-9700-0FC159F1018A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4736-ACC0-4B27-901B-EA761B92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0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DD7-5430-48B1-9700-0FC159F1018A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4736-ACC0-4B27-901B-EA761B92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29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DD7-5430-48B1-9700-0FC159F1018A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4736-ACC0-4B27-901B-EA761B92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2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DD7-5430-48B1-9700-0FC159F1018A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4736-ACC0-4B27-901B-EA761B92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07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DD7-5430-48B1-9700-0FC159F1018A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4736-ACC0-4B27-901B-EA761B92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8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DD7-5430-48B1-9700-0FC159F1018A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4736-ACC0-4B27-901B-EA761B92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1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DD7-5430-48B1-9700-0FC159F1018A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4736-ACC0-4B27-901B-EA761B92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1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DD7-5430-48B1-9700-0FC159F1018A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4736-ACC0-4B27-901B-EA761B92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3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EDD7-5430-48B1-9700-0FC159F1018A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A4736-ACC0-4B27-901B-EA761B92F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6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792" y="238594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PAST LITERATURE QUESTIONS FOR AIC AND OMAM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Note: </a:t>
            </a:r>
            <a:r>
              <a:rPr lang="en-GB" b="1" dirty="0" smtClean="0"/>
              <a:t>OMAM Q is now worth 40 marks NOT 30</a:t>
            </a:r>
            <a:br>
              <a:rPr lang="en-GB" b="1" dirty="0" smtClean="0"/>
            </a:br>
            <a:r>
              <a:rPr lang="en-GB" dirty="0" smtClean="0"/>
              <a:t>20 marks is AO2</a:t>
            </a:r>
            <a:br>
              <a:rPr lang="en-GB" dirty="0" smtClean="0"/>
            </a:br>
            <a:r>
              <a:rPr lang="en-GB" dirty="0" smtClean="0"/>
              <a:t>20 marks is A04 CONTEXT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AIC Q still worth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41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 2016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349" t="26624" r="31876" b="48918"/>
          <a:stretch/>
        </p:blipFill>
        <p:spPr>
          <a:xfrm>
            <a:off x="1316736" y="1773935"/>
            <a:ext cx="4572000" cy="1690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250" t="50364" r="32314" b="29837"/>
          <a:stretch/>
        </p:blipFill>
        <p:spPr>
          <a:xfrm>
            <a:off x="4187952" y="3438145"/>
            <a:ext cx="7786178" cy="23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7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 R 2016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704" t="22837" r="32118" b="53842"/>
          <a:stretch/>
        </p:blipFill>
        <p:spPr>
          <a:xfrm>
            <a:off x="1764792" y="2002536"/>
            <a:ext cx="5033610" cy="1801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566" t="56800" r="33212" b="27442"/>
          <a:stretch/>
        </p:blipFill>
        <p:spPr>
          <a:xfrm>
            <a:off x="4709160" y="4115752"/>
            <a:ext cx="6898680" cy="17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96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 2016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286" t="41730" r="30903" b="35283"/>
          <a:stretch/>
        </p:blipFill>
        <p:spPr>
          <a:xfrm>
            <a:off x="5795644" y="3986081"/>
            <a:ext cx="5558156" cy="1929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841" t="16890" r="31925" b="59167"/>
          <a:stretch/>
        </p:blipFill>
        <p:spPr>
          <a:xfrm>
            <a:off x="838200" y="1690688"/>
            <a:ext cx="5407152" cy="193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6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276" t="7149" r="30781" b="68436"/>
          <a:stretch/>
        </p:blipFill>
        <p:spPr>
          <a:xfrm>
            <a:off x="2286000" y="3026664"/>
            <a:ext cx="6391656" cy="234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010" t="64312" r="32333" b="22000"/>
          <a:stretch/>
        </p:blipFill>
        <p:spPr>
          <a:xfrm>
            <a:off x="4485132" y="832104"/>
            <a:ext cx="6185916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5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 June 2015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007" t="55261" r="32650" b="27217"/>
          <a:stretch/>
        </p:blipFill>
        <p:spPr>
          <a:xfrm>
            <a:off x="5166360" y="3931921"/>
            <a:ext cx="8811130" cy="2359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600" t="50478" r="34568" b="32433"/>
          <a:stretch/>
        </p:blipFill>
        <p:spPr>
          <a:xfrm>
            <a:off x="347471" y="1481327"/>
            <a:ext cx="7441381" cy="20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 2015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383" t="44150" r="29636" b="33000"/>
          <a:stretch/>
        </p:blipFill>
        <p:spPr>
          <a:xfrm>
            <a:off x="448753" y="3785616"/>
            <a:ext cx="5700586" cy="1865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430" t="56392" r="29867" b="22816"/>
          <a:stretch/>
        </p:blipFill>
        <p:spPr>
          <a:xfrm>
            <a:off x="4421123" y="1115567"/>
            <a:ext cx="6711531" cy="201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24" y="447421"/>
            <a:ext cx="10515600" cy="1325563"/>
          </a:xfrm>
        </p:spPr>
        <p:txBody>
          <a:bodyPr/>
          <a:lstStyle/>
          <a:p>
            <a:r>
              <a:rPr lang="en-GB" dirty="0" smtClean="0"/>
              <a:t>June 2014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556" t="61453" r="31058" b="17769"/>
          <a:stretch/>
        </p:blipFill>
        <p:spPr>
          <a:xfrm>
            <a:off x="1929383" y="3419856"/>
            <a:ext cx="8455139" cy="2615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752" t="36393" r="31830" b="37381"/>
          <a:stretch/>
        </p:blipFill>
        <p:spPr>
          <a:xfrm>
            <a:off x="4928616" y="840296"/>
            <a:ext cx="4663440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9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 2014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564" t="41244" r="32587" b="33080"/>
          <a:stretch/>
        </p:blipFill>
        <p:spPr>
          <a:xfrm>
            <a:off x="838199" y="1800891"/>
            <a:ext cx="4081767" cy="1664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511" t="34528" r="32151" b="43560"/>
          <a:stretch/>
        </p:blipFill>
        <p:spPr>
          <a:xfrm>
            <a:off x="5465064" y="3529584"/>
            <a:ext cx="5816336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4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829" t="52583" r="29285" b="23489"/>
          <a:stretch/>
        </p:blipFill>
        <p:spPr>
          <a:xfrm>
            <a:off x="676656" y="1802976"/>
            <a:ext cx="5420162" cy="1818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306" t="43721" r="30745" b="32675"/>
          <a:stretch/>
        </p:blipFill>
        <p:spPr>
          <a:xfrm>
            <a:off x="5870447" y="3922776"/>
            <a:ext cx="5277181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97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 2013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340" t="38556" r="28556" b="35453"/>
          <a:stretch/>
        </p:blipFill>
        <p:spPr>
          <a:xfrm>
            <a:off x="502920" y="1690688"/>
            <a:ext cx="5171088" cy="1874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114" t="36985" r="29210" b="36269"/>
          <a:stretch/>
        </p:blipFill>
        <p:spPr>
          <a:xfrm>
            <a:off x="5431536" y="3754629"/>
            <a:ext cx="6030842" cy="22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9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87" y="851075"/>
            <a:ext cx="9937101" cy="55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7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876" t="22156" r="32895" b="58825"/>
          <a:stretch/>
        </p:blipFill>
        <p:spPr>
          <a:xfrm>
            <a:off x="1648968" y="4305872"/>
            <a:ext cx="6117336" cy="1829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762" t="45443" r="29029" b="34882"/>
          <a:stretch/>
        </p:blipFill>
        <p:spPr>
          <a:xfrm>
            <a:off x="1648968" y="2051876"/>
            <a:ext cx="6754368" cy="18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7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05" t="16923" r="29752" b="56364"/>
          <a:stretch/>
        </p:blipFill>
        <p:spPr>
          <a:xfrm>
            <a:off x="530352" y="530352"/>
            <a:ext cx="6711696" cy="2569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022" t="34887" r="36211" b="38404"/>
          <a:stretch/>
        </p:blipFill>
        <p:spPr>
          <a:xfrm>
            <a:off x="1389889" y="3794759"/>
            <a:ext cx="8604504" cy="25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Exemplar Qs given </a:t>
            </a:r>
            <a:r>
              <a:rPr lang="en-GB" dirty="0" smtClean="0"/>
              <a:t>for </a:t>
            </a:r>
            <a:r>
              <a:rPr lang="en-GB" dirty="0" smtClean="0"/>
              <a:t>new spec: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419" t="18922" r="30267" b="37071"/>
          <a:stretch/>
        </p:blipFill>
        <p:spPr>
          <a:xfrm>
            <a:off x="326136" y="1324929"/>
            <a:ext cx="4489704" cy="287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685" t="36126" r="31867" b="38876"/>
          <a:stretch/>
        </p:blipFill>
        <p:spPr>
          <a:xfrm>
            <a:off x="4953000" y="3363402"/>
            <a:ext cx="6312408" cy="2404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237" t="35487" r="30096" b="55938"/>
          <a:stretch/>
        </p:blipFill>
        <p:spPr>
          <a:xfrm>
            <a:off x="4188987" y="5428365"/>
            <a:ext cx="8003013" cy="10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0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OMAM Mark Scheme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219" t="22724" r="31238" b="18250"/>
          <a:stretch/>
        </p:blipFill>
        <p:spPr>
          <a:xfrm>
            <a:off x="5852160" y="1119949"/>
            <a:ext cx="6007608" cy="567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5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AIC Mark Scheme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562" t="8654" r="31867" b="41344"/>
          <a:stretch/>
        </p:blipFill>
        <p:spPr>
          <a:xfrm>
            <a:off x="5230368" y="1498981"/>
            <a:ext cx="5852160" cy="48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3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 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818" t="42768" r="31760" b="34341"/>
          <a:stretch/>
        </p:blipFill>
        <p:spPr>
          <a:xfrm>
            <a:off x="1425336" y="3904487"/>
            <a:ext cx="6365352" cy="2221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768" t="38819" r="30730" b="35548"/>
          <a:stretch/>
        </p:blipFill>
        <p:spPr>
          <a:xfrm>
            <a:off x="5476730" y="941832"/>
            <a:ext cx="5359436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177" t="41690" r="31961" b="34324"/>
          <a:stretch/>
        </p:blipFill>
        <p:spPr>
          <a:xfrm>
            <a:off x="5047488" y="3794759"/>
            <a:ext cx="6190488" cy="2239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192" t="36827" r="32164" b="43266"/>
          <a:stretch/>
        </p:blipFill>
        <p:spPr>
          <a:xfrm>
            <a:off x="694943" y="1690688"/>
            <a:ext cx="6542529" cy="19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 2017 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761" t="43475" r="36859" b="33283"/>
          <a:stretch/>
        </p:blipFill>
        <p:spPr>
          <a:xfrm>
            <a:off x="5815584" y="3364516"/>
            <a:ext cx="5219579" cy="2121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905" t="43503" r="31725" b="35919"/>
          <a:stretch/>
        </p:blipFill>
        <p:spPr>
          <a:xfrm>
            <a:off x="941832" y="1874521"/>
            <a:ext cx="4862088" cy="14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4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36" y="365125"/>
            <a:ext cx="10515600" cy="1325563"/>
          </a:xfrm>
        </p:spPr>
        <p:txBody>
          <a:bodyPr/>
          <a:lstStyle/>
          <a:p>
            <a:r>
              <a:rPr lang="en-GB" dirty="0" smtClean="0"/>
              <a:t>Jan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326" t="22498" r="31599" b="52605"/>
          <a:stretch/>
        </p:blipFill>
        <p:spPr>
          <a:xfrm>
            <a:off x="4626864" y="435590"/>
            <a:ext cx="6720840" cy="2510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510" t="42667" r="29484" b="33585"/>
          <a:stretch/>
        </p:blipFill>
        <p:spPr>
          <a:xfrm>
            <a:off x="429768" y="3355848"/>
            <a:ext cx="8731290" cy="28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81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53</Words>
  <Application>Microsoft Office PowerPoint</Application>
  <PresentationFormat>Widescreen</PresentationFormat>
  <Paragraphs>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PAST LITERATURE QUESTIONS FOR AIC AND OMAM  Note: OMAM Q is now worth 40 marks NOT 30 20 marks is AO2 20 marks is A04 CONTEXT   AIC Q still worth 30</vt:lpstr>
      <vt:lpstr>PowerPoint Presentation</vt:lpstr>
      <vt:lpstr>Exemplar Qs given for new spec:</vt:lpstr>
      <vt:lpstr>OMAM Mark Scheme</vt:lpstr>
      <vt:lpstr>AIC Mark Scheme</vt:lpstr>
      <vt:lpstr>JAN 2018</vt:lpstr>
      <vt:lpstr>JUNE 2017</vt:lpstr>
      <vt:lpstr>June 2017 R</vt:lpstr>
      <vt:lpstr>Jan 2017</vt:lpstr>
      <vt:lpstr>June 2016 </vt:lpstr>
      <vt:lpstr>June R 2016 </vt:lpstr>
      <vt:lpstr>Jan 2016 </vt:lpstr>
      <vt:lpstr>June 2015</vt:lpstr>
      <vt:lpstr>R June 2015</vt:lpstr>
      <vt:lpstr>Jan 2015</vt:lpstr>
      <vt:lpstr>June 2014 </vt:lpstr>
      <vt:lpstr>Jan 2014 </vt:lpstr>
      <vt:lpstr>June 2013</vt:lpstr>
      <vt:lpstr>JAN 2013 </vt:lpstr>
      <vt:lpstr>June 2012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Ballantyne H C</dc:creator>
  <cp:lastModifiedBy>Ballantyne H C</cp:lastModifiedBy>
  <cp:revision>10</cp:revision>
  <dcterms:created xsi:type="dcterms:W3CDTF">2018-03-27T13:06:21Z</dcterms:created>
  <dcterms:modified xsi:type="dcterms:W3CDTF">2018-10-11T11:17:56Z</dcterms:modified>
</cp:coreProperties>
</file>