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7"/>
  </p:notesMasterIdLst>
  <p:sldIdLst>
    <p:sldId id="272" r:id="rId2"/>
    <p:sldId id="274" r:id="rId3"/>
    <p:sldId id="276" r:id="rId4"/>
    <p:sldId id="273" r:id="rId5"/>
    <p:sldId id="275" r:id="rId6"/>
    <p:sldId id="278" r:id="rId7"/>
    <p:sldId id="264" r:id="rId8"/>
    <p:sldId id="279" r:id="rId9"/>
    <p:sldId id="266" r:id="rId10"/>
    <p:sldId id="267" r:id="rId11"/>
    <p:sldId id="268" r:id="rId12"/>
    <p:sldId id="269" r:id="rId13"/>
    <p:sldId id="270" r:id="rId14"/>
    <p:sldId id="26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CA7CEF-92C3-445A-A4F4-BEDE71EFF854}" type="datetimeFigureOut">
              <a:rPr lang="en-GB" smtClean="0"/>
              <a:t>04/11/2019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DA89A2-213C-4D1E-841F-394416C3D90A}" type="slidenum">
              <a:rPr lang="en-GB" smtClean="0"/>
              <a:t>‹#›</a:t>
            </a:fld>
            <a:endParaRPr lang="en-GB"/>
          </a:p>
        </p:txBody>
      </p:sp>
    </p:spTree>
    <p:extLst>
      <p:ext uri="{BB962C8B-B14F-4D97-AF65-F5344CB8AC3E}">
        <p14:creationId xmlns:p14="http://schemas.microsoft.com/office/powerpoint/2010/main" val="3287743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smtClean="0"/>
              <a:t>Moral</a:t>
            </a:r>
            <a:r>
              <a:rPr lang="en-GB" baseline="0" dirty="0" smtClean="0"/>
              <a:t> compromises: Claudius trying to pray  but failing;  Gertrude doesn’t want to think about her infidelity until Ham forces it on her; </a:t>
            </a:r>
            <a:r>
              <a:rPr lang="en-GB" baseline="0" dirty="0" err="1" smtClean="0"/>
              <a:t>Fortinbras</a:t>
            </a:r>
            <a:r>
              <a:rPr lang="en-GB" baseline="0" dirty="0" smtClean="0"/>
              <a:t> is bought off by being offered safe passage to attack somebody else; Claudius sees Ham’s mourning is excessive; Laertes persuaded to revenge through poison and trickery</a:t>
            </a:r>
          </a:p>
          <a:p>
            <a:pPr marL="228600" indent="-228600">
              <a:buAutoNum type="arabicPeriod"/>
            </a:pPr>
            <a:r>
              <a:rPr lang="en-GB" baseline="0" dirty="0" smtClean="0"/>
              <a:t>Futility: none of Claudius’ plots work; hiding and eavesdropping cause further disguise and then the death of Polonius; All the advice other characters give to each other/ all Hamlet’s thinking has ZERO effect!!  R and G easily fooled and sent to their deaths; the final plot goes horribly wrong and everyone dies. </a:t>
            </a:r>
            <a:endParaRPr lang="en-GB" dirty="0"/>
          </a:p>
        </p:txBody>
      </p:sp>
      <p:sp>
        <p:nvSpPr>
          <p:cNvPr id="4" name="Slide Number Placeholder 3"/>
          <p:cNvSpPr>
            <a:spLocks noGrp="1"/>
          </p:cNvSpPr>
          <p:nvPr>
            <p:ph type="sldNum" sz="quarter" idx="10"/>
          </p:nvPr>
        </p:nvSpPr>
        <p:spPr/>
        <p:txBody>
          <a:bodyPr/>
          <a:lstStyle/>
          <a:p>
            <a:fld id="{4202C65F-D10E-4FD8-A39B-BC8661A7924C}" type="slidenum">
              <a:rPr lang="en-GB" smtClean="0"/>
              <a:t>7</a:t>
            </a:fld>
            <a:endParaRPr lang="en-GB"/>
          </a:p>
        </p:txBody>
      </p:sp>
    </p:spTree>
    <p:extLst>
      <p:ext uri="{BB962C8B-B14F-4D97-AF65-F5344CB8AC3E}">
        <p14:creationId xmlns:p14="http://schemas.microsoft.com/office/powerpoint/2010/main" val="1439873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F320E6A-505F-41CC-BA92-A1F32BE49BA9}"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836258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20E6A-505F-41CC-BA92-A1F32BE49BA9}"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1038189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20E6A-505F-41CC-BA92-A1F32BE49BA9}"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95587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20E6A-505F-41CC-BA92-A1F32BE49BA9}"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62212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20E6A-505F-41CC-BA92-A1F32BE49BA9}"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4083645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F320E6A-505F-41CC-BA92-A1F32BE49BA9}"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2964729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F320E6A-505F-41CC-BA92-A1F32BE49BA9}" type="datetimeFigureOut">
              <a:rPr lang="en-GB" smtClean="0"/>
              <a:t>04/11/2019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225706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F320E6A-505F-41CC-BA92-A1F32BE49BA9}" type="datetimeFigureOut">
              <a:rPr lang="en-GB" smtClean="0"/>
              <a:t>04/11/2019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81038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20E6A-505F-41CC-BA92-A1F32BE49BA9}" type="datetimeFigureOut">
              <a:rPr lang="en-GB" smtClean="0"/>
              <a:t>04/11/2019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196124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20E6A-505F-41CC-BA92-A1F32BE49BA9}"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269786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20E6A-505F-41CC-BA92-A1F32BE49BA9}"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6632F4-32C7-4ED5-B23C-CC7377FC9721}" type="slidenum">
              <a:rPr lang="en-GB" smtClean="0"/>
              <a:t>‹#›</a:t>
            </a:fld>
            <a:endParaRPr lang="en-GB"/>
          </a:p>
        </p:txBody>
      </p:sp>
    </p:spTree>
    <p:extLst>
      <p:ext uri="{BB962C8B-B14F-4D97-AF65-F5344CB8AC3E}">
        <p14:creationId xmlns:p14="http://schemas.microsoft.com/office/powerpoint/2010/main" val="303974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20E6A-505F-41CC-BA92-A1F32BE49BA9}" type="datetimeFigureOut">
              <a:rPr lang="en-GB" smtClean="0"/>
              <a:t>04/11/2019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6632F4-32C7-4ED5-B23C-CC7377FC9721}" type="slidenum">
              <a:rPr lang="en-GB" smtClean="0"/>
              <a:t>‹#›</a:t>
            </a:fld>
            <a:endParaRPr lang="en-GB"/>
          </a:p>
        </p:txBody>
      </p:sp>
    </p:spTree>
    <p:extLst>
      <p:ext uri="{BB962C8B-B14F-4D97-AF65-F5344CB8AC3E}">
        <p14:creationId xmlns:p14="http://schemas.microsoft.com/office/powerpoint/2010/main" val="3614347348"/>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4851" y="1630930"/>
            <a:ext cx="9144000" cy="2387600"/>
          </a:xfrm>
        </p:spPr>
        <p:txBody>
          <a:bodyPr/>
          <a:lstStyle/>
          <a:p>
            <a:r>
              <a:rPr lang="en-GB" dirty="0" smtClean="0"/>
              <a:t>The end (denouement)</a:t>
            </a:r>
            <a:endParaRPr lang="en-GB" dirty="0"/>
          </a:p>
        </p:txBody>
      </p:sp>
      <p:sp>
        <p:nvSpPr>
          <p:cNvPr id="3" name="Subtitle 2"/>
          <p:cNvSpPr>
            <a:spLocks noGrp="1"/>
          </p:cNvSpPr>
          <p:nvPr>
            <p:ph type="subTitle" idx="1"/>
          </p:nvPr>
        </p:nvSpPr>
        <p:spPr>
          <a:xfrm>
            <a:off x="1415142" y="4549095"/>
            <a:ext cx="9144000" cy="1655762"/>
          </a:xfrm>
        </p:spPr>
        <p:txBody>
          <a:bodyPr>
            <a:normAutofit fontScale="77500" lnSpcReduction="20000"/>
          </a:bodyPr>
          <a:lstStyle/>
          <a:p>
            <a:r>
              <a:rPr lang="en-GB" dirty="0" smtClean="0"/>
              <a:t>(finally!)</a:t>
            </a:r>
          </a:p>
          <a:p>
            <a:endParaRPr lang="en-GB" dirty="0"/>
          </a:p>
          <a:p>
            <a:r>
              <a:rPr lang="en-GB" dirty="0" smtClean="0"/>
              <a:t>Tuesday 5</a:t>
            </a:r>
            <a:r>
              <a:rPr lang="en-GB" baseline="30000" dirty="0" smtClean="0"/>
              <a:t>th</a:t>
            </a:r>
            <a:r>
              <a:rPr lang="en-GB" dirty="0" smtClean="0"/>
              <a:t> November</a:t>
            </a:r>
          </a:p>
          <a:p>
            <a:endParaRPr lang="en-GB" dirty="0"/>
          </a:p>
          <a:p>
            <a:r>
              <a:rPr lang="en-GB" dirty="0" smtClean="0"/>
              <a:t>..brief recap on conventions of Tragedy?</a:t>
            </a:r>
            <a:endParaRPr lang="en-GB" dirty="0"/>
          </a:p>
        </p:txBody>
      </p:sp>
      <p:pic>
        <p:nvPicPr>
          <p:cNvPr id="5" name="Picture 4"/>
          <p:cNvPicPr>
            <a:picLocks noChangeAspect="1"/>
          </p:cNvPicPr>
          <p:nvPr/>
        </p:nvPicPr>
        <p:blipFill>
          <a:blip r:embed="rId2"/>
          <a:stretch>
            <a:fillRect/>
          </a:stretch>
        </p:blipFill>
        <p:spPr>
          <a:xfrm>
            <a:off x="4657044" y="638403"/>
            <a:ext cx="3039614" cy="1985054"/>
          </a:xfrm>
          <a:prstGeom prst="rect">
            <a:avLst/>
          </a:prstGeom>
        </p:spPr>
      </p:pic>
    </p:spTree>
    <p:extLst>
      <p:ext uri="{BB962C8B-B14F-4D97-AF65-F5344CB8AC3E}">
        <p14:creationId xmlns:p14="http://schemas.microsoft.com/office/powerpoint/2010/main" val="3680070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5.2 lines 67-163– Purpose of </a:t>
            </a:r>
            <a:r>
              <a:rPr lang="en-GB" dirty="0" err="1" smtClean="0"/>
              <a:t>Osric</a:t>
            </a:r>
            <a:endParaRPr lang="en-GB" dirty="0"/>
          </a:p>
        </p:txBody>
      </p:sp>
      <p:sp>
        <p:nvSpPr>
          <p:cNvPr id="3" name="Content Placeholder 2"/>
          <p:cNvSpPr>
            <a:spLocks noGrp="1"/>
          </p:cNvSpPr>
          <p:nvPr>
            <p:ph idx="1"/>
          </p:nvPr>
        </p:nvSpPr>
        <p:spPr/>
        <p:txBody>
          <a:bodyPr/>
          <a:lstStyle/>
          <a:p>
            <a:r>
              <a:rPr lang="en-GB" dirty="0" smtClean="0"/>
              <a:t>What is the purpose of </a:t>
            </a:r>
            <a:r>
              <a:rPr lang="en-GB" dirty="0" err="1" smtClean="0"/>
              <a:t>Osric</a:t>
            </a:r>
            <a:r>
              <a:rPr lang="en-GB" dirty="0" smtClean="0"/>
              <a:t>? What does the mockery of his affectation suggest?</a:t>
            </a:r>
          </a:p>
          <a:p>
            <a:r>
              <a:rPr lang="en-GB" dirty="0" smtClean="0"/>
              <a:t>What characterises the imagery used to describe </a:t>
            </a:r>
            <a:r>
              <a:rPr lang="en-GB" dirty="0" err="1" smtClean="0"/>
              <a:t>Osric</a:t>
            </a:r>
            <a:r>
              <a:rPr lang="en-GB" dirty="0" smtClean="0"/>
              <a:t>?</a:t>
            </a:r>
            <a:endParaRPr lang="en-GB" dirty="0"/>
          </a:p>
        </p:txBody>
      </p:sp>
    </p:spTree>
    <p:extLst>
      <p:ext uri="{BB962C8B-B14F-4D97-AF65-F5344CB8AC3E}">
        <p14:creationId xmlns:p14="http://schemas.microsoft.com/office/powerpoint/2010/main" val="2161092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5.2 164-202</a:t>
            </a:r>
            <a:endParaRPr lang="en-GB" dirty="0"/>
          </a:p>
        </p:txBody>
      </p:sp>
      <p:sp>
        <p:nvSpPr>
          <p:cNvPr id="3" name="Content Placeholder 2"/>
          <p:cNvSpPr>
            <a:spLocks noGrp="1"/>
          </p:cNvSpPr>
          <p:nvPr>
            <p:ph idx="1"/>
          </p:nvPr>
        </p:nvSpPr>
        <p:spPr/>
        <p:txBody>
          <a:bodyPr>
            <a:normAutofit lnSpcReduction="10000"/>
          </a:bodyPr>
          <a:lstStyle/>
          <a:p>
            <a:r>
              <a:rPr lang="en-GB" dirty="0" smtClean="0"/>
              <a:t>Even though Hamlet suspects Claudius’s motives, he decides to fight anyway – why? </a:t>
            </a:r>
          </a:p>
          <a:p>
            <a:endParaRPr lang="en-GB" dirty="0" smtClean="0"/>
          </a:p>
          <a:p>
            <a:r>
              <a:rPr lang="en-GB" dirty="0" smtClean="0"/>
              <a:t>Is it </a:t>
            </a:r>
            <a:r>
              <a:rPr lang="en-GB" b="1" dirty="0" err="1" smtClean="0"/>
              <a:t>stoicial</a:t>
            </a:r>
            <a:r>
              <a:rPr lang="en-GB" b="1" dirty="0" smtClean="0"/>
              <a:t> fatalism </a:t>
            </a:r>
            <a:r>
              <a:rPr lang="en-GB" dirty="0" smtClean="0"/>
              <a:t>or </a:t>
            </a:r>
            <a:r>
              <a:rPr lang="en-GB" b="1" dirty="0" smtClean="0"/>
              <a:t>Christian providence </a:t>
            </a:r>
            <a:r>
              <a:rPr lang="en-GB" dirty="0" smtClean="0"/>
              <a:t>or </a:t>
            </a:r>
            <a:r>
              <a:rPr lang="en-GB" b="1" dirty="0" smtClean="0"/>
              <a:t>serenity in the face of death</a:t>
            </a:r>
            <a:r>
              <a:rPr lang="en-GB" dirty="0" smtClean="0"/>
              <a:t>? </a:t>
            </a:r>
          </a:p>
          <a:p>
            <a:pPr marL="0" indent="0">
              <a:buNone/>
            </a:pPr>
            <a:endParaRPr lang="en-GB" dirty="0" smtClean="0"/>
          </a:p>
          <a:p>
            <a:r>
              <a:rPr lang="en-GB" dirty="0" smtClean="0"/>
              <a:t>Does this mean Hamlet is now </a:t>
            </a:r>
            <a:r>
              <a:rPr lang="en-GB" b="1" dirty="0" smtClean="0"/>
              <a:t>embracing his role </a:t>
            </a:r>
            <a:r>
              <a:rPr lang="en-GB" dirty="0" smtClean="0"/>
              <a:t>as revenge hero or is merely </a:t>
            </a:r>
            <a:r>
              <a:rPr lang="en-GB" b="1" dirty="0" smtClean="0"/>
              <a:t>resigned</a:t>
            </a:r>
            <a:r>
              <a:rPr lang="en-GB" dirty="0" smtClean="0"/>
              <a:t> to it? </a:t>
            </a:r>
          </a:p>
          <a:p>
            <a:pPr marL="0" indent="0">
              <a:buNone/>
            </a:pPr>
            <a:endParaRPr lang="en-GB" dirty="0" smtClean="0"/>
          </a:p>
          <a:p>
            <a:r>
              <a:rPr lang="en-GB" dirty="0" smtClean="0"/>
              <a:t>Is he taking </a:t>
            </a:r>
            <a:r>
              <a:rPr lang="en-GB" b="1" dirty="0" smtClean="0"/>
              <a:t>control</a:t>
            </a:r>
            <a:r>
              <a:rPr lang="en-GB" dirty="0" smtClean="0"/>
              <a:t> or has he simply </a:t>
            </a:r>
            <a:r>
              <a:rPr lang="en-GB" b="1" dirty="0" smtClean="0"/>
              <a:t>relinquished</a:t>
            </a:r>
            <a:r>
              <a:rPr lang="en-GB" dirty="0" smtClean="0"/>
              <a:t> it?</a:t>
            </a:r>
            <a:endParaRPr lang="en-GB" dirty="0"/>
          </a:p>
        </p:txBody>
      </p:sp>
    </p:spTree>
    <p:extLst>
      <p:ext uri="{BB962C8B-B14F-4D97-AF65-F5344CB8AC3E}">
        <p14:creationId xmlns:p14="http://schemas.microsoft.com/office/powerpoint/2010/main" val="23593346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5.1 203-345 Everyone dies!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How can this section be seen as a </a:t>
            </a:r>
            <a:r>
              <a:rPr lang="en-GB" b="1" dirty="0" smtClean="0"/>
              <a:t>dramatic re-enactment or physical manifestation of the corruption that has been such a concern throughout the play?</a:t>
            </a:r>
          </a:p>
          <a:p>
            <a:pPr marL="0" indent="0">
              <a:buNone/>
            </a:pPr>
            <a:endParaRPr lang="en-GB" dirty="0" smtClean="0"/>
          </a:p>
          <a:p>
            <a:r>
              <a:rPr lang="en-GB" dirty="0" smtClean="0"/>
              <a:t>How might different directors/actors interpret this final scene? What are some of the possibilities? </a:t>
            </a:r>
          </a:p>
          <a:p>
            <a:pPr marL="0" indent="0">
              <a:buNone/>
            </a:pPr>
            <a:endParaRPr lang="en-GB" dirty="0" smtClean="0"/>
          </a:p>
          <a:p>
            <a:r>
              <a:rPr lang="en-GB" dirty="0" smtClean="0"/>
              <a:t>How do you respond to Hamlet’s death? </a:t>
            </a:r>
          </a:p>
          <a:p>
            <a:pPr marL="0" indent="0">
              <a:buNone/>
            </a:pPr>
            <a:endParaRPr lang="en-GB" dirty="0" smtClean="0"/>
          </a:p>
          <a:p>
            <a:r>
              <a:rPr lang="en-GB" dirty="0" smtClean="0"/>
              <a:t>What might his enigmatic final line, ‘The rest is silence’, reveal? How should it be spoken? With a tone of romantic heroism or dejected failure, triumphant achievement or tragic waste?</a:t>
            </a:r>
          </a:p>
          <a:p>
            <a:endParaRPr lang="en-GB" dirty="0" smtClean="0"/>
          </a:p>
        </p:txBody>
      </p:sp>
    </p:spTree>
    <p:extLst>
      <p:ext uri="{BB962C8B-B14F-4D97-AF65-F5344CB8AC3E}">
        <p14:creationId xmlns:p14="http://schemas.microsoft.com/office/powerpoint/2010/main" val="13486051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5.1 346-end – a new era?</a:t>
            </a:r>
            <a:endParaRPr lang="en-GB" dirty="0"/>
          </a:p>
        </p:txBody>
      </p:sp>
      <p:sp>
        <p:nvSpPr>
          <p:cNvPr id="3" name="Content Placeholder 2"/>
          <p:cNvSpPr>
            <a:spLocks noGrp="1"/>
          </p:cNvSpPr>
          <p:nvPr>
            <p:ph idx="1"/>
          </p:nvPr>
        </p:nvSpPr>
        <p:spPr/>
        <p:txBody>
          <a:bodyPr/>
          <a:lstStyle/>
          <a:p>
            <a:r>
              <a:rPr lang="en-GB" dirty="0" smtClean="0"/>
              <a:t>The political and military intrude on the personal and religious drama we have just witnessed; what is the effect of this?</a:t>
            </a:r>
          </a:p>
          <a:p>
            <a:endParaRPr lang="en-GB" dirty="0" smtClean="0"/>
          </a:p>
          <a:p>
            <a:r>
              <a:rPr lang="en-GB" dirty="0" smtClean="0"/>
              <a:t>Although the multiple deaths have superficially resolved key issues of the play (Hamlet achieves his revenge, conflict ceases, Claudius’ falseness is revealed and a new ruler emerges), do we feel satisfied? </a:t>
            </a:r>
            <a:endParaRPr lang="en-GB" dirty="0"/>
          </a:p>
        </p:txBody>
      </p:sp>
    </p:spTree>
    <p:extLst>
      <p:ext uri="{BB962C8B-B14F-4D97-AF65-F5344CB8AC3E}">
        <p14:creationId xmlns:p14="http://schemas.microsoft.com/office/powerpoint/2010/main" val="28472393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49" y="1898044"/>
            <a:ext cx="7643192" cy="830932"/>
          </a:xfrm>
        </p:spPr>
        <p:txBody>
          <a:bodyPr>
            <a:normAutofit fontScale="90000"/>
          </a:bodyPr>
          <a:lstStyle/>
          <a:p>
            <a:r>
              <a:rPr lang="en-GB" dirty="0" smtClean="0"/>
              <a:t>“The end is a half-line after a rhyming couplet – as if there were </a:t>
            </a:r>
            <a:r>
              <a:rPr lang="en-GB" b="1" dirty="0" smtClean="0"/>
              <a:t>more to come </a:t>
            </a:r>
            <a:r>
              <a:rPr lang="en-GB" dirty="0" smtClean="0"/>
              <a:t>– as there must be after every tragedy”- MacDonald</a:t>
            </a:r>
            <a:endParaRPr lang="en-GB" dirty="0"/>
          </a:p>
        </p:txBody>
      </p:sp>
      <p:sp>
        <p:nvSpPr>
          <p:cNvPr id="4" name="TextBox 3"/>
          <p:cNvSpPr txBox="1"/>
          <p:nvPr/>
        </p:nvSpPr>
        <p:spPr>
          <a:xfrm>
            <a:off x="2768958" y="4275786"/>
            <a:ext cx="5808372" cy="1477328"/>
          </a:xfrm>
          <a:prstGeom prst="rect">
            <a:avLst/>
          </a:prstGeom>
          <a:noFill/>
        </p:spPr>
        <p:txBody>
          <a:bodyPr wrap="square" rtlCol="0">
            <a:spAutoFit/>
          </a:bodyPr>
          <a:lstStyle/>
          <a:p>
            <a:pPr>
              <a:buFontTx/>
              <a:buChar char="-"/>
            </a:pPr>
            <a:r>
              <a:rPr lang="en-GB" dirty="0" smtClean="0"/>
              <a:t>Are you satisfied by the ending?</a:t>
            </a:r>
          </a:p>
          <a:p>
            <a:pPr>
              <a:buFontTx/>
              <a:buChar char="-"/>
            </a:pPr>
            <a:endParaRPr lang="en-GB" dirty="0"/>
          </a:p>
          <a:p>
            <a:pPr>
              <a:buFontTx/>
              <a:buChar char="-"/>
            </a:pPr>
            <a:r>
              <a:rPr lang="en-GB" dirty="0" smtClean="0"/>
              <a:t>Is there a moral lesson? Or is this just senseless tragedy?</a:t>
            </a:r>
          </a:p>
          <a:p>
            <a:pPr>
              <a:buFontTx/>
              <a:buChar char="-"/>
            </a:pPr>
            <a:endParaRPr lang="en-GB" dirty="0"/>
          </a:p>
          <a:p>
            <a:r>
              <a:rPr lang="en-GB" dirty="0" smtClean="0"/>
              <a:t>- Is Hamlet’s indecision the cause of the tragedy?</a:t>
            </a:r>
            <a:endParaRPr lang="en-GB" dirty="0"/>
          </a:p>
        </p:txBody>
      </p:sp>
    </p:spTree>
    <p:extLst>
      <p:ext uri="{BB962C8B-B14F-4D97-AF65-F5344CB8AC3E}">
        <p14:creationId xmlns:p14="http://schemas.microsoft.com/office/powerpoint/2010/main" val="2369289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REVISION: Over to you!</a:t>
            </a:r>
            <a:endParaRPr lang="en-GB" dirty="0"/>
          </a:p>
        </p:txBody>
      </p:sp>
      <p:sp>
        <p:nvSpPr>
          <p:cNvPr id="3" name="Content Placeholder 2"/>
          <p:cNvSpPr>
            <a:spLocks noGrp="1"/>
          </p:cNvSpPr>
          <p:nvPr>
            <p:ph idx="1"/>
          </p:nvPr>
        </p:nvSpPr>
        <p:spPr>
          <a:ln>
            <a:solidFill>
              <a:schemeClr val="tx1"/>
            </a:solidFill>
          </a:ln>
        </p:spPr>
        <p:txBody>
          <a:bodyPr>
            <a:normAutofit/>
          </a:bodyPr>
          <a:lstStyle/>
          <a:p>
            <a:r>
              <a:rPr lang="en-GB" dirty="0" smtClean="0"/>
              <a:t>Hamlet Homework for next week (Unseen USA week after)</a:t>
            </a:r>
          </a:p>
          <a:p>
            <a:endParaRPr lang="en-GB" dirty="0"/>
          </a:p>
          <a:p>
            <a:pPr marL="0" indent="0">
              <a:buNone/>
            </a:pPr>
            <a:r>
              <a:rPr lang="en-GB" dirty="0" smtClean="0"/>
              <a:t>1 Extract Analysis of your choice</a:t>
            </a:r>
          </a:p>
          <a:p>
            <a:pPr marL="0" indent="0">
              <a:buNone/>
            </a:pPr>
            <a:r>
              <a:rPr lang="en-GB" dirty="0" smtClean="0"/>
              <a:t>1 Thematic (from list already seen on Firefly – HCB has reposted it)</a:t>
            </a:r>
          </a:p>
          <a:p>
            <a:pPr marL="0" indent="0">
              <a:buNone/>
            </a:pPr>
            <a:endParaRPr lang="en-GB" dirty="0"/>
          </a:p>
          <a:p>
            <a:pPr marL="0" indent="0">
              <a:buNone/>
            </a:pPr>
            <a:r>
              <a:rPr lang="en-GB" dirty="0" smtClean="0"/>
              <a:t>Make sure mark schemes are FULLY ADHERED to.  Your BEST efforts.</a:t>
            </a:r>
          </a:p>
          <a:p>
            <a:endParaRPr lang="en-GB" dirty="0" smtClean="0"/>
          </a:p>
        </p:txBody>
      </p:sp>
    </p:spTree>
    <p:extLst>
      <p:ext uri="{BB962C8B-B14F-4D97-AF65-F5344CB8AC3E}">
        <p14:creationId xmlns:p14="http://schemas.microsoft.com/office/powerpoint/2010/main" val="956834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Aristotle and tragedy?</a:t>
            </a:r>
            <a:endParaRPr lang="en-GB" dirty="0"/>
          </a:p>
        </p:txBody>
      </p:sp>
      <p:sp>
        <p:nvSpPr>
          <p:cNvPr id="3" name="Rectangle 2"/>
          <p:cNvSpPr/>
          <p:nvPr/>
        </p:nvSpPr>
        <p:spPr>
          <a:xfrm>
            <a:off x="647007" y="1627370"/>
            <a:ext cx="10452652" cy="4893647"/>
          </a:xfrm>
          <a:prstGeom prst="rect">
            <a:avLst/>
          </a:prstGeom>
        </p:spPr>
        <p:txBody>
          <a:bodyPr wrap="square">
            <a:spAutoFit/>
          </a:bodyPr>
          <a:lstStyle/>
          <a:p>
            <a:r>
              <a:rPr lang="en-GB" sz="2400" dirty="0"/>
              <a:t>ORIGINAL </a:t>
            </a:r>
            <a:r>
              <a:rPr lang="en-GB" sz="2400" b="1" dirty="0"/>
              <a:t>ARISTOTLE</a:t>
            </a:r>
            <a:r>
              <a:rPr lang="en-GB" sz="2400" dirty="0"/>
              <a:t> </a:t>
            </a:r>
            <a:r>
              <a:rPr lang="en-GB" sz="2400" dirty="0" smtClean="0"/>
              <a:t>THEORY:</a:t>
            </a:r>
          </a:p>
          <a:p>
            <a:endParaRPr lang="en-GB" sz="2400" dirty="0"/>
          </a:p>
          <a:p>
            <a:pPr marL="342900" indent="-342900">
              <a:buFont typeface="Arial" panose="020B0604020202020204" pitchFamily="34" charset="0"/>
              <a:buChar char="•"/>
            </a:pPr>
            <a:r>
              <a:rPr lang="en-GB" sz="2400" dirty="0" smtClean="0"/>
              <a:t>cannot </a:t>
            </a:r>
            <a:r>
              <a:rPr lang="en-GB" sz="2400" dirty="0"/>
              <a:t>be a hero that is undoubtedly good suddenly turn evil</a:t>
            </a:r>
          </a:p>
          <a:p>
            <a:pPr marL="342900" indent="-342900">
              <a:buFont typeface="Arial" panose="020B0604020202020204" pitchFamily="34" charset="0"/>
              <a:buChar char="•"/>
            </a:pPr>
            <a:r>
              <a:rPr lang="en-GB" sz="2400" dirty="0" smtClean="0"/>
              <a:t>nor </a:t>
            </a:r>
            <a:r>
              <a:rPr lang="en-GB" sz="2400" dirty="0"/>
              <a:t>can an evil villain suddenly encounter good fortune and turn good</a:t>
            </a:r>
          </a:p>
          <a:p>
            <a:pPr marL="342900" indent="-342900">
              <a:buFont typeface="Arial" panose="020B0604020202020204" pitchFamily="34" charset="0"/>
              <a:buChar char="•"/>
            </a:pPr>
            <a:r>
              <a:rPr lang="en-GB" sz="2400" dirty="0" smtClean="0"/>
              <a:t>these </a:t>
            </a:r>
            <a:r>
              <a:rPr lang="en-GB" sz="2400" dirty="0"/>
              <a:t>do not evoke emotion as they do not correlate with our human sympathy</a:t>
            </a:r>
          </a:p>
          <a:p>
            <a:endParaRPr lang="en-GB" sz="2400" dirty="0"/>
          </a:p>
          <a:p>
            <a:endParaRPr lang="en-GB" sz="2400" dirty="0"/>
          </a:p>
          <a:p>
            <a:r>
              <a:rPr lang="en-GB" sz="2400" dirty="0"/>
              <a:t>Rather, the original theory of Aristotle's tragedy outlines the hero and his misfortune. It must be a mistake, error in judgement, or some other miscalculation that ultimately leads to his downfall. </a:t>
            </a:r>
            <a:r>
              <a:rPr lang="en-GB" sz="2400" b="1" dirty="0"/>
              <a:t>The audience must be able to relate to the hero; by </a:t>
            </a:r>
            <a:r>
              <a:rPr lang="en-GB" sz="2400" b="1" dirty="0" smtClean="0"/>
              <a:t>sympathising </a:t>
            </a:r>
            <a:r>
              <a:rPr lang="en-GB" sz="2400" b="1" dirty="0"/>
              <a:t>with his mistake and </a:t>
            </a:r>
            <a:r>
              <a:rPr lang="en-GB" sz="2400" b="1" dirty="0" smtClean="0"/>
              <a:t>realising </a:t>
            </a:r>
            <a:r>
              <a:rPr lang="en-GB" sz="2400" b="1" dirty="0"/>
              <a:t>that even they could have made a mistake that simple, fear and pity are </a:t>
            </a:r>
            <a:r>
              <a:rPr lang="en-GB" sz="2400" b="1" dirty="0" smtClean="0"/>
              <a:t>evoked – an inherent FATAL FLAW/HAMARTIA</a:t>
            </a:r>
            <a:endParaRPr lang="en-GB" sz="2400" dirty="0"/>
          </a:p>
        </p:txBody>
      </p:sp>
    </p:spTree>
    <p:extLst>
      <p:ext uri="{BB962C8B-B14F-4D97-AF65-F5344CB8AC3E}">
        <p14:creationId xmlns:p14="http://schemas.microsoft.com/office/powerpoint/2010/main" val="1250628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 r="2109"/>
          <a:stretch/>
        </p:blipFill>
        <p:spPr>
          <a:xfrm>
            <a:off x="1458686" y="239486"/>
            <a:ext cx="8360228" cy="6542314"/>
          </a:xfrm>
          <a:prstGeom prst="rect">
            <a:avLst/>
          </a:prstGeom>
        </p:spPr>
      </p:pic>
      <p:sp>
        <p:nvSpPr>
          <p:cNvPr id="3" name="TextBox 2"/>
          <p:cNvSpPr txBox="1"/>
          <p:nvPr/>
        </p:nvSpPr>
        <p:spPr>
          <a:xfrm>
            <a:off x="9938657" y="609600"/>
            <a:ext cx="1952907" cy="369332"/>
          </a:xfrm>
          <a:prstGeom prst="rect">
            <a:avLst/>
          </a:prstGeom>
          <a:noFill/>
        </p:spPr>
        <p:txBody>
          <a:bodyPr wrap="none" rtlCol="0">
            <a:spAutoFit/>
          </a:bodyPr>
          <a:lstStyle/>
          <a:p>
            <a:r>
              <a:rPr lang="en-GB" dirty="0" smtClean="0"/>
              <a:t>Freytag’s Pyramid?</a:t>
            </a:r>
            <a:endParaRPr lang="en-GB" dirty="0"/>
          </a:p>
        </p:txBody>
      </p:sp>
    </p:spTree>
    <p:extLst>
      <p:ext uri="{BB962C8B-B14F-4D97-AF65-F5344CB8AC3E}">
        <p14:creationId xmlns:p14="http://schemas.microsoft.com/office/powerpoint/2010/main" val="53402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t="13723" b="6386"/>
          <a:stretch/>
        </p:blipFill>
        <p:spPr>
          <a:xfrm>
            <a:off x="761999" y="0"/>
            <a:ext cx="10682515" cy="6400801"/>
          </a:xfrm>
          <a:prstGeom prst="rect">
            <a:avLst/>
          </a:prstGeom>
        </p:spPr>
      </p:pic>
    </p:spTree>
    <p:extLst>
      <p:ext uri="{BB962C8B-B14F-4D97-AF65-F5344CB8AC3E}">
        <p14:creationId xmlns:p14="http://schemas.microsoft.com/office/powerpoint/2010/main" val="29363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6104" y="896398"/>
            <a:ext cx="11131826" cy="5078313"/>
          </a:xfrm>
          <a:prstGeom prst="rect">
            <a:avLst/>
          </a:prstGeom>
        </p:spPr>
        <p:txBody>
          <a:bodyPr wrap="square">
            <a:spAutoFit/>
          </a:bodyPr>
          <a:lstStyle/>
          <a:p>
            <a:r>
              <a:rPr lang="en-GB" b="1" cap="all" dirty="0" smtClean="0">
                <a:solidFill>
                  <a:srgbClr val="53454B"/>
                </a:solidFill>
                <a:latin typeface="News Cycle"/>
              </a:rPr>
              <a:t>HAMLET:</a:t>
            </a:r>
          </a:p>
          <a:p>
            <a:endParaRPr lang="en-GB" b="1" cap="all" dirty="0">
              <a:solidFill>
                <a:srgbClr val="53454B"/>
              </a:solidFill>
              <a:latin typeface="News Cycle"/>
            </a:endParaRPr>
          </a:p>
          <a:p>
            <a:r>
              <a:rPr lang="en-GB" b="1" dirty="0">
                <a:solidFill>
                  <a:srgbClr val="45342E"/>
                </a:solidFill>
                <a:latin typeface="Helvetica" panose="020B0604020202020204" pitchFamily="34" charset="0"/>
              </a:rPr>
              <a:t>Exposition</a:t>
            </a:r>
            <a:r>
              <a:rPr lang="en-GB" dirty="0">
                <a:solidFill>
                  <a:srgbClr val="45342E"/>
                </a:solidFill>
                <a:latin typeface="Helvetica" panose="020B0604020202020204" pitchFamily="34" charset="0"/>
              </a:rPr>
              <a:t>: Takes place in and around Elsinore Castle in Denmark. Main characters are Hamlet and </a:t>
            </a:r>
            <a:r>
              <a:rPr lang="en-GB" dirty="0" smtClean="0">
                <a:solidFill>
                  <a:srgbClr val="45342E"/>
                </a:solidFill>
                <a:latin typeface="Helvetica" panose="020B0604020202020204" pitchFamily="34" charset="0"/>
              </a:rPr>
              <a:t>		Claudius</a:t>
            </a:r>
            <a:r>
              <a:rPr lang="en-GB" dirty="0">
                <a:solidFill>
                  <a:srgbClr val="45342E"/>
                </a:solidFill>
                <a:latin typeface="Helvetica" panose="020B0604020202020204" pitchFamily="34" charset="0"/>
              </a:rPr>
              <a:t/>
            </a:r>
            <a:br>
              <a:rPr lang="en-GB" dirty="0">
                <a:solidFill>
                  <a:srgbClr val="45342E"/>
                </a:solidFill>
                <a:latin typeface="Helvetica" panose="020B0604020202020204" pitchFamily="34" charset="0"/>
              </a:rPr>
            </a:br>
            <a:r>
              <a:rPr lang="en-GB" dirty="0">
                <a:solidFill>
                  <a:srgbClr val="45342E"/>
                </a:solidFill>
                <a:latin typeface="Helvetica" panose="020B0604020202020204" pitchFamily="34" charset="0"/>
              </a:rPr>
              <a:t/>
            </a:r>
            <a:br>
              <a:rPr lang="en-GB" dirty="0">
                <a:solidFill>
                  <a:srgbClr val="45342E"/>
                </a:solidFill>
                <a:latin typeface="Helvetica" panose="020B0604020202020204" pitchFamily="34" charset="0"/>
              </a:rPr>
            </a:br>
            <a:r>
              <a:rPr lang="en-GB" b="1" dirty="0">
                <a:solidFill>
                  <a:srgbClr val="45342E"/>
                </a:solidFill>
                <a:latin typeface="Helvetica" panose="020B0604020202020204" pitchFamily="34" charset="0"/>
              </a:rPr>
              <a:t>Rising Action</a:t>
            </a:r>
            <a:r>
              <a:rPr lang="en-GB" dirty="0">
                <a:solidFill>
                  <a:srgbClr val="45342E"/>
                </a:solidFill>
                <a:latin typeface="Helvetica" panose="020B0604020202020204" pitchFamily="34" charset="0"/>
              </a:rPr>
              <a:t>: Hamlet is contacted by his father's ghost, asking him to avenge his death</a:t>
            </a:r>
            <a:br>
              <a:rPr lang="en-GB" dirty="0">
                <a:solidFill>
                  <a:srgbClr val="45342E"/>
                </a:solidFill>
                <a:latin typeface="Helvetica" panose="020B0604020202020204" pitchFamily="34" charset="0"/>
              </a:rPr>
            </a:br>
            <a:r>
              <a:rPr lang="en-GB" dirty="0">
                <a:solidFill>
                  <a:srgbClr val="45342E"/>
                </a:solidFill>
                <a:latin typeface="Helvetica" panose="020B0604020202020204" pitchFamily="34" charset="0"/>
              </a:rPr>
              <a:t/>
            </a:r>
            <a:br>
              <a:rPr lang="en-GB" dirty="0">
                <a:solidFill>
                  <a:srgbClr val="45342E"/>
                </a:solidFill>
                <a:latin typeface="Helvetica" panose="020B0604020202020204" pitchFamily="34" charset="0"/>
              </a:rPr>
            </a:br>
            <a:r>
              <a:rPr lang="en-GB" b="1" dirty="0">
                <a:solidFill>
                  <a:srgbClr val="45342E"/>
                </a:solidFill>
                <a:latin typeface="Helvetica" panose="020B0604020202020204" pitchFamily="34" charset="0"/>
              </a:rPr>
              <a:t>Climax:</a:t>
            </a:r>
            <a:r>
              <a:rPr lang="en-GB" dirty="0">
                <a:solidFill>
                  <a:srgbClr val="45342E"/>
                </a:solidFill>
                <a:latin typeface="Helvetica" panose="020B0604020202020204" pitchFamily="34" charset="0"/>
              </a:rPr>
              <a:t> Hamlet stabs through the curtain thinking Claudius is hidden, but kills Polonius instead. At this moment he is finally entangled in the revenge he so often swore to take. Hamlet realizes he must kill Claudius or his actions would be for nothing.</a:t>
            </a:r>
            <a:br>
              <a:rPr lang="en-GB" dirty="0">
                <a:solidFill>
                  <a:srgbClr val="45342E"/>
                </a:solidFill>
                <a:latin typeface="Helvetica" panose="020B0604020202020204" pitchFamily="34" charset="0"/>
              </a:rPr>
            </a:br>
            <a:r>
              <a:rPr lang="en-GB" dirty="0">
                <a:solidFill>
                  <a:srgbClr val="45342E"/>
                </a:solidFill>
                <a:latin typeface="Helvetica" panose="020B0604020202020204" pitchFamily="34" charset="0"/>
              </a:rPr>
              <a:t/>
            </a:r>
            <a:br>
              <a:rPr lang="en-GB" dirty="0">
                <a:solidFill>
                  <a:srgbClr val="45342E"/>
                </a:solidFill>
                <a:latin typeface="Helvetica" panose="020B0604020202020204" pitchFamily="34" charset="0"/>
              </a:rPr>
            </a:br>
            <a:r>
              <a:rPr lang="en-GB" b="1" dirty="0">
                <a:solidFill>
                  <a:srgbClr val="45342E"/>
                </a:solidFill>
                <a:latin typeface="Helvetica" panose="020B0604020202020204" pitchFamily="34" charset="0"/>
              </a:rPr>
              <a:t>Falling Action</a:t>
            </a:r>
            <a:r>
              <a:rPr lang="en-GB" dirty="0">
                <a:solidFill>
                  <a:srgbClr val="45342E"/>
                </a:solidFill>
                <a:latin typeface="Helvetica" panose="020B0604020202020204" pitchFamily="34" charset="0"/>
              </a:rPr>
              <a:t>: The falling action of Hamlet's tragedy is his fencing match with Laertes. This scene ultimately leads to the downfall of literally every prominent character in the play, a tactic often employed by Shakespeare. </a:t>
            </a:r>
            <a:br>
              <a:rPr lang="en-GB" dirty="0">
                <a:solidFill>
                  <a:srgbClr val="45342E"/>
                </a:solidFill>
                <a:latin typeface="Helvetica" panose="020B0604020202020204" pitchFamily="34" charset="0"/>
              </a:rPr>
            </a:br>
            <a:r>
              <a:rPr lang="en-GB" dirty="0">
                <a:solidFill>
                  <a:srgbClr val="45342E"/>
                </a:solidFill>
                <a:latin typeface="Helvetica" panose="020B0604020202020204" pitchFamily="34" charset="0"/>
              </a:rPr>
              <a:t/>
            </a:r>
            <a:br>
              <a:rPr lang="en-GB" dirty="0">
                <a:solidFill>
                  <a:srgbClr val="45342E"/>
                </a:solidFill>
                <a:latin typeface="Helvetica" panose="020B0604020202020204" pitchFamily="34" charset="0"/>
              </a:rPr>
            </a:br>
            <a:r>
              <a:rPr lang="en-GB" b="1" dirty="0">
                <a:solidFill>
                  <a:srgbClr val="45342E"/>
                </a:solidFill>
                <a:latin typeface="Helvetica" panose="020B0604020202020204" pitchFamily="34" charset="0"/>
              </a:rPr>
              <a:t>Catastrophe:</a:t>
            </a:r>
            <a:r>
              <a:rPr lang="en-GB" dirty="0">
                <a:solidFill>
                  <a:srgbClr val="45342E"/>
                </a:solidFill>
                <a:latin typeface="Helvetica" panose="020B0604020202020204" pitchFamily="34" charset="0"/>
              </a:rPr>
              <a:t> </a:t>
            </a:r>
            <a:r>
              <a:rPr lang="en-GB" dirty="0" err="1">
                <a:solidFill>
                  <a:srgbClr val="45342E"/>
                </a:solidFill>
                <a:latin typeface="Helvetica" panose="020B0604020202020204" pitchFamily="34" charset="0"/>
              </a:rPr>
              <a:t>Fortinbras</a:t>
            </a:r>
            <a:r>
              <a:rPr lang="en-GB" dirty="0">
                <a:solidFill>
                  <a:srgbClr val="45342E"/>
                </a:solidFill>
                <a:latin typeface="Helvetica" panose="020B0604020202020204" pitchFamily="34" charset="0"/>
              </a:rPr>
              <a:t> takes the Danish throne and declares himself King. Hamlet is tragically loyal to his father, and the revenge instilled in him ultimately leads to the downfall of Denmark.</a:t>
            </a:r>
            <a:br>
              <a:rPr lang="en-GB" dirty="0">
                <a:solidFill>
                  <a:srgbClr val="45342E"/>
                </a:solidFill>
                <a:latin typeface="Helvetica" panose="020B0604020202020204" pitchFamily="34" charset="0"/>
              </a:rPr>
            </a:br>
            <a:endParaRPr lang="en-GB" b="0" i="0" dirty="0">
              <a:solidFill>
                <a:srgbClr val="45342E"/>
              </a:solidFill>
              <a:effectLst/>
              <a:latin typeface="Helvetica" panose="020B0604020202020204" pitchFamily="34" charset="0"/>
            </a:endParaRPr>
          </a:p>
        </p:txBody>
      </p:sp>
    </p:spTree>
    <p:extLst>
      <p:ext uri="{BB962C8B-B14F-4D97-AF65-F5344CB8AC3E}">
        <p14:creationId xmlns:p14="http://schemas.microsoft.com/office/powerpoint/2010/main" val="3239184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Hamartia, peripeteia &amp; anagnorisis</a:t>
            </a:r>
            <a:br>
              <a:rPr lang="en-GB" dirty="0" smtClean="0"/>
            </a:br>
            <a:r>
              <a:rPr lang="en-GB" dirty="0" smtClean="0"/>
              <a:t>Are we ok with definitions </a:t>
            </a:r>
            <a:r>
              <a:rPr lang="en-GB" dirty="0" smtClean="0"/>
              <a:t>and </a:t>
            </a:r>
            <a:r>
              <a:rPr lang="en-GB" dirty="0" smtClean="0"/>
              <a:t>able to give examples?</a:t>
            </a:r>
            <a:endParaRPr lang="en-GB" dirty="0"/>
          </a:p>
        </p:txBody>
      </p:sp>
      <p:sp>
        <p:nvSpPr>
          <p:cNvPr id="3" name="TextBox 2"/>
          <p:cNvSpPr txBox="1"/>
          <p:nvPr/>
        </p:nvSpPr>
        <p:spPr>
          <a:xfrm>
            <a:off x="1121229" y="2383971"/>
            <a:ext cx="9257791" cy="461665"/>
          </a:xfrm>
          <a:prstGeom prst="rect">
            <a:avLst/>
          </a:prstGeom>
          <a:noFill/>
        </p:spPr>
        <p:txBody>
          <a:bodyPr wrap="none" rtlCol="0">
            <a:spAutoFit/>
          </a:bodyPr>
          <a:lstStyle/>
          <a:p>
            <a:r>
              <a:rPr lang="en-GB" sz="2400" dirty="0" smtClean="0"/>
              <a:t>Hamartia = tragic/fatal flaw e.g. Hamlet did  not intend for Ophelia to die</a:t>
            </a:r>
            <a:endParaRPr lang="en-GB" sz="2400" dirty="0"/>
          </a:p>
        </p:txBody>
      </p:sp>
      <p:sp>
        <p:nvSpPr>
          <p:cNvPr id="4" name="Rectangle 3"/>
          <p:cNvSpPr/>
          <p:nvPr/>
        </p:nvSpPr>
        <p:spPr>
          <a:xfrm>
            <a:off x="1919251" y="3308086"/>
            <a:ext cx="10145534" cy="830997"/>
          </a:xfrm>
          <a:prstGeom prst="rect">
            <a:avLst/>
          </a:prstGeom>
        </p:spPr>
        <p:txBody>
          <a:bodyPr wrap="none">
            <a:spAutoFit/>
          </a:bodyPr>
          <a:lstStyle/>
          <a:p>
            <a:r>
              <a:rPr lang="en-GB" sz="2400" dirty="0" smtClean="0"/>
              <a:t>Peripeteia = reversal of circumstances/turning point e.g. when Claudius realises </a:t>
            </a:r>
          </a:p>
          <a:p>
            <a:r>
              <a:rPr lang="en-GB" sz="2400" dirty="0" smtClean="0"/>
              <a:t>Hamlet is ‘on to him’ during play within a play </a:t>
            </a:r>
            <a:endParaRPr lang="en-GB" sz="2400" dirty="0"/>
          </a:p>
        </p:txBody>
      </p:sp>
      <p:sp>
        <p:nvSpPr>
          <p:cNvPr id="5" name="Rectangle 4"/>
          <p:cNvSpPr/>
          <p:nvPr/>
        </p:nvSpPr>
        <p:spPr>
          <a:xfrm>
            <a:off x="4290357" y="4878533"/>
            <a:ext cx="6850593" cy="1200329"/>
          </a:xfrm>
          <a:prstGeom prst="rect">
            <a:avLst/>
          </a:prstGeom>
        </p:spPr>
        <p:txBody>
          <a:bodyPr wrap="none">
            <a:spAutoFit/>
          </a:bodyPr>
          <a:lstStyle/>
          <a:p>
            <a:r>
              <a:rPr lang="en-GB" sz="2400" dirty="0" smtClean="0"/>
              <a:t>Anagnorisis = moment of realisation/self discovery </a:t>
            </a:r>
          </a:p>
          <a:p>
            <a:r>
              <a:rPr lang="en-GB" sz="2400" dirty="0" smtClean="0"/>
              <a:t>e.g. Hamlet’s discovery via Ghost of Claudius’ actions </a:t>
            </a:r>
          </a:p>
          <a:p>
            <a:r>
              <a:rPr lang="en-GB" sz="2400" dirty="0" smtClean="0"/>
              <a:t>– galvanises action</a:t>
            </a:r>
            <a:endParaRPr lang="en-GB" sz="2400" dirty="0"/>
          </a:p>
        </p:txBody>
      </p:sp>
    </p:spTree>
    <p:extLst>
      <p:ext uri="{BB962C8B-B14F-4D97-AF65-F5344CB8AC3E}">
        <p14:creationId xmlns:p14="http://schemas.microsoft.com/office/powerpoint/2010/main" val="1972015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RECAP: </a:t>
            </a:r>
            <a:r>
              <a:rPr lang="en-GB" dirty="0" smtClean="0"/>
              <a:t>The importance of ACT 5 Scene 1 in particular</a:t>
            </a:r>
            <a:br>
              <a:rPr lang="en-GB" dirty="0" smtClean="0"/>
            </a:br>
            <a:r>
              <a:rPr lang="en-GB" dirty="0">
                <a:solidFill>
                  <a:srgbClr val="FF0000"/>
                </a:solidFill>
              </a:rPr>
              <a:t>(</a:t>
            </a:r>
            <a:r>
              <a:rPr lang="en-GB" dirty="0" smtClean="0">
                <a:solidFill>
                  <a:srgbClr val="FF0000"/>
                </a:solidFill>
              </a:rPr>
              <a:t>AO5) CRITIC (Nicholas Marsh)</a:t>
            </a:r>
            <a:endParaRPr lang="en-GB" dirty="0">
              <a:solidFill>
                <a:srgbClr val="FF0000"/>
              </a:solidFill>
            </a:endParaRPr>
          </a:p>
        </p:txBody>
      </p:sp>
      <p:sp>
        <p:nvSpPr>
          <p:cNvPr id="3" name="Content Placeholder 2"/>
          <p:cNvSpPr>
            <a:spLocks noGrp="1"/>
          </p:cNvSpPr>
          <p:nvPr>
            <p:ph idx="1"/>
          </p:nvPr>
        </p:nvSpPr>
        <p:spPr>
          <a:xfrm>
            <a:off x="699052" y="2099150"/>
            <a:ext cx="10031569" cy="4351338"/>
          </a:xfrm>
        </p:spPr>
        <p:txBody>
          <a:bodyPr>
            <a:normAutofit fontScale="92500" lnSpcReduction="20000"/>
          </a:bodyPr>
          <a:lstStyle/>
          <a:p>
            <a:pPr marL="0" indent="0">
              <a:buNone/>
            </a:pPr>
            <a:r>
              <a:rPr lang="en-GB" dirty="0" smtClean="0"/>
              <a:t>This scene has two elements which are present in the rest of the play as a whole:</a:t>
            </a:r>
          </a:p>
          <a:p>
            <a:pPr marL="514350" indent="-514350">
              <a:buFont typeface="+mj-lt"/>
              <a:buAutoNum type="arabicPeriod"/>
            </a:pPr>
            <a:r>
              <a:rPr lang="en-GB" dirty="0" smtClean="0"/>
              <a:t>Society operates by compromising between </a:t>
            </a:r>
            <a:r>
              <a:rPr lang="en-GB" b="1" dirty="0" smtClean="0"/>
              <a:t>public/moral laws </a:t>
            </a:r>
            <a:r>
              <a:rPr lang="en-GB" dirty="0" smtClean="0"/>
              <a:t>and the </a:t>
            </a:r>
            <a:r>
              <a:rPr lang="en-GB" b="1" dirty="0" smtClean="0"/>
              <a:t>brute facts of power, greed and lust</a:t>
            </a:r>
            <a:r>
              <a:rPr lang="en-GB" dirty="0" smtClean="0"/>
              <a:t>. As a result, society is tainted and can only produce a mixture of good and evil, or the pretence of good covering evil. </a:t>
            </a:r>
            <a:r>
              <a:rPr lang="en-GB" b="1" dirty="0" smtClean="0"/>
              <a:t>The play is full of </a:t>
            </a:r>
            <a:r>
              <a:rPr lang="en-GB" b="1" u="sng" dirty="0" smtClean="0"/>
              <a:t>moral compromises</a:t>
            </a:r>
            <a:r>
              <a:rPr lang="en-GB" u="sng" dirty="0" smtClean="0"/>
              <a:t>.</a:t>
            </a:r>
          </a:p>
          <a:p>
            <a:pPr marL="514350" indent="-514350">
              <a:buFont typeface="+mj-lt"/>
              <a:buAutoNum type="arabicPeriod"/>
            </a:pPr>
            <a:r>
              <a:rPr lang="en-GB" dirty="0" smtClean="0"/>
              <a:t>The complications of society (including people’s attitudes interpretations of each other’s motives, subterfuges </a:t>
            </a:r>
            <a:r>
              <a:rPr lang="en-GB" dirty="0" err="1" smtClean="0"/>
              <a:t>etc</a:t>
            </a:r>
            <a:r>
              <a:rPr lang="en-GB" dirty="0" smtClean="0"/>
              <a:t>) are shown to be futile and irrelevant to the eventual outcome. </a:t>
            </a:r>
          </a:p>
          <a:p>
            <a:pPr marL="0" indent="0">
              <a:buNone/>
            </a:pPr>
            <a:endParaRPr lang="en-GB" dirty="0"/>
          </a:p>
          <a:p>
            <a:pPr marL="0" indent="0">
              <a:buNone/>
            </a:pPr>
            <a:r>
              <a:rPr lang="en-GB" dirty="0" smtClean="0">
                <a:solidFill>
                  <a:srgbClr val="00B050"/>
                </a:solidFill>
              </a:rPr>
              <a:t>QUESTION: Where do we see these ideas in this scene and elsewhere in the play?</a:t>
            </a:r>
            <a:endParaRPr lang="en-GB" dirty="0">
              <a:solidFill>
                <a:srgbClr val="00B050"/>
              </a:solidFill>
            </a:endParaRPr>
          </a:p>
        </p:txBody>
      </p:sp>
    </p:spTree>
    <p:extLst>
      <p:ext uri="{BB962C8B-B14F-4D97-AF65-F5344CB8AC3E}">
        <p14:creationId xmlns:p14="http://schemas.microsoft.com/office/powerpoint/2010/main" val="4201388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 to end…</a:t>
            </a:r>
            <a:endParaRPr lang="en-GB" dirty="0"/>
          </a:p>
        </p:txBody>
      </p:sp>
      <p:pic>
        <p:nvPicPr>
          <p:cNvPr id="3" name="Picture 2"/>
          <p:cNvPicPr>
            <a:picLocks noChangeAspect="1"/>
          </p:cNvPicPr>
          <p:nvPr/>
        </p:nvPicPr>
        <p:blipFill>
          <a:blip r:embed="rId2"/>
          <a:stretch>
            <a:fillRect/>
          </a:stretch>
        </p:blipFill>
        <p:spPr>
          <a:xfrm>
            <a:off x="4644117" y="736145"/>
            <a:ext cx="6078312" cy="4911276"/>
          </a:xfrm>
          <a:prstGeom prst="rect">
            <a:avLst/>
          </a:prstGeom>
        </p:spPr>
      </p:pic>
    </p:spTree>
    <p:extLst>
      <p:ext uri="{BB962C8B-B14F-4D97-AF65-F5344CB8AC3E}">
        <p14:creationId xmlns:p14="http://schemas.microsoft.com/office/powerpoint/2010/main" val="2773260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5.2 lines 1-66 – Hamlet’s change</a:t>
            </a:r>
            <a:endParaRPr lang="en-GB" dirty="0"/>
          </a:p>
        </p:txBody>
      </p:sp>
      <p:sp>
        <p:nvSpPr>
          <p:cNvPr id="3" name="Content Placeholder 2"/>
          <p:cNvSpPr>
            <a:spLocks noGrp="1"/>
          </p:cNvSpPr>
          <p:nvPr>
            <p:ph idx="1"/>
          </p:nvPr>
        </p:nvSpPr>
        <p:spPr/>
        <p:txBody>
          <a:bodyPr/>
          <a:lstStyle/>
          <a:p>
            <a:r>
              <a:rPr lang="en-GB" dirty="0" smtClean="0"/>
              <a:t>To what extent is Hamlet presented as a </a:t>
            </a:r>
            <a:r>
              <a:rPr lang="en-GB" u="sng" dirty="0" smtClean="0"/>
              <a:t>changed man </a:t>
            </a:r>
            <a:r>
              <a:rPr lang="en-GB" dirty="0" smtClean="0"/>
              <a:t>here? </a:t>
            </a:r>
          </a:p>
          <a:p>
            <a:endParaRPr lang="en-GB" dirty="0" smtClean="0"/>
          </a:p>
          <a:p>
            <a:r>
              <a:rPr lang="en-GB" dirty="0" smtClean="0"/>
              <a:t>Consider Hamlet’s use of the word ‘conscience’ here… how does it compare to earlier: ‘thus conscience doth make cowards of us all’. </a:t>
            </a:r>
            <a:endParaRPr lang="en-GB" dirty="0"/>
          </a:p>
        </p:txBody>
      </p:sp>
    </p:spTree>
    <p:extLst>
      <p:ext uri="{BB962C8B-B14F-4D97-AF65-F5344CB8AC3E}">
        <p14:creationId xmlns:p14="http://schemas.microsoft.com/office/powerpoint/2010/main" val="1754111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1791</TotalTime>
  <Words>876</Words>
  <Application>Microsoft Office PowerPoint</Application>
  <PresentationFormat>Widescreen</PresentationFormat>
  <Paragraphs>76</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Helvetica</vt:lpstr>
      <vt:lpstr>News Cycle</vt:lpstr>
      <vt:lpstr>Office Theme</vt:lpstr>
      <vt:lpstr>The end (denouement)</vt:lpstr>
      <vt:lpstr>Aristotle and tragedy?</vt:lpstr>
      <vt:lpstr>PowerPoint Presentation</vt:lpstr>
      <vt:lpstr>PowerPoint Presentation</vt:lpstr>
      <vt:lpstr>PowerPoint Presentation</vt:lpstr>
      <vt:lpstr>Hamartia, peripeteia &amp; anagnorisis Are we ok with definitions and able to give examples?</vt:lpstr>
      <vt:lpstr>RECAP: The importance of ACT 5 Scene 1 in particular (AO5) CRITIC (Nicholas Marsh)</vt:lpstr>
      <vt:lpstr>Read to end…</vt:lpstr>
      <vt:lpstr>5.2 lines 1-66 – Hamlet’s change</vt:lpstr>
      <vt:lpstr>5.2 lines 67-163– Purpose of Osric</vt:lpstr>
      <vt:lpstr>5.2 164-202</vt:lpstr>
      <vt:lpstr>5.1 203-345 Everyone dies!</vt:lpstr>
      <vt:lpstr>5.1 346-end – a new era?</vt:lpstr>
      <vt:lpstr>“The end is a half-line after a rhyming couplet – as if there were more to come – as there must be after every tragedy”- MacDonald</vt:lpstr>
      <vt:lpstr>REVISION: Over to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Sofie Khachik</dc:creator>
  <cp:lastModifiedBy>Ballantyne H C</cp:lastModifiedBy>
  <cp:revision>22</cp:revision>
  <dcterms:created xsi:type="dcterms:W3CDTF">2015-10-29T16:50:54Z</dcterms:created>
  <dcterms:modified xsi:type="dcterms:W3CDTF">2019-11-04T15:39:35Z</dcterms:modified>
</cp:coreProperties>
</file>