
<file path=[Content_Types].xml><?xml version="1.0" encoding="utf-8"?>
<Types xmlns="http://schemas.openxmlformats.org/package/2006/content-types">
  <Default Extension="png" ContentType="image/png"/>
  <Default Extension="tmp"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174"/>
  </p:notesMasterIdLst>
  <p:sldIdLst>
    <p:sldId id="256" r:id="rId2"/>
    <p:sldId id="257" r:id="rId3"/>
    <p:sldId id="258" r:id="rId4"/>
    <p:sldId id="259" r:id="rId5"/>
    <p:sldId id="261" r:id="rId6"/>
    <p:sldId id="260" r:id="rId7"/>
    <p:sldId id="262" r:id="rId8"/>
    <p:sldId id="263" r:id="rId9"/>
    <p:sldId id="264" r:id="rId10"/>
    <p:sldId id="265" r:id="rId11"/>
    <p:sldId id="266" r:id="rId12"/>
    <p:sldId id="284" r:id="rId13"/>
    <p:sldId id="285" r:id="rId14"/>
    <p:sldId id="286" r:id="rId15"/>
    <p:sldId id="287" r:id="rId16"/>
    <p:sldId id="288" r:id="rId17"/>
    <p:sldId id="267" r:id="rId18"/>
    <p:sldId id="289" r:id="rId19"/>
    <p:sldId id="290" r:id="rId20"/>
    <p:sldId id="291" r:id="rId21"/>
    <p:sldId id="292" r:id="rId22"/>
    <p:sldId id="293" r:id="rId23"/>
    <p:sldId id="294" r:id="rId24"/>
    <p:sldId id="296" r:id="rId25"/>
    <p:sldId id="297" r:id="rId26"/>
    <p:sldId id="298" r:id="rId27"/>
    <p:sldId id="295" r:id="rId28"/>
    <p:sldId id="269" r:id="rId29"/>
    <p:sldId id="270" r:id="rId30"/>
    <p:sldId id="271" r:id="rId31"/>
    <p:sldId id="272" r:id="rId32"/>
    <p:sldId id="273" r:id="rId33"/>
    <p:sldId id="435" r:id="rId34"/>
    <p:sldId id="436" r:id="rId35"/>
    <p:sldId id="315" r:id="rId36"/>
    <p:sldId id="316" r:id="rId37"/>
    <p:sldId id="300" r:id="rId38"/>
    <p:sldId id="301" r:id="rId39"/>
    <p:sldId id="302" r:id="rId40"/>
    <p:sldId id="303" r:id="rId41"/>
    <p:sldId id="304" r:id="rId42"/>
    <p:sldId id="305" r:id="rId43"/>
    <p:sldId id="306" r:id="rId44"/>
    <p:sldId id="307" r:id="rId45"/>
    <p:sldId id="308" r:id="rId46"/>
    <p:sldId id="309" r:id="rId47"/>
    <p:sldId id="310" r:id="rId48"/>
    <p:sldId id="311" r:id="rId49"/>
    <p:sldId id="312" r:id="rId50"/>
    <p:sldId id="313" r:id="rId51"/>
    <p:sldId id="314" r:id="rId52"/>
    <p:sldId id="276" r:id="rId53"/>
    <p:sldId id="277" r:id="rId54"/>
    <p:sldId id="317" r:id="rId55"/>
    <p:sldId id="318" r:id="rId56"/>
    <p:sldId id="319" r:id="rId57"/>
    <p:sldId id="320" r:id="rId58"/>
    <p:sldId id="321" r:id="rId59"/>
    <p:sldId id="322" r:id="rId60"/>
    <p:sldId id="323" r:id="rId61"/>
    <p:sldId id="324" r:id="rId62"/>
    <p:sldId id="325" r:id="rId63"/>
    <p:sldId id="278" r:id="rId64"/>
    <p:sldId id="279" r:id="rId65"/>
    <p:sldId id="326" r:id="rId66"/>
    <p:sldId id="327" r:id="rId67"/>
    <p:sldId id="328" r:id="rId68"/>
    <p:sldId id="280" r:id="rId69"/>
    <p:sldId id="341" r:id="rId70"/>
    <p:sldId id="329" r:id="rId71"/>
    <p:sldId id="330" r:id="rId72"/>
    <p:sldId id="331" r:id="rId73"/>
    <p:sldId id="332" r:id="rId74"/>
    <p:sldId id="333" r:id="rId75"/>
    <p:sldId id="334" r:id="rId76"/>
    <p:sldId id="335" r:id="rId77"/>
    <p:sldId id="336" r:id="rId78"/>
    <p:sldId id="337" r:id="rId79"/>
    <p:sldId id="338" r:id="rId80"/>
    <p:sldId id="340" r:id="rId81"/>
    <p:sldId id="282" r:id="rId82"/>
    <p:sldId id="344" r:id="rId83"/>
    <p:sldId id="345" r:id="rId84"/>
    <p:sldId id="283" r:id="rId85"/>
    <p:sldId id="346" r:id="rId86"/>
    <p:sldId id="347" r:id="rId87"/>
    <p:sldId id="342" r:id="rId88"/>
    <p:sldId id="343" r:id="rId89"/>
    <p:sldId id="349" r:id="rId90"/>
    <p:sldId id="350" r:id="rId91"/>
    <p:sldId id="351" r:id="rId92"/>
    <p:sldId id="352" r:id="rId93"/>
    <p:sldId id="353" r:id="rId94"/>
    <p:sldId id="354" r:id="rId95"/>
    <p:sldId id="355" r:id="rId96"/>
    <p:sldId id="356" r:id="rId97"/>
    <p:sldId id="367" r:id="rId98"/>
    <p:sldId id="357" r:id="rId99"/>
    <p:sldId id="358" r:id="rId100"/>
    <p:sldId id="359" r:id="rId101"/>
    <p:sldId id="360" r:id="rId102"/>
    <p:sldId id="361" r:id="rId103"/>
    <p:sldId id="362" r:id="rId104"/>
    <p:sldId id="363" r:id="rId105"/>
    <p:sldId id="364" r:id="rId106"/>
    <p:sldId id="365" r:id="rId107"/>
    <p:sldId id="366" r:id="rId108"/>
    <p:sldId id="368" r:id="rId109"/>
    <p:sldId id="370" r:id="rId110"/>
    <p:sldId id="371" r:id="rId111"/>
    <p:sldId id="372" r:id="rId112"/>
    <p:sldId id="373" r:id="rId113"/>
    <p:sldId id="374" r:id="rId114"/>
    <p:sldId id="375" r:id="rId115"/>
    <p:sldId id="376" r:id="rId116"/>
    <p:sldId id="377" r:id="rId117"/>
    <p:sldId id="378" r:id="rId118"/>
    <p:sldId id="379" r:id="rId119"/>
    <p:sldId id="380" r:id="rId120"/>
    <p:sldId id="381" r:id="rId121"/>
    <p:sldId id="382" r:id="rId122"/>
    <p:sldId id="383" r:id="rId123"/>
    <p:sldId id="384" r:id="rId124"/>
    <p:sldId id="385" r:id="rId125"/>
    <p:sldId id="386" r:id="rId126"/>
    <p:sldId id="387" r:id="rId127"/>
    <p:sldId id="388" r:id="rId128"/>
    <p:sldId id="389" r:id="rId129"/>
    <p:sldId id="390" r:id="rId130"/>
    <p:sldId id="391" r:id="rId131"/>
    <p:sldId id="392" r:id="rId132"/>
    <p:sldId id="394" r:id="rId133"/>
    <p:sldId id="395" r:id="rId134"/>
    <p:sldId id="396" r:id="rId135"/>
    <p:sldId id="397" r:id="rId136"/>
    <p:sldId id="398" r:id="rId137"/>
    <p:sldId id="399" r:id="rId138"/>
    <p:sldId id="400" r:id="rId139"/>
    <p:sldId id="401" r:id="rId140"/>
    <p:sldId id="402" r:id="rId141"/>
    <p:sldId id="403" r:id="rId142"/>
    <p:sldId id="404" r:id="rId143"/>
    <p:sldId id="405" r:id="rId144"/>
    <p:sldId id="406" r:id="rId145"/>
    <p:sldId id="407" r:id="rId146"/>
    <p:sldId id="408" r:id="rId147"/>
    <p:sldId id="409" r:id="rId148"/>
    <p:sldId id="410" r:id="rId149"/>
    <p:sldId id="411" r:id="rId150"/>
    <p:sldId id="412" r:id="rId151"/>
    <p:sldId id="413" r:id="rId152"/>
    <p:sldId id="414" r:id="rId153"/>
    <p:sldId id="415" r:id="rId154"/>
    <p:sldId id="416" r:id="rId155"/>
    <p:sldId id="417" r:id="rId156"/>
    <p:sldId id="418" r:id="rId157"/>
    <p:sldId id="419" r:id="rId158"/>
    <p:sldId id="420" r:id="rId159"/>
    <p:sldId id="421" r:id="rId160"/>
    <p:sldId id="422" r:id="rId161"/>
    <p:sldId id="423" r:id="rId162"/>
    <p:sldId id="424" r:id="rId163"/>
    <p:sldId id="425" r:id="rId164"/>
    <p:sldId id="426" r:id="rId165"/>
    <p:sldId id="427" r:id="rId166"/>
    <p:sldId id="428" r:id="rId167"/>
    <p:sldId id="429" r:id="rId168"/>
    <p:sldId id="430" r:id="rId169"/>
    <p:sldId id="431" r:id="rId170"/>
    <p:sldId id="432" r:id="rId171"/>
    <p:sldId id="433" r:id="rId172"/>
    <p:sldId id="434" r:id="rId17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AA86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910" autoAdjust="0"/>
  </p:normalViewPr>
  <p:slideViewPr>
    <p:cSldViewPr snapToGrid="0">
      <p:cViewPr varScale="1">
        <p:scale>
          <a:sx n="73" d="100"/>
          <a:sy n="73" d="100"/>
        </p:scale>
        <p:origin x="308"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75" Type="http://schemas.openxmlformats.org/officeDocument/2006/relationships/presProps" Target="presProps.xml"/><Relationship Id="rId170" Type="http://schemas.openxmlformats.org/officeDocument/2006/relationships/slide" Target="slides/slide169.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viewProps" Target="viewProps.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slide" Target="slides/slide150.xml"/><Relationship Id="rId156" Type="http://schemas.openxmlformats.org/officeDocument/2006/relationships/slide" Target="slides/slide155.xml"/><Relationship Id="rId164" Type="http://schemas.openxmlformats.org/officeDocument/2006/relationships/slide" Target="slides/slide163.xml"/><Relationship Id="rId169" Type="http://schemas.openxmlformats.org/officeDocument/2006/relationships/slide" Target="slides/slide168.xml"/><Relationship Id="rId177"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72" Type="http://schemas.openxmlformats.org/officeDocument/2006/relationships/slide" Target="slides/slide17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notesMaster" Target="notesMasters/notesMaster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2F0BDBE-E26D-425C-9A05-84F2A905225B}" type="doc">
      <dgm:prSet loTypeId="urn:microsoft.com/office/officeart/2005/8/layout/chart3" loCatId="cycle" qsTypeId="urn:microsoft.com/office/officeart/2005/8/quickstyle/simple1" qsCatId="simple" csTypeId="urn:microsoft.com/office/officeart/2005/8/colors/colorful3" csCatId="colorful" phldr="1"/>
      <dgm:spPr/>
    </dgm:pt>
    <dgm:pt modelId="{3127C5EA-D1C8-4925-9AFB-6A072426C4D2}">
      <dgm:prSet phldrT="[Text]"/>
      <dgm:spPr/>
      <dgm:t>
        <a:bodyPr/>
        <a:lstStyle/>
        <a:p>
          <a:r>
            <a:rPr lang="en-US" dirty="0" smtClean="0"/>
            <a:t>Act 1: Establish Character – traits and feelings</a:t>
          </a:r>
          <a:endParaRPr lang="en-US" dirty="0"/>
        </a:p>
      </dgm:t>
    </dgm:pt>
    <dgm:pt modelId="{4759A6BC-1E96-4B76-B2E0-F367B75151DF}" type="parTrans" cxnId="{DE0B8D08-838E-4EC1-AFAC-1B2F091FD5BB}">
      <dgm:prSet/>
      <dgm:spPr/>
      <dgm:t>
        <a:bodyPr/>
        <a:lstStyle/>
        <a:p>
          <a:endParaRPr lang="en-US"/>
        </a:p>
      </dgm:t>
    </dgm:pt>
    <dgm:pt modelId="{E2CEFADD-7965-4AB3-A038-EB204EA63BF1}" type="sibTrans" cxnId="{DE0B8D08-838E-4EC1-AFAC-1B2F091FD5BB}">
      <dgm:prSet/>
      <dgm:spPr/>
      <dgm:t>
        <a:bodyPr/>
        <a:lstStyle/>
        <a:p>
          <a:endParaRPr lang="en-US"/>
        </a:p>
      </dgm:t>
    </dgm:pt>
    <dgm:pt modelId="{B715AF80-FF53-489D-B858-F28FE1992AC2}">
      <dgm:prSet phldrT="[Text]"/>
      <dgm:spPr/>
      <dgm:t>
        <a:bodyPr/>
        <a:lstStyle/>
        <a:p>
          <a:r>
            <a:rPr lang="en-US" dirty="0" smtClean="0"/>
            <a:t>Act 2: A catalyst for change needs to be introduced</a:t>
          </a:r>
          <a:endParaRPr lang="en-US" dirty="0"/>
        </a:p>
      </dgm:t>
    </dgm:pt>
    <dgm:pt modelId="{655D5D93-1D67-4448-AB41-C4DD06280240}" type="parTrans" cxnId="{74683FA7-591B-4471-92F4-AC8FEBA7F8B2}">
      <dgm:prSet/>
      <dgm:spPr/>
      <dgm:t>
        <a:bodyPr/>
        <a:lstStyle/>
        <a:p>
          <a:endParaRPr lang="en-US"/>
        </a:p>
      </dgm:t>
    </dgm:pt>
    <dgm:pt modelId="{27D12DE1-317E-4103-BA6D-29E3B555EF5F}" type="sibTrans" cxnId="{74683FA7-591B-4471-92F4-AC8FEBA7F8B2}">
      <dgm:prSet/>
      <dgm:spPr/>
      <dgm:t>
        <a:bodyPr/>
        <a:lstStyle/>
        <a:p>
          <a:endParaRPr lang="en-US"/>
        </a:p>
      </dgm:t>
    </dgm:pt>
    <dgm:pt modelId="{216DD9FD-F544-4EC6-96A9-CBA3F88B35A0}">
      <dgm:prSet phldrT="[Text]"/>
      <dgm:spPr/>
      <dgm:t>
        <a:bodyPr/>
        <a:lstStyle/>
        <a:p>
          <a:r>
            <a:rPr lang="en-US" dirty="0" smtClean="0"/>
            <a:t>Act 3: The change has occurred and a new status quo exists</a:t>
          </a:r>
          <a:endParaRPr lang="en-US" dirty="0"/>
        </a:p>
      </dgm:t>
    </dgm:pt>
    <dgm:pt modelId="{C39C85BB-183D-4B48-B5B1-E76917846B82}" type="parTrans" cxnId="{C37384E0-A192-4B54-ADC9-71FF21B69D74}">
      <dgm:prSet/>
      <dgm:spPr/>
      <dgm:t>
        <a:bodyPr/>
        <a:lstStyle/>
        <a:p>
          <a:endParaRPr lang="en-US"/>
        </a:p>
      </dgm:t>
    </dgm:pt>
    <dgm:pt modelId="{EBB88E77-4A9B-430C-8F61-D8D470545C7E}" type="sibTrans" cxnId="{C37384E0-A192-4B54-ADC9-71FF21B69D74}">
      <dgm:prSet/>
      <dgm:spPr/>
      <dgm:t>
        <a:bodyPr/>
        <a:lstStyle/>
        <a:p>
          <a:endParaRPr lang="en-US"/>
        </a:p>
      </dgm:t>
    </dgm:pt>
    <dgm:pt modelId="{F3C804E0-1B8B-4BF6-90CF-A72CC4248056}" type="pres">
      <dgm:prSet presAssocID="{52F0BDBE-E26D-425C-9A05-84F2A905225B}" presName="compositeShape" presStyleCnt="0">
        <dgm:presLayoutVars>
          <dgm:chMax val="7"/>
          <dgm:dir/>
          <dgm:resizeHandles val="exact"/>
        </dgm:presLayoutVars>
      </dgm:prSet>
      <dgm:spPr/>
    </dgm:pt>
    <dgm:pt modelId="{54028B27-5F82-4B65-B3DC-1D3B28735003}" type="pres">
      <dgm:prSet presAssocID="{52F0BDBE-E26D-425C-9A05-84F2A905225B}" presName="wedge1" presStyleLbl="node1" presStyleIdx="0" presStyleCnt="3"/>
      <dgm:spPr/>
      <dgm:t>
        <a:bodyPr/>
        <a:lstStyle/>
        <a:p>
          <a:endParaRPr lang="en-US"/>
        </a:p>
      </dgm:t>
    </dgm:pt>
    <dgm:pt modelId="{E047A3B0-9F00-4816-B350-545A651E18B2}" type="pres">
      <dgm:prSet presAssocID="{52F0BDBE-E26D-425C-9A05-84F2A905225B}" presName="wedge1Tx" presStyleLbl="node1" presStyleIdx="0" presStyleCnt="3">
        <dgm:presLayoutVars>
          <dgm:chMax val="0"/>
          <dgm:chPref val="0"/>
          <dgm:bulletEnabled val="1"/>
        </dgm:presLayoutVars>
      </dgm:prSet>
      <dgm:spPr/>
      <dgm:t>
        <a:bodyPr/>
        <a:lstStyle/>
        <a:p>
          <a:endParaRPr lang="en-US"/>
        </a:p>
      </dgm:t>
    </dgm:pt>
    <dgm:pt modelId="{E1402873-D1A0-4C33-AE79-140C936540E6}" type="pres">
      <dgm:prSet presAssocID="{52F0BDBE-E26D-425C-9A05-84F2A905225B}" presName="wedge2" presStyleLbl="node1" presStyleIdx="1" presStyleCnt="3"/>
      <dgm:spPr/>
      <dgm:t>
        <a:bodyPr/>
        <a:lstStyle/>
        <a:p>
          <a:endParaRPr lang="en-US"/>
        </a:p>
      </dgm:t>
    </dgm:pt>
    <dgm:pt modelId="{B8C072C9-D180-4F70-A458-0F9B7F7DC256}" type="pres">
      <dgm:prSet presAssocID="{52F0BDBE-E26D-425C-9A05-84F2A905225B}" presName="wedge2Tx" presStyleLbl="node1" presStyleIdx="1" presStyleCnt="3">
        <dgm:presLayoutVars>
          <dgm:chMax val="0"/>
          <dgm:chPref val="0"/>
          <dgm:bulletEnabled val="1"/>
        </dgm:presLayoutVars>
      </dgm:prSet>
      <dgm:spPr/>
      <dgm:t>
        <a:bodyPr/>
        <a:lstStyle/>
        <a:p>
          <a:endParaRPr lang="en-US"/>
        </a:p>
      </dgm:t>
    </dgm:pt>
    <dgm:pt modelId="{5D83DA32-C92D-4DB1-BEB6-D0114FA8B706}" type="pres">
      <dgm:prSet presAssocID="{52F0BDBE-E26D-425C-9A05-84F2A905225B}" presName="wedge3" presStyleLbl="node1" presStyleIdx="2" presStyleCnt="3" custScaleX="98995" custScaleY="105484"/>
      <dgm:spPr/>
      <dgm:t>
        <a:bodyPr/>
        <a:lstStyle/>
        <a:p>
          <a:endParaRPr lang="en-US"/>
        </a:p>
      </dgm:t>
    </dgm:pt>
    <dgm:pt modelId="{73FA9C06-CE2F-466D-98FF-87AC070B87ED}" type="pres">
      <dgm:prSet presAssocID="{52F0BDBE-E26D-425C-9A05-84F2A905225B}" presName="wedge3Tx" presStyleLbl="node1" presStyleIdx="2" presStyleCnt="3">
        <dgm:presLayoutVars>
          <dgm:chMax val="0"/>
          <dgm:chPref val="0"/>
          <dgm:bulletEnabled val="1"/>
        </dgm:presLayoutVars>
      </dgm:prSet>
      <dgm:spPr/>
      <dgm:t>
        <a:bodyPr/>
        <a:lstStyle/>
        <a:p>
          <a:endParaRPr lang="en-US"/>
        </a:p>
      </dgm:t>
    </dgm:pt>
  </dgm:ptLst>
  <dgm:cxnLst>
    <dgm:cxn modelId="{B6600EB4-2092-4198-9D3F-819B918CF296}" type="presOf" srcId="{52F0BDBE-E26D-425C-9A05-84F2A905225B}" destId="{F3C804E0-1B8B-4BF6-90CF-A72CC4248056}" srcOrd="0" destOrd="0" presId="urn:microsoft.com/office/officeart/2005/8/layout/chart3"/>
    <dgm:cxn modelId="{83831CDD-EED2-4EEF-B8A5-827701532248}" type="presOf" srcId="{216DD9FD-F544-4EC6-96A9-CBA3F88B35A0}" destId="{5D83DA32-C92D-4DB1-BEB6-D0114FA8B706}" srcOrd="0" destOrd="0" presId="urn:microsoft.com/office/officeart/2005/8/layout/chart3"/>
    <dgm:cxn modelId="{F87BBAEC-93E3-4DB8-8EFA-6EE554B20B87}" type="presOf" srcId="{3127C5EA-D1C8-4925-9AFB-6A072426C4D2}" destId="{54028B27-5F82-4B65-B3DC-1D3B28735003}" srcOrd="0" destOrd="0" presId="urn:microsoft.com/office/officeart/2005/8/layout/chart3"/>
    <dgm:cxn modelId="{24CA7D55-B664-4970-B50E-B525FF49EDE2}" type="presOf" srcId="{B715AF80-FF53-489D-B858-F28FE1992AC2}" destId="{B8C072C9-D180-4F70-A458-0F9B7F7DC256}" srcOrd="1" destOrd="0" presId="urn:microsoft.com/office/officeart/2005/8/layout/chart3"/>
    <dgm:cxn modelId="{74683FA7-591B-4471-92F4-AC8FEBA7F8B2}" srcId="{52F0BDBE-E26D-425C-9A05-84F2A905225B}" destId="{B715AF80-FF53-489D-B858-F28FE1992AC2}" srcOrd="1" destOrd="0" parTransId="{655D5D93-1D67-4448-AB41-C4DD06280240}" sibTransId="{27D12DE1-317E-4103-BA6D-29E3B555EF5F}"/>
    <dgm:cxn modelId="{DE0B8D08-838E-4EC1-AFAC-1B2F091FD5BB}" srcId="{52F0BDBE-E26D-425C-9A05-84F2A905225B}" destId="{3127C5EA-D1C8-4925-9AFB-6A072426C4D2}" srcOrd="0" destOrd="0" parTransId="{4759A6BC-1E96-4B76-B2E0-F367B75151DF}" sibTransId="{E2CEFADD-7965-4AB3-A038-EB204EA63BF1}"/>
    <dgm:cxn modelId="{C37384E0-A192-4B54-ADC9-71FF21B69D74}" srcId="{52F0BDBE-E26D-425C-9A05-84F2A905225B}" destId="{216DD9FD-F544-4EC6-96A9-CBA3F88B35A0}" srcOrd="2" destOrd="0" parTransId="{C39C85BB-183D-4B48-B5B1-E76917846B82}" sibTransId="{EBB88E77-4A9B-430C-8F61-D8D470545C7E}"/>
    <dgm:cxn modelId="{03D78214-544A-4DD3-A1FD-F6BEA6E6126D}" type="presOf" srcId="{3127C5EA-D1C8-4925-9AFB-6A072426C4D2}" destId="{E047A3B0-9F00-4816-B350-545A651E18B2}" srcOrd="1" destOrd="0" presId="urn:microsoft.com/office/officeart/2005/8/layout/chart3"/>
    <dgm:cxn modelId="{128BAE66-5998-4294-B06B-906AEB89CFC4}" type="presOf" srcId="{216DD9FD-F544-4EC6-96A9-CBA3F88B35A0}" destId="{73FA9C06-CE2F-466D-98FF-87AC070B87ED}" srcOrd="1" destOrd="0" presId="urn:microsoft.com/office/officeart/2005/8/layout/chart3"/>
    <dgm:cxn modelId="{DB594435-BA0D-484B-8325-AD0B108A4478}" type="presOf" srcId="{B715AF80-FF53-489D-B858-F28FE1992AC2}" destId="{E1402873-D1A0-4C33-AE79-140C936540E6}" srcOrd="0" destOrd="0" presId="urn:microsoft.com/office/officeart/2005/8/layout/chart3"/>
    <dgm:cxn modelId="{08BF57C3-D889-41F5-BAA1-3000CD1C4197}" type="presParOf" srcId="{F3C804E0-1B8B-4BF6-90CF-A72CC4248056}" destId="{54028B27-5F82-4B65-B3DC-1D3B28735003}" srcOrd="0" destOrd="0" presId="urn:microsoft.com/office/officeart/2005/8/layout/chart3"/>
    <dgm:cxn modelId="{68FF2111-70D2-4CA2-8155-80F0D082ED13}" type="presParOf" srcId="{F3C804E0-1B8B-4BF6-90CF-A72CC4248056}" destId="{E047A3B0-9F00-4816-B350-545A651E18B2}" srcOrd="1" destOrd="0" presId="urn:microsoft.com/office/officeart/2005/8/layout/chart3"/>
    <dgm:cxn modelId="{3295EFDB-1F27-4A27-B5D1-F92C52639A13}" type="presParOf" srcId="{F3C804E0-1B8B-4BF6-90CF-A72CC4248056}" destId="{E1402873-D1A0-4C33-AE79-140C936540E6}" srcOrd="2" destOrd="0" presId="urn:microsoft.com/office/officeart/2005/8/layout/chart3"/>
    <dgm:cxn modelId="{A5C8046D-4D4D-4F4B-A84B-D57C74B2086C}" type="presParOf" srcId="{F3C804E0-1B8B-4BF6-90CF-A72CC4248056}" destId="{B8C072C9-D180-4F70-A458-0F9B7F7DC256}" srcOrd="3" destOrd="0" presId="urn:microsoft.com/office/officeart/2005/8/layout/chart3"/>
    <dgm:cxn modelId="{75EA5AC3-911A-4461-81A3-B23BC8BA144D}" type="presParOf" srcId="{F3C804E0-1B8B-4BF6-90CF-A72CC4248056}" destId="{5D83DA32-C92D-4DB1-BEB6-D0114FA8B706}" srcOrd="4" destOrd="0" presId="urn:microsoft.com/office/officeart/2005/8/layout/chart3"/>
    <dgm:cxn modelId="{A7DFE868-530F-4AD3-80E3-323F3EE2747C}" type="presParOf" srcId="{F3C804E0-1B8B-4BF6-90CF-A72CC4248056}" destId="{73FA9C06-CE2F-466D-98FF-87AC070B87ED}" srcOrd="5" destOrd="0" presId="urn:microsoft.com/office/officeart/2005/8/layout/char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AB9D817-9194-4282-A765-95F87DF55F97}" type="doc">
      <dgm:prSet loTypeId="urn:microsoft.com/office/officeart/2005/8/layout/cycle8" loCatId="cycle" qsTypeId="urn:microsoft.com/office/officeart/2005/8/quickstyle/simple1" qsCatId="simple" csTypeId="urn:microsoft.com/office/officeart/2005/8/colors/colorful4" csCatId="colorful" phldr="1"/>
      <dgm:spPr/>
    </dgm:pt>
    <dgm:pt modelId="{7761955B-617C-427F-B930-40D201224AD1}">
      <dgm:prSet phldrT="[Text]"/>
      <dgm:spPr/>
      <dgm:t>
        <a:bodyPr/>
        <a:lstStyle/>
        <a:p>
          <a:r>
            <a:rPr lang="en-GB" dirty="0" smtClean="0"/>
            <a:t>A punning headline</a:t>
          </a:r>
          <a:endParaRPr lang="en-GB" dirty="0"/>
        </a:p>
      </dgm:t>
    </dgm:pt>
    <dgm:pt modelId="{117FDF91-AE10-48A8-8426-4FD652A95568}" type="parTrans" cxnId="{3C718550-E82C-4AB1-807B-1A5B8FB6C991}">
      <dgm:prSet/>
      <dgm:spPr/>
      <dgm:t>
        <a:bodyPr/>
        <a:lstStyle/>
        <a:p>
          <a:endParaRPr lang="en-GB"/>
        </a:p>
      </dgm:t>
    </dgm:pt>
    <dgm:pt modelId="{DB3D555A-08C3-4FCC-8FEF-732F384F62C3}" type="sibTrans" cxnId="{3C718550-E82C-4AB1-807B-1A5B8FB6C991}">
      <dgm:prSet/>
      <dgm:spPr/>
      <dgm:t>
        <a:bodyPr/>
        <a:lstStyle/>
        <a:p>
          <a:endParaRPr lang="en-GB"/>
        </a:p>
      </dgm:t>
    </dgm:pt>
    <dgm:pt modelId="{FEC432FA-6538-4958-8DBD-1ED26BC4EF97}">
      <dgm:prSet phldrT="[Text]"/>
      <dgm:spPr/>
      <dgm:t>
        <a:bodyPr/>
        <a:lstStyle/>
        <a:p>
          <a:r>
            <a:rPr lang="en-GB" dirty="0" smtClean="0"/>
            <a:t>Emotive language</a:t>
          </a:r>
          <a:endParaRPr lang="en-GB" dirty="0"/>
        </a:p>
      </dgm:t>
    </dgm:pt>
    <dgm:pt modelId="{06C21C8C-81C0-405C-9C04-97727BA4C9E7}" type="parTrans" cxnId="{B5A274C0-326E-4F7A-B69E-4F7BCADA223D}">
      <dgm:prSet/>
      <dgm:spPr/>
      <dgm:t>
        <a:bodyPr/>
        <a:lstStyle/>
        <a:p>
          <a:endParaRPr lang="en-GB"/>
        </a:p>
      </dgm:t>
    </dgm:pt>
    <dgm:pt modelId="{5EAF4663-3B99-47B5-AACB-926A4E806100}" type="sibTrans" cxnId="{B5A274C0-326E-4F7A-B69E-4F7BCADA223D}">
      <dgm:prSet/>
      <dgm:spPr/>
      <dgm:t>
        <a:bodyPr/>
        <a:lstStyle/>
        <a:p>
          <a:endParaRPr lang="en-GB"/>
        </a:p>
      </dgm:t>
    </dgm:pt>
    <dgm:pt modelId="{08C97A6A-F334-4932-B483-C7A4E4F75416}">
      <dgm:prSet phldrT="[Text]"/>
      <dgm:spPr/>
      <dgm:t>
        <a:bodyPr/>
        <a:lstStyle/>
        <a:p>
          <a:r>
            <a:rPr lang="en-GB" dirty="0" smtClean="0"/>
            <a:t>Rhetorical questions</a:t>
          </a:r>
          <a:endParaRPr lang="en-GB" dirty="0"/>
        </a:p>
      </dgm:t>
    </dgm:pt>
    <dgm:pt modelId="{DEE0706F-CBA4-4412-AEC4-2A254CDBB40B}" type="parTrans" cxnId="{9ADE32FA-14D2-4827-BC0D-6159215CB4E0}">
      <dgm:prSet/>
      <dgm:spPr/>
      <dgm:t>
        <a:bodyPr/>
        <a:lstStyle/>
        <a:p>
          <a:endParaRPr lang="en-GB"/>
        </a:p>
      </dgm:t>
    </dgm:pt>
    <dgm:pt modelId="{55603FAF-6F91-4462-9026-6B570C73FA6E}" type="sibTrans" cxnId="{9ADE32FA-14D2-4827-BC0D-6159215CB4E0}">
      <dgm:prSet/>
      <dgm:spPr/>
      <dgm:t>
        <a:bodyPr/>
        <a:lstStyle/>
        <a:p>
          <a:endParaRPr lang="en-GB"/>
        </a:p>
      </dgm:t>
    </dgm:pt>
    <dgm:pt modelId="{61E2FA64-A0C3-4E08-A895-55447A316285}">
      <dgm:prSet/>
      <dgm:spPr/>
      <dgm:t>
        <a:bodyPr/>
        <a:lstStyle/>
        <a:p>
          <a:r>
            <a:rPr lang="en-GB" dirty="0" smtClean="0"/>
            <a:t>Variety of punctuation and sentence length</a:t>
          </a:r>
          <a:endParaRPr lang="en-GB" dirty="0"/>
        </a:p>
      </dgm:t>
    </dgm:pt>
    <dgm:pt modelId="{A2A2ED85-8709-487D-8F6F-8552277595BA}" type="parTrans" cxnId="{7633C3E2-50A3-45C7-BD05-C13536340B62}">
      <dgm:prSet/>
      <dgm:spPr/>
      <dgm:t>
        <a:bodyPr/>
        <a:lstStyle/>
        <a:p>
          <a:endParaRPr lang="en-GB"/>
        </a:p>
      </dgm:t>
    </dgm:pt>
    <dgm:pt modelId="{03B20BE9-5B4A-491A-BF6F-EF9F4C2661D9}" type="sibTrans" cxnId="{7633C3E2-50A3-45C7-BD05-C13536340B62}">
      <dgm:prSet/>
      <dgm:spPr/>
      <dgm:t>
        <a:bodyPr/>
        <a:lstStyle/>
        <a:p>
          <a:endParaRPr lang="en-GB"/>
        </a:p>
      </dgm:t>
    </dgm:pt>
    <dgm:pt modelId="{FAC06DCB-DC5C-4784-B67F-01B9887E5D20}">
      <dgm:prSet/>
      <dgm:spPr/>
      <dgm:t>
        <a:bodyPr/>
        <a:lstStyle/>
        <a:p>
          <a:r>
            <a:rPr lang="en-GB" dirty="0" smtClean="0"/>
            <a:t>imperatives</a:t>
          </a:r>
          <a:endParaRPr lang="en-GB" dirty="0"/>
        </a:p>
      </dgm:t>
    </dgm:pt>
    <dgm:pt modelId="{094F67D0-FEC8-4FAD-9BF5-687ED2A646C1}" type="parTrans" cxnId="{02BD16E9-945B-4E2E-92AB-9C0869BB60D9}">
      <dgm:prSet/>
      <dgm:spPr/>
      <dgm:t>
        <a:bodyPr/>
        <a:lstStyle/>
        <a:p>
          <a:endParaRPr lang="en-GB"/>
        </a:p>
      </dgm:t>
    </dgm:pt>
    <dgm:pt modelId="{B455BB9C-C2A6-42A8-BEC6-747A617750B7}" type="sibTrans" cxnId="{02BD16E9-945B-4E2E-92AB-9C0869BB60D9}">
      <dgm:prSet/>
      <dgm:spPr/>
      <dgm:t>
        <a:bodyPr/>
        <a:lstStyle/>
        <a:p>
          <a:endParaRPr lang="en-GB"/>
        </a:p>
      </dgm:t>
    </dgm:pt>
    <dgm:pt modelId="{1A607CA7-4025-44AA-8009-4DC6FC47A89C}">
      <dgm:prSet/>
      <dgm:spPr/>
      <dgm:t>
        <a:bodyPr/>
        <a:lstStyle/>
        <a:p>
          <a:r>
            <a:rPr lang="en-GB" dirty="0" smtClean="0"/>
            <a:t>Use of person to engage</a:t>
          </a:r>
          <a:endParaRPr lang="en-GB" dirty="0"/>
        </a:p>
      </dgm:t>
    </dgm:pt>
    <dgm:pt modelId="{B19F56D3-E3D0-40D9-855D-B69A03553E81}" type="parTrans" cxnId="{F01AEDFE-EB67-4F4F-AACE-B53FAA492ADC}">
      <dgm:prSet/>
      <dgm:spPr/>
      <dgm:t>
        <a:bodyPr/>
        <a:lstStyle/>
        <a:p>
          <a:endParaRPr lang="en-GB"/>
        </a:p>
      </dgm:t>
    </dgm:pt>
    <dgm:pt modelId="{AF6A8D88-7FC7-4932-B0B4-23131E020295}" type="sibTrans" cxnId="{F01AEDFE-EB67-4F4F-AACE-B53FAA492ADC}">
      <dgm:prSet/>
      <dgm:spPr/>
      <dgm:t>
        <a:bodyPr/>
        <a:lstStyle/>
        <a:p>
          <a:endParaRPr lang="en-GB"/>
        </a:p>
      </dgm:t>
    </dgm:pt>
    <dgm:pt modelId="{F9190E0D-357B-4CAF-A22F-CF03D76CF554}">
      <dgm:prSet/>
      <dgm:spPr/>
      <dgm:t>
        <a:bodyPr/>
        <a:lstStyle/>
        <a:p>
          <a:r>
            <a:rPr lang="en-GB" dirty="0" smtClean="0"/>
            <a:t>hyperbole</a:t>
          </a:r>
          <a:endParaRPr lang="en-GB" dirty="0"/>
        </a:p>
      </dgm:t>
    </dgm:pt>
    <dgm:pt modelId="{731489AE-F1CD-4805-8A40-441321723323}" type="parTrans" cxnId="{6F7E1463-6770-40C9-AC54-72E3242CC8D5}">
      <dgm:prSet/>
      <dgm:spPr/>
      <dgm:t>
        <a:bodyPr/>
        <a:lstStyle/>
        <a:p>
          <a:endParaRPr lang="en-GB"/>
        </a:p>
      </dgm:t>
    </dgm:pt>
    <dgm:pt modelId="{190DFB20-96A2-4589-A608-FC809DA990CD}" type="sibTrans" cxnId="{6F7E1463-6770-40C9-AC54-72E3242CC8D5}">
      <dgm:prSet/>
      <dgm:spPr/>
      <dgm:t>
        <a:bodyPr/>
        <a:lstStyle/>
        <a:p>
          <a:endParaRPr lang="en-GB"/>
        </a:p>
      </dgm:t>
    </dgm:pt>
    <dgm:pt modelId="{017676B4-2D58-4428-99E6-149FC22DCBC7}" type="pres">
      <dgm:prSet presAssocID="{AAB9D817-9194-4282-A765-95F87DF55F97}" presName="compositeShape" presStyleCnt="0">
        <dgm:presLayoutVars>
          <dgm:chMax val="7"/>
          <dgm:dir/>
          <dgm:resizeHandles val="exact"/>
        </dgm:presLayoutVars>
      </dgm:prSet>
      <dgm:spPr/>
    </dgm:pt>
    <dgm:pt modelId="{F85DB0B4-C9F4-41A5-ACB8-5C4B97C8FC92}" type="pres">
      <dgm:prSet presAssocID="{AAB9D817-9194-4282-A765-95F87DF55F97}" presName="wedge1" presStyleLbl="node1" presStyleIdx="0" presStyleCnt="7"/>
      <dgm:spPr/>
      <dgm:t>
        <a:bodyPr/>
        <a:lstStyle/>
        <a:p>
          <a:endParaRPr lang="en-US"/>
        </a:p>
      </dgm:t>
    </dgm:pt>
    <dgm:pt modelId="{0956EC52-36E2-40C0-9D40-3A37D319B085}" type="pres">
      <dgm:prSet presAssocID="{AAB9D817-9194-4282-A765-95F87DF55F97}" presName="dummy1a" presStyleCnt="0"/>
      <dgm:spPr/>
    </dgm:pt>
    <dgm:pt modelId="{6D5AADA6-B66B-451C-8B87-323E2A835C8D}" type="pres">
      <dgm:prSet presAssocID="{AAB9D817-9194-4282-A765-95F87DF55F97}" presName="dummy1b" presStyleCnt="0"/>
      <dgm:spPr/>
    </dgm:pt>
    <dgm:pt modelId="{25C42444-D9A1-4FDE-B20A-CFA9823350D1}" type="pres">
      <dgm:prSet presAssocID="{AAB9D817-9194-4282-A765-95F87DF55F97}" presName="wedge1Tx" presStyleLbl="node1" presStyleIdx="0" presStyleCnt="7">
        <dgm:presLayoutVars>
          <dgm:chMax val="0"/>
          <dgm:chPref val="0"/>
          <dgm:bulletEnabled val="1"/>
        </dgm:presLayoutVars>
      </dgm:prSet>
      <dgm:spPr/>
      <dgm:t>
        <a:bodyPr/>
        <a:lstStyle/>
        <a:p>
          <a:endParaRPr lang="en-US"/>
        </a:p>
      </dgm:t>
    </dgm:pt>
    <dgm:pt modelId="{07143030-35E3-4DDE-9293-E7473C8F4880}" type="pres">
      <dgm:prSet presAssocID="{AAB9D817-9194-4282-A765-95F87DF55F97}" presName="wedge2" presStyleLbl="node1" presStyleIdx="1" presStyleCnt="7"/>
      <dgm:spPr/>
      <dgm:t>
        <a:bodyPr/>
        <a:lstStyle/>
        <a:p>
          <a:endParaRPr lang="en-US"/>
        </a:p>
      </dgm:t>
    </dgm:pt>
    <dgm:pt modelId="{62EE851D-39C2-45B9-A4AF-7CFF369C4CD3}" type="pres">
      <dgm:prSet presAssocID="{AAB9D817-9194-4282-A765-95F87DF55F97}" presName="dummy2a" presStyleCnt="0"/>
      <dgm:spPr/>
    </dgm:pt>
    <dgm:pt modelId="{44690CF4-9DFC-49CA-9A76-16B3EBEACFD2}" type="pres">
      <dgm:prSet presAssocID="{AAB9D817-9194-4282-A765-95F87DF55F97}" presName="dummy2b" presStyleCnt="0"/>
      <dgm:spPr/>
    </dgm:pt>
    <dgm:pt modelId="{A6F7E8BA-B2A5-4300-9E0C-3E047C97D675}" type="pres">
      <dgm:prSet presAssocID="{AAB9D817-9194-4282-A765-95F87DF55F97}" presName="wedge2Tx" presStyleLbl="node1" presStyleIdx="1" presStyleCnt="7">
        <dgm:presLayoutVars>
          <dgm:chMax val="0"/>
          <dgm:chPref val="0"/>
          <dgm:bulletEnabled val="1"/>
        </dgm:presLayoutVars>
      </dgm:prSet>
      <dgm:spPr/>
      <dgm:t>
        <a:bodyPr/>
        <a:lstStyle/>
        <a:p>
          <a:endParaRPr lang="en-US"/>
        </a:p>
      </dgm:t>
    </dgm:pt>
    <dgm:pt modelId="{89E86DD4-4890-40AA-A60D-05A81706BC83}" type="pres">
      <dgm:prSet presAssocID="{AAB9D817-9194-4282-A765-95F87DF55F97}" presName="wedge3" presStyleLbl="node1" presStyleIdx="2" presStyleCnt="7"/>
      <dgm:spPr/>
      <dgm:t>
        <a:bodyPr/>
        <a:lstStyle/>
        <a:p>
          <a:endParaRPr lang="en-US"/>
        </a:p>
      </dgm:t>
    </dgm:pt>
    <dgm:pt modelId="{1973C70B-3D24-4A6E-9524-A6801C178D7A}" type="pres">
      <dgm:prSet presAssocID="{AAB9D817-9194-4282-A765-95F87DF55F97}" presName="dummy3a" presStyleCnt="0"/>
      <dgm:spPr/>
    </dgm:pt>
    <dgm:pt modelId="{5DA691FD-84AA-40C9-A1AD-C80CA1813A2D}" type="pres">
      <dgm:prSet presAssocID="{AAB9D817-9194-4282-A765-95F87DF55F97}" presName="dummy3b" presStyleCnt="0"/>
      <dgm:spPr/>
    </dgm:pt>
    <dgm:pt modelId="{C287B267-C11E-45FC-81D3-F526BAAFF2F8}" type="pres">
      <dgm:prSet presAssocID="{AAB9D817-9194-4282-A765-95F87DF55F97}" presName="wedge3Tx" presStyleLbl="node1" presStyleIdx="2" presStyleCnt="7">
        <dgm:presLayoutVars>
          <dgm:chMax val="0"/>
          <dgm:chPref val="0"/>
          <dgm:bulletEnabled val="1"/>
        </dgm:presLayoutVars>
      </dgm:prSet>
      <dgm:spPr/>
      <dgm:t>
        <a:bodyPr/>
        <a:lstStyle/>
        <a:p>
          <a:endParaRPr lang="en-US"/>
        </a:p>
      </dgm:t>
    </dgm:pt>
    <dgm:pt modelId="{9A50038C-2009-4F1C-A5E7-3041A5CD169E}" type="pres">
      <dgm:prSet presAssocID="{AAB9D817-9194-4282-A765-95F87DF55F97}" presName="wedge4" presStyleLbl="node1" presStyleIdx="3" presStyleCnt="7"/>
      <dgm:spPr/>
      <dgm:t>
        <a:bodyPr/>
        <a:lstStyle/>
        <a:p>
          <a:endParaRPr lang="en-US"/>
        </a:p>
      </dgm:t>
    </dgm:pt>
    <dgm:pt modelId="{2086B465-550C-4581-864E-B4325C74631E}" type="pres">
      <dgm:prSet presAssocID="{AAB9D817-9194-4282-A765-95F87DF55F97}" presName="dummy4a" presStyleCnt="0"/>
      <dgm:spPr/>
    </dgm:pt>
    <dgm:pt modelId="{B472EAB2-B862-4A07-BC51-CD653E6425EF}" type="pres">
      <dgm:prSet presAssocID="{AAB9D817-9194-4282-A765-95F87DF55F97}" presName="dummy4b" presStyleCnt="0"/>
      <dgm:spPr/>
    </dgm:pt>
    <dgm:pt modelId="{DCF891F3-0B86-4606-AF50-93EA0C888E9A}" type="pres">
      <dgm:prSet presAssocID="{AAB9D817-9194-4282-A765-95F87DF55F97}" presName="wedge4Tx" presStyleLbl="node1" presStyleIdx="3" presStyleCnt="7">
        <dgm:presLayoutVars>
          <dgm:chMax val="0"/>
          <dgm:chPref val="0"/>
          <dgm:bulletEnabled val="1"/>
        </dgm:presLayoutVars>
      </dgm:prSet>
      <dgm:spPr/>
      <dgm:t>
        <a:bodyPr/>
        <a:lstStyle/>
        <a:p>
          <a:endParaRPr lang="en-US"/>
        </a:p>
      </dgm:t>
    </dgm:pt>
    <dgm:pt modelId="{1A0E830E-D6CE-4CAF-B833-A6BE1D20312B}" type="pres">
      <dgm:prSet presAssocID="{AAB9D817-9194-4282-A765-95F87DF55F97}" presName="wedge5" presStyleLbl="node1" presStyleIdx="4" presStyleCnt="7"/>
      <dgm:spPr/>
      <dgm:t>
        <a:bodyPr/>
        <a:lstStyle/>
        <a:p>
          <a:endParaRPr lang="en-US"/>
        </a:p>
      </dgm:t>
    </dgm:pt>
    <dgm:pt modelId="{8AC3CD4D-17C2-4A79-A962-F98325A1F2D0}" type="pres">
      <dgm:prSet presAssocID="{AAB9D817-9194-4282-A765-95F87DF55F97}" presName="dummy5a" presStyleCnt="0"/>
      <dgm:spPr/>
    </dgm:pt>
    <dgm:pt modelId="{FE84C7BF-82E0-4F31-A143-C09DAFB0E143}" type="pres">
      <dgm:prSet presAssocID="{AAB9D817-9194-4282-A765-95F87DF55F97}" presName="dummy5b" presStyleCnt="0"/>
      <dgm:spPr/>
    </dgm:pt>
    <dgm:pt modelId="{9AFBC7EF-09C4-4FCB-A588-5A08C377F438}" type="pres">
      <dgm:prSet presAssocID="{AAB9D817-9194-4282-A765-95F87DF55F97}" presName="wedge5Tx" presStyleLbl="node1" presStyleIdx="4" presStyleCnt="7">
        <dgm:presLayoutVars>
          <dgm:chMax val="0"/>
          <dgm:chPref val="0"/>
          <dgm:bulletEnabled val="1"/>
        </dgm:presLayoutVars>
      </dgm:prSet>
      <dgm:spPr/>
      <dgm:t>
        <a:bodyPr/>
        <a:lstStyle/>
        <a:p>
          <a:endParaRPr lang="en-US"/>
        </a:p>
      </dgm:t>
    </dgm:pt>
    <dgm:pt modelId="{8C0A2AB0-A929-40E1-9B74-27457712EABD}" type="pres">
      <dgm:prSet presAssocID="{AAB9D817-9194-4282-A765-95F87DF55F97}" presName="wedge6" presStyleLbl="node1" presStyleIdx="5" presStyleCnt="7"/>
      <dgm:spPr/>
      <dgm:t>
        <a:bodyPr/>
        <a:lstStyle/>
        <a:p>
          <a:endParaRPr lang="en-US"/>
        </a:p>
      </dgm:t>
    </dgm:pt>
    <dgm:pt modelId="{A5B4980A-7370-46D5-8576-83A5DB568FA0}" type="pres">
      <dgm:prSet presAssocID="{AAB9D817-9194-4282-A765-95F87DF55F97}" presName="dummy6a" presStyleCnt="0"/>
      <dgm:spPr/>
    </dgm:pt>
    <dgm:pt modelId="{D535679B-55D2-474E-A817-D6F0AC0648E3}" type="pres">
      <dgm:prSet presAssocID="{AAB9D817-9194-4282-A765-95F87DF55F97}" presName="dummy6b" presStyleCnt="0"/>
      <dgm:spPr/>
    </dgm:pt>
    <dgm:pt modelId="{71A90DCE-A9CB-418B-A14B-7CB3C620BCFC}" type="pres">
      <dgm:prSet presAssocID="{AAB9D817-9194-4282-A765-95F87DF55F97}" presName="wedge6Tx" presStyleLbl="node1" presStyleIdx="5" presStyleCnt="7">
        <dgm:presLayoutVars>
          <dgm:chMax val="0"/>
          <dgm:chPref val="0"/>
          <dgm:bulletEnabled val="1"/>
        </dgm:presLayoutVars>
      </dgm:prSet>
      <dgm:spPr/>
      <dgm:t>
        <a:bodyPr/>
        <a:lstStyle/>
        <a:p>
          <a:endParaRPr lang="en-US"/>
        </a:p>
      </dgm:t>
    </dgm:pt>
    <dgm:pt modelId="{E008DE17-69A0-49E5-907C-EB1D2ADE7299}" type="pres">
      <dgm:prSet presAssocID="{AAB9D817-9194-4282-A765-95F87DF55F97}" presName="wedge7" presStyleLbl="node1" presStyleIdx="6" presStyleCnt="7" custLinFactNeighborX="-518" custLinFactNeighborY="-518"/>
      <dgm:spPr/>
      <dgm:t>
        <a:bodyPr/>
        <a:lstStyle/>
        <a:p>
          <a:endParaRPr lang="en-US"/>
        </a:p>
      </dgm:t>
    </dgm:pt>
    <dgm:pt modelId="{DCDEA240-A832-4B78-8272-F6788527F8D9}" type="pres">
      <dgm:prSet presAssocID="{AAB9D817-9194-4282-A765-95F87DF55F97}" presName="dummy7a" presStyleCnt="0"/>
      <dgm:spPr/>
    </dgm:pt>
    <dgm:pt modelId="{4CB618DB-7661-4084-ADC6-0557A4A09EB9}" type="pres">
      <dgm:prSet presAssocID="{AAB9D817-9194-4282-A765-95F87DF55F97}" presName="dummy7b" presStyleCnt="0"/>
      <dgm:spPr/>
    </dgm:pt>
    <dgm:pt modelId="{7CEB724F-002D-4F1F-8A77-D2523AE79E54}" type="pres">
      <dgm:prSet presAssocID="{AAB9D817-9194-4282-A765-95F87DF55F97}" presName="wedge7Tx" presStyleLbl="node1" presStyleIdx="6" presStyleCnt="7">
        <dgm:presLayoutVars>
          <dgm:chMax val="0"/>
          <dgm:chPref val="0"/>
          <dgm:bulletEnabled val="1"/>
        </dgm:presLayoutVars>
      </dgm:prSet>
      <dgm:spPr/>
      <dgm:t>
        <a:bodyPr/>
        <a:lstStyle/>
        <a:p>
          <a:endParaRPr lang="en-US"/>
        </a:p>
      </dgm:t>
    </dgm:pt>
    <dgm:pt modelId="{8CE53D20-5273-44FE-B48B-EEB7AE9B699F}" type="pres">
      <dgm:prSet presAssocID="{AF6A8D88-7FC7-4932-B0B4-23131E020295}" presName="arrowWedge1" presStyleLbl="fgSibTrans2D1" presStyleIdx="0" presStyleCnt="7"/>
      <dgm:spPr/>
    </dgm:pt>
    <dgm:pt modelId="{710F61A5-0229-4581-AE93-99218B3DCEEF}" type="pres">
      <dgm:prSet presAssocID="{DB3D555A-08C3-4FCC-8FEF-732F384F62C3}" presName="arrowWedge2" presStyleLbl="fgSibTrans2D1" presStyleIdx="1" presStyleCnt="7"/>
      <dgm:spPr/>
    </dgm:pt>
    <dgm:pt modelId="{57D2F0BB-F556-4DB2-8518-AF4174804317}" type="pres">
      <dgm:prSet presAssocID="{5EAF4663-3B99-47B5-AACB-926A4E806100}" presName="arrowWedge3" presStyleLbl="fgSibTrans2D1" presStyleIdx="2" presStyleCnt="7"/>
      <dgm:spPr/>
    </dgm:pt>
    <dgm:pt modelId="{4E8D3ED2-B68F-4D8C-8858-549A0D266BC7}" type="pres">
      <dgm:prSet presAssocID="{03B20BE9-5B4A-491A-BF6F-EF9F4C2661D9}" presName="arrowWedge4" presStyleLbl="fgSibTrans2D1" presStyleIdx="3" presStyleCnt="7"/>
      <dgm:spPr/>
    </dgm:pt>
    <dgm:pt modelId="{EEFAA533-8C6B-4BA4-B516-1DD32D814249}" type="pres">
      <dgm:prSet presAssocID="{B455BB9C-C2A6-42A8-BEC6-747A617750B7}" presName="arrowWedge5" presStyleLbl="fgSibTrans2D1" presStyleIdx="4" presStyleCnt="7"/>
      <dgm:spPr/>
    </dgm:pt>
    <dgm:pt modelId="{49B4C1F3-5F6A-4409-9A12-EA8F7F19DD34}" type="pres">
      <dgm:prSet presAssocID="{190DFB20-96A2-4589-A608-FC809DA990CD}" presName="arrowWedge6" presStyleLbl="fgSibTrans2D1" presStyleIdx="5" presStyleCnt="7"/>
      <dgm:spPr/>
    </dgm:pt>
    <dgm:pt modelId="{F86AA739-7965-44EA-88BD-1F4D42934DC3}" type="pres">
      <dgm:prSet presAssocID="{55603FAF-6F91-4462-9026-6B570C73FA6E}" presName="arrowWedge7" presStyleLbl="fgSibTrans2D1" presStyleIdx="6" presStyleCnt="7"/>
      <dgm:spPr/>
    </dgm:pt>
  </dgm:ptLst>
  <dgm:cxnLst>
    <dgm:cxn modelId="{9CE36465-4F4D-4D18-B0AB-1C8C9651FCDD}" type="presOf" srcId="{7761955B-617C-427F-B930-40D201224AD1}" destId="{A6F7E8BA-B2A5-4300-9E0C-3E047C97D675}" srcOrd="1" destOrd="0" presId="urn:microsoft.com/office/officeart/2005/8/layout/cycle8"/>
    <dgm:cxn modelId="{F89CC219-0E08-4AAF-8B71-1428B7018E1B}" type="presOf" srcId="{61E2FA64-A0C3-4E08-A895-55447A316285}" destId="{9A50038C-2009-4F1C-A5E7-3041A5CD169E}" srcOrd="0" destOrd="0" presId="urn:microsoft.com/office/officeart/2005/8/layout/cycle8"/>
    <dgm:cxn modelId="{8040B4C4-2E64-435A-9851-F8A5243434AB}" type="presOf" srcId="{AAB9D817-9194-4282-A765-95F87DF55F97}" destId="{017676B4-2D58-4428-99E6-149FC22DCBC7}" srcOrd="0" destOrd="0" presId="urn:microsoft.com/office/officeart/2005/8/layout/cycle8"/>
    <dgm:cxn modelId="{722E8687-6653-4961-9CFE-12CBA87D4D4D}" type="presOf" srcId="{FAC06DCB-DC5C-4784-B67F-01B9887E5D20}" destId="{9AFBC7EF-09C4-4FCB-A588-5A08C377F438}" srcOrd="1" destOrd="0" presId="urn:microsoft.com/office/officeart/2005/8/layout/cycle8"/>
    <dgm:cxn modelId="{02BD16E9-945B-4E2E-92AB-9C0869BB60D9}" srcId="{AAB9D817-9194-4282-A765-95F87DF55F97}" destId="{FAC06DCB-DC5C-4784-B67F-01B9887E5D20}" srcOrd="4" destOrd="0" parTransId="{094F67D0-FEC8-4FAD-9BF5-687ED2A646C1}" sibTransId="{B455BB9C-C2A6-42A8-BEC6-747A617750B7}"/>
    <dgm:cxn modelId="{F01AEDFE-EB67-4F4F-AACE-B53FAA492ADC}" srcId="{AAB9D817-9194-4282-A765-95F87DF55F97}" destId="{1A607CA7-4025-44AA-8009-4DC6FC47A89C}" srcOrd="0" destOrd="0" parTransId="{B19F56D3-E3D0-40D9-855D-B69A03553E81}" sibTransId="{AF6A8D88-7FC7-4932-B0B4-23131E020295}"/>
    <dgm:cxn modelId="{EBE3FE86-D23C-4017-A958-B35BE777F567}" type="presOf" srcId="{FEC432FA-6538-4958-8DBD-1ED26BC4EF97}" destId="{89E86DD4-4890-40AA-A60D-05A81706BC83}" srcOrd="0" destOrd="0" presId="urn:microsoft.com/office/officeart/2005/8/layout/cycle8"/>
    <dgm:cxn modelId="{4FAB1FC4-6712-4A92-930D-B4F0F16961B4}" type="presOf" srcId="{7761955B-617C-427F-B930-40D201224AD1}" destId="{07143030-35E3-4DDE-9293-E7473C8F4880}" srcOrd="0" destOrd="0" presId="urn:microsoft.com/office/officeart/2005/8/layout/cycle8"/>
    <dgm:cxn modelId="{D1F2082C-ED63-4958-84C9-D925DD62603C}" type="presOf" srcId="{61E2FA64-A0C3-4E08-A895-55447A316285}" destId="{DCF891F3-0B86-4606-AF50-93EA0C888E9A}" srcOrd="1" destOrd="0" presId="urn:microsoft.com/office/officeart/2005/8/layout/cycle8"/>
    <dgm:cxn modelId="{3C718550-E82C-4AB1-807B-1A5B8FB6C991}" srcId="{AAB9D817-9194-4282-A765-95F87DF55F97}" destId="{7761955B-617C-427F-B930-40D201224AD1}" srcOrd="1" destOrd="0" parTransId="{117FDF91-AE10-48A8-8426-4FD652A95568}" sibTransId="{DB3D555A-08C3-4FCC-8FEF-732F384F62C3}"/>
    <dgm:cxn modelId="{B502FE78-9EB8-41E4-8B47-DCC2D32597D6}" type="presOf" srcId="{08C97A6A-F334-4932-B483-C7A4E4F75416}" destId="{E008DE17-69A0-49E5-907C-EB1D2ADE7299}" srcOrd="0" destOrd="0" presId="urn:microsoft.com/office/officeart/2005/8/layout/cycle8"/>
    <dgm:cxn modelId="{FDA150FE-0FD3-4BB3-BCC3-5BFCB9425EFC}" type="presOf" srcId="{1A607CA7-4025-44AA-8009-4DC6FC47A89C}" destId="{F85DB0B4-C9F4-41A5-ACB8-5C4B97C8FC92}" srcOrd="0" destOrd="0" presId="urn:microsoft.com/office/officeart/2005/8/layout/cycle8"/>
    <dgm:cxn modelId="{6F7E1463-6770-40C9-AC54-72E3242CC8D5}" srcId="{AAB9D817-9194-4282-A765-95F87DF55F97}" destId="{F9190E0D-357B-4CAF-A22F-CF03D76CF554}" srcOrd="5" destOrd="0" parTransId="{731489AE-F1CD-4805-8A40-441321723323}" sibTransId="{190DFB20-96A2-4589-A608-FC809DA990CD}"/>
    <dgm:cxn modelId="{2474510D-0C00-406A-BA05-A65D8645097A}" type="presOf" srcId="{1A607CA7-4025-44AA-8009-4DC6FC47A89C}" destId="{25C42444-D9A1-4FDE-B20A-CFA9823350D1}" srcOrd="1" destOrd="0" presId="urn:microsoft.com/office/officeart/2005/8/layout/cycle8"/>
    <dgm:cxn modelId="{71007214-EF85-4745-9BD1-1B20357C234C}" type="presOf" srcId="{F9190E0D-357B-4CAF-A22F-CF03D76CF554}" destId="{71A90DCE-A9CB-418B-A14B-7CB3C620BCFC}" srcOrd="1" destOrd="0" presId="urn:microsoft.com/office/officeart/2005/8/layout/cycle8"/>
    <dgm:cxn modelId="{748E6697-6313-4DD9-9290-EFD344375C4A}" type="presOf" srcId="{FAC06DCB-DC5C-4784-B67F-01B9887E5D20}" destId="{1A0E830E-D6CE-4CAF-B833-A6BE1D20312B}" srcOrd="0" destOrd="0" presId="urn:microsoft.com/office/officeart/2005/8/layout/cycle8"/>
    <dgm:cxn modelId="{B5A274C0-326E-4F7A-B69E-4F7BCADA223D}" srcId="{AAB9D817-9194-4282-A765-95F87DF55F97}" destId="{FEC432FA-6538-4958-8DBD-1ED26BC4EF97}" srcOrd="2" destOrd="0" parTransId="{06C21C8C-81C0-405C-9C04-97727BA4C9E7}" sibTransId="{5EAF4663-3B99-47B5-AACB-926A4E806100}"/>
    <dgm:cxn modelId="{462FC2D8-4654-4220-8D71-24CACFDB654C}" type="presOf" srcId="{08C97A6A-F334-4932-B483-C7A4E4F75416}" destId="{7CEB724F-002D-4F1F-8A77-D2523AE79E54}" srcOrd="1" destOrd="0" presId="urn:microsoft.com/office/officeart/2005/8/layout/cycle8"/>
    <dgm:cxn modelId="{7633C3E2-50A3-45C7-BD05-C13536340B62}" srcId="{AAB9D817-9194-4282-A765-95F87DF55F97}" destId="{61E2FA64-A0C3-4E08-A895-55447A316285}" srcOrd="3" destOrd="0" parTransId="{A2A2ED85-8709-487D-8F6F-8552277595BA}" sibTransId="{03B20BE9-5B4A-491A-BF6F-EF9F4C2661D9}"/>
    <dgm:cxn modelId="{ED67DA87-C187-4BB6-B89F-C70CEA03F0FF}" type="presOf" srcId="{FEC432FA-6538-4958-8DBD-1ED26BC4EF97}" destId="{C287B267-C11E-45FC-81D3-F526BAAFF2F8}" srcOrd="1" destOrd="0" presId="urn:microsoft.com/office/officeart/2005/8/layout/cycle8"/>
    <dgm:cxn modelId="{D94F1574-987A-419C-9007-749A1B3CF2E6}" type="presOf" srcId="{F9190E0D-357B-4CAF-A22F-CF03D76CF554}" destId="{8C0A2AB0-A929-40E1-9B74-27457712EABD}" srcOrd="0" destOrd="0" presId="urn:microsoft.com/office/officeart/2005/8/layout/cycle8"/>
    <dgm:cxn modelId="{9ADE32FA-14D2-4827-BC0D-6159215CB4E0}" srcId="{AAB9D817-9194-4282-A765-95F87DF55F97}" destId="{08C97A6A-F334-4932-B483-C7A4E4F75416}" srcOrd="6" destOrd="0" parTransId="{DEE0706F-CBA4-4412-AEC4-2A254CDBB40B}" sibTransId="{55603FAF-6F91-4462-9026-6B570C73FA6E}"/>
    <dgm:cxn modelId="{8FBB38C6-59A2-4ED8-8591-8CECCCCC12A3}" type="presParOf" srcId="{017676B4-2D58-4428-99E6-149FC22DCBC7}" destId="{F85DB0B4-C9F4-41A5-ACB8-5C4B97C8FC92}" srcOrd="0" destOrd="0" presId="urn:microsoft.com/office/officeart/2005/8/layout/cycle8"/>
    <dgm:cxn modelId="{D0243494-7332-4D18-8215-07C53853FD86}" type="presParOf" srcId="{017676B4-2D58-4428-99E6-149FC22DCBC7}" destId="{0956EC52-36E2-40C0-9D40-3A37D319B085}" srcOrd="1" destOrd="0" presId="urn:microsoft.com/office/officeart/2005/8/layout/cycle8"/>
    <dgm:cxn modelId="{C5AEC4A0-03F5-45AA-848B-EB2431A02CC7}" type="presParOf" srcId="{017676B4-2D58-4428-99E6-149FC22DCBC7}" destId="{6D5AADA6-B66B-451C-8B87-323E2A835C8D}" srcOrd="2" destOrd="0" presId="urn:microsoft.com/office/officeart/2005/8/layout/cycle8"/>
    <dgm:cxn modelId="{0F0C6FE8-C728-4D20-95B7-F70F20E40857}" type="presParOf" srcId="{017676B4-2D58-4428-99E6-149FC22DCBC7}" destId="{25C42444-D9A1-4FDE-B20A-CFA9823350D1}" srcOrd="3" destOrd="0" presId="urn:microsoft.com/office/officeart/2005/8/layout/cycle8"/>
    <dgm:cxn modelId="{32E1D463-8635-454D-8E2C-7A64A27E50F1}" type="presParOf" srcId="{017676B4-2D58-4428-99E6-149FC22DCBC7}" destId="{07143030-35E3-4DDE-9293-E7473C8F4880}" srcOrd="4" destOrd="0" presId="urn:microsoft.com/office/officeart/2005/8/layout/cycle8"/>
    <dgm:cxn modelId="{0858931A-59B3-482D-B38E-F59291967C53}" type="presParOf" srcId="{017676B4-2D58-4428-99E6-149FC22DCBC7}" destId="{62EE851D-39C2-45B9-A4AF-7CFF369C4CD3}" srcOrd="5" destOrd="0" presId="urn:microsoft.com/office/officeart/2005/8/layout/cycle8"/>
    <dgm:cxn modelId="{152F39BF-EEC9-4BC2-A6A4-062BD2E0CFE2}" type="presParOf" srcId="{017676B4-2D58-4428-99E6-149FC22DCBC7}" destId="{44690CF4-9DFC-49CA-9A76-16B3EBEACFD2}" srcOrd="6" destOrd="0" presId="urn:microsoft.com/office/officeart/2005/8/layout/cycle8"/>
    <dgm:cxn modelId="{D479F1F6-E339-416D-B8C5-A2B8A28FD968}" type="presParOf" srcId="{017676B4-2D58-4428-99E6-149FC22DCBC7}" destId="{A6F7E8BA-B2A5-4300-9E0C-3E047C97D675}" srcOrd="7" destOrd="0" presId="urn:microsoft.com/office/officeart/2005/8/layout/cycle8"/>
    <dgm:cxn modelId="{377347F1-F6A7-4BA5-89B4-29FBA453EF6C}" type="presParOf" srcId="{017676B4-2D58-4428-99E6-149FC22DCBC7}" destId="{89E86DD4-4890-40AA-A60D-05A81706BC83}" srcOrd="8" destOrd="0" presId="urn:microsoft.com/office/officeart/2005/8/layout/cycle8"/>
    <dgm:cxn modelId="{84A4DD36-4218-4E5F-AD52-E5B98120E1BF}" type="presParOf" srcId="{017676B4-2D58-4428-99E6-149FC22DCBC7}" destId="{1973C70B-3D24-4A6E-9524-A6801C178D7A}" srcOrd="9" destOrd="0" presId="urn:microsoft.com/office/officeart/2005/8/layout/cycle8"/>
    <dgm:cxn modelId="{B0D0667C-9B5C-4077-A9AC-2FC016A8A0D8}" type="presParOf" srcId="{017676B4-2D58-4428-99E6-149FC22DCBC7}" destId="{5DA691FD-84AA-40C9-A1AD-C80CA1813A2D}" srcOrd="10" destOrd="0" presId="urn:microsoft.com/office/officeart/2005/8/layout/cycle8"/>
    <dgm:cxn modelId="{331F304E-F175-4A9B-A500-E20E30DB7E20}" type="presParOf" srcId="{017676B4-2D58-4428-99E6-149FC22DCBC7}" destId="{C287B267-C11E-45FC-81D3-F526BAAFF2F8}" srcOrd="11" destOrd="0" presId="urn:microsoft.com/office/officeart/2005/8/layout/cycle8"/>
    <dgm:cxn modelId="{2BB64FE2-5394-44B8-8F27-A098169F3218}" type="presParOf" srcId="{017676B4-2D58-4428-99E6-149FC22DCBC7}" destId="{9A50038C-2009-4F1C-A5E7-3041A5CD169E}" srcOrd="12" destOrd="0" presId="urn:microsoft.com/office/officeart/2005/8/layout/cycle8"/>
    <dgm:cxn modelId="{03339A13-B35E-4F83-9685-EDD3712626AC}" type="presParOf" srcId="{017676B4-2D58-4428-99E6-149FC22DCBC7}" destId="{2086B465-550C-4581-864E-B4325C74631E}" srcOrd="13" destOrd="0" presId="urn:microsoft.com/office/officeart/2005/8/layout/cycle8"/>
    <dgm:cxn modelId="{CA244AA6-A4B9-42C8-AEDE-10DC098BB491}" type="presParOf" srcId="{017676B4-2D58-4428-99E6-149FC22DCBC7}" destId="{B472EAB2-B862-4A07-BC51-CD653E6425EF}" srcOrd="14" destOrd="0" presId="urn:microsoft.com/office/officeart/2005/8/layout/cycle8"/>
    <dgm:cxn modelId="{584DEA8C-0F16-4FAE-A01E-7808F55B237F}" type="presParOf" srcId="{017676B4-2D58-4428-99E6-149FC22DCBC7}" destId="{DCF891F3-0B86-4606-AF50-93EA0C888E9A}" srcOrd="15" destOrd="0" presId="urn:microsoft.com/office/officeart/2005/8/layout/cycle8"/>
    <dgm:cxn modelId="{A3B87471-B214-4AB5-8733-37FD3524777C}" type="presParOf" srcId="{017676B4-2D58-4428-99E6-149FC22DCBC7}" destId="{1A0E830E-D6CE-4CAF-B833-A6BE1D20312B}" srcOrd="16" destOrd="0" presId="urn:microsoft.com/office/officeart/2005/8/layout/cycle8"/>
    <dgm:cxn modelId="{B139D3DA-68AC-4D9A-8DAD-A23DF3A5FCF6}" type="presParOf" srcId="{017676B4-2D58-4428-99E6-149FC22DCBC7}" destId="{8AC3CD4D-17C2-4A79-A962-F98325A1F2D0}" srcOrd="17" destOrd="0" presId="urn:microsoft.com/office/officeart/2005/8/layout/cycle8"/>
    <dgm:cxn modelId="{D82D7512-2235-4AC4-BACF-9C64084CA974}" type="presParOf" srcId="{017676B4-2D58-4428-99E6-149FC22DCBC7}" destId="{FE84C7BF-82E0-4F31-A143-C09DAFB0E143}" srcOrd="18" destOrd="0" presId="urn:microsoft.com/office/officeart/2005/8/layout/cycle8"/>
    <dgm:cxn modelId="{67B71AF9-2563-425B-99D3-CBC1832DFB00}" type="presParOf" srcId="{017676B4-2D58-4428-99E6-149FC22DCBC7}" destId="{9AFBC7EF-09C4-4FCB-A588-5A08C377F438}" srcOrd="19" destOrd="0" presId="urn:microsoft.com/office/officeart/2005/8/layout/cycle8"/>
    <dgm:cxn modelId="{DED29985-BB68-4E45-A98F-471E37A180A7}" type="presParOf" srcId="{017676B4-2D58-4428-99E6-149FC22DCBC7}" destId="{8C0A2AB0-A929-40E1-9B74-27457712EABD}" srcOrd="20" destOrd="0" presId="urn:microsoft.com/office/officeart/2005/8/layout/cycle8"/>
    <dgm:cxn modelId="{E33FCC2B-B6E9-4246-8DED-C50ACB0E1CAA}" type="presParOf" srcId="{017676B4-2D58-4428-99E6-149FC22DCBC7}" destId="{A5B4980A-7370-46D5-8576-83A5DB568FA0}" srcOrd="21" destOrd="0" presId="urn:microsoft.com/office/officeart/2005/8/layout/cycle8"/>
    <dgm:cxn modelId="{C9357CBB-B24A-41C4-A330-CD9ACF3475FE}" type="presParOf" srcId="{017676B4-2D58-4428-99E6-149FC22DCBC7}" destId="{D535679B-55D2-474E-A817-D6F0AC0648E3}" srcOrd="22" destOrd="0" presId="urn:microsoft.com/office/officeart/2005/8/layout/cycle8"/>
    <dgm:cxn modelId="{6AD46635-E881-4D99-9970-93B2816837C1}" type="presParOf" srcId="{017676B4-2D58-4428-99E6-149FC22DCBC7}" destId="{71A90DCE-A9CB-418B-A14B-7CB3C620BCFC}" srcOrd="23" destOrd="0" presId="urn:microsoft.com/office/officeart/2005/8/layout/cycle8"/>
    <dgm:cxn modelId="{D75E0A4D-5FE7-4495-9C28-8CFB43645488}" type="presParOf" srcId="{017676B4-2D58-4428-99E6-149FC22DCBC7}" destId="{E008DE17-69A0-49E5-907C-EB1D2ADE7299}" srcOrd="24" destOrd="0" presId="urn:microsoft.com/office/officeart/2005/8/layout/cycle8"/>
    <dgm:cxn modelId="{2FC7B7EA-DAD8-42FE-9FB9-E7E0FDF54051}" type="presParOf" srcId="{017676B4-2D58-4428-99E6-149FC22DCBC7}" destId="{DCDEA240-A832-4B78-8272-F6788527F8D9}" srcOrd="25" destOrd="0" presId="urn:microsoft.com/office/officeart/2005/8/layout/cycle8"/>
    <dgm:cxn modelId="{38471BB4-274E-4147-AB1E-D0D9B243FF37}" type="presParOf" srcId="{017676B4-2D58-4428-99E6-149FC22DCBC7}" destId="{4CB618DB-7661-4084-ADC6-0557A4A09EB9}" srcOrd="26" destOrd="0" presId="urn:microsoft.com/office/officeart/2005/8/layout/cycle8"/>
    <dgm:cxn modelId="{DCB25F4C-06B6-447E-8148-176C661C31B1}" type="presParOf" srcId="{017676B4-2D58-4428-99E6-149FC22DCBC7}" destId="{7CEB724F-002D-4F1F-8A77-D2523AE79E54}" srcOrd="27" destOrd="0" presId="urn:microsoft.com/office/officeart/2005/8/layout/cycle8"/>
    <dgm:cxn modelId="{4727DA45-1AD6-48E0-8761-4488A5524FFD}" type="presParOf" srcId="{017676B4-2D58-4428-99E6-149FC22DCBC7}" destId="{8CE53D20-5273-44FE-B48B-EEB7AE9B699F}" srcOrd="28" destOrd="0" presId="urn:microsoft.com/office/officeart/2005/8/layout/cycle8"/>
    <dgm:cxn modelId="{5137A9EA-F18C-4104-AA60-D16EB0490E0A}" type="presParOf" srcId="{017676B4-2D58-4428-99E6-149FC22DCBC7}" destId="{710F61A5-0229-4581-AE93-99218B3DCEEF}" srcOrd="29" destOrd="0" presId="urn:microsoft.com/office/officeart/2005/8/layout/cycle8"/>
    <dgm:cxn modelId="{38D5270C-08D2-4557-BAB0-F6374921FA5B}" type="presParOf" srcId="{017676B4-2D58-4428-99E6-149FC22DCBC7}" destId="{57D2F0BB-F556-4DB2-8518-AF4174804317}" srcOrd="30" destOrd="0" presId="urn:microsoft.com/office/officeart/2005/8/layout/cycle8"/>
    <dgm:cxn modelId="{0B815A98-6EE7-4C51-A6F8-E6DF0A97D15C}" type="presParOf" srcId="{017676B4-2D58-4428-99E6-149FC22DCBC7}" destId="{4E8D3ED2-B68F-4D8C-8858-549A0D266BC7}" srcOrd="31" destOrd="0" presId="urn:microsoft.com/office/officeart/2005/8/layout/cycle8"/>
    <dgm:cxn modelId="{93A71D68-BB11-43E5-8AD2-D026FD992DAB}" type="presParOf" srcId="{017676B4-2D58-4428-99E6-149FC22DCBC7}" destId="{EEFAA533-8C6B-4BA4-B516-1DD32D814249}" srcOrd="32" destOrd="0" presId="urn:microsoft.com/office/officeart/2005/8/layout/cycle8"/>
    <dgm:cxn modelId="{D546B607-9B32-4EFA-A9EA-45018BE36AD5}" type="presParOf" srcId="{017676B4-2D58-4428-99E6-149FC22DCBC7}" destId="{49B4C1F3-5F6A-4409-9A12-EA8F7F19DD34}" srcOrd="33" destOrd="0" presId="urn:microsoft.com/office/officeart/2005/8/layout/cycle8"/>
    <dgm:cxn modelId="{10668789-E498-458D-A961-260317C1668B}" type="presParOf" srcId="{017676B4-2D58-4428-99E6-149FC22DCBC7}" destId="{F86AA739-7965-44EA-88BD-1F4D42934DC3}" srcOrd="34"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830357A-5C2E-44BE-AFD8-BE295DFA9933}"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GB"/>
        </a:p>
      </dgm:t>
    </dgm:pt>
    <dgm:pt modelId="{996C5614-E16B-4DDB-BCEC-FC58D3DABD74}">
      <dgm:prSet phldrT="[Text]"/>
      <dgm:spPr/>
      <dgm:t>
        <a:bodyPr/>
        <a:lstStyle/>
        <a:p>
          <a:r>
            <a:rPr lang="en-GB" dirty="0" smtClean="0"/>
            <a:t>Who reads them?</a:t>
          </a:r>
          <a:endParaRPr lang="en-GB" dirty="0"/>
        </a:p>
      </dgm:t>
    </dgm:pt>
    <dgm:pt modelId="{C3D26C34-4CC1-445A-97A4-34EEE0533E92}" type="parTrans" cxnId="{2CEBB054-64A8-4D79-A735-69A2C7544A05}">
      <dgm:prSet/>
      <dgm:spPr/>
      <dgm:t>
        <a:bodyPr/>
        <a:lstStyle/>
        <a:p>
          <a:endParaRPr lang="en-GB"/>
        </a:p>
      </dgm:t>
    </dgm:pt>
    <dgm:pt modelId="{309E4C7F-4266-4099-87C5-59406B75E1A8}" type="sibTrans" cxnId="{2CEBB054-64A8-4D79-A735-69A2C7544A05}">
      <dgm:prSet/>
      <dgm:spPr/>
      <dgm:t>
        <a:bodyPr/>
        <a:lstStyle/>
        <a:p>
          <a:endParaRPr lang="en-GB"/>
        </a:p>
      </dgm:t>
    </dgm:pt>
    <dgm:pt modelId="{160E5185-E411-4194-9B92-240D4AB7B244}">
      <dgm:prSet phldrT="[Text]"/>
      <dgm:spPr/>
      <dgm:t>
        <a:bodyPr/>
        <a:lstStyle/>
        <a:p>
          <a:r>
            <a:rPr lang="en-GB" dirty="0" smtClean="0"/>
            <a:t>Why are they produced?</a:t>
          </a:r>
          <a:endParaRPr lang="en-GB" dirty="0"/>
        </a:p>
      </dgm:t>
    </dgm:pt>
    <dgm:pt modelId="{A3CC61CC-D7A4-41B0-8607-917AB6CE2C0A}" type="parTrans" cxnId="{1B64FF58-91FD-42A2-B8F9-521C5CE89507}">
      <dgm:prSet/>
      <dgm:spPr/>
      <dgm:t>
        <a:bodyPr/>
        <a:lstStyle/>
        <a:p>
          <a:endParaRPr lang="en-GB"/>
        </a:p>
      </dgm:t>
    </dgm:pt>
    <dgm:pt modelId="{8F0F819A-81CC-4660-8810-4DACFCABA41F}" type="sibTrans" cxnId="{1B64FF58-91FD-42A2-B8F9-521C5CE89507}">
      <dgm:prSet/>
      <dgm:spPr/>
      <dgm:t>
        <a:bodyPr/>
        <a:lstStyle/>
        <a:p>
          <a:endParaRPr lang="en-GB"/>
        </a:p>
      </dgm:t>
    </dgm:pt>
    <dgm:pt modelId="{996FDAC9-137A-4757-917D-1CA6D4CF645D}">
      <dgm:prSet phldrT="[Text]"/>
      <dgm:spPr/>
      <dgm:t>
        <a:bodyPr/>
        <a:lstStyle/>
        <a:p>
          <a:r>
            <a:rPr lang="en-GB" dirty="0" smtClean="0"/>
            <a:t>Information</a:t>
          </a:r>
          <a:endParaRPr lang="en-GB" dirty="0"/>
        </a:p>
      </dgm:t>
    </dgm:pt>
    <dgm:pt modelId="{6023AA23-3BF7-48FE-A174-59CD6856042F}" type="parTrans" cxnId="{7161030D-45FF-4DD0-BD55-02F23C8D6AC3}">
      <dgm:prSet/>
      <dgm:spPr/>
      <dgm:t>
        <a:bodyPr/>
        <a:lstStyle/>
        <a:p>
          <a:endParaRPr lang="en-GB"/>
        </a:p>
      </dgm:t>
    </dgm:pt>
    <dgm:pt modelId="{D5ECD05B-DC56-46C1-94DA-66429AAC12FA}" type="sibTrans" cxnId="{7161030D-45FF-4DD0-BD55-02F23C8D6AC3}">
      <dgm:prSet/>
      <dgm:spPr/>
      <dgm:t>
        <a:bodyPr/>
        <a:lstStyle/>
        <a:p>
          <a:endParaRPr lang="en-GB"/>
        </a:p>
      </dgm:t>
    </dgm:pt>
    <dgm:pt modelId="{8E98585F-31AB-4F73-BA52-5E09919E8055}">
      <dgm:prSet phldrT="[Text]"/>
      <dgm:spPr/>
      <dgm:t>
        <a:bodyPr/>
        <a:lstStyle/>
        <a:p>
          <a:r>
            <a:rPr lang="en-GB" dirty="0" smtClean="0"/>
            <a:t>advertising</a:t>
          </a:r>
          <a:endParaRPr lang="en-GB" dirty="0"/>
        </a:p>
      </dgm:t>
    </dgm:pt>
    <dgm:pt modelId="{08ADDE02-A06C-4A50-8C5F-48D85FFAF25D}" type="parTrans" cxnId="{1FE1E7CE-8E55-4E6D-ADA7-354167CE0D5D}">
      <dgm:prSet/>
      <dgm:spPr/>
      <dgm:t>
        <a:bodyPr/>
        <a:lstStyle/>
        <a:p>
          <a:endParaRPr lang="en-GB"/>
        </a:p>
      </dgm:t>
    </dgm:pt>
    <dgm:pt modelId="{341EDA3B-C86A-4892-8D95-75A9856ACD03}" type="sibTrans" cxnId="{1FE1E7CE-8E55-4E6D-ADA7-354167CE0D5D}">
      <dgm:prSet/>
      <dgm:spPr/>
      <dgm:t>
        <a:bodyPr/>
        <a:lstStyle/>
        <a:p>
          <a:endParaRPr lang="en-GB"/>
        </a:p>
      </dgm:t>
    </dgm:pt>
    <dgm:pt modelId="{7C2C0155-D975-449B-AED0-DC8F5F3BE008}">
      <dgm:prSet phldrT="[Text]"/>
      <dgm:spPr/>
      <dgm:t>
        <a:bodyPr/>
        <a:lstStyle/>
        <a:p>
          <a:r>
            <a:rPr lang="en-GB" dirty="0" smtClean="0"/>
            <a:t>Where might you find them?</a:t>
          </a:r>
          <a:endParaRPr lang="en-GB" dirty="0"/>
        </a:p>
      </dgm:t>
    </dgm:pt>
    <dgm:pt modelId="{90B7C4D9-D8E5-4465-A861-4001A865EA00}" type="parTrans" cxnId="{A951506C-DD57-4A59-A938-8738A2A1C57C}">
      <dgm:prSet/>
      <dgm:spPr/>
      <dgm:t>
        <a:bodyPr/>
        <a:lstStyle/>
        <a:p>
          <a:endParaRPr lang="en-GB"/>
        </a:p>
      </dgm:t>
    </dgm:pt>
    <dgm:pt modelId="{CD4E270E-7D7B-4A9A-9943-34EAC09CADFE}" type="sibTrans" cxnId="{A951506C-DD57-4A59-A938-8738A2A1C57C}">
      <dgm:prSet/>
      <dgm:spPr/>
      <dgm:t>
        <a:bodyPr/>
        <a:lstStyle/>
        <a:p>
          <a:endParaRPr lang="en-GB"/>
        </a:p>
      </dgm:t>
    </dgm:pt>
    <dgm:pt modelId="{154E09A9-262C-4466-B4E2-0F96ED0CB83B}">
      <dgm:prSet phldrT="[Text]"/>
      <dgm:spPr/>
      <dgm:t>
        <a:bodyPr/>
        <a:lstStyle/>
        <a:p>
          <a:r>
            <a:rPr lang="en-GB" dirty="0" smtClean="0"/>
            <a:t>Doctor’s surgery</a:t>
          </a:r>
          <a:endParaRPr lang="en-GB" dirty="0"/>
        </a:p>
      </dgm:t>
    </dgm:pt>
    <dgm:pt modelId="{A9377E1F-48EF-4D11-8CEE-0345EC35CAA2}" type="parTrans" cxnId="{FF09F30C-7D5E-47B6-86D4-917CDA492D0B}">
      <dgm:prSet/>
      <dgm:spPr/>
      <dgm:t>
        <a:bodyPr/>
        <a:lstStyle/>
        <a:p>
          <a:endParaRPr lang="en-GB"/>
        </a:p>
      </dgm:t>
    </dgm:pt>
    <dgm:pt modelId="{4B3091C5-D828-44DD-8CDC-A5FA98CDA1E6}" type="sibTrans" cxnId="{FF09F30C-7D5E-47B6-86D4-917CDA492D0B}">
      <dgm:prSet/>
      <dgm:spPr/>
      <dgm:t>
        <a:bodyPr/>
        <a:lstStyle/>
        <a:p>
          <a:endParaRPr lang="en-GB"/>
        </a:p>
      </dgm:t>
    </dgm:pt>
    <dgm:pt modelId="{EC48BF69-EB30-4C39-8082-53C690BA69FB}">
      <dgm:prSet/>
      <dgm:spPr/>
      <dgm:t>
        <a:bodyPr/>
        <a:lstStyle/>
        <a:p>
          <a:r>
            <a:rPr lang="en-GB" dirty="0" smtClean="0"/>
            <a:t>Motorway cafe</a:t>
          </a:r>
          <a:endParaRPr lang="en-GB" dirty="0"/>
        </a:p>
      </dgm:t>
    </dgm:pt>
    <dgm:pt modelId="{773688E2-CA60-4300-8DEC-A1C00F5DA2B3}" type="parTrans" cxnId="{7B773264-2329-45BC-8F65-4B414E3FE5C1}">
      <dgm:prSet/>
      <dgm:spPr/>
      <dgm:t>
        <a:bodyPr/>
        <a:lstStyle/>
        <a:p>
          <a:endParaRPr lang="en-GB"/>
        </a:p>
      </dgm:t>
    </dgm:pt>
    <dgm:pt modelId="{0833D165-D838-45DA-A23F-12BABCAEDA95}" type="sibTrans" cxnId="{7B773264-2329-45BC-8F65-4B414E3FE5C1}">
      <dgm:prSet/>
      <dgm:spPr/>
      <dgm:t>
        <a:bodyPr/>
        <a:lstStyle/>
        <a:p>
          <a:endParaRPr lang="en-GB"/>
        </a:p>
      </dgm:t>
    </dgm:pt>
    <dgm:pt modelId="{B92E1B17-5550-435D-9E62-44A9390C1375}">
      <dgm:prSet/>
      <dgm:spPr/>
      <dgm:t>
        <a:bodyPr/>
        <a:lstStyle/>
        <a:p>
          <a:r>
            <a:rPr lang="en-GB" dirty="0" smtClean="0"/>
            <a:t>advice</a:t>
          </a:r>
          <a:endParaRPr lang="en-GB" dirty="0"/>
        </a:p>
      </dgm:t>
    </dgm:pt>
    <dgm:pt modelId="{CB9284F8-8941-4885-A9EB-89566CD7B43B}" type="parTrans" cxnId="{C674C1A3-2A19-47DD-B56C-E2AEDF267406}">
      <dgm:prSet/>
      <dgm:spPr/>
      <dgm:t>
        <a:bodyPr/>
        <a:lstStyle/>
        <a:p>
          <a:endParaRPr lang="en-GB"/>
        </a:p>
      </dgm:t>
    </dgm:pt>
    <dgm:pt modelId="{C3AE21B1-6ABB-4521-A118-AD0657F55762}" type="sibTrans" cxnId="{C674C1A3-2A19-47DD-B56C-E2AEDF267406}">
      <dgm:prSet/>
      <dgm:spPr/>
      <dgm:t>
        <a:bodyPr/>
        <a:lstStyle/>
        <a:p>
          <a:endParaRPr lang="en-GB"/>
        </a:p>
      </dgm:t>
    </dgm:pt>
    <dgm:pt modelId="{94005E60-AC3E-4274-A867-B0C905B32819}">
      <dgm:prSet/>
      <dgm:spPr/>
      <dgm:t>
        <a:bodyPr/>
        <a:lstStyle/>
        <a:p>
          <a:r>
            <a:rPr lang="en-GB" dirty="0" smtClean="0"/>
            <a:t>library</a:t>
          </a:r>
          <a:endParaRPr lang="en-GB" dirty="0"/>
        </a:p>
      </dgm:t>
    </dgm:pt>
    <dgm:pt modelId="{83EB5AFE-52D8-49BB-84B7-9C797DE7FA98}" type="parTrans" cxnId="{7F4D1079-6893-4859-8406-689B5DEAE083}">
      <dgm:prSet/>
      <dgm:spPr/>
      <dgm:t>
        <a:bodyPr/>
        <a:lstStyle/>
        <a:p>
          <a:endParaRPr lang="en-GB"/>
        </a:p>
      </dgm:t>
    </dgm:pt>
    <dgm:pt modelId="{E9E8717A-4E76-4552-8CA7-1C6D1ADE2F4C}" type="sibTrans" cxnId="{7F4D1079-6893-4859-8406-689B5DEAE083}">
      <dgm:prSet/>
      <dgm:spPr/>
      <dgm:t>
        <a:bodyPr/>
        <a:lstStyle/>
        <a:p>
          <a:endParaRPr lang="en-GB"/>
        </a:p>
      </dgm:t>
    </dgm:pt>
    <dgm:pt modelId="{FC8599C0-6287-42C1-BB4D-7EF5D7B699CB}">
      <dgm:prSet/>
      <dgm:spPr/>
      <dgm:t>
        <a:bodyPr/>
        <a:lstStyle/>
        <a:p>
          <a:r>
            <a:rPr lang="en-GB" dirty="0" smtClean="0"/>
            <a:t>Theme parks</a:t>
          </a:r>
          <a:endParaRPr lang="en-GB" dirty="0"/>
        </a:p>
      </dgm:t>
    </dgm:pt>
    <dgm:pt modelId="{AE9E4B59-F349-48CE-AD03-949D3F28704C}" type="parTrans" cxnId="{140697CA-AB4A-4403-8881-11B78B36D95F}">
      <dgm:prSet/>
      <dgm:spPr/>
      <dgm:t>
        <a:bodyPr/>
        <a:lstStyle/>
        <a:p>
          <a:endParaRPr lang="en-GB"/>
        </a:p>
      </dgm:t>
    </dgm:pt>
    <dgm:pt modelId="{524634A9-05B4-40CF-8C09-2DBBDF329E09}" type="sibTrans" cxnId="{140697CA-AB4A-4403-8881-11B78B36D95F}">
      <dgm:prSet/>
      <dgm:spPr/>
      <dgm:t>
        <a:bodyPr/>
        <a:lstStyle/>
        <a:p>
          <a:endParaRPr lang="en-GB"/>
        </a:p>
      </dgm:t>
    </dgm:pt>
    <dgm:pt modelId="{43777DFA-7541-45A7-887A-AC472AEEF3BA}">
      <dgm:prSet/>
      <dgm:spPr/>
      <dgm:t>
        <a:bodyPr/>
        <a:lstStyle/>
        <a:p>
          <a:r>
            <a:rPr lang="en-GB" dirty="0" smtClean="0"/>
            <a:t>health</a:t>
          </a:r>
          <a:endParaRPr lang="en-GB" dirty="0"/>
        </a:p>
      </dgm:t>
    </dgm:pt>
    <dgm:pt modelId="{154B9F4B-BA21-4F61-9D99-E47F26166A1E}" type="parTrans" cxnId="{E6EBDA28-6D1F-48E9-A323-DEB27BD8993B}">
      <dgm:prSet/>
      <dgm:spPr/>
      <dgm:t>
        <a:bodyPr/>
        <a:lstStyle/>
        <a:p>
          <a:endParaRPr lang="en-GB"/>
        </a:p>
      </dgm:t>
    </dgm:pt>
    <dgm:pt modelId="{70507249-13C6-4948-9E31-5A5AFF95F483}" type="sibTrans" cxnId="{E6EBDA28-6D1F-48E9-A323-DEB27BD8993B}">
      <dgm:prSet/>
      <dgm:spPr/>
      <dgm:t>
        <a:bodyPr/>
        <a:lstStyle/>
        <a:p>
          <a:endParaRPr lang="en-GB"/>
        </a:p>
      </dgm:t>
    </dgm:pt>
    <dgm:pt modelId="{0CAE59FC-E65C-4AA0-B084-B352EC33AAEC}">
      <dgm:prSet/>
      <dgm:spPr/>
      <dgm:t>
        <a:bodyPr/>
        <a:lstStyle/>
        <a:p>
          <a:r>
            <a:rPr lang="en-GB" dirty="0" smtClean="0"/>
            <a:t>Public awareness</a:t>
          </a:r>
          <a:endParaRPr lang="en-GB" dirty="0"/>
        </a:p>
      </dgm:t>
    </dgm:pt>
    <dgm:pt modelId="{CDD60BB8-43BB-495D-8657-6FDC0428A204}" type="parTrans" cxnId="{598F5381-181C-4458-91DB-1D67A471A986}">
      <dgm:prSet/>
      <dgm:spPr/>
      <dgm:t>
        <a:bodyPr/>
        <a:lstStyle/>
        <a:p>
          <a:endParaRPr lang="en-GB"/>
        </a:p>
      </dgm:t>
    </dgm:pt>
    <dgm:pt modelId="{DBCC56A2-61CC-4102-A5C0-0189982C4FAD}" type="sibTrans" cxnId="{598F5381-181C-4458-91DB-1D67A471A986}">
      <dgm:prSet/>
      <dgm:spPr/>
      <dgm:t>
        <a:bodyPr/>
        <a:lstStyle/>
        <a:p>
          <a:endParaRPr lang="en-GB"/>
        </a:p>
      </dgm:t>
    </dgm:pt>
    <dgm:pt modelId="{678C5D73-1261-4811-8170-C00FC4563C80}">
      <dgm:prSet/>
      <dgm:spPr/>
      <dgm:t>
        <a:bodyPr/>
        <a:lstStyle/>
        <a:p>
          <a:r>
            <a:rPr lang="en-GB" dirty="0" smtClean="0"/>
            <a:t>??</a:t>
          </a:r>
          <a:endParaRPr lang="en-GB" dirty="0"/>
        </a:p>
      </dgm:t>
    </dgm:pt>
    <dgm:pt modelId="{5511ED0B-078F-4E06-9144-C746689D21A7}" type="parTrans" cxnId="{11F2B855-9FE5-48F9-BB6D-C613A8C86F63}">
      <dgm:prSet/>
      <dgm:spPr/>
      <dgm:t>
        <a:bodyPr/>
        <a:lstStyle/>
        <a:p>
          <a:endParaRPr lang="en-GB"/>
        </a:p>
      </dgm:t>
    </dgm:pt>
    <dgm:pt modelId="{1F4750ED-70F2-422C-A583-FBC5DD6F7F3E}" type="sibTrans" cxnId="{11F2B855-9FE5-48F9-BB6D-C613A8C86F63}">
      <dgm:prSet/>
      <dgm:spPr/>
      <dgm:t>
        <a:bodyPr/>
        <a:lstStyle/>
        <a:p>
          <a:endParaRPr lang="en-GB"/>
        </a:p>
      </dgm:t>
    </dgm:pt>
    <dgm:pt modelId="{BA889269-7D15-4A2D-8256-07A7CCF9F0D4}" type="pres">
      <dgm:prSet presAssocID="{5830357A-5C2E-44BE-AFD8-BE295DFA9933}" presName="diagram" presStyleCnt="0">
        <dgm:presLayoutVars>
          <dgm:chPref val="1"/>
          <dgm:dir/>
          <dgm:animOne val="branch"/>
          <dgm:animLvl val="lvl"/>
          <dgm:resizeHandles val="exact"/>
        </dgm:presLayoutVars>
      </dgm:prSet>
      <dgm:spPr/>
      <dgm:t>
        <a:bodyPr/>
        <a:lstStyle/>
        <a:p>
          <a:endParaRPr lang="en-US"/>
        </a:p>
      </dgm:t>
    </dgm:pt>
    <dgm:pt modelId="{EA625B7E-9725-4D63-BE93-D5FFC028A4F1}" type="pres">
      <dgm:prSet presAssocID="{996C5614-E16B-4DDB-BCEC-FC58D3DABD74}" presName="root1" presStyleCnt="0"/>
      <dgm:spPr/>
    </dgm:pt>
    <dgm:pt modelId="{F545C3A8-D60C-431B-911E-1CFA20369F72}" type="pres">
      <dgm:prSet presAssocID="{996C5614-E16B-4DDB-BCEC-FC58D3DABD74}" presName="LevelOneTextNode" presStyleLbl="node0" presStyleIdx="0" presStyleCnt="1">
        <dgm:presLayoutVars>
          <dgm:chPref val="3"/>
        </dgm:presLayoutVars>
      </dgm:prSet>
      <dgm:spPr/>
      <dgm:t>
        <a:bodyPr/>
        <a:lstStyle/>
        <a:p>
          <a:endParaRPr lang="en-US"/>
        </a:p>
      </dgm:t>
    </dgm:pt>
    <dgm:pt modelId="{3BF3269D-5E52-4B38-B0C6-8848F38E5932}" type="pres">
      <dgm:prSet presAssocID="{996C5614-E16B-4DDB-BCEC-FC58D3DABD74}" presName="level2hierChild" presStyleCnt="0"/>
      <dgm:spPr/>
    </dgm:pt>
    <dgm:pt modelId="{8D98E04F-2F48-4E98-A9B5-724206303B36}" type="pres">
      <dgm:prSet presAssocID="{A3CC61CC-D7A4-41B0-8607-917AB6CE2C0A}" presName="conn2-1" presStyleLbl="parChTrans1D2" presStyleIdx="0" presStyleCnt="2"/>
      <dgm:spPr/>
      <dgm:t>
        <a:bodyPr/>
        <a:lstStyle/>
        <a:p>
          <a:endParaRPr lang="en-US"/>
        </a:p>
      </dgm:t>
    </dgm:pt>
    <dgm:pt modelId="{5FC9A3B7-0C2C-405D-9F5A-D6957900A7E6}" type="pres">
      <dgm:prSet presAssocID="{A3CC61CC-D7A4-41B0-8607-917AB6CE2C0A}" presName="connTx" presStyleLbl="parChTrans1D2" presStyleIdx="0" presStyleCnt="2"/>
      <dgm:spPr/>
      <dgm:t>
        <a:bodyPr/>
        <a:lstStyle/>
        <a:p>
          <a:endParaRPr lang="en-US"/>
        </a:p>
      </dgm:t>
    </dgm:pt>
    <dgm:pt modelId="{1689F201-0759-49B8-BCE8-17FEF2C23F3E}" type="pres">
      <dgm:prSet presAssocID="{160E5185-E411-4194-9B92-240D4AB7B244}" presName="root2" presStyleCnt="0"/>
      <dgm:spPr/>
    </dgm:pt>
    <dgm:pt modelId="{B88E2ADE-855C-4B4C-BA63-8C24FB868C5F}" type="pres">
      <dgm:prSet presAssocID="{160E5185-E411-4194-9B92-240D4AB7B244}" presName="LevelTwoTextNode" presStyleLbl="node2" presStyleIdx="0" presStyleCnt="2">
        <dgm:presLayoutVars>
          <dgm:chPref val="3"/>
        </dgm:presLayoutVars>
      </dgm:prSet>
      <dgm:spPr/>
      <dgm:t>
        <a:bodyPr/>
        <a:lstStyle/>
        <a:p>
          <a:endParaRPr lang="en-US"/>
        </a:p>
      </dgm:t>
    </dgm:pt>
    <dgm:pt modelId="{9C818979-83F4-429D-86F7-D7E8BF93DA1C}" type="pres">
      <dgm:prSet presAssocID="{160E5185-E411-4194-9B92-240D4AB7B244}" presName="level3hierChild" presStyleCnt="0"/>
      <dgm:spPr/>
    </dgm:pt>
    <dgm:pt modelId="{E069A1F3-3A3E-4187-9FF4-80BA334E29DB}" type="pres">
      <dgm:prSet presAssocID="{6023AA23-3BF7-48FE-A174-59CD6856042F}" presName="conn2-1" presStyleLbl="parChTrans1D3" presStyleIdx="0" presStyleCnt="6"/>
      <dgm:spPr/>
      <dgm:t>
        <a:bodyPr/>
        <a:lstStyle/>
        <a:p>
          <a:endParaRPr lang="en-US"/>
        </a:p>
      </dgm:t>
    </dgm:pt>
    <dgm:pt modelId="{3D5BA184-2B7D-4840-AD2F-3D859160AB67}" type="pres">
      <dgm:prSet presAssocID="{6023AA23-3BF7-48FE-A174-59CD6856042F}" presName="connTx" presStyleLbl="parChTrans1D3" presStyleIdx="0" presStyleCnt="6"/>
      <dgm:spPr/>
      <dgm:t>
        <a:bodyPr/>
        <a:lstStyle/>
        <a:p>
          <a:endParaRPr lang="en-US"/>
        </a:p>
      </dgm:t>
    </dgm:pt>
    <dgm:pt modelId="{1FDF87D2-D932-408C-8378-73C1662B20AB}" type="pres">
      <dgm:prSet presAssocID="{996FDAC9-137A-4757-917D-1CA6D4CF645D}" presName="root2" presStyleCnt="0"/>
      <dgm:spPr/>
    </dgm:pt>
    <dgm:pt modelId="{12A00ADD-52A3-4D2B-9395-3DCB58D43197}" type="pres">
      <dgm:prSet presAssocID="{996FDAC9-137A-4757-917D-1CA6D4CF645D}" presName="LevelTwoTextNode" presStyleLbl="node3" presStyleIdx="0" presStyleCnt="6">
        <dgm:presLayoutVars>
          <dgm:chPref val="3"/>
        </dgm:presLayoutVars>
      </dgm:prSet>
      <dgm:spPr/>
      <dgm:t>
        <a:bodyPr/>
        <a:lstStyle/>
        <a:p>
          <a:endParaRPr lang="en-US"/>
        </a:p>
      </dgm:t>
    </dgm:pt>
    <dgm:pt modelId="{475FB685-3315-4B0E-AB50-724FD8ADE475}" type="pres">
      <dgm:prSet presAssocID="{996FDAC9-137A-4757-917D-1CA6D4CF645D}" presName="level3hierChild" presStyleCnt="0"/>
      <dgm:spPr/>
    </dgm:pt>
    <dgm:pt modelId="{79FBD069-8B95-46F8-B1F6-121E44BA864E}" type="pres">
      <dgm:prSet presAssocID="{5511ED0B-078F-4E06-9144-C746689D21A7}" presName="conn2-1" presStyleLbl="parChTrans1D4" presStyleIdx="0" presStyleCnt="4"/>
      <dgm:spPr/>
      <dgm:t>
        <a:bodyPr/>
        <a:lstStyle/>
        <a:p>
          <a:endParaRPr lang="en-US"/>
        </a:p>
      </dgm:t>
    </dgm:pt>
    <dgm:pt modelId="{810E5E1B-E8F4-4BA9-A74B-F503D07E1387}" type="pres">
      <dgm:prSet presAssocID="{5511ED0B-078F-4E06-9144-C746689D21A7}" presName="connTx" presStyleLbl="parChTrans1D4" presStyleIdx="0" presStyleCnt="4"/>
      <dgm:spPr/>
      <dgm:t>
        <a:bodyPr/>
        <a:lstStyle/>
        <a:p>
          <a:endParaRPr lang="en-US"/>
        </a:p>
      </dgm:t>
    </dgm:pt>
    <dgm:pt modelId="{0C63AE01-23F2-4B72-BFFC-7D39D8A1AD36}" type="pres">
      <dgm:prSet presAssocID="{678C5D73-1261-4811-8170-C00FC4563C80}" presName="root2" presStyleCnt="0"/>
      <dgm:spPr/>
    </dgm:pt>
    <dgm:pt modelId="{E081B6C2-8C81-4C48-96E8-D93B9E9DD033}" type="pres">
      <dgm:prSet presAssocID="{678C5D73-1261-4811-8170-C00FC4563C80}" presName="LevelTwoTextNode" presStyleLbl="node4" presStyleIdx="0" presStyleCnt="4">
        <dgm:presLayoutVars>
          <dgm:chPref val="3"/>
        </dgm:presLayoutVars>
      </dgm:prSet>
      <dgm:spPr/>
      <dgm:t>
        <a:bodyPr/>
        <a:lstStyle/>
        <a:p>
          <a:endParaRPr lang="en-US"/>
        </a:p>
      </dgm:t>
    </dgm:pt>
    <dgm:pt modelId="{A2FFE126-B3DE-469B-BD42-C6DC4D132E60}" type="pres">
      <dgm:prSet presAssocID="{678C5D73-1261-4811-8170-C00FC4563C80}" presName="level3hierChild" presStyleCnt="0"/>
      <dgm:spPr/>
    </dgm:pt>
    <dgm:pt modelId="{7B586E10-A6F6-4B77-9566-E187BFA8CE04}" type="pres">
      <dgm:prSet presAssocID="{08ADDE02-A06C-4A50-8C5F-48D85FFAF25D}" presName="conn2-1" presStyleLbl="parChTrans1D3" presStyleIdx="1" presStyleCnt="6"/>
      <dgm:spPr/>
      <dgm:t>
        <a:bodyPr/>
        <a:lstStyle/>
        <a:p>
          <a:endParaRPr lang="en-US"/>
        </a:p>
      </dgm:t>
    </dgm:pt>
    <dgm:pt modelId="{A26D528F-F6D5-4981-B049-43B9B3DAE4AB}" type="pres">
      <dgm:prSet presAssocID="{08ADDE02-A06C-4A50-8C5F-48D85FFAF25D}" presName="connTx" presStyleLbl="parChTrans1D3" presStyleIdx="1" presStyleCnt="6"/>
      <dgm:spPr/>
      <dgm:t>
        <a:bodyPr/>
        <a:lstStyle/>
        <a:p>
          <a:endParaRPr lang="en-US"/>
        </a:p>
      </dgm:t>
    </dgm:pt>
    <dgm:pt modelId="{F58381DA-31C8-496A-A741-A8E9552E0300}" type="pres">
      <dgm:prSet presAssocID="{8E98585F-31AB-4F73-BA52-5E09919E8055}" presName="root2" presStyleCnt="0"/>
      <dgm:spPr/>
    </dgm:pt>
    <dgm:pt modelId="{225CB58C-DF66-4C34-81B7-6F1F520C93A0}" type="pres">
      <dgm:prSet presAssocID="{8E98585F-31AB-4F73-BA52-5E09919E8055}" presName="LevelTwoTextNode" presStyleLbl="node3" presStyleIdx="1" presStyleCnt="6">
        <dgm:presLayoutVars>
          <dgm:chPref val="3"/>
        </dgm:presLayoutVars>
      </dgm:prSet>
      <dgm:spPr/>
      <dgm:t>
        <a:bodyPr/>
        <a:lstStyle/>
        <a:p>
          <a:endParaRPr lang="en-US"/>
        </a:p>
      </dgm:t>
    </dgm:pt>
    <dgm:pt modelId="{BA4E8A23-8EBD-4795-81D9-711A8BF62EDF}" type="pres">
      <dgm:prSet presAssocID="{8E98585F-31AB-4F73-BA52-5E09919E8055}" presName="level3hierChild" presStyleCnt="0"/>
      <dgm:spPr/>
    </dgm:pt>
    <dgm:pt modelId="{8BCECC3A-16EC-47C2-A113-206A6ADC1A49}" type="pres">
      <dgm:prSet presAssocID="{AE9E4B59-F349-48CE-AD03-949D3F28704C}" presName="conn2-1" presStyleLbl="parChTrans1D4" presStyleIdx="1" presStyleCnt="4"/>
      <dgm:spPr/>
      <dgm:t>
        <a:bodyPr/>
        <a:lstStyle/>
        <a:p>
          <a:endParaRPr lang="en-US"/>
        </a:p>
      </dgm:t>
    </dgm:pt>
    <dgm:pt modelId="{CB97360C-93BF-4A80-8188-78D5FCDADEF8}" type="pres">
      <dgm:prSet presAssocID="{AE9E4B59-F349-48CE-AD03-949D3F28704C}" presName="connTx" presStyleLbl="parChTrans1D4" presStyleIdx="1" presStyleCnt="4"/>
      <dgm:spPr/>
      <dgm:t>
        <a:bodyPr/>
        <a:lstStyle/>
        <a:p>
          <a:endParaRPr lang="en-US"/>
        </a:p>
      </dgm:t>
    </dgm:pt>
    <dgm:pt modelId="{9D2A172E-CB69-4B1D-A018-E35185C317DD}" type="pres">
      <dgm:prSet presAssocID="{FC8599C0-6287-42C1-BB4D-7EF5D7B699CB}" presName="root2" presStyleCnt="0"/>
      <dgm:spPr/>
    </dgm:pt>
    <dgm:pt modelId="{02E6B988-FEFD-4261-B457-BC06E198CC3B}" type="pres">
      <dgm:prSet presAssocID="{FC8599C0-6287-42C1-BB4D-7EF5D7B699CB}" presName="LevelTwoTextNode" presStyleLbl="node4" presStyleIdx="1" presStyleCnt="4">
        <dgm:presLayoutVars>
          <dgm:chPref val="3"/>
        </dgm:presLayoutVars>
      </dgm:prSet>
      <dgm:spPr/>
      <dgm:t>
        <a:bodyPr/>
        <a:lstStyle/>
        <a:p>
          <a:endParaRPr lang="en-US"/>
        </a:p>
      </dgm:t>
    </dgm:pt>
    <dgm:pt modelId="{251EB55C-9173-4E86-B5BE-420E6DB76FB2}" type="pres">
      <dgm:prSet presAssocID="{FC8599C0-6287-42C1-BB4D-7EF5D7B699CB}" presName="level3hierChild" presStyleCnt="0"/>
      <dgm:spPr/>
    </dgm:pt>
    <dgm:pt modelId="{A6D1262E-7907-4259-8D54-642F22279813}" type="pres">
      <dgm:prSet presAssocID="{CB9284F8-8941-4885-A9EB-89566CD7B43B}" presName="conn2-1" presStyleLbl="parChTrans1D3" presStyleIdx="2" presStyleCnt="6"/>
      <dgm:spPr/>
      <dgm:t>
        <a:bodyPr/>
        <a:lstStyle/>
        <a:p>
          <a:endParaRPr lang="en-US"/>
        </a:p>
      </dgm:t>
    </dgm:pt>
    <dgm:pt modelId="{7758E46F-02EC-42DF-AC22-CD400C73C276}" type="pres">
      <dgm:prSet presAssocID="{CB9284F8-8941-4885-A9EB-89566CD7B43B}" presName="connTx" presStyleLbl="parChTrans1D3" presStyleIdx="2" presStyleCnt="6"/>
      <dgm:spPr/>
      <dgm:t>
        <a:bodyPr/>
        <a:lstStyle/>
        <a:p>
          <a:endParaRPr lang="en-US"/>
        </a:p>
      </dgm:t>
    </dgm:pt>
    <dgm:pt modelId="{2C588A8E-743C-41A2-8707-1EB61590F072}" type="pres">
      <dgm:prSet presAssocID="{B92E1B17-5550-435D-9E62-44A9390C1375}" presName="root2" presStyleCnt="0"/>
      <dgm:spPr/>
    </dgm:pt>
    <dgm:pt modelId="{DBD84705-1472-476B-B7E6-7F6F2AC10EAE}" type="pres">
      <dgm:prSet presAssocID="{B92E1B17-5550-435D-9E62-44A9390C1375}" presName="LevelTwoTextNode" presStyleLbl="node3" presStyleIdx="2" presStyleCnt="6">
        <dgm:presLayoutVars>
          <dgm:chPref val="3"/>
        </dgm:presLayoutVars>
      </dgm:prSet>
      <dgm:spPr/>
      <dgm:t>
        <a:bodyPr/>
        <a:lstStyle/>
        <a:p>
          <a:endParaRPr lang="en-US"/>
        </a:p>
      </dgm:t>
    </dgm:pt>
    <dgm:pt modelId="{1E99B424-7A1F-483C-802B-1E72D2F07044}" type="pres">
      <dgm:prSet presAssocID="{B92E1B17-5550-435D-9E62-44A9390C1375}" presName="level3hierChild" presStyleCnt="0"/>
      <dgm:spPr/>
    </dgm:pt>
    <dgm:pt modelId="{086B7F77-89E4-40B3-B2DC-E60030DFF3B3}" type="pres">
      <dgm:prSet presAssocID="{154B9F4B-BA21-4F61-9D99-E47F26166A1E}" presName="conn2-1" presStyleLbl="parChTrans1D4" presStyleIdx="2" presStyleCnt="4"/>
      <dgm:spPr/>
      <dgm:t>
        <a:bodyPr/>
        <a:lstStyle/>
        <a:p>
          <a:endParaRPr lang="en-US"/>
        </a:p>
      </dgm:t>
    </dgm:pt>
    <dgm:pt modelId="{756101B5-E939-4A0B-A126-C4DF027295F4}" type="pres">
      <dgm:prSet presAssocID="{154B9F4B-BA21-4F61-9D99-E47F26166A1E}" presName="connTx" presStyleLbl="parChTrans1D4" presStyleIdx="2" presStyleCnt="4"/>
      <dgm:spPr/>
      <dgm:t>
        <a:bodyPr/>
        <a:lstStyle/>
        <a:p>
          <a:endParaRPr lang="en-US"/>
        </a:p>
      </dgm:t>
    </dgm:pt>
    <dgm:pt modelId="{BC4126E5-9BD2-4115-BE02-9F997D5A3303}" type="pres">
      <dgm:prSet presAssocID="{43777DFA-7541-45A7-887A-AC472AEEF3BA}" presName="root2" presStyleCnt="0"/>
      <dgm:spPr/>
    </dgm:pt>
    <dgm:pt modelId="{8B43F572-4047-4C5F-8A5E-D4211A172D29}" type="pres">
      <dgm:prSet presAssocID="{43777DFA-7541-45A7-887A-AC472AEEF3BA}" presName="LevelTwoTextNode" presStyleLbl="node4" presStyleIdx="2" presStyleCnt="4">
        <dgm:presLayoutVars>
          <dgm:chPref val="3"/>
        </dgm:presLayoutVars>
      </dgm:prSet>
      <dgm:spPr/>
      <dgm:t>
        <a:bodyPr/>
        <a:lstStyle/>
        <a:p>
          <a:endParaRPr lang="en-US"/>
        </a:p>
      </dgm:t>
    </dgm:pt>
    <dgm:pt modelId="{9E494B5C-A09A-43F5-8D22-66B8BDD51520}" type="pres">
      <dgm:prSet presAssocID="{43777DFA-7541-45A7-887A-AC472AEEF3BA}" presName="level3hierChild" presStyleCnt="0"/>
      <dgm:spPr/>
    </dgm:pt>
    <dgm:pt modelId="{A2FF0117-3CA4-43F7-A7B9-503790770021}" type="pres">
      <dgm:prSet presAssocID="{CDD60BB8-43BB-495D-8657-6FDC0428A204}" presName="conn2-1" presStyleLbl="parChTrans1D4" presStyleIdx="3" presStyleCnt="4"/>
      <dgm:spPr/>
      <dgm:t>
        <a:bodyPr/>
        <a:lstStyle/>
        <a:p>
          <a:endParaRPr lang="en-US"/>
        </a:p>
      </dgm:t>
    </dgm:pt>
    <dgm:pt modelId="{9452A0D6-FAF1-4BB9-AD05-ACE7DDD304B5}" type="pres">
      <dgm:prSet presAssocID="{CDD60BB8-43BB-495D-8657-6FDC0428A204}" presName="connTx" presStyleLbl="parChTrans1D4" presStyleIdx="3" presStyleCnt="4"/>
      <dgm:spPr/>
      <dgm:t>
        <a:bodyPr/>
        <a:lstStyle/>
        <a:p>
          <a:endParaRPr lang="en-US"/>
        </a:p>
      </dgm:t>
    </dgm:pt>
    <dgm:pt modelId="{BF737CA3-F4B7-45AC-8FB0-85F4EE7223B5}" type="pres">
      <dgm:prSet presAssocID="{0CAE59FC-E65C-4AA0-B084-B352EC33AAEC}" presName="root2" presStyleCnt="0"/>
      <dgm:spPr/>
    </dgm:pt>
    <dgm:pt modelId="{DF8DDD94-E823-49CA-AA02-3D6C31885CD5}" type="pres">
      <dgm:prSet presAssocID="{0CAE59FC-E65C-4AA0-B084-B352EC33AAEC}" presName="LevelTwoTextNode" presStyleLbl="node4" presStyleIdx="3" presStyleCnt="4">
        <dgm:presLayoutVars>
          <dgm:chPref val="3"/>
        </dgm:presLayoutVars>
      </dgm:prSet>
      <dgm:spPr/>
      <dgm:t>
        <a:bodyPr/>
        <a:lstStyle/>
        <a:p>
          <a:endParaRPr lang="en-US"/>
        </a:p>
      </dgm:t>
    </dgm:pt>
    <dgm:pt modelId="{8A439374-B0E2-4D47-A8AB-F8FF7A2BFDF7}" type="pres">
      <dgm:prSet presAssocID="{0CAE59FC-E65C-4AA0-B084-B352EC33AAEC}" presName="level3hierChild" presStyleCnt="0"/>
      <dgm:spPr/>
    </dgm:pt>
    <dgm:pt modelId="{D2682095-61D2-4D52-ADC9-59C7C14193FE}" type="pres">
      <dgm:prSet presAssocID="{90B7C4D9-D8E5-4465-A861-4001A865EA00}" presName="conn2-1" presStyleLbl="parChTrans1D2" presStyleIdx="1" presStyleCnt="2"/>
      <dgm:spPr/>
      <dgm:t>
        <a:bodyPr/>
        <a:lstStyle/>
        <a:p>
          <a:endParaRPr lang="en-US"/>
        </a:p>
      </dgm:t>
    </dgm:pt>
    <dgm:pt modelId="{8270A065-4E98-4ED9-9B2D-6B042DD64826}" type="pres">
      <dgm:prSet presAssocID="{90B7C4D9-D8E5-4465-A861-4001A865EA00}" presName="connTx" presStyleLbl="parChTrans1D2" presStyleIdx="1" presStyleCnt="2"/>
      <dgm:spPr/>
      <dgm:t>
        <a:bodyPr/>
        <a:lstStyle/>
        <a:p>
          <a:endParaRPr lang="en-US"/>
        </a:p>
      </dgm:t>
    </dgm:pt>
    <dgm:pt modelId="{ECD1F921-3E0B-4068-9351-8EA3221A6E29}" type="pres">
      <dgm:prSet presAssocID="{7C2C0155-D975-449B-AED0-DC8F5F3BE008}" presName="root2" presStyleCnt="0"/>
      <dgm:spPr/>
    </dgm:pt>
    <dgm:pt modelId="{BB8F01AC-81E1-4566-A3D0-AEDF70A6B309}" type="pres">
      <dgm:prSet presAssocID="{7C2C0155-D975-449B-AED0-DC8F5F3BE008}" presName="LevelTwoTextNode" presStyleLbl="node2" presStyleIdx="1" presStyleCnt="2">
        <dgm:presLayoutVars>
          <dgm:chPref val="3"/>
        </dgm:presLayoutVars>
      </dgm:prSet>
      <dgm:spPr/>
      <dgm:t>
        <a:bodyPr/>
        <a:lstStyle/>
        <a:p>
          <a:endParaRPr lang="en-US"/>
        </a:p>
      </dgm:t>
    </dgm:pt>
    <dgm:pt modelId="{DF5CF783-F157-4D40-A7C7-E363C8DE7512}" type="pres">
      <dgm:prSet presAssocID="{7C2C0155-D975-449B-AED0-DC8F5F3BE008}" presName="level3hierChild" presStyleCnt="0"/>
      <dgm:spPr/>
    </dgm:pt>
    <dgm:pt modelId="{1F647D69-A31F-4DA3-8A8A-054F0AE1E960}" type="pres">
      <dgm:prSet presAssocID="{A9377E1F-48EF-4D11-8CEE-0345EC35CAA2}" presName="conn2-1" presStyleLbl="parChTrans1D3" presStyleIdx="3" presStyleCnt="6"/>
      <dgm:spPr/>
      <dgm:t>
        <a:bodyPr/>
        <a:lstStyle/>
        <a:p>
          <a:endParaRPr lang="en-US"/>
        </a:p>
      </dgm:t>
    </dgm:pt>
    <dgm:pt modelId="{6B835475-209F-4893-8D9B-5D3697962D85}" type="pres">
      <dgm:prSet presAssocID="{A9377E1F-48EF-4D11-8CEE-0345EC35CAA2}" presName="connTx" presStyleLbl="parChTrans1D3" presStyleIdx="3" presStyleCnt="6"/>
      <dgm:spPr/>
      <dgm:t>
        <a:bodyPr/>
        <a:lstStyle/>
        <a:p>
          <a:endParaRPr lang="en-US"/>
        </a:p>
      </dgm:t>
    </dgm:pt>
    <dgm:pt modelId="{BA939A1A-15FE-462A-A18F-C2D8CEFA1894}" type="pres">
      <dgm:prSet presAssocID="{154E09A9-262C-4466-B4E2-0F96ED0CB83B}" presName="root2" presStyleCnt="0"/>
      <dgm:spPr/>
    </dgm:pt>
    <dgm:pt modelId="{6AE0A1B2-9DB7-419C-B841-0FCC7FD2A191}" type="pres">
      <dgm:prSet presAssocID="{154E09A9-262C-4466-B4E2-0F96ED0CB83B}" presName="LevelTwoTextNode" presStyleLbl="node3" presStyleIdx="3" presStyleCnt="6">
        <dgm:presLayoutVars>
          <dgm:chPref val="3"/>
        </dgm:presLayoutVars>
      </dgm:prSet>
      <dgm:spPr/>
      <dgm:t>
        <a:bodyPr/>
        <a:lstStyle/>
        <a:p>
          <a:endParaRPr lang="en-GB"/>
        </a:p>
      </dgm:t>
    </dgm:pt>
    <dgm:pt modelId="{E07BC392-16E2-476B-B295-3776E077DBE8}" type="pres">
      <dgm:prSet presAssocID="{154E09A9-262C-4466-B4E2-0F96ED0CB83B}" presName="level3hierChild" presStyleCnt="0"/>
      <dgm:spPr/>
    </dgm:pt>
    <dgm:pt modelId="{50B8ADA5-3E68-405B-83B4-0A048AC0C7B9}" type="pres">
      <dgm:prSet presAssocID="{773688E2-CA60-4300-8DEC-A1C00F5DA2B3}" presName="conn2-1" presStyleLbl="parChTrans1D3" presStyleIdx="4" presStyleCnt="6"/>
      <dgm:spPr/>
      <dgm:t>
        <a:bodyPr/>
        <a:lstStyle/>
        <a:p>
          <a:endParaRPr lang="en-US"/>
        </a:p>
      </dgm:t>
    </dgm:pt>
    <dgm:pt modelId="{C45A176E-DDC9-4217-9CED-6BBE2A7F9135}" type="pres">
      <dgm:prSet presAssocID="{773688E2-CA60-4300-8DEC-A1C00F5DA2B3}" presName="connTx" presStyleLbl="parChTrans1D3" presStyleIdx="4" presStyleCnt="6"/>
      <dgm:spPr/>
      <dgm:t>
        <a:bodyPr/>
        <a:lstStyle/>
        <a:p>
          <a:endParaRPr lang="en-US"/>
        </a:p>
      </dgm:t>
    </dgm:pt>
    <dgm:pt modelId="{37F24EC6-5CCC-4C4C-BFA7-29FB23FF8146}" type="pres">
      <dgm:prSet presAssocID="{EC48BF69-EB30-4C39-8082-53C690BA69FB}" presName="root2" presStyleCnt="0"/>
      <dgm:spPr/>
    </dgm:pt>
    <dgm:pt modelId="{3A4CD975-F44F-4591-ABD5-B56BF43E21DC}" type="pres">
      <dgm:prSet presAssocID="{EC48BF69-EB30-4C39-8082-53C690BA69FB}" presName="LevelTwoTextNode" presStyleLbl="node3" presStyleIdx="4" presStyleCnt="6">
        <dgm:presLayoutVars>
          <dgm:chPref val="3"/>
        </dgm:presLayoutVars>
      </dgm:prSet>
      <dgm:spPr/>
      <dgm:t>
        <a:bodyPr/>
        <a:lstStyle/>
        <a:p>
          <a:endParaRPr lang="en-US"/>
        </a:p>
      </dgm:t>
    </dgm:pt>
    <dgm:pt modelId="{CC97CCA7-8D6C-4156-8D84-A50657076B8A}" type="pres">
      <dgm:prSet presAssocID="{EC48BF69-EB30-4C39-8082-53C690BA69FB}" presName="level3hierChild" presStyleCnt="0"/>
      <dgm:spPr/>
    </dgm:pt>
    <dgm:pt modelId="{8A57650B-0E74-4AA9-8222-496D8F5D38D4}" type="pres">
      <dgm:prSet presAssocID="{83EB5AFE-52D8-49BB-84B7-9C797DE7FA98}" presName="conn2-1" presStyleLbl="parChTrans1D3" presStyleIdx="5" presStyleCnt="6"/>
      <dgm:spPr/>
      <dgm:t>
        <a:bodyPr/>
        <a:lstStyle/>
        <a:p>
          <a:endParaRPr lang="en-US"/>
        </a:p>
      </dgm:t>
    </dgm:pt>
    <dgm:pt modelId="{4CB4F5D3-4524-4A38-863F-4B51FCBE6352}" type="pres">
      <dgm:prSet presAssocID="{83EB5AFE-52D8-49BB-84B7-9C797DE7FA98}" presName="connTx" presStyleLbl="parChTrans1D3" presStyleIdx="5" presStyleCnt="6"/>
      <dgm:spPr/>
      <dgm:t>
        <a:bodyPr/>
        <a:lstStyle/>
        <a:p>
          <a:endParaRPr lang="en-US"/>
        </a:p>
      </dgm:t>
    </dgm:pt>
    <dgm:pt modelId="{E4246DC2-453A-434A-B5F4-7902781739F6}" type="pres">
      <dgm:prSet presAssocID="{94005E60-AC3E-4274-A867-B0C905B32819}" presName="root2" presStyleCnt="0"/>
      <dgm:spPr/>
    </dgm:pt>
    <dgm:pt modelId="{FC41E8CF-B867-4CF9-B7D9-01E5553668DD}" type="pres">
      <dgm:prSet presAssocID="{94005E60-AC3E-4274-A867-B0C905B32819}" presName="LevelTwoTextNode" presStyleLbl="node3" presStyleIdx="5" presStyleCnt="6">
        <dgm:presLayoutVars>
          <dgm:chPref val="3"/>
        </dgm:presLayoutVars>
      </dgm:prSet>
      <dgm:spPr/>
      <dgm:t>
        <a:bodyPr/>
        <a:lstStyle/>
        <a:p>
          <a:endParaRPr lang="en-US"/>
        </a:p>
      </dgm:t>
    </dgm:pt>
    <dgm:pt modelId="{9C74CE8C-30EB-4E9A-BF2B-CB3C73EF0A56}" type="pres">
      <dgm:prSet presAssocID="{94005E60-AC3E-4274-A867-B0C905B32819}" presName="level3hierChild" presStyleCnt="0"/>
      <dgm:spPr/>
    </dgm:pt>
  </dgm:ptLst>
  <dgm:cxnLst>
    <dgm:cxn modelId="{1038F98C-73D1-47A4-A338-58C525C5105D}" type="presOf" srcId="{6023AA23-3BF7-48FE-A174-59CD6856042F}" destId="{3D5BA184-2B7D-4840-AD2F-3D859160AB67}" srcOrd="1" destOrd="0" presId="urn:microsoft.com/office/officeart/2005/8/layout/hierarchy2"/>
    <dgm:cxn modelId="{7B773264-2329-45BC-8F65-4B414E3FE5C1}" srcId="{7C2C0155-D975-449B-AED0-DC8F5F3BE008}" destId="{EC48BF69-EB30-4C39-8082-53C690BA69FB}" srcOrd="1" destOrd="0" parTransId="{773688E2-CA60-4300-8DEC-A1C00F5DA2B3}" sibTransId="{0833D165-D838-45DA-A23F-12BABCAEDA95}"/>
    <dgm:cxn modelId="{4CE43BC9-F3CD-4788-B994-CD30A0D5D2A8}" type="presOf" srcId="{160E5185-E411-4194-9B92-240D4AB7B244}" destId="{B88E2ADE-855C-4B4C-BA63-8C24FB868C5F}" srcOrd="0" destOrd="0" presId="urn:microsoft.com/office/officeart/2005/8/layout/hierarchy2"/>
    <dgm:cxn modelId="{1FE1E7CE-8E55-4E6D-ADA7-354167CE0D5D}" srcId="{160E5185-E411-4194-9B92-240D4AB7B244}" destId="{8E98585F-31AB-4F73-BA52-5E09919E8055}" srcOrd="1" destOrd="0" parTransId="{08ADDE02-A06C-4A50-8C5F-48D85FFAF25D}" sibTransId="{341EDA3B-C86A-4892-8D95-75A9856ACD03}"/>
    <dgm:cxn modelId="{97CDCA91-2979-4501-B33D-1025263383C7}" type="presOf" srcId="{CB9284F8-8941-4885-A9EB-89566CD7B43B}" destId="{7758E46F-02EC-42DF-AC22-CD400C73C276}" srcOrd="1" destOrd="0" presId="urn:microsoft.com/office/officeart/2005/8/layout/hierarchy2"/>
    <dgm:cxn modelId="{087E5526-7EB5-4434-BB37-34F1EEE4B79B}" type="presOf" srcId="{AE9E4B59-F349-48CE-AD03-949D3F28704C}" destId="{8BCECC3A-16EC-47C2-A113-206A6ADC1A49}" srcOrd="0" destOrd="0" presId="urn:microsoft.com/office/officeart/2005/8/layout/hierarchy2"/>
    <dgm:cxn modelId="{A1D399A2-2A45-41F6-A3F7-F9AF5AE564B8}" type="presOf" srcId="{154E09A9-262C-4466-B4E2-0F96ED0CB83B}" destId="{6AE0A1B2-9DB7-419C-B841-0FCC7FD2A191}" srcOrd="0" destOrd="0" presId="urn:microsoft.com/office/officeart/2005/8/layout/hierarchy2"/>
    <dgm:cxn modelId="{D750B48F-6D82-4DF3-91B9-E3329EEB8EEA}" type="presOf" srcId="{0CAE59FC-E65C-4AA0-B084-B352EC33AAEC}" destId="{DF8DDD94-E823-49CA-AA02-3D6C31885CD5}" srcOrd="0" destOrd="0" presId="urn:microsoft.com/office/officeart/2005/8/layout/hierarchy2"/>
    <dgm:cxn modelId="{C674C1A3-2A19-47DD-B56C-E2AEDF267406}" srcId="{160E5185-E411-4194-9B92-240D4AB7B244}" destId="{B92E1B17-5550-435D-9E62-44A9390C1375}" srcOrd="2" destOrd="0" parTransId="{CB9284F8-8941-4885-A9EB-89566CD7B43B}" sibTransId="{C3AE21B1-6ABB-4521-A118-AD0657F55762}"/>
    <dgm:cxn modelId="{6261EC4C-4C18-49A7-9C18-A70E34430C10}" type="presOf" srcId="{8E98585F-31AB-4F73-BA52-5E09919E8055}" destId="{225CB58C-DF66-4C34-81B7-6F1F520C93A0}" srcOrd="0" destOrd="0" presId="urn:microsoft.com/office/officeart/2005/8/layout/hierarchy2"/>
    <dgm:cxn modelId="{75744AE1-BE70-47E0-B389-D2C84F1C5A53}" type="presOf" srcId="{08ADDE02-A06C-4A50-8C5F-48D85FFAF25D}" destId="{7B586E10-A6F6-4B77-9566-E187BFA8CE04}" srcOrd="0" destOrd="0" presId="urn:microsoft.com/office/officeart/2005/8/layout/hierarchy2"/>
    <dgm:cxn modelId="{C68ED874-F24E-4439-90EA-0B727A831D79}" type="presOf" srcId="{B92E1B17-5550-435D-9E62-44A9390C1375}" destId="{DBD84705-1472-476B-B7E6-7F6F2AC10EAE}" srcOrd="0" destOrd="0" presId="urn:microsoft.com/office/officeart/2005/8/layout/hierarchy2"/>
    <dgm:cxn modelId="{8FD68B80-07C7-4D45-B6CB-B02CDCCB7FDC}" type="presOf" srcId="{A9377E1F-48EF-4D11-8CEE-0345EC35CAA2}" destId="{6B835475-209F-4893-8D9B-5D3697962D85}" srcOrd="1" destOrd="0" presId="urn:microsoft.com/office/officeart/2005/8/layout/hierarchy2"/>
    <dgm:cxn modelId="{5954383B-E27A-4922-8770-79DE16F72E38}" type="presOf" srcId="{AE9E4B59-F349-48CE-AD03-949D3F28704C}" destId="{CB97360C-93BF-4A80-8188-78D5FCDADEF8}" srcOrd="1" destOrd="0" presId="urn:microsoft.com/office/officeart/2005/8/layout/hierarchy2"/>
    <dgm:cxn modelId="{140697CA-AB4A-4403-8881-11B78B36D95F}" srcId="{8E98585F-31AB-4F73-BA52-5E09919E8055}" destId="{FC8599C0-6287-42C1-BB4D-7EF5D7B699CB}" srcOrd="0" destOrd="0" parTransId="{AE9E4B59-F349-48CE-AD03-949D3F28704C}" sibTransId="{524634A9-05B4-40CF-8C09-2DBBDF329E09}"/>
    <dgm:cxn modelId="{598F5381-181C-4458-91DB-1D67A471A986}" srcId="{B92E1B17-5550-435D-9E62-44A9390C1375}" destId="{0CAE59FC-E65C-4AA0-B084-B352EC33AAEC}" srcOrd="1" destOrd="0" parTransId="{CDD60BB8-43BB-495D-8657-6FDC0428A204}" sibTransId="{DBCC56A2-61CC-4102-A5C0-0189982C4FAD}"/>
    <dgm:cxn modelId="{2CEBB054-64A8-4D79-A735-69A2C7544A05}" srcId="{5830357A-5C2E-44BE-AFD8-BE295DFA9933}" destId="{996C5614-E16B-4DDB-BCEC-FC58D3DABD74}" srcOrd="0" destOrd="0" parTransId="{C3D26C34-4CC1-445A-97A4-34EEE0533E92}" sibTransId="{309E4C7F-4266-4099-87C5-59406B75E1A8}"/>
    <dgm:cxn modelId="{C8756530-F2BF-4385-9A10-FC1E869BB204}" type="presOf" srcId="{94005E60-AC3E-4274-A867-B0C905B32819}" destId="{FC41E8CF-B867-4CF9-B7D9-01E5553668DD}" srcOrd="0" destOrd="0" presId="urn:microsoft.com/office/officeart/2005/8/layout/hierarchy2"/>
    <dgm:cxn modelId="{10D3AA02-F16D-4F9B-BDEE-635BB3073E06}" type="presOf" srcId="{CB9284F8-8941-4885-A9EB-89566CD7B43B}" destId="{A6D1262E-7907-4259-8D54-642F22279813}" srcOrd="0" destOrd="0" presId="urn:microsoft.com/office/officeart/2005/8/layout/hierarchy2"/>
    <dgm:cxn modelId="{408B91F4-4B5B-4056-A9AD-DADC087820A8}" type="presOf" srcId="{A9377E1F-48EF-4D11-8CEE-0345EC35CAA2}" destId="{1F647D69-A31F-4DA3-8A8A-054F0AE1E960}" srcOrd="0" destOrd="0" presId="urn:microsoft.com/office/officeart/2005/8/layout/hierarchy2"/>
    <dgm:cxn modelId="{01A87EA2-33AB-40BB-9B64-E904FD5EF5D5}" type="presOf" srcId="{43777DFA-7541-45A7-887A-AC472AEEF3BA}" destId="{8B43F572-4047-4C5F-8A5E-D4211A172D29}" srcOrd="0" destOrd="0" presId="urn:microsoft.com/office/officeart/2005/8/layout/hierarchy2"/>
    <dgm:cxn modelId="{EBBD7F68-F131-442D-9BAA-905EC4944DDD}" type="presOf" srcId="{A3CC61CC-D7A4-41B0-8607-917AB6CE2C0A}" destId="{8D98E04F-2F48-4E98-A9B5-724206303B36}" srcOrd="0" destOrd="0" presId="urn:microsoft.com/office/officeart/2005/8/layout/hierarchy2"/>
    <dgm:cxn modelId="{11F2B855-9FE5-48F9-BB6D-C613A8C86F63}" srcId="{996FDAC9-137A-4757-917D-1CA6D4CF645D}" destId="{678C5D73-1261-4811-8170-C00FC4563C80}" srcOrd="0" destOrd="0" parTransId="{5511ED0B-078F-4E06-9144-C746689D21A7}" sibTransId="{1F4750ED-70F2-422C-A583-FBC5DD6F7F3E}"/>
    <dgm:cxn modelId="{B555722A-E75C-4B22-814C-9BC81AD689D5}" type="presOf" srcId="{154B9F4B-BA21-4F61-9D99-E47F26166A1E}" destId="{086B7F77-89E4-40B3-B2DC-E60030DFF3B3}" srcOrd="0" destOrd="0" presId="urn:microsoft.com/office/officeart/2005/8/layout/hierarchy2"/>
    <dgm:cxn modelId="{A951506C-DD57-4A59-A938-8738A2A1C57C}" srcId="{996C5614-E16B-4DDB-BCEC-FC58D3DABD74}" destId="{7C2C0155-D975-449B-AED0-DC8F5F3BE008}" srcOrd="1" destOrd="0" parTransId="{90B7C4D9-D8E5-4465-A861-4001A865EA00}" sibTransId="{CD4E270E-7D7B-4A9A-9943-34EAC09CADFE}"/>
    <dgm:cxn modelId="{8CF9C2EB-19D6-4239-A7CA-F6F78AC826C8}" type="presOf" srcId="{7C2C0155-D975-449B-AED0-DC8F5F3BE008}" destId="{BB8F01AC-81E1-4566-A3D0-AEDF70A6B309}" srcOrd="0" destOrd="0" presId="urn:microsoft.com/office/officeart/2005/8/layout/hierarchy2"/>
    <dgm:cxn modelId="{2416FA28-47E1-4A4C-BC17-4817F2833D33}" type="presOf" srcId="{08ADDE02-A06C-4A50-8C5F-48D85FFAF25D}" destId="{A26D528F-F6D5-4981-B049-43B9B3DAE4AB}" srcOrd="1" destOrd="0" presId="urn:microsoft.com/office/officeart/2005/8/layout/hierarchy2"/>
    <dgm:cxn modelId="{CC05670C-FC6B-4A60-9348-5EE40074BE31}" type="presOf" srcId="{154B9F4B-BA21-4F61-9D99-E47F26166A1E}" destId="{756101B5-E939-4A0B-A126-C4DF027295F4}" srcOrd="1" destOrd="0" presId="urn:microsoft.com/office/officeart/2005/8/layout/hierarchy2"/>
    <dgm:cxn modelId="{C4FC327F-F435-4EC5-B5AA-79BD8E51C7E0}" type="presOf" srcId="{A3CC61CC-D7A4-41B0-8607-917AB6CE2C0A}" destId="{5FC9A3B7-0C2C-405D-9F5A-D6957900A7E6}" srcOrd="1" destOrd="0" presId="urn:microsoft.com/office/officeart/2005/8/layout/hierarchy2"/>
    <dgm:cxn modelId="{F2570E0E-E9AB-43A7-BC31-539A9C970830}" type="presOf" srcId="{6023AA23-3BF7-48FE-A174-59CD6856042F}" destId="{E069A1F3-3A3E-4187-9FF4-80BA334E29DB}" srcOrd="0" destOrd="0" presId="urn:microsoft.com/office/officeart/2005/8/layout/hierarchy2"/>
    <dgm:cxn modelId="{4D66CAF9-3528-4939-A4D3-98E8698AD35D}" type="presOf" srcId="{5830357A-5C2E-44BE-AFD8-BE295DFA9933}" destId="{BA889269-7D15-4A2D-8256-07A7CCF9F0D4}" srcOrd="0" destOrd="0" presId="urn:microsoft.com/office/officeart/2005/8/layout/hierarchy2"/>
    <dgm:cxn modelId="{459147C5-CE8A-4864-801A-10D1252EA720}" type="presOf" srcId="{996FDAC9-137A-4757-917D-1CA6D4CF645D}" destId="{12A00ADD-52A3-4D2B-9395-3DCB58D43197}" srcOrd="0" destOrd="0" presId="urn:microsoft.com/office/officeart/2005/8/layout/hierarchy2"/>
    <dgm:cxn modelId="{7F4D1079-6893-4859-8406-689B5DEAE083}" srcId="{7C2C0155-D975-449B-AED0-DC8F5F3BE008}" destId="{94005E60-AC3E-4274-A867-B0C905B32819}" srcOrd="2" destOrd="0" parTransId="{83EB5AFE-52D8-49BB-84B7-9C797DE7FA98}" sibTransId="{E9E8717A-4E76-4552-8CA7-1C6D1ADE2F4C}"/>
    <dgm:cxn modelId="{E45F7C02-3176-433E-AEEC-F6B1F3BB2BD3}" type="presOf" srcId="{996C5614-E16B-4DDB-BCEC-FC58D3DABD74}" destId="{F545C3A8-D60C-431B-911E-1CFA20369F72}" srcOrd="0" destOrd="0" presId="urn:microsoft.com/office/officeart/2005/8/layout/hierarchy2"/>
    <dgm:cxn modelId="{3C1FDED0-B11D-433D-85CD-803C2C7EDAA1}" type="presOf" srcId="{5511ED0B-078F-4E06-9144-C746689D21A7}" destId="{79FBD069-8B95-46F8-B1F6-121E44BA864E}" srcOrd="0" destOrd="0" presId="urn:microsoft.com/office/officeart/2005/8/layout/hierarchy2"/>
    <dgm:cxn modelId="{7161030D-45FF-4DD0-BD55-02F23C8D6AC3}" srcId="{160E5185-E411-4194-9B92-240D4AB7B244}" destId="{996FDAC9-137A-4757-917D-1CA6D4CF645D}" srcOrd="0" destOrd="0" parTransId="{6023AA23-3BF7-48FE-A174-59CD6856042F}" sibTransId="{D5ECD05B-DC56-46C1-94DA-66429AAC12FA}"/>
    <dgm:cxn modelId="{7D63C969-451B-401E-9179-57344D2D25EB}" type="presOf" srcId="{FC8599C0-6287-42C1-BB4D-7EF5D7B699CB}" destId="{02E6B988-FEFD-4261-B457-BC06E198CC3B}" srcOrd="0" destOrd="0" presId="urn:microsoft.com/office/officeart/2005/8/layout/hierarchy2"/>
    <dgm:cxn modelId="{FB51DC4E-56CB-4545-9E4A-B80A23C29313}" type="presOf" srcId="{773688E2-CA60-4300-8DEC-A1C00F5DA2B3}" destId="{C45A176E-DDC9-4217-9CED-6BBE2A7F9135}" srcOrd="1" destOrd="0" presId="urn:microsoft.com/office/officeart/2005/8/layout/hierarchy2"/>
    <dgm:cxn modelId="{87979F33-2A48-4665-9754-024EF12873CC}" type="presOf" srcId="{CDD60BB8-43BB-495D-8657-6FDC0428A204}" destId="{9452A0D6-FAF1-4BB9-AD05-ACE7DDD304B5}" srcOrd="1" destOrd="0" presId="urn:microsoft.com/office/officeart/2005/8/layout/hierarchy2"/>
    <dgm:cxn modelId="{035AC94F-7F54-49FA-BD8A-E9075CBFF18E}" type="presOf" srcId="{83EB5AFE-52D8-49BB-84B7-9C797DE7FA98}" destId="{4CB4F5D3-4524-4A38-863F-4B51FCBE6352}" srcOrd="1" destOrd="0" presId="urn:microsoft.com/office/officeart/2005/8/layout/hierarchy2"/>
    <dgm:cxn modelId="{3E82A594-6B0E-489B-AC2C-6E08BDF6E51E}" type="presOf" srcId="{EC48BF69-EB30-4C39-8082-53C690BA69FB}" destId="{3A4CD975-F44F-4591-ABD5-B56BF43E21DC}" srcOrd="0" destOrd="0" presId="urn:microsoft.com/office/officeart/2005/8/layout/hierarchy2"/>
    <dgm:cxn modelId="{2F0C113A-D7FA-4DD1-882A-D8486F3D129E}" type="presOf" srcId="{678C5D73-1261-4811-8170-C00FC4563C80}" destId="{E081B6C2-8C81-4C48-96E8-D93B9E9DD033}" srcOrd="0" destOrd="0" presId="urn:microsoft.com/office/officeart/2005/8/layout/hierarchy2"/>
    <dgm:cxn modelId="{1B64FF58-91FD-42A2-B8F9-521C5CE89507}" srcId="{996C5614-E16B-4DDB-BCEC-FC58D3DABD74}" destId="{160E5185-E411-4194-9B92-240D4AB7B244}" srcOrd="0" destOrd="0" parTransId="{A3CC61CC-D7A4-41B0-8607-917AB6CE2C0A}" sibTransId="{8F0F819A-81CC-4660-8810-4DACFCABA41F}"/>
    <dgm:cxn modelId="{FF09F30C-7D5E-47B6-86D4-917CDA492D0B}" srcId="{7C2C0155-D975-449B-AED0-DC8F5F3BE008}" destId="{154E09A9-262C-4466-B4E2-0F96ED0CB83B}" srcOrd="0" destOrd="0" parTransId="{A9377E1F-48EF-4D11-8CEE-0345EC35CAA2}" sibTransId="{4B3091C5-D828-44DD-8CDC-A5FA98CDA1E6}"/>
    <dgm:cxn modelId="{8FAA26BF-7825-4E68-B189-D17F865B5DCD}" type="presOf" srcId="{90B7C4D9-D8E5-4465-A861-4001A865EA00}" destId="{8270A065-4E98-4ED9-9B2D-6B042DD64826}" srcOrd="1" destOrd="0" presId="urn:microsoft.com/office/officeart/2005/8/layout/hierarchy2"/>
    <dgm:cxn modelId="{2151E0A4-384C-4383-8BD2-20F269295040}" type="presOf" srcId="{5511ED0B-078F-4E06-9144-C746689D21A7}" destId="{810E5E1B-E8F4-4BA9-A74B-F503D07E1387}" srcOrd="1" destOrd="0" presId="urn:microsoft.com/office/officeart/2005/8/layout/hierarchy2"/>
    <dgm:cxn modelId="{E6EBDA28-6D1F-48E9-A323-DEB27BD8993B}" srcId="{B92E1B17-5550-435D-9E62-44A9390C1375}" destId="{43777DFA-7541-45A7-887A-AC472AEEF3BA}" srcOrd="0" destOrd="0" parTransId="{154B9F4B-BA21-4F61-9D99-E47F26166A1E}" sibTransId="{70507249-13C6-4948-9E31-5A5AFF95F483}"/>
    <dgm:cxn modelId="{3A269897-F67C-45E2-B4C1-C0439CADCF88}" type="presOf" srcId="{CDD60BB8-43BB-495D-8657-6FDC0428A204}" destId="{A2FF0117-3CA4-43F7-A7B9-503790770021}" srcOrd="0" destOrd="0" presId="urn:microsoft.com/office/officeart/2005/8/layout/hierarchy2"/>
    <dgm:cxn modelId="{8E3E8CB8-23F3-4687-8CB6-C6455ABF6CE5}" type="presOf" srcId="{83EB5AFE-52D8-49BB-84B7-9C797DE7FA98}" destId="{8A57650B-0E74-4AA9-8222-496D8F5D38D4}" srcOrd="0" destOrd="0" presId="urn:microsoft.com/office/officeart/2005/8/layout/hierarchy2"/>
    <dgm:cxn modelId="{0572371B-3375-4E21-B37B-46785AA1DCC0}" type="presOf" srcId="{773688E2-CA60-4300-8DEC-A1C00F5DA2B3}" destId="{50B8ADA5-3E68-405B-83B4-0A048AC0C7B9}" srcOrd="0" destOrd="0" presId="urn:microsoft.com/office/officeart/2005/8/layout/hierarchy2"/>
    <dgm:cxn modelId="{FB6713C7-71E6-44CD-964F-E120477A8996}" type="presOf" srcId="{90B7C4D9-D8E5-4465-A861-4001A865EA00}" destId="{D2682095-61D2-4D52-ADC9-59C7C14193FE}" srcOrd="0" destOrd="0" presId="urn:microsoft.com/office/officeart/2005/8/layout/hierarchy2"/>
    <dgm:cxn modelId="{7326508A-6EDC-4DC8-B10E-04FDB0EB3869}" type="presParOf" srcId="{BA889269-7D15-4A2D-8256-07A7CCF9F0D4}" destId="{EA625B7E-9725-4D63-BE93-D5FFC028A4F1}" srcOrd="0" destOrd="0" presId="urn:microsoft.com/office/officeart/2005/8/layout/hierarchy2"/>
    <dgm:cxn modelId="{B8A1C73C-F5AD-456D-A34F-5686F58AA1CB}" type="presParOf" srcId="{EA625B7E-9725-4D63-BE93-D5FFC028A4F1}" destId="{F545C3A8-D60C-431B-911E-1CFA20369F72}" srcOrd="0" destOrd="0" presId="urn:microsoft.com/office/officeart/2005/8/layout/hierarchy2"/>
    <dgm:cxn modelId="{9B9DBB64-1680-41F9-AFDD-303458F99B09}" type="presParOf" srcId="{EA625B7E-9725-4D63-BE93-D5FFC028A4F1}" destId="{3BF3269D-5E52-4B38-B0C6-8848F38E5932}" srcOrd="1" destOrd="0" presId="urn:microsoft.com/office/officeart/2005/8/layout/hierarchy2"/>
    <dgm:cxn modelId="{DDB31CA3-6610-4D77-BC3B-D6E4946BB4AD}" type="presParOf" srcId="{3BF3269D-5E52-4B38-B0C6-8848F38E5932}" destId="{8D98E04F-2F48-4E98-A9B5-724206303B36}" srcOrd="0" destOrd="0" presId="urn:microsoft.com/office/officeart/2005/8/layout/hierarchy2"/>
    <dgm:cxn modelId="{3A10097F-6A9A-4D0E-8DEE-8C8EB7863E73}" type="presParOf" srcId="{8D98E04F-2F48-4E98-A9B5-724206303B36}" destId="{5FC9A3B7-0C2C-405D-9F5A-D6957900A7E6}" srcOrd="0" destOrd="0" presId="urn:microsoft.com/office/officeart/2005/8/layout/hierarchy2"/>
    <dgm:cxn modelId="{1E1C4AEB-5B67-487B-841C-11D1B9CDDC8C}" type="presParOf" srcId="{3BF3269D-5E52-4B38-B0C6-8848F38E5932}" destId="{1689F201-0759-49B8-BCE8-17FEF2C23F3E}" srcOrd="1" destOrd="0" presId="urn:microsoft.com/office/officeart/2005/8/layout/hierarchy2"/>
    <dgm:cxn modelId="{B84D131F-C36F-4DBA-91A1-AB45F74BB3AC}" type="presParOf" srcId="{1689F201-0759-49B8-BCE8-17FEF2C23F3E}" destId="{B88E2ADE-855C-4B4C-BA63-8C24FB868C5F}" srcOrd="0" destOrd="0" presId="urn:microsoft.com/office/officeart/2005/8/layout/hierarchy2"/>
    <dgm:cxn modelId="{6B02C1A6-EDC6-42CC-9EE7-60AD021ECBBF}" type="presParOf" srcId="{1689F201-0759-49B8-BCE8-17FEF2C23F3E}" destId="{9C818979-83F4-429D-86F7-D7E8BF93DA1C}" srcOrd="1" destOrd="0" presId="urn:microsoft.com/office/officeart/2005/8/layout/hierarchy2"/>
    <dgm:cxn modelId="{5BD9E801-9595-4F53-854D-B31C28CD2214}" type="presParOf" srcId="{9C818979-83F4-429D-86F7-D7E8BF93DA1C}" destId="{E069A1F3-3A3E-4187-9FF4-80BA334E29DB}" srcOrd="0" destOrd="0" presId="urn:microsoft.com/office/officeart/2005/8/layout/hierarchy2"/>
    <dgm:cxn modelId="{417F44D7-842B-4442-8967-E6EEF5D680CC}" type="presParOf" srcId="{E069A1F3-3A3E-4187-9FF4-80BA334E29DB}" destId="{3D5BA184-2B7D-4840-AD2F-3D859160AB67}" srcOrd="0" destOrd="0" presId="urn:microsoft.com/office/officeart/2005/8/layout/hierarchy2"/>
    <dgm:cxn modelId="{222DAE1C-E89B-4854-8EA8-000A34AE309F}" type="presParOf" srcId="{9C818979-83F4-429D-86F7-D7E8BF93DA1C}" destId="{1FDF87D2-D932-408C-8378-73C1662B20AB}" srcOrd="1" destOrd="0" presId="urn:microsoft.com/office/officeart/2005/8/layout/hierarchy2"/>
    <dgm:cxn modelId="{934B6B26-5BD8-4F72-A475-B2464E84F4BD}" type="presParOf" srcId="{1FDF87D2-D932-408C-8378-73C1662B20AB}" destId="{12A00ADD-52A3-4D2B-9395-3DCB58D43197}" srcOrd="0" destOrd="0" presId="urn:microsoft.com/office/officeart/2005/8/layout/hierarchy2"/>
    <dgm:cxn modelId="{BC94F519-59AA-4F63-9906-4C2FD5A2FE6D}" type="presParOf" srcId="{1FDF87D2-D932-408C-8378-73C1662B20AB}" destId="{475FB685-3315-4B0E-AB50-724FD8ADE475}" srcOrd="1" destOrd="0" presId="urn:microsoft.com/office/officeart/2005/8/layout/hierarchy2"/>
    <dgm:cxn modelId="{4DF097AF-39DF-4CCF-9A41-EDD9FC657958}" type="presParOf" srcId="{475FB685-3315-4B0E-AB50-724FD8ADE475}" destId="{79FBD069-8B95-46F8-B1F6-121E44BA864E}" srcOrd="0" destOrd="0" presId="urn:microsoft.com/office/officeart/2005/8/layout/hierarchy2"/>
    <dgm:cxn modelId="{50BF3B24-CD0A-49ED-8929-D6E3902E36D5}" type="presParOf" srcId="{79FBD069-8B95-46F8-B1F6-121E44BA864E}" destId="{810E5E1B-E8F4-4BA9-A74B-F503D07E1387}" srcOrd="0" destOrd="0" presId="urn:microsoft.com/office/officeart/2005/8/layout/hierarchy2"/>
    <dgm:cxn modelId="{F419EDD7-002E-4B95-A2DB-83B0CC7D8145}" type="presParOf" srcId="{475FB685-3315-4B0E-AB50-724FD8ADE475}" destId="{0C63AE01-23F2-4B72-BFFC-7D39D8A1AD36}" srcOrd="1" destOrd="0" presId="urn:microsoft.com/office/officeart/2005/8/layout/hierarchy2"/>
    <dgm:cxn modelId="{FBACBD90-39B1-4B78-826D-391FD47EE8B3}" type="presParOf" srcId="{0C63AE01-23F2-4B72-BFFC-7D39D8A1AD36}" destId="{E081B6C2-8C81-4C48-96E8-D93B9E9DD033}" srcOrd="0" destOrd="0" presId="urn:microsoft.com/office/officeart/2005/8/layout/hierarchy2"/>
    <dgm:cxn modelId="{D6844C26-5534-4FE0-BFB7-8DD175890B62}" type="presParOf" srcId="{0C63AE01-23F2-4B72-BFFC-7D39D8A1AD36}" destId="{A2FFE126-B3DE-469B-BD42-C6DC4D132E60}" srcOrd="1" destOrd="0" presId="urn:microsoft.com/office/officeart/2005/8/layout/hierarchy2"/>
    <dgm:cxn modelId="{B1448EEB-1B77-4CE3-A996-119CA550B27A}" type="presParOf" srcId="{9C818979-83F4-429D-86F7-D7E8BF93DA1C}" destId="{7B586E10-A6F6-4B77-9566-E187BFA8CE04}" srcOrd="2" destOrd="0" presId="urn:microsoft.com/office/officeart/2005/8/layout/hierarchy2"/>
    <dgm:cxn modelId="{F840B1D0-3ABA-42BA-9443-6921E1DF98CF}" type="presParOf" srcId="{7B586E10-A6F6-4B77-9566-E187BFA8CE04}" destId="{A26D528F-F6D5-4981-B049-43B9B3DAE4AB}" srcOrd="0" destOrd="0" presId="urn:microsoft.com/office/officeart/2005/8/layout/hierarchy2"/>
    <dgm:cxn modelId="{3825924F-64C6-4917-A891-4A8BF0BAA2A6}" type="presParOf" srcId="{9C818979-83F4-429D-86F7-D7E8BF93DA1C}" destId="{F58381DA-31C8-496A-A741-A8E9552E0300}" srcOrd="3" destOrd="0" presId="urn:microsoft.com/office/officeart/2005/8/layout/hierarchy2"/>
    <dgm:cxn modelId="{6A9FBA6D-B140-4BE4-BBF7-192F385EECF2}" type="presParOf" srcId="{F58381DA-31C8-496A-A741-A8E9552E0300}" destId="{225CB58C-DF66-4C34-81B7-6F1F520C93A0}" srcOrd="0" destOrd="0" presId="urn:microsoft.com/office/officeart/2005/8/layout/hierarchy2"/>
    <dgm:cxn modelId="{71107315-DA4F-4006-AE88-103DD1853F2F}" type="presParOf" srcId="{F58381DA-31C8-496A-A741-A8E9552E0300}" destId="{BA4E8A23-8EBD-4795-81D9-711A8BF62EDF}" srcOrd="1" destOrd="0" presId="urn:microsoft.com/office/officeart/2005/8/layout/hierarchy2"/>
    <dgm:cxn modelId="{5679DF13-BC5D-458A-AA85-0DB755FC11ED}" type="presParOf" srcId="{BA4E8A23-8EBD-4795-81D9-711A8BF62EDF}" destId="{8BCECC3A-16EC-47C2-A113-206A6ADC1A49}" srcOrd="0" destOrd="0" presId="urn:microsoft.com/office/officeart/2005/8/layout/hierarchy2"/>
    <dgm:cxn modelId="{3F06C0CC-6D0C-4D45-93D3-54BE5B17E19F}" type="presParOf" srcId="{8BCECC3A-16EC-47C2-A113-206A6ADC1A49}" destId="{CB97360C-93BF-4A80-8188-78D5FCDADEF8}" srcOrd="0" destOrd="0" presId="urn:microsoft.com/office/officeart/2005/8/layout/hierarchy2"/>
    <dgm:cxn modelId="{A738AA62-CEBF-463F-9FA8-4E2EA005EFA0}" type="presParOf" srcId="{BA4E8A23-8EBD-4795-81D9-711A8BF62EDF}" destId="{9D2A172E-CB69-4B1D-A018-E35185C317DD}" srcOrd="1" destOrd="0" presId="urn:microsoft.com/office/officeart/2005/8/layout/hierarchy2"/>
    <dgm:cxn modelId="{36F2DC9F-A15E-4CA2-8BAF-C67D2141BBFF}" type="presParOf" srcId="{9D2A172E-CB69-4B1D-A018-E35185C317DD}" destId="{02E6B988-FEFD-4261-B457-BC06E198CC3B}" srcOrd="0" destOrd="0" presId="urn:microsoft.com/office/officeart/2005/8/layout/hierarchy2"/>
    <dgm:cxn modelId="{222F20F1-9D6E-41E0-BDD2-BE149D896610}" type="presParOf" srcId="{9D2A172E-CB69-4B1D-A018-E35185C317DD}" destId="{251EB55C-9173-4E86-B5BE-420E6DB76FB2}" srcOrd="1" destOrd="0" presId="urn:microsoft.com/office/officeart/2005/8/layout/hierarchy2"/>
    <dgm:cxn modelId="{69022A23-7FC1-41B2-97F4-86D4E86CA7D0}" type="presParOf" srcId="{9C818979-83F4-429D-86F7-D7E8BF93DA1C}" destId="{A6D1262E-7907-4259-8D54-642F22279813}" srcOrd="4" destOrd="0" presId="urn:microsoft.com/office/officeart/2005/8/layout/hierarchy2"/>
    <dgm:cxn modelId="{CFEFD181-F7DD-4491-8047-5060F5167069}" type="presParOf" srcId="{A6D1262E-7907-4259-8D54-642F22279813}" destId="{7758E46F-02EC-42DF-AC22-CD400C73C276}" srcOrd="0" destOrd="0" presId="urn:microsoft.com/office/officeart/2005/8/layout/hierarchy2"/>
    <dgm:cxn modelId="{05813E5B-2DB2-45D5-B17A-2158D900222F}" type="presParOf" srcId="{9C818979-83F4-429D-86F7-D7E8BF93DA1C}" destId="{2C588A8E-743C-41A2-8707-1EB61590F072}" srcOrd="5" destOrd="0" presId="urn:microsoft.com/office/officeart/2005/8/layout/hierarchy2"/>
    <dgm:cxn modelId="{032A34EE-7E2A-4E09-A43F-DA435B83A558}" type="presParOf" srcId="{2C588A8E-743C-41A2-8707-1EB61590F072}" destId="{DBD84705-1472-476B-B7E6-7F6F2AC10EAE}" srcOrd="0" destOrd="0" presId="urn:microsoft.com/office/officeart/2005/8/layout/hierarchy2"/>
    <dgm:cxn modelId="{4C43FED4-EF9B-4F57-86DA-D04A5C453280}" type="presParOf" srcId="{2C588A8E-743C-41A2-8707-1EB61590F072}" destId="{1E99B424-7A1F-483C-802B-1E72D2F07044}" srcOrd="1" destOrd="0" presId="urn:microsoft.com/office/officeart/2005/8/layout/hierarchy2"/>
    <dgm:cxn modelId="{1DCD0048-6D95-4E1E-9502-3C3DC0AB4FD8}" type="presParOf" srcId="{1E99B424-7A1F-483C-802B-1E72D2F07044}" destId="{086B7F77-89E4-40B3-B2DC-E60030DFF3B3}" srcOrd="0" destOrd="0" presId="urn:microsoft.com/office/officeart/2005/8/layout/hierarchy2"/>
    <dgm:cxn modelId="{400568A7-ED02-4981-A14C-510E93FE7180}" type="presParOf" srcId="{086B7F77-89E4-40B3-B2DC-E60030DFF3B3}" destId="{756101B5-E939-4A0B-A126-C4DF027295F4}" srcOrd="0" destOrd="0" presId="urn:microsoft.com/office/officeart/2005/8/layout/hierarchy2"/>
    <dgm:cxn modelId="{89BBF844-E544-413A-85A7-0D0C9471D71D}" type="presParOf" srcId="{1E99B424-7A1F-483C-802B-1E72D2F07044}" destId="{BC4126E5-9BD2-4115-BE02-9F997D5A3303}" srcOrd="1" destOrd="0" presId="urn:microsoft.com/office/officeart/2005/8/layout/hierarchy2"/>
    <dgm:cxn modelId="{9B9DC537-6AF4-4042-A10E-B5C2A4B1095A}" type="presParOf" srcId="{BC4126E5-9BD2-4115-BE02-9F997D5A3303}" destId="{8B43F572-4047-4C5F-8A5E-D4211A172D29}" srcOrd="0" destOrd="0" presId="urn:microsoft.com/office/officeart/2005/8/layout/hierarchy2"/>
    <dgm:cxn modelId="{A4031E43-63EA-4A27-8F5B-A2307E853DC0}" type="presParOf" srcId="{BC4126E5-9BD2-4115-BE02-9F997D5A3303}" destId="{9E494B5C-A09A-43F5-8D22-66B8BDD51520}" srcOrd="1" destOrd="0" presId="urn:microsoft.com/office/officeart/2005/8/layout/hierarchy2"/>
    <dgm:cxn modelId="{A1A86427-37CF-4A22-881F-4326DFE4D58B}" type="presParOf" srcId="{1E99B424-7A1F-483C-802B-1E72D2F07044}" destId="{A2FF0117-3CA4-43F7-A7B9-503790770021}" srcOrd="2" destOrd="0" presId="urn:microsoft.com/office/officeart/2005/8/layout/hierarchy2"/>
    <dgm:cxn modelId="{598A5CD4-0074-49F8-AA34-1E9D140A56AC}" type="presParOf" srcId="{A2FF0117-3CA4-43F7-A7B9-503790770021}" destId="{9452A0D6-FAF1-4BB9-AD05-ACE7DDD304B5}" srcOrd="0" destOrd="0" presId="urn:microsoft.com/office/officeart/2005/8/layout/hierarchy2"/>
    <dgm:cxn modelId="{E21C572A-E9B5-4BD3-B9FD-8FEA7C2F4917}" type="presParOf" srcId="{1E99B424-7A1F-483C-802B-1E72D2F07044}" destId="{BF737CA3-F4B7-45AC-8FB0-85F4EE7223B5}" srcOrd="3" destOrd="0" presId="urn:microsoft.com/office/officeart/2005/8/layout/hierarchy2"/>
    <dgm:cxn modelId="{EC886819-FC6D-4E90-BCD2-0FD720011A99}" type="presParOf" srcId="{BF737CA3-F4B7-45AC-8FB0-85F4EE7223B5}" destId="{DF8DDD94-E823-49CA-AA02-3D6C31885CD5}" srcOrd="0" destOrd="0" presId="urn:microsoft.com/office/officeart/2005/8/layout/hierarchy2"/>
    <dgm:cxn modelId="{83527D01-45E8-4B30-9A4D-A71C43C06013}" type="presParOf" srcId="{BF737CA3-F4B7-45AC-8FB0-85F4EE7223B5}" destId="{8A439374-B0E2-4D47-A8AB-F8FF7A2BFDF7}" srcOrd="1" destOrd="0" presId="urn:microsoft.com/office/officeart/2005/8/layout/hierarchy2"/>
    <dgm:cxn modelId="{ADA312BA-AB0B-4E58-9ACA-E1DEA780C840}" type="presParOf" srcId="{3BF3269D-5E52-4B38-B0C6-8848F38E5932}" destId="{D2682095-61D2-4D52-ADC9-59C7C14193FE}" srcOrd="2" destOrd="0" presId="urn:microsoft.com/office/officeart/2005/8/layout/hierarchy2"/>
    <dgm:cxn modelId="{9BEBEB2B-2D72-4E86-A282-E4DEA982CC49}" type="presParOf" srcId="{D2682095-61D2-4D52-ADC9-59C7C14193FE}" destId="{8270A065-4E98-4ED9-9B2D-6B042DD64826}" srcOrd="0" destOrd="0" presId="urn:microsoft.com/office/officeart/2005/8/layout/hierarchy2"/>
    <dgm:cxn modelId="{A77226BF-FF70-42BB-896D-04E649D0CD79}" type="presParOf" srcId="{3BF3269D-5E52-4B38-B0C6-8848F38E5932}" destId="{ECD1F921-3E0B-4068-9351-8EA3221A6E29}" srcOrd="3" destOrd="0" presId="urn:microsoft.com/office/officeart/2005/8/layout/hierarchy2"/>
    <dgm:cxn modelId="{4E58B6BC-35F8-4596-8E06-64EFD676294A}" type="presParOf" srcId="{ECD1F921-3E0B-4068-9351-8EA3221A6E29}" destId="{BB8F01AC-81E1-4566-A3D0-AEDF70A6B309}" srcOrd="0" destOrd="0" presId="urn:microsoft.com/office/officeart/2005/8/layout/hierarchy2"/>
    <dgm:cxn modelId="{B3D225EB-AAEB-4C8E-B3AA-60993DF373F2}" type="presParOf" srcId="{ECD1F921-3E0B-4068-9351-8EA3221A6E29}" destId="{DF5CF783-F157-4D40-A7C7-E363C8DE7512}" srcOrd="1" destOrd="0" presId="urn:microsoft.com/office/officeart/2005/8/layout/hierarchy2"/>
    <dgm:cxn modelId="{7708E264-290D-4556-A637-3B8C15E51C00}" type="presParOf" srcId="{DF5CF783-F157-4D40-A7C7-E363C8DE7512}" destId="{1F647D69-A31F-4DA3-8A8A-054F0AE1E960}" srcOrd="0" destOrd="0" presId="urn:microsoft.com/office/officeart/2005/8/layout/hierarchy2"/>
    <dgm:cxn modelId="{7D832B00-C6E3-4DC1-BB41-F1147B57241B}" type="presParOf" srcId="{1F647D69-A31F-4DA3-8A8A-054F0AE1E960}" destId="{6B835475-209F-4893-8D9B-5D3697962D85}" srcOrd="0" destOrd="0" presId="urn:microsoft.com/office/officeart/2005/8/layout/hierarchy2"/>
    <dgm:cxn modelId="{12F5254F-9D9E-4702-878B-F048FAD17577}" type="presParOf" srcId="{DF5CF783-F157-4D40-A7C7-E363C8DE7512}" destId="{BA939A1A-15FE-462A-A18F-C2D8CEFA1894}" srcOrd="1" destOrd="0" presId="urn:microsoft.com/office/officeart/2005/8/layout/hierarchy2"/>
    <dgm:cxn modelId="{16DFC7E2-DA41-4946-AB97-41BDE8EAE7C3}" type="presParOf" srcId="{BA939A1A-15FE-462A-A18F-C2D8CEFA1894}" destId="{6AE0A1B2-9DB7-419C-B841-0FCC7FD2A191}" srcOrd="0" destOrd="0" presId="urn:microsoft.com/office/officeart/2005/8/layout/hierarchy2"/>
    <dgm:cxn modelId="{18D5BE85-70A4-46D4-B25C-208CA4EE0E36}" type="presParOf" srcId="{BA939A1A-15FE-462A-A18F-C2D8CEFA1894}" destId="{E07BC392-16E2-476B-B295-3776E077DBE8}" srcOrd="1" destOrd="0" presId="urn:microsoft.com/office/officeart/2005/8/layout/hierarchy2"/>
    <dgm:cxn modelId="{D8034559-5C09-48AD-B6AB-8D41F44A50D7}" type="presParOf" srcId="{DF5CF783-F157-4D40-A7C7-E363C8DE7512}" destId="{50B8ADA5-3E68-405B-83B4-0A048AC0C7B9}" srcOrd="2" destOrd="0" presId="urn:microsoft.com/office/officeart/2005/8/layout/hierarchy2"/>
    <dgm:cxn modelId="{2C484C95-499A-49D9-B93F-DEC4115320FE}" type="presParOf" srcId="{50B8ADA5-3E68-405B-83B4-0A048AC0C7B9}" destId="{C45A176E-DDC9-4217-9CED-6BBE2A7F9135}" srcOrd="0" destOrd="0" presId="urn:microsoft.com/office/officeart/2005/8/layout/hierarchy2"/>
    <dgm:cxn modelId="{CBC55E8E-2033-4945-B4C2-D3560196F6B9}" type="presParOf" srcId="{DF5CF783-F157-4D40-A7C7-E363C8DE7512}" destId="{37F24EC6-5CCC-4C4C-BFA7-29FB23FF8146}" srcOrd="3" destOrd="0" presId="urn:microsoft.com/office/officeart/2005/8/layout/hierarchy2"/>
    <dgm:cxn modelId="{97663ABE-54D5-47EB-842F-8DB2E3683916}" type="presParOf" srcId="{37F24EC6-5CCC-4C4C-BFA7-29FB23FF8146}" destId="{3A4CD975-F44F-4591-ABD5-B56BF43E21DC}" srcOrd="0" destOrd="0" presId="urn:microsoft.com/office/officeart/2005/8/layout/hierarchy2"/>
    <dgm:cxn modelId="{9FB8FC37-72B3-4EA8-8148-A42E4F0F81E8}" type="presParOf" srcId="{37F24EC6-5CCC-4C4C-BFA7-29FB23FF8146}" destId="{CC97CCA7-8D6C-4156-8D84-A50657076B8A}" srcOrd="1" destOrd="0" presId="urn:microsoft.com/office/officeart/2005/8/layout/hierarchy2"/>
    <dgm:cxn modelId="{217089BC-4C3E-4B93-8349-0319FA7EE44D}" type="presParOf" srcId="{DF5CF783-F157-4D40-A7C7-E363C8DE7512}" destId="{8A57650B-0E74-4AA9-8222-496D8F5D38D4}" srcOrd="4" destOrd="0" presId="urn:microsoft.com/office/officeart/2005/8/layout/hierarchy2"/>
    <dgm:cxn modelId="{4C1434E7-4C98-49C3-8CA1-E0F1D25E84A7}" type="presParOf" srcId="{8A57650B-0E74-4AA9-8222-496D8F5D38D4}" destId="{4CB4F5D3-4524-4A38-863F-4B51FCBE6352}" srcOrd="0" destOrd="0" presId="urn:microsoft.com/office/officeart/2005/8/layout/hierarchy2"/>
    <dgm:cxn modelId="{E70EE93E-4F7D-4B8F-8562-3E6886E6FE2E}" type="presParOf" srcId="{DF5CF783-F157-4D40-A7C7-E363C8DE7512}" destId="{E4246DC2-453A-434A-B5F4-7902781739F6}" srcOrd="5" destOrd="0" presId="urn:microsoft.com/office/officeart/2005/8/layout/hierarchy2"/>
    <dgm:cxn modelId="{BA8E912A-12A8-41D9-AC3E-8230AE49FA7B}" type="presParOf" srcId="{E4246DC2-453A-434A-B5F4-7902781739F6}" destId="{FC41E8CF-B867-4CF9-B7D9-01E5553668DD}" srcOrd="0" destOrd="0" presId="urn:microsoft.com/office/officeart/2005/8/layout/hierarchy2"/>
    <dgm:cxn modelId="{6A0429C6-8282-44F6-9A58-9AD29C00E14B}" type="presParOf" srcId="{E4246DC2-453A-434A-B5F4-7902781739F6}" destId="{9C74CE8C-30EB-4E9A-BF2B-CB3C73EF0A56}"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028B27-5F82-4B65-B3DC-1D3B28735003}">
      <dsp:nvSpPr>
        <dsp:cNvPr id="0" name=""/>
        <dsp:cNvSpPr/>
      </dsp:nvSpPr>
      <dsp:spPr>
        <a:xfrm>
          <a:off x="2747622" y="279326"/>
          <a:ext cx="4191132" cy="4191132"/>
        </a:xfrm>
        <a:prstGeom prst="pie">
          <a:avLst>
            <a:gd name="adj1" fmla="val 16200000"/>
            <a:gd name="adj2" fmla="val 180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US" sz="1900" kern="1200" dirty="0" smtClean="0"/>
            <a:t>Act 1: Establish Character – traits and feelings</a:t>
          </a:r>
          <a:endParaRPr lang="en-US" sz="1900" kern="1200" dirty="0"/>
        </a:p>
      </dsp:txBody>
      <dsp:txXfrm>
        <a:off x="5026300" y="1052690"/>
        <a:ext cx="1421991" cy="1397044"/>
      </dsp:txXfrm>
    </dsp:sp>
    <dsp:sp modelId="{E1402873-D1A0-4C33-AE79-140C936540E6}">
      <dsp:nvSpPr>
        <dsp:cNvPr id="0" name=""/>
        <dsp:cNvSpPr/>
      </dsp:nvSpPr>
      <dsp:spPr>
        <a:xfrm>
          <a:off x="2531579" y="404063"/>
          <a:ext cx="4191132" cy="4191132"/>
        </a:xfrm>
        <a:prstGeom prst="pie">
          <a:avLst>
            <a:gd name="adj1" fmla="val 1800000"/>
            <a:gd name="adj2" fmla="val 9000000"/>
          </a:avLst>
        </a:prstGeom>
        <a:solidFill>
          <a:schemeClr val="accent3">
            <a:hueOff val="1355300"/>
            <a:satOff val="50000"/>
            <a:lumOff val="-7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US" sz="1900" kern="1200" dirty="0" smtClean="0"/>
            <a:t>Act 2: A catalyst for change needs to be introduced</a:t>
          </a:r>
          <a:endParaRPr lang="en-US" sz="1900" kern="1200" dirty="0"/>
        </a:p>
      </dsp:txBody>
      <dsp:txXfrm>
        <a:off x="3679151" y="3048467"/>
        <a:ext cx="1895988" cy="1297255"/>
      </dsp:txXfrm>
    </dsp:sp>
    <dsp:sp modelId="{5D83DA32-C92D-4DB1-BEB6-D0114FA8B706}">
      <dsp:nvSpPr>
        <dsp:cNvPr id="0" name=""/>
        <dsp:cNvSpPr/>
      </dsp:nvSpPr>
      <dsp:spPr>
        <a:xfrm>
          <a:off x="2552639" y="289142"/>
          <a:ext cx="4149011" cy="4420973"/>
        </a:xfrm>
        <a:prstGeom prst="pie">
          <a:avLst>
            <a:gd name="adj1" fmla="val 9000000"/>
            <a:gd name="adj2" fmla="val 16200000"/>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US" sz="1900" kern="1200" dirty="0" smtClean="0"/>
            <a:t>Act 3: The change has occurred and a new status quo exists</a:t>
          </a:r>
          <a:endParaRPr lang="en-US" sz="1900" kern="1200" dirty="0"/>
        </a:p>
      </dsp:txBody>
      <dsp:txXfrm>
        <a:off x="2997176" y="1157547"/>
        <a:ext cx="1407700" cy="147365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5DB0B4-C9F4-41A5-ACB8-5C4B97C8FC92}">
      <dsp:nvSpPr>
        <dsp:cNvPr id="0" name=""/>
        <dsp:cNvSpPr/>
      </dsp:nvSpPr>
      <dsp:spPr>
        <a:xfrm>
          <a:off x="2005736" y="278891"/>
          <a:ext cx="3840480" cy="3840480"/>
        </a:xfrm>
        <a:prstGeom prst="pie">
          <a:avLst>
            <a:gd name="adj1" fmla="val 16200000"/>
            <a:gd name="adj2" fmla="val 19285716"/>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GB" sz="1000" kern="1200" dirty="0" smtClean="0"/>
            <a:t>Use of person to engage</a:t>
          </a:r>
          <a:endParaRPr lang="en-GB" sz="1000" kern="1200" dirty="0"/>
        </a:p>
      </dsp:txBody>
      <dsp:txXfrm>
        <a:off x="4023360" y="635507"/>
        <a:ext cx="914400" cy="731520"/>
      </dsp:txXfrm>
    </dsp:sp>
    <dsp:sp modelId="{07143030-35E3-4DDE-9293-E7473C8F4880}">
      <dsp:nvSpPr>
        <dsp:cNvPr id="0" name=""/>
        <dsp:cNvSpPr/>
      </dsp:nvSpPr>
      <dsp:spPr>
        <a:xfrm>
          <a:off x="2055113" y="340613"/>
          <a:ext cx="3840480" cy="3840480"/>
        </a:xfrm>
        <a:prstGeom prst="pie">
          <a:avLst>
            <a:gd name="adj1" fmla="val 19285716"/>
            <a:gd name="adj2" fmla="val 771428"/>
          </a:avLst>
        </a:prstGeom>
        <a:solidFill>
          <a:schemeClr val="accent4">
            <a:hueOff val="1732615"/>
            <a:satOff val="-7995"/>
            <a:lumOff val="29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GB" sz="1000" kern="1200" dirty="0" smtClean="0"/>
            <a:t>A punning headline</a:t>
          </a:r>
          <a:endParaRPr lang="en-GB" sz="1000" kern="1200" dirty="0"/>
        </a:p>
      </dsp:txBody>
      <dsp:txXfrm>
        <a:off x="4663440" y="1732788"/>
        <a:ext cx="1051560" cy="640080"/>
      </dsp:txXfrm>
    </dsp:sp>
    <dsp:sp modelId="{89E86DD4-4890-40AA-A60D-05A81706BC83}">
      <dsp:nvSpPr>
        <dsp:cNvPr id="0" name=""/>
        <dsp:cNvSpPr/>
      </dsp:nvSpPr>
      <dsp:spPr>
        <a:xfrm>
          <a:off x="2037283" y="418337"/>
          <a:ext cx="3840480" cy="3840480"/>
        </a:xfrm>
        <a:prstGeom prst="pie">
          <a:avLst>
            <a:gd name="adj1" fmla="val 771428"/>
            <a:gd name="adj2" fmla="val 3857143"/>
          </a:avLst>
        </a:prstGeom>
        <a:solidFill>
          <a:schemeClr val="accent4">
            <a:hueOff val="3465231"/>
            <a:satOff val="-15989"/>
            <a:lumOff val="58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GB" sz="1000" kern="1200" dirty="0" smtClean="0"/>
            <a:t>Emotive language</a:t>
          </a:r>
          <a:endParaRPr lang="en-GB" sz="1000" kern="1200" dirty="0"/>
        </a:p>
      </dsp:txBody>
      <dsp:txXfrm>
        <a:off x="4503420" y="2692908"/>
        <a:ext cx="914400" cy="708660"/>
      </dsp:txXfrm>
    </dsp:sp>
    <dsp:sp modelId="{9A50038C-2009-4F1C-A5E7-3041A5CD169E}">
      <dsp:nvSpPr>
        <dsp:cNvPr id="0" name=""/>
        <dsp:cNvSpPr/>
      </dsp:nvSpPr>
      <dsp:spPr>
        <a:xfrm>
          <a:off x="1965959" y="452627"/>
          <a:ext cx="3840480" cy="3840480"/>
        </a:xfrm>
        <a:prstGeom prst="pie">
          <a:avLst>
            <a:gd name="adj1" fmla="val 3857226"/>
            <a:gd name="adj2" fmla="val 6942858"/>
          </a:avLst>
        </a:prstGeom>
        <a:solidFill>
          <a:schemeClr val="accent4">
            <a:hueOff val="5197846"/>
            <a:satOff val="-23984"/>
            <a:lumOff val="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GB" sz="1000" kern="1200" dirty="0" smtClean="0"/>
            <a:t>Variety of punctuation and sentence length</a:t>
          </a:r>
          <a:endParaRPr lang="en-GB" sz="1000" kern="1200" dirty="0"/>
        </a:p>
      </dsp:txBody>
      <dsp:txXfrm>
        <a:off x="3440430" y="3470148"/>
        <a:ext cx="891540" cy="640080"/>
      </dsp:txXfrm>
    </dsp:sp>
    <dsp:sp modelId="{1A0E830E-D6CE-4CAF-B833-A6BE1D20312B}">
      <dsp:nvSpPr>
        <dsp:cNvPr id="0" name=""/>
        <dsp:cNvSpPr/>
      </dsp:nvSpPr>
      <dsp:spPr>
        <a:xfrm>
          <a:off x="1894636" y="418337"/>
          <a:ext cx="3840480" cy="3840480"/>
        </a:xfrm>
        <a:prstGeom prst="pie">
          <a:avLst>
            <a:gd name="adj1" fmla="val 6942858"/>
            <a:gd name="adj2" fmla="val 10028574"/>
          </a:avLst>
        </a:prstGeom>
        <a:solidFill>
          <a:schemeClr val="accent4">
            <a:hueOff val="6930461"/>
            <a:satOff val="-31979"/>
            <a:lumOff val="117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GB" sz="1000" kern="1200" dirty="0" smtClean="0"/>
            <a:t>imperatives</a:t>
          </a:r>
          <a:endParaRPr lang="en-GB" sz="1000" kern="1200" dirty="0"/>
        </a:p>
      </dsp:txBody>
      <dsp:txXfrm>
        <a:off x="2354579" y="2692908"/>
        <a:ext cx="914400" cy="708660"/>
      </dsp:txXfrm>
    </dsp:sp>
    <dsp:sp modelId="{8C0A2AB0-A929-40E1-9B74-27457712EABD}">
      <dsp:nvSpPr>
        <dsp:cNvPr id="0" name=""/>
        <dsp:cNvSpPr/>
      </dsp:nvSpPr>
      <dsp:spPr>
        <a:xfrm>
          <a:off x="1876805" y="340613"/>
          <a:ext cx="3840480" cy="3840480"/>
        </a:xfrm>
        <a:prstGeom prst="pie">
          <a:avLst>
            <a:gd name="adj1" fmla="val 10028574"/>
            <a:gd name="adj2" fmla="val 13114284"/>
          </a:avLst>
        </a:prstGeom>
        <a:solidFill>
          <a:schemeClr val="accent4">
            <a:hueOff val="8663077"/>
            <a:satOff val="-39973"/>
            <a:lumOff val="14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GB" sz="1000" kern="1200" dirty="0" smtClean="0"/>
            <a:t>hyperbole</a:t>
          </a:r>
          <a:endParaRPr lang="en-GB" sz="1000" kern="1200" dirty="0"/>
        </a:p>
      </dsp:txBody>
      <dsp:txXfrm>
        <a:off x="2057400" y="1732788"/>
        <a:ext cx="1051560" cy="640080"/>
      </dsp:txXfrm>
    </dsp:sp>
    <dsp:sp modelId="{E008DE17-69A0-49E5-907C-EB1D2ADE7299}">
      <dsp:nvSpPr>
        <dsp:cNvPr id="0" name=""/>
        <dsp:cNvSpPr/>
      </dsp:nvSpPr>
      <dsp:spPr>
        <a:xfrm>
          <a:off x="1906289" y="258998"/>
          <a:ext cx="3840480" cy="3840480"/>
        </a:xfrm>
        <a:prstGeom prst="pie">
          <a:avLst>
            <a:gd name="adj1" fmla="val 13114284"/>
            <a:gd name="adj2" fmla="val 16200000"/>
          </a:avLst>
        </a:prstGeom>
        <a:solidFill>
          <a:schemeClr val="accent4">
            <a:hueOff val="10395692"/>
            <a:satOff val="-47968"/>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GB" sz="1000" kern="1200" dirty="0" smtClean="0"/>
            <a:t>Rhetorical questions</a:t>
          </a:r>
          <a:endParaRPr lang="en-GB" sz="1000" kern="1200" dirty="0"/>
        </a:p>
      </dsp:txBody>
      <dsp:txXfrm>
        <a:off x="2814746" y="615614"/>
        <a:ext cx="914400" cy="731520"/>
      </dsp:txXfrm>
    </dsp:sp>
    <dsp:sp modelId="{8CE53D20-5273-44FE-B48B-EEB7AE9B699F}">
      <dsp:nvSpPr>
        <dsp:cNvPr id="0" name=""/>
        <dsp:cNvSpPr/>
      </dsp:nvSpPr>
      <dsp:spPr>
        <a:xfrm>
          <a:off x="1767800" y="41147"/>
          <a:ext cx="4315968" cy="4315968"/>
        </a:xfrm>
        <a:prstGeom prst="circularArrow">
          <a:avLst>
            <a:gd name="adj1" fmla="val 5085"/>
            <a:gd name="adj2" fmla="val 327528"/>
            <a:gd name="adj3" fmla="val 18957827"/>
            <a:gd name="adj4" fmla="val 16200343"/>
            <a:gd name="adj5" fmla="val 5932"/>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10F61A5-0229-4581-AE93-99218B3DCEEF}">
      <dsp:nvSpPr>
        <dsp:cNvPr id="0" name=""/>
        <dsp:cNvSpPr/>
      </dsp:nvSpPr>
      <dsp:spPr>
        <a:xfrm>
          <a:off x="1817489" y="103143"/>
          <a:ext cx="4315968" cy="4315968"/>
        </a:xfrm>
        <a:prstGeom prst="circularArrow">
          <a:avLst>
            <a:gd name="adj1" fmla="val 5085"/>
            <a:gd name="adj2" fmla="val 327528"/>
            <a:gd name="adj3" fmla="val 443744"/>
            <a:gd name="adj4" fmla="val 19285776"/>
            <a:gd name="adj5" fmla="val 5932"/>
          </a:avLst>
        </a:prstGeom>
        <a:solidFill>
          <a:schemeClr val="accent4">
            <a:hueOff val="1732615"/>
            <a:satOff val="-7995"/>
            <a:lumOff val="294"/>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7D2F0BB-F556-4DB2-8518-AF4174804317}">
      <dsp:nvSpPr>
        <dsp:cNvPr id="0" name=""/>
        <dsp:cNvSpPr/>
      </dsp:nvSpPr>
      <dsp:spPr>
        <a:xfrm>
          <a:off x="1799595" y="180686"/>
          <a:ext cx="4315968" cy="4315968"/>
        </a:xfrm>
        <a:prstGeom prst="circularArrow">
          <a:avLst>
            <a:gd name="adj1" fmla="val 5085"/>
            <a:gd name="adj2" fmla="val 327528"/>
            <a:gd name="adj3" fmla="val 3529100"/>
            <a:gd name="adj4" fmla="val 770764"/>
            <a:gd name="adj5" fmla="val 5932"/>
          </a:avLst>
        </a:prstGeom>
        <a:solidFill>
          <a:schemeClr val="accent4">
            <a:hueOff val="3465231"/>
            <a:satOff val="-15989"/>
            <a:lumOff val="588"/>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E8D3ED2-B68F-4D8C-8858-549A0D266BC7}">
      <dsp:nvSpPr>
        <dsp:cNvPr id="0" name=""/>
        <dsp:cNvSpPr/>
      </dsp:nvSpPr>
      <dsp:spPr>
        <a:xfrm>
          <a:off x="1728216" y="214783"/>
          <a:ext cx="4315968" cy="4315968"/>
        </a:xfrm>
        <a:prstGeom prst="circularArrow">
          <a:avLst>
            <a:gd name="adj1" fmla="val 5085"/>
            <a:gd name="adj2" fmla="val 327528"/>
            <a:gd name="adj3" fmla="val 6615046"/>
            <a:gd name="adj4" fmla="val 3857426"/>
            <a:gd name="adj5" fmla="val 5932"/>
          </a:avLst>
        </a:prstGeom>
        <a:solidFill>
          <a:schemeClr val="accent4">
            <a:hueOff val="5197846"/>
            <a:satOff val="-23984"/>
            <a:lumOff val="88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EFAA533-8C6B-4BA4-B516-1DD32D814249}">
      <dsp:nvSpPr>
        <dsp:cNvPr id="0" name=""/>
        <dsp:cNvSpPr/>
      </dsp:nvSpPr>
      <dsp:spPr>
        <a:xfrm>
          <a:off x="1656836" y="180686"/>
          <a:ext cx="4315968" cy="4315968"/>
        </a:xfrm>
        <a:prstGeom prst="circularArrow">
          <a:avLst>
            <a:gd name="adj1" fmla="val 5085"/>
            <a:gd name="adj2" fmla="val 327528"/>
            <a:gd name="adj3" fmla="val 9701707"/>
            <a:gd name="adj4" fmla="val 6943371"/>
            <a:gd name="adj5" fmla="val 5932"/>
          </a:avLst>
        </a:prstGeom>
        <a:solidFill>
          <a:schemeClr val="accent4">
            <a:hueOff val="6930461"/>
            <a:satOff val="-31979"/>
            <a:lumOff val="1177"/>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9B4C1F3-5F6A-4409-9A12-EA8F7F19DD34}">
      <dsp:nvSpPr>
        <dsp:cNvPr id="0" name=""/>
        <dsp:cNvSpPr/>
      </dsp:nvSpPr>
      <dsp:spPr>
        <a:xfrm>
          <a:off x="1638942" y="103143"/>
          <a:ext cx="4315968" cy="4315968"/>
        </a:xfrm>
        <a:prstGeom prst="circularArrow">
          <a:avLst>
            <a:gd name="adj1" fmla="val 5085"/>
            <a:gd name="adj2" fmla="val 327528"/>
            <a:gd name="adj3" fmla="val 12786695"/>
            <a:gd name="adj4" fmla="val 10028727"/>
            <a:gd name="adj5" fmla="val 5932"/>
          </a:avLst>
        </a:prstGeom>
        <a:solidFill>
          <a:schemeClr val="accent4">
            <a:hueOff val="8663077"/>
            <a:satOff val="-39973"/>
            <a:lumOff val="1471"/>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86AA739-7965-44EA-88BD-1F4D42934DC3}">
      <dsp:nvSpPr>
        <dsp:cNvPr id="0" name=""/>
        <dsp:cNvSpPr/>
      </dsp:nvSpPr>
      <dsp:spPr>
        <a:xfrm>
          <a:off x="1668737" y="21254"/>
          <a:ext cx="4315968" cy="4315968"/>
        </a:xfrm>
        <a:prstGeom prst="circularArrow">
          <a:avLst>
            <a:gd name="adj1" fmla="val 5085"/>
            <a:gd name="adj2" fmla="val 327528"/>
            <a:gd name="adj3" fmla="val 15872129"/>
            <a:gd name="adj4" fmla="val 13114645"/>
            <a:gd name="adj5" fmla="val 5932"/>
          </a:avLst>
        </a:prstGeom>
        <a:solidFill>
          <a:schemeClr val="accent4">
            <a:hueOff val="10395692"/>
            <a:satOff val="-47968"/>
            <a:lumOff val="1765"/>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45C3A8-D60C-431B-911E-1CFA20369F72}">
      <dsp:nvSpPr>
        <dsp:cNvPr id="0" name=""/>
        <dsp:cNvSpPr/>
      </dsp:nvSpPr>
      <dsp:spPr>
        <a:xfrm>
          <a:off x="641598" y="2063713"/>
          <a:ext cx="1247923" cy="62396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GB" sz="1500" kern="1200" dirty="0" smtClean="0"/>
            <a:t>Who reads them?</a:t>
          </a:r>
          <a:endParaRPr lang="en-GB" sz="1500" kern="1200" dirty="0"/>
        </a:p>
      </dsp:txBody>
      <dsp:txXfrm>
        <a:off x="659873" y="2081988"/>
        <a:ext cx="1211373" cy="587411"/>
      </dsp:txXfrm>
    </dsp:sp>
    <dsp:sp modelId="{8D98E04F-2F48-4E98-A9B5-724206303B36}">
      <dsp:nvSpPr>
        <dsp:cNvPr id="0" name=""/>
        <dsp:cNvSpPr/>
      </dsp:nvSpPr>
      <dsp:spPr>
        <a:xfrm rot="17590528">
          <a:off x="1504915" y="1780397"/>
          <a:ext cx="1268382" cy="24565"/>
        </a:xfrm>
        <a:custGeom>
          <a:avLst/>
          <a:gdLst/>
          <a:ahLst/>
          <a:cxnLst/>
          <a:rect l="0" t="0" r="0" b="0"/>
          <a:pathLst>
            <a:path>
              <a:moveTo>
                <a:pt x="0" y="12282"/>
              </a:moveTo>
              <a:lnTo>
                <a:pt x="1268382" y="1228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2107397" y="1760970"/>
        <a:ext cx="63419" cy="63419"/>
      </dsp:txXfrm>
    </dsp:sp>
    <dsp:sp modelId="{B88E2ADE-855C-4B4C-BA63-8C24FB868C5F}">
      <dsp:nvSpPr>
        <dsp:cNvPr id="0" name=""/>
        <dsp:cNvSpPr/>
      </dsp:nvSpPr>
      <dsp:spPr>
        <a:xfrm>
          <a:off x="2388691" y="897684"/>
          <a:ext cx="1247923" cy="62396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GB" sz="1500" kern="1200" dirty="0" smtClean="0"/>
            <a:t>Why are they produced?</a:t>
          </a:r>
          <a:endParaRPr lang="en-GB" sz="1500" kern="1200" dirty="0"/>
        </a:p>
      </dsp:txBody>
      <dsp:txXfrm>
        <a:off x="2406966" y="915959"/>
        <a:ext cx="1211373" cy="587411"/>
      </dsp:txXfrm>
    </dsp:sp>
    <dsp:sp modelId="{E069A1F3-3A3E-4187-9FF4-80BA334E29DB}">
      <dsp:nvSpPr>
        <dsp:cNvPr id="0" name=""/>
        <dsp:cNvSpPr/>
      </dsp:nvSpPr>
      <dsp:spPr>
        <a:xfrm rot="17945813">
          <a:off x="3372955" y="748910"/>
          <a:ext cx="1026489" cy="24565"/>
        </a:xfrm>
        <a:custGeom>
          <a:avLst/>
          <a:gdLst/>
          <a:ahLst/>
          <a:cxnLst/>
          <a:rect l="0" t="0" r="0" b="0"/>
          <a:pathLst>
            <a:path>
              <a:moveTo>
                <a:pt x="0" y="12282"/>
              </a:moveTo>
              <a:lnTo>
                <a:pt x="1026489" y="1228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3860537" y="735530"/>
        <a:ext cx="51324" cy="51324"/>
      </dsp:txXfrm>
    </dsp:sp>
    <dsp:sp modelId="{12A00ADD-52A3-4D2B-9395-3DCB58D43197}">
      <dsp:nvSpPr>
        <dsp:cNvPr id="0" name=""/>
        <dsp:cNvSpPr/>
      </dsp:nvSpPr>
      <dsp:spPr>
        <a:xfrm>
          <a:off x="4135784" y="739"/>
          <a:ext cx="1247923" cy="62396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GB" sz="1500" kern="1200" dirty="0" smtClean="0"/>
            <a:t>Information</a:t>
          </a:r>
          <a:endParaRPr lang="en-GB" sz="1500" kern="1200" dirty="0"/>
        </a:p>
      </dsp:txBody>
      <dsp:txXfrm>
        <a:off x="4154059" y="19014"/>
        <a:ext cx="1211373" cy="587411"/>
      </dsp:txXfrm>
    </dsp:sp>
    <dsp:sp modelId="{79FBD069-8B95-46F8-B1F6-121E44BA864E}">
      <dsp:nvSpPr>
        <dsp:cNvPr id="0" name=""/>
        <dsp:cNvSpPr/>
      </dsp:nvSpPr>
      <dsp:spPr>
        <a:xfrm>
          <a:off x="5383708" y="300437"/>
          <a:ext cx="499169" cy="24565"/>
        </a:xfrm>
        <a:custGeom>
          <a:avLst/>
          <a:gdLst/>
          <a:ahLst/>
          <a:cxnLst/>
          <a:rect l="0" t="0" r="0" b="0"/>
          <a:pathLst>
            <a:path>
              <a:moveTo>
                <a:pt x="0" y="12282"/>
              </a:moveTo>
              <a:lnTo>
                <a:pt x="499169" y="1228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5620814" y="300241"/>
        <a:ext cx="24958" cy="24958"/>
      </dsp:txXfrm>
    </dsp:sp>
    <dsp:sp modelId="{E081B6C2-8C81-4C48-96E8-D93B9E9DD033}">
      <dsp:nvSpPr>
        <dsp:cNvPr id="0" name=""/>
        <dsp:cNvSpPr/>
      </dsp:nvSpPr>
      <dsp:spPr>
        <a:xfrm>
          <a:off x="5882878" y="739"/>
          <a:ext cx="1247923" cy="62396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GB" sz="1500" kern="1200" dirty="0" smtClean="0"/>
            <a:t>??</a:t>
          </a:r>
          <a:endParaRPr lang="en-GB" sz="1500" kern="1200" dirty="0"/>
        </a:p>
      </dsp:txBody>
      <dsp:txXfrm>
        <a:off x="5901153" y="19014"/>
        <a:ext cx="1211373" cy="587411"/>
      </dsp:txXfrm>
    </dsp:sp>
    <dsp:sp modelId="{7B586E10-A6F6-4B77-9566-E187BFA8CE04}">
      <dsp:nvSpPr>
        <dsp:cNvPr id="0" name=""/>
        <dsp:cNvSpPr/>
      </dsp:nvSpPr>
      <dsp:spPr>
        <a:xfrm rot="20413970">
          <a:off x="3620987" y="1107688"/>
          <a:ext cx="530424" cy="24565"/>
        </a:xfrm>
        <a:custGeom>
          <a:avLst/>
          <a:gdLst/>
          <a:ahLst/>
          <a:cxnLst/>
          <a:rect l="0" t="0" r="0" b="0"/>
          <a:pathLst>
            <a:path>
              <a:moveTo>
                <a:pt x="0" y="12282"/>
              </a:moveTo>
              <a:lnTo>
                <a:pt x="530424" y="1228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3872939" y="1106710"/>
        <a:ext cx="26521" cy="26521"/>
      </dsp:txXfrm>
    </dsp:sp>
    <dsp:sp modelId="{225CB58C-DF66-4C34-81B7-6F1F520C93A0}">
      <dsp:nvSpPr>
        <dsp:cNvPr id="0" name=""/>
        <dsp:cNvSpPr/>
      </dsp:nvSpPr>
      <dsp:spPr>
        <a:xfrm>
          <a:off x="4135784" y="718295"/>
          <a:ext cx="1247923" cy="62396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GB" sz="1500" kern="1200" dirty="0" smtClean="0"/>
            <a:t>advertising</a:t>
          </a:r>
          <a:endParaRPr lang="en-GB" sz="1500" kern="1200" dirty="0"/>
        </a:p>
      </dsp:txBody>
      <dsp:txXfrm>
        <a:off x="4154059" y="736570"/>
        <a:ext cx="1211373" cy="587411"/>
      </dsp:txXfrm>
    </dsp:sp>
    <dsp:sp modelId="{8BCECC3A-16EC-47C2-A113-206A6ADC1A49}">
      <dsp:nvSpPr>
        <dsp:cNvPr id="0" name=""/>
        <dsp:cNvSpPr/>
      </dsp:nvSpPr>
      <dsp:spPr>
        <a:xfrm>
          <a:off x="5383708" y="1017993"/>
          <a:ext cx="499169" cy="24565"/>
        </a:xfrm>
        <a:custGeom>
          <a:avLst/>
          <a:gdLst/>
          <a:ahLst/>
          <a:cxnLst/>
          <a:rect l="0" t="0" r="0" b="0"/>
          <a:pathLst>
            <a:path>
              <a:moveTo>
                <a:pt x="0" y="12282"/>
              </a:moveTo>
              <a:lnTo>
                <a:pt x="499169" y="1228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5620814" y="1017797"/>
        <a:ext cx="24958" cy="24958"/>
      </dsp:txXfrm>
    </dsp:sp>
    <dsp:sp modelId="{02E6B988-FEFD-4261-B457-BC06E198CC3B}">
      <dsp:nvSpPr>
        <dsp:cNvPr id="0" name=""/>
        <dsp:cNvSpPr/>
      </dsp:nvSpPr>
      <dsp:spPr>
        <a:xfrm>
          <a:off x="5882878" y="718295"/>
          <a:ext cx="1247923" cy="62396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GB" sz="1500" kern="1200" dirty="0" smtClean="0"/>
            <a:t>Theme parks</a:t>
          </a:r>
          <a:endParaRPr lang="en-GB" sz="1500" kern="1200" dirty="0"/>
        </a:p>
      </dsp:txBody>
      <dsp:txXfrm>
        <a:off x="5901153" y="736570"/>
        <a:ext cx="1211373" cy="587411"/>
      </dsp:txXfrm>
    </dsp:sp>
    <dsp:sp modelId="{A6D1262E-7907-4259-8D54-642F22279813}">
      <dsp:nvSpPr>
        <dsp:cNvPr id="0" name=""/>
        <dsp:cNvSpPr/>
      </dsp:nvSpPr>
      <dsp:spPr>
        <a:xfrm rot="3654187">
          <a:off x="3372955" y="1645855"/>
          <a:ext cx="1026489" cy="24565"/>
        </a:xfrm>
        <a:custGeom>
          <a:avLst/>
          <a:gdLst/>
          <a:ahLst/>
          <a:cxnLst/>
          <a:rect l="0" t="0" r="0" b="0"/>
          <a:pathLst>
            <a:path>
              <a:moveTo>
                <a:pt x="0" y="12282"/>
              </a:moveTo>
              <a:lnTo>
                <a:pt x="1026489" y="1228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3860537" y="1632476"/>
        <a:ext cx="51324" cy="51324"/>
      </dsp:txXfrm>
    </dsp:sp>
    <dsp:sp modelId="{DBD84705-1472-476B-B7E6-7F6F2AC10EAE}">
      <dsp:nvSpPr>
        <dsp:cNvPr id="0" name=""/>
        <dsp:cNvSpPr/>
      </dsp:nvSpPr>
      <dsp:spPr>
        <a:xfrm>
          <a:off x="4135784" y="1794629"/>
          <a:ext cx="1247923" cy="62396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GB" sz="1500" kern="1200" dirty="0" smtClean="0"/>
            <a:t>advice</a:t>
          </a:r>
          <a:endParaRPr lang="en-GB" sz="1500" kern="1200" dirty="0"/>
        </a:p>
      </dsp:txBody>
      <dsp:txXfrm>
        <a:off x="4154059" y="1812904"/>
        <a:ext cx="1211373" cy="587411"/>
      </dsp:txXfrm>
    </dsp:sp>
    <dsp:sp modelId="{086B7F77-89E4-40B3-B2DC-E60030DFF3B3}">
      <dsp:nvSpPr>
        <dsp:cNvPr id="0" name=""/>
        <dsp:cNvSpPr/>
      </dsp:nvSpPr>
      <dsp:spPr>
        <a:xfrm rot="19457599">
          <a:off x="5325928" y="1914939"/>
          <a:ext cx="614729" cy="24565"/>
        </a:xfrm>
        <a:custGeom>
          <a:avLst/>
          <a:gdLst/>
          <a:ahLst/>
          <a:cxnLst/>
          <a:rect l="0" t="0" r="0" b="0"/>
          <a:pathLst>
            <a:path>
              <a:moveTo>
                <a:pt x="0" y="12282"/>
              </a:moveTo>
              <a:lnTo>
                <a:pt x="614729" y="1228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5617925" y="1911853"/>
        <a:ext cx="30736" cy="30736"/>
      </dsp:txXfrm>
    </dsp:sp>
    <dsp:sp modelId="{8B43F572-4047-4C5F-8A5E-D4211A172D29}">
      <dsp:nvSpPr>
        <dsp:cNvPr id="0" name=""/>
        <dsp:cNvSpPr/>
      </dsp:nvSpPr>
      <dsp:spPr>
        <a:xfrm>
          <a:off x="5882878" y="1435851"/>
          <a:ext cx="1247923" cy="62396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GB" sz="1500" kern="1200" dirty="0" smtClean="0"/>
            <a:t>health</a:t>
          </a:r>
          <a:endParaRPr lang="en-GB" sz="1500" kern="1200" dirty="0"/>
        </a:p>
      </dsp:txBody>
      <dsp:txXfrm>
        <a:off x="5901153" y="1454126"/>
        <a:ext cx="1211373" cy="587411"/>
      </dsp:txXfrm>
    </dsp:sp>
    <dsp:sp modelId="{A2FF0117-3CA4-43F7-A7B9-503790770021}">
      <dsp:nvSpPr>
        <dsp:cNvPr id="0" name=""/>
        <dsp:cNvSpPr/>
      </dsp:nvSpPr>
      <dsp:spPr>
        <a:xfrm rot="2142401">
          <a:off x="5325928" y="2273717"/>
          <a:ext cx="614729" cy="24565"/>
        </a:xfrm>
        <a:custGeom>
          <a:avLst/>
          <a:gdLst/>
          <a:ahLst/>
          <a:cxnLst/>
          <a:rect l="0" t="0" r="0" b="0"/>
          <a:pathLst>
            <a:path>
              <a:moveTo>
                <a:pt x="0" y="12282"/>
              </a:moveTo>
              <a:lnTo>
                <a:pt x="614729" y="1228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5617925" y="2270631"/>
        <a:ext cx="30736" cy="30736"/>
      </dsp:txXfrm>
    </dsp:sp>
    <dsp:sp modelId="{DF8DDD94-E823-49CA-AA02-3D6C31885CD5}">
      <dsp:nvSpPr>
        <dsp:cNvPr id="0" name=""/>
        <dsp:cNvSpPr/>
      </dsp:nvSpPr>
      <dsp:spPr>
        <a:xfrm>
          <a:off x="5882878" y="2153408"/>
          <a:ext cx="1247923" cy="62396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GB" sz="1500" kern="1200" dirty="0" smtClean="0"/>
            <a:t>Public awareness</a:t>
          </a:r>
          <a:endParaRPr lang="en-GB" sz="1500" kern="1200" dirty="0"/>
        </a:p>
      </dsp:txBody>
      <dsp:txXfrm>
        <a:off x="5901153" y="2171683"/>
        <a:ext cx="1211373" cy="587411"/>
      </dsp:txXfrm>
    </dsp:sp>
    <dsp:sp modelId="{D2682095-61D2-4D52-ADC9-59C7C14193FE}">
      <dsp:nvSpPr>
        <dsp:cNvPr id="0" name=""/>
        <dsp:cNvSpPr/>
      </dsp:nvSpPr>
      <dsp:spPr>
        <a:xfrm rot="4009472">
          <a:off x="1504915" y="2946426"/>
          <a:ext cx="1268382" cy="24565"/>
        </a:xfrm>
        <a:custGeom>
          <a:avLst/>
          <a:gdLst/>
          <a:ahLst/>
          <a:cxnLst/>
          <a:rect l="0" t="0" r="0" b="0"/>
          <a:pathLst>
            <a:path>
              <a:moveTo>
                <a:pt x="0" y="12282"/>
              </a:moveTo>
              <a:lnTo>
                <a:pt x="1268382" y="1228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2107397" y="2926999"/>
        <a:ext cx="63419" cy="63419"/>
      </dsp:txXfrm>
    </dsp:sp>
    <dsp:sp modelId="{BB8F01AC-81E1-4566-A3D0-AEDF70A6B309}">
      <dsp:nvSpPr>
        <dsp:cNvPr id="0" name=""/>
        <dsp:cNvSpPr/>
      </dsp:nvSpPr>
      <dsp:spPr>
        <a:xfrm>
          <a:off x="2388691" y="3229742"/>
          <a:ext cx="1247923" cy="62396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GB" sz="1500" kern="1200" dirty="0" smtClean="0"/>
            <a:t>Where might you find them?</a:t>
          </a:r>
          <a:endParaRPr lang="en-GB" sz="1500" kern="1200" dirty="0"/>
        </a:p>
      </dsp:txBody>
      <dsp:txXfrm>
        <a:off x="2406966" y="3248017"/>
        <a:ext cx="1211373" cy="587411"/>
      </dsp:txXfrm>
    </dsp:sp>
    <dsp:sp modelId="{1F647D69-A31F-4DA3-8A8A-054F0AE1E960}">
      <dsp:nvSpPr>
        <dsp:cNvPr id="0" name=""/>
        <dsp:cNvSpPr/>
      </dsp:nvSpPr>
      <dsp:spPr>
        <a:xfrm rot="18289469">
          <a:off x="3449148" y="3170662"/>
          <a:ext cx="874103" cy="24565"/>
        </a:xfrm>
        <a:custGeom>
          <a:avLst/>
          <a:gdLst/>
          <a:ahLst/>
          <a:cxnLst/>
          <a:rect l="0" t="0" r="0" b="0"/>
          <a:pathLst>
            <a:path>
              <a:moveTo>
                <a:pt x="0" y="12282"/>
              </a:moveTo>
              <a:lnTo>
                <a:pt x="874103" y="1228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3864347" y="3161092"/>
        <a:ext cx="43705" cy="43705"/>
      </dsp:txXfrm>
    </dsp:sp>
    <dsp:sp modelId="{6AE0A1B2-9DB7-419C-B841-0FCC7FD2A191}">
      <dsp:nvSpPr>
        <dsp:cNvPr id="0" name=""/>
        <dsp:cNvSpPr/>
      </dsp:nvSpPr>
      <dsp:spPr>
        <a:xfrm>
          <a:off x="4135784" y="2512186"/>
          <a:ext cx="1247923" cy="62396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GB" sz="1500" kern="1200" dirty="0" smtClean="0"/>
            <a:t>Doctor’s surgery</a:t>
          </a:r>
          <a:endParaRPr lang="en-GB" sz="1500" kern="1200" dirty="0"/>
        </a:p>
      </dsp:txBody>
      <dsp:txXfrm>
        <a:off x="4154059" y="2530461"/>
        <a:ext cx="1211373" cy="587411"/>
      </dsp:txXfrm>
    </dsp:sp>
    <dsp:sp modelId="{50B8ADA5-3E68-405B-83B4-0A048AC0C7B9}">
      <dsp:nvSpPr>
        <dsp:cNvPr id="0" name=""/>
        <dsp:cNvSpPr/>
      </dsp:nvSpPr>
      <dsp:spPr>
        <a:xfrm>
          <a:off x="3636615" y="3529440"/>
          <a:ext cx="499169" cy="24565"/>
        </a:xfrm>
        <a:custGeom>
          <a:avLst/>
          <a:gdLst/>
          <a:ahLst/>
          <a:cxnLst/>
          <a:rect l="0" t="0" r="0" b="0"/>
          <a:pathLst>
            <a:path>
              <a:moveTo>
                <a:pt x="0" y="12282"/>
              </a:moveTo>
              <a:lnTo>
                <a:pt x="499169" y="1228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3873720" y="3529244"/>
        <a:ext cx="24958" cy="24958"/>
      </dsp:txXfrm>
    </dsp:sp>
    <dsp:sp modelId="{3A4CD975-F44F-4591-ABD5-B56BF43E21DC}">
      <dsp:nvSpPr>
        <dsp:cNvPr id="0" name=""/>
        <dsp:cNvSpPr/>
      </dsp:nvSpPr>
      <dsp:spPr>
        <a:xfrm>
          <a:off x="4135784" y="3229742"/>
          <a:ext cx="1247923" cy="62396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GB" sz="1500" kern="1200" dirty="0" smtClean="0"/>
            <a:t>Motorway cafe</a:t>
          </a:r>
          <a:endParaRPr lang="en-GB" sz="1500" kern="1200" dirty="0"/>
        </a:p>
      </dsp:txBody>
      <dsp:txXfrm>
        <a:off x="4154059" y="3248017"/>
        <a:ext cx="1211373" cy="587411"/>
      </dsp:txXfrm>
    </dsp:sp>
    <dsp:sp modelId="{8A57650B-0E74-4AA9-8222-496D8F5D38D4}">
      <dsp:nvSpPr>
        <dsp:cNvPr id="0" name=""/>
        <dsp:cNvSpPr/>
      </dsp:nvSpPr>
      <dsp:spPr>
        <a:xfrm rot="3310531">
          <a:off x="3449148" y="3888218"/>
          <a:ext cx="874103" cy="24565"/>
        </a:xfrm>
        <a:custGeom>
          <a:avLst/>
          <a:gdLst/>
          <a:ahLst/>
          <a:cxnLst/>
          <a:rect l="0" t="0" r="0" b="0"/>
          <a:pathLst>
            <a:path>
              <a:moveTo>
                <a:pt x="0" y="12282"/>
              </a:moveTo>
              <a:lnTo>
                <a:pt x="874103" y="1228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3864347" y="3878648"/>
        <a:ext cx="43705" cy="43705"/>
      </dsp:txXfrm>
    </dsp:sp>
    <dsp:sp modelId="{FC41E8CF-B867-4CF9-B7D9-01E5553668DD}">
      <dsp:nvSpPr>
        <dsp:cNvPr id="0" name=""/>
        <dsp:cNvSpPr/>
      </dsp:nvSpPr>
      <dsp:spPr>
        <a:xfrm>
          <a:off x="4135784" y="3947298"/>
          <a:ext cx="1247923" cy="62396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GB" sz="1500" kern="1200" dirty="0" smtClean="0"/>
            <a:t>library</a:t>
          </a:r>
          <a:endParaRPr lang="en-GB" sz="1500" kern="1200" dirty="0"/>
        </a:p>
      </dsp:txBody>
      <dsp:txXfrm>
        <a:off x="4154059" y="3965573"/>
        <a:ext cx="1211373" cy="587411"/>
      </dsp:txXfrm>
    </dsp:sp>
  </dsp:spTree>
</dsp:drawing>
</file>

<file path=ppt/diagrams/layout1.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2.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35E375C-4162-4C86-93D7-2D3B68A24D29}" type="datetimeFigureOut">
              <a:rPr lang="en-GB" smtClean="0"/>
              <a:t>01/05/2019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913BE9-37EA-4BB1-B8F9-A4BB906B8506}" type="slidenum">
              <a:rPr lang="en-GB" smtClean="0"/>
              <a:t>‹#›</a:t>
            </a:fld>
            <a:endParaRPr lang="en-GB"/>
          </a:p>
        </p:txBody>
      </p:sp>
    </p:spTree>
    <p:extLst>
      <p:ext uri="{BB962C8B-B14F-4D97-AF65-F5344CB8AC3E}">
        <p14:creationId xmlns:p14="http://schemas.microsoft.com/office/powerpoint/2010/main" val="29684892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9E9FBFA2-7591-4470-AE58-E98970757FC5}" type="slidenum">
              <a:rPr lang="en-US" altLang="en-US" smtClean="0">
                <a:latin typeface="Arial" panose="020B0604020202020204" pitchFamily="34" charset="0"/>
              </a:rPr>
              <a:pPr/>
              <a:t>18</a:t>
            </a:fld>
            <a:endParaRPr lang="en-US" altLang="en-US" smtClean="0">
              <a:latin typeface="Arial" panose="020B0604020202020204" pitchFamily="34" charset="0"/>
            </a:endParaRPr>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p:spPr>
        <p:txBody>
          <a:bodyPr/>
          <a:lstStyle/>
          <a:p>
            <a:pPr eaLnBrk="1" hangingPunct="1"/>
            <a:endParaRPr lang="en-GB" altLang="en-US" smtClean="0">
              <a:latin typeface="Arial" panose="020B0604020202020204" pitchFamily="34" charset="0"/>
            </a:endParaRPr>
          </a:p>
        </p:txBody>
      </p:sp>
    </p:spTree>
    <p:extLst>
      <p:ext uri="{BB962C8B-B14F-4D97-AF65-F5344CB8AC3E}">
        <p14:creationId xmlns:p14="http://schemas.microsoft.com/office/powerpoint/2010/main" val="17050406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Alter to add any of your choice… This is a warm up game.</a:t>
            </a:r>
            <a:endParaRPr lang="en-GB" dirty="0"/>
          </a:p>
        </p:txBody>
      </p:sp>
      <p:sp>
        <p:nvSpPr>
          <p:cNvPr id="4" name="Slide Number Placeholder 3"/>
          <p:cNvSpPr>
            <a:spLocks noGrp="1"/>
          </p:cNvSpPr>
          <p:nvPr>
            <p:ph type="sldNum" sz="quarter" idx="10"/>
          </p:nvPr>
        </p:nvSpPr>
        <p:spPr/>
        <p:txBody>
          <a:bodyPr/>
          <a:lstStyle/>
          <a:p>
            <a:fld id="{06913BE9-37EA-4BB1-B8F9-A4BB906B8506}" type="slidenum">
              <a:rPr lang="en-GB" smtClean="0"/>
              <a:t>55</a:t>
            </a:fld>
            <a:endParaRPr lang="en-GB"/>
          </a:p>
        </p:txBody>
      </p:sp>
    </p:spTree>
    <p:extLst>
      <p:ext uri="{BB962C8B-B14F-4D97-AF65-F5344CB8AC3E}">
        <p14:creationId xmlns:p14="http://schemas.microsoft.com/office/powerpoint/2010/main" val="23104359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Assess for whole</a:t>
            </a:r>
            <a:r>
              <a:rPr lang="en-GB" baseline="0" dirty="0" smtClean="0"/>
              <a:t> class feedback</a:t>
            </a:r>
            <a:endParaRPr lang="en-GB" dirty="0"/>
          </a:p>
        </p:txBody>
      </p:sp>
      <p:sp>
        <p:nvSpPr>
          <p:cNvPr id="4" name="Slide Number Placeholder 3"/>
          <p:cNvSpPr>
            <a:spLocks noGrp="1"/>
          </p:cNvSpPr>
          <p:nvPr>
            <p:ph type="sldNum" sz="quarter" idx="10"/>
          </p:nvPr>
        </p:nvSpPr>
        <p:spPr/>
        <p:txBody>
          <a:bodyPr/>
          <a:lstStyle/>
          <a:p>
            <a:fld id="{06913BE9-37EA-4BB1-B8F9-A4BB906B8506}" type="slidenum">
              <a:rPr lang="en-GB" smtClean="0"/>
              <a:t>64</a:t>
            </a:fld>
            <a:endParaRPr lang="en-GB"/>
          </a:p>
        </p:txBody>
      </p:sp>
    </p:spTree>
    <p:extLst>
      <p:ext uri="{BB962C8B-B14F-4D97-AF65-F5344CB8AC3E}">
        <p14:creationId xmlns:p14="http://schemas.microsoft.com/office/powerpoint/2010/main" val="8061245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Available to read/annotate either printed or on devices.</a:t>
            </a:r>
            <a:endParaRPr lang="en-GB" dirty="0"/>
          </a:p>
        </p:txBody>
      </p:sp>
      <p:sp>
        <p:nvSpPr>
          <p:cNvPr id="4" name="Slide Number Placeholder 3"/>
          <p:cNvSpPr>
            <a:spLocks noGrp="1"/>
          </p:cNvSpPr>
          <p:nvPr>
            <p:ph type="sldNum" sz="quarter" idx="10"/>
          </p:nvPr>
        </p:nvSpPr>
        <p:spPr/>
        <p:txBody>
          <a:bodyPr/>
          <a:lstStyle/>
          <a:p>
            <a:fld id="{06913BE9-37EA-4BB1-B8F9-A4BB906B8506}" type="slidenum">
              <a:rPr lang="en-GB" smtClean="0"/>
              <a:t>73</a:t>
            </a:fld>
            <a:endParaRPr lang="en-GB"/>
          </a:p>
        </p:txBody>
      </p:sp>
    </p:spTree>
    <p:extLst>
      <p:ext uri="{BB962C8B-B14F-4D97-AF65-F5344CB8AC3E}">
        <p14:creationId xmlns:p14="http://schemas.microsoft.com/office/powerpoint/2010/main" val="36613398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Allow time</a:t>
            </a:r>
            <a:r>
              <a:rPr lang="en-GB" baseline="0" dirty="0" smtClean="0"/>
              <a:t> to write at this point of the lesson.</a:t>
            </a:r>
            <a:endParaRPr lang="en-GB" dirty="0"/>
          </a:p>
        </p:txBody>
      </p:sp>
      <p:sp>
        <p:nvSpPr>
          <p:cNvPr id="4" name="Slide Number Placeholder 3"/>
          <p:cNvSpPr>
            <a:spLocks noGrp="1"/>
          </p:cNvSpPr>
          <p:nvPr>
            <p:ph type="sldNum" sz="quarter" idx="10"/>
          </p:nvPr>
        </p:nvSpPr>
        <p:spPr/>
        <p:txBody>
          <a:bodyPr/>
          <a:lstStyle/>
          <a:p>
            <a:fld id="{06913BE9-37EA-4BB1-B8F9-A4BB906B8506}" type="slidenum">
              <a:rPr lang="en-GB" smtClean="0"/>
              <a:t>78</a:t>
            </a:fld>
            <a:endParaRPr lang="en-GB"/>
          </a:p>
        </p:txBody>
      </p:sp>
    </p:spTree>
    <p:extLst>
      <p:ext uri="{BB962C8B-B14F-4D97-AF65-F5344CB8AC3E}">
        <p14:creationId xmlns:p14="http://schemas.microsoft.com/office/powerpoint/2010/main" val="36988819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Answers after this slide</a:t>
            </a:r>
            <a:endParaRPr lang="en-GB" dirty="0"/>
          </a:p>
        </p:txBody>
      </p:sp>
      <p:sp>
        <p:nvSpPr>
          <p:cNvPr id="4" name="Slide Number Placeholder 3"/>
          <p:cNvSpPr>
            <a:spLocks noGrp="1"/>
          </p:cNvSpPr>
          <p:nvPr>
            <p:ph type="sldNum" sz="quarter" idx="10"/>
          </p:nvPr>
        </p:nvSpPr>
        <p:spPr/>
        <p:txBody>
          <a:bodyPr/>
          <a:lstStyle/>
          <a:p>
            <a:fld id="{43DB4A5E-37E9-4914-9251-E761A4F1B8B5}" type="slidenum">
              <a:rPr lang="en-GB" smtClean="0">
                <a:solidFill>
                  <a:prstClr val="black"/>
                </a:solidFill>
              </a:rPr>
              <a:pPr/>
              <a:t>90</a:t>
            </a:fld>
            <a:endParaRPr lang="en-GB" dirty="0">
              <a:solidFill>
                <a:prstClr val="black"/>
              </a:solidFill>
            </a:endParaRPr>
          </a:p>
        </p:txBody>
      </p:sp>
    </p:spTree>
    <p:extLst>
      <p:ext uri="{BB962C8B-B14F-4D97-AF65-F5344CB8AC3E}">
        <p14:creationId xmlns:p14="http://schemas.microsoft.com/office/powerpoint/2010/main" val="14136116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43DB4A5E-37E9-4914-9251-E761A4F1B8B5}" type="slidenum">
              <a:rPr lang="en-GB" smtClean="0">
                <a:solidFill>
                  <a:prstClr val="black"/>
                </a:solidFill>
              </a:rPr>
              <a:pPr/>
              <a:t>92</a:t>
            </a:fld>
            <a:endParaRPr lang="en-GB">
              <a:solidFill>
                <a:prstClr val="black"/>
              </a:solidFill>
            </a:endParaRPr>
          </a:p>
        </p:txBody>
      </p:sp>
    </p:spTree>
    <p:extLst>
      <p:ext uri="{BB962C8B-B14F-4D97-AF65-F5344CB8AC3E}">
        <p14:creationId xmlns:p14="http://schemas.microsoft.com/office/powerpoint/2010/main" val="4114756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43DB4A5E-37E9-4914-9251-E761A4F1B8B5}" type="slidenum">
              <a:rPr lang="en-GB" smtClean="0">
                <a:solidFill>
                  <a:prstClr val="black"/>
                </a:solidFill>
              </a:rPr>
              <a:pPr/>
              <a:t>93</a:t>
            </a:fld>
            <a:endParaRPr lang="en-GB">
              <a:solidFill>
                <a:prstClr val="black"/>
              </a:solidFill>
            </a:endParaRPr>
          </a:p>
        </p:txBody>
      </p:sp>
    </p:spTree>
    <p:extLst>
      <p:ext uri="{BB962C8B-B14F-4D97-AF65-F5344CB8AC3E}">
        <p14:creationId xmlns:p14="http://schemas.microsoft.com/office/powerpoint/2010/main" val="7250496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Find leaflets to use</a:t>
            </a:r>
            <a:r>
              <a:rPr lang="en-GB" baseline="0" dirty="0" smtClean="0"/>
              <a:t> to show types of writing possible – surgeries/motorway service stations.</a:t>
            </a:r>
            <a:endParaRPr lang="en-GB" dirty="0"/>
          </a:p>
        </p:txBody>
      </p:sp>
      <p:sp>
        <p:nvSpPr>
          <p:cNvPr id="4" name="Slide Number Placeholder 3"/>
          <p:cNvSpPr>
            <a:spLocks noGrp="1"/>
          </p:cNvSpPr>
          <p:nvPr>
            <p:ph type="sldNum" sz="quarter" idx="10"/>
          </p:nvPr>
        </p:nvSpPr>
        <p:spPr/>
        <p:txBody>
          <a:bodyPr/>
          <a:lstStyle/>
          <a:p>
            <a:fld id="{06913BE9-37EA-4BB1-B8F9-A4BB906B8506}" type="slidenum">
              <a:rPr lang="en-GB" smtClean="0"/>
              <a:t>157</a:t>
            </a:fld>
            <a:endParaRPr lang="en-GB"/>
          </a:p>
        </p:txBody>
      </p:sp>
    </p:spTree>
    <p:extLst>
      <p:ext uri="{BB962C8B-B14F-4D97-AF65-F5344CB8AC3E}">
        <p14:creationId xmlns:p14="http://schemas.microsoft.com/office/powerpoint/2010/main" val="35888039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9C0485C0-C66A-406A-8AC7-3A3E86E6B720}" type="slidenum">
              <a:rPr lang="en-US" altLang="en-US" smtClean="0">
                <a:latin typeface="Arial" panose="020B0604020202020204" pitchFamily="34" charset="0"/>
              </a:rPr>
              <a:pPr/>
              <a:t>19</a:t>
            </a:fld>
            <a:endParaRPr lang="en-US" altLang="en-US" smtClean="0">
              <a:latin typeface="Arial" panose="020B0604020202020204" pitchFamily="34" charset="0"/>
            </a:endParaRPr>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p:spPr>
        <p:txBody>
          <a:bodyPr/>
          <a:lstStyle/>
          <a:p>
            <a:pPr eaLnBrk="1" hangingPunct="1"/>
            <a:endParaRPr lang="en-GB" altLang="en-US" smtClean="0">
              <a:latin typeface="Arial" panose="020B0604020202020204" pitchFamily="34" charset="0"/>
            </a:endParaRPr>
          </a:p>
        </p:txBody>
      </p:sp>
    </p:spTree>
    <p:extLst>
      <p:ext uri="{BB962C8B-B14F-4D97-AF65-F5344CB8AC3E}">
        <p14:creationId xmlns:p14="http://schemas.microsoft.com/office/powerpoint/2010/main" val="22474032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53D98003-40AB-49F1-9008-095D7F8B018F}" type="slidenum">
              <a:rPr lang="en-US" altLang="en-US" smtClean="0">
                <a:latin typeface="Arial" panose="020B0604020202020204" pitchFamily="34" charset="0"/>
              </a:rPr>
              <a:pPr/>
              <a:t>20</a:t>
            </a:fld>
            <a:endParaRPr lang="en-US" altLang="en-US" smtClean="0">
              <a:latin typeface="Arial" panose="020B0604020202020204" pitchFamily="34" charset="0"/>
            </a:endParaRPr>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p:spPr>
        <p:txBody>
          <a:bodyPr/>
          <a:lstStyle/>
          <a:p>
            <a:pPr eaLnBrk="1" hangingPunct="1"/>
            <a:endParaRPr lang="en-GB" altLang="en-US" smtClean="0">
              <a:latin typeface="Arial" panose="020B0604020202020204" pitchFamily="34" charset="0"/>
            </a:endParaRPr>
          </a:p>
        </p:txBody>
      </p:sp>
    </p:spTree>
    <p:extLst>
      <p:ext uri="{BB962C8B-B14F-4D97-AF65-F5344CB8AC3E}">
        <p14:creationId xmlns:p14="http://schemas.microsoft.com/office/powerpoint/2010/main" val="2087202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EAC53B5A-5F83-4994-8832-EFBCDE33854D}" type="slidenum">
              <a:rPr lang="en-US" altLang="en-US" smtClean="0">
                <a:latin typeface="Arial" panose="020B0604020202020204" pitchFamily="34" charset="0"/>
              </a:rPr>
              <a:pPr/>
              <a:t>21</a:t>
            </a:fld>
            <a:endParaRPr lang="en-US" altLang="en-US" smtClean="0">
              <a:latin typeface="Arial" panose="020B0604020202020204" pitchFamily="34" charset="0"/>
            </a:endParaRP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p:spPr>
        <p:txBody>
          <a:bodyPr/>
          <a:lstStyle/>
          <a:p>
            <a:pPr eaLnBrk="1" hangingPunct="1"/>
            <a:endParaRPr lang="en-GB" altLang="en-US" smtClean="0">
              <a:latin typeface="Arial" panose="020B0604020202020204" pitchFamily="34" charset="0"/>
            </a:endParaRPr>
          </a:p>
        </p:txBody>
      </p:sp>
    </p:spTree>
    <p:extLst>
      <p:ext uri="{BB962C8B-B14F-4D97-AF65-F5344CB8AC3E}">
        <p14:creationId xmlns:p14="http://schemas.microsoft.com/office/powerpoint/2010/main" val="36138213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63781AB5-BD4A-404F-9420-C800CBCF4083}" type="slidenum">
              <a:rPr lang="en-US" altLang="en-US" smtClean="0">
                <a:latin typeface="Arial" panose="020B0604020202020204" pitchFamily="34" charset="0"/>
              </a:rPr>
              <a:pPr/>
              <a:t>22</a:t>
            </a:fld>
            <a:endParaRPr lang="en-US" altLang="en-US" smtClean="0">
              <a:latin typeface="Arial" panose="020B0604020202020204"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p:spPr>
        <p:txBody>
          <a:bodyPr/>
          <a:lstStyle/>
          <a:p>
            <a:pPr eaLnBrk="1" hangingPunct="1"/>
            <a:endParaRPr lang="en-GB" altLang="en-US" smtClean="0">
              <a:latin typeface="Arial" panose="020B0604020202020204" pitchFamily="34" charset="0"/>
            </a:endParaRPr>
          </a:p>
        </p:txBody>
      </p:sp>
    </p:spTree>
    <p:extLst>
      <p:ext uri="{BB962C8B-B14F-4D97-AF65-F5344CB8AC3E}">
        <p14:creationId xmlns:p14="http://schemas.microsoft.com/office/powerpoint/2010/main" val="38220338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EA07A156-E9BD-49DF-90E1-8A86320AC638}" type="slidenum">
              <a:rPr lang="en-US" altLang="en-US" smtClean="0">
                <a:latin typeface="Arial" panose="020B0604020202020204" pitchFamily="34" charset="0"/>
              </a:rPr>
              <a:pPr/>
              <a:t>24</a:t>
            </a:fld>
            <a:endParaRPr lang="en-US" altLang="en-US" smtClean="0">
              <a:latin typeface="Arial" panose="020B0604020202020204" pitchFamily="34" charset="0"/>
            </a:endParaRP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p:spPr>
        <p:txBody>
          <a:bodyPr/>
          <a:lstStyle/>
          <a:p>
            <a:pPr eaLnBrk="1" hangingPunct="1"/>
            <a:endParaRPr lang="en-GB" altLang="en-US" smtClean="0">
              <a:latin typeface="Arial" panose="020B0604020202020204" pitchFamily="34" charset="0"/>
            </a:endParaRPr>
          </a:p>
        </p:txBody>
      </p:sp>
    </p:spTree>
    <p:extLst>
      <p:ext uri="{BB962C8B-B14F-4D97-AF65-F5344CB8AC3E}">
        <p14:creationId xmlns:p14="http://schemas.microsoft.com/office/powerpoint/2010/main" val="39579638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DAC89875-AA76-422F-AEEB-A80091B04653}" type="slidenum">
              <a:rPr lang="en-US" altLang="en-US" smtClean="0">
                <a:latin typeface="Arial" panose="020B0604020202020204" pitchFamily="34" charset="0"/>
              </a:rPr>
              <a:pPr/>
              <a:t>25</a:t>
            </a:fld>
            <a:endParaRPr lang="en-US" altLang="en-US" smtClean="0">
              <a:latin typeface="Arial" panose="020B0604020202020204" pitchFamily="34" charset="0"/>
            </a:endParaRPr>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p:spPr>
        <p:txBody>
          <a:bodyPr/>
          <a:lstStyle/>
          <a:p>
            <a:pPr eaLnBrk="1" hangingPunct="1"/>
            <a:endParaRPr lang="en-GB" altLang="en-US" smtClean="0">
              <a:latin typeface="Arial" panose="020B0604020202020204" pitchFamily="34" charset="0"/>
            </a:endParaRPr>
          </a:p>
        </p:txBody>
      </p:sp>
    </p:spTree>
    <p:extLst>
      <p:ext uri="{BB962C8B-B14F-4D97-AF65-F5344CB8AC3E}">
        <p14:creationId xmlns:p14="http://schemas.microsoft.com/office/powerpoint/2010/main" val="38392321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work should be assessed using whole</a:t>
            </a:r>
            <a:r>
              <a:rPr lang="en-GB" baseline="0" dirty="0" smtClean="0"/>
              <a:t> class feedback and returned for the next lesson in the sequence . Whole class feedback sheet is on the R drive.</a:t>
            </a:r>
            <a:endParaRPr lang="en-GB" dirty="0"/>
          </a:p>
        </p:txBody>
      </p:sp>
      <p:sp>
        <p:nvSpPr>
          <p:cNvPr id="4" name="Slide Number Placeholder 3"/>
          <p:cNvSpPr>
            <a:spLocks noGrp="1"/>
          </p:cNvSpPr>
          <p:nvPr>
            <p:ph type="sldNum" sz="quarter" idx="10"/>
          </p:nvPr>
        </p:nvSpPr>
        <p:spPr/>
        <p:txBody>
          <a:bodyPr/>
          <a:lstStyle/>
          <a:p>
            <a:fld id="{06913BE9-37EA-4BB1-B8F9-A4BB906B8506}" type="slidenum">
              <a:rPr lang="en-GB" smtClean="0"/>
              <a:t>29</a:t>
            </a:fld>
            <a:endParaRPr lang="en-GB"/>
          </a:p>
        </p:txBody>
      </p:sp>
    </p:spTree>
    <p:extLst>
      <p:ext uri="{BB962C8B-B14F-4D97-AF65-F5344CB8AC3E}">
        <p14:creationId xmlns:p14="http://schemas.microsoft.com/office/powerpoint/2010/main" val="21256327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Make statements and short descriptive detail ideas to stimulate the writing.</a:t>
            </a:r>
            <a:endParaRPr lang="en-GB" dirty="0"/>
          </a:p>
        </p:txBody>
      </p:sp>
      <p:sp>
        <p:nvSpPr>
          <p:cNvPr id="4" name="Slide Number Placeholder 3"/>
          <p:cNvSpPr>
            <a:spLocks noGrp="1"/>
          </p:cNvSpPr>
          <p:nvPr>
            <p:ph type="sldNum" sz="quarter" idx="10"/>
          </p:nvPr>
        </p:nvSpPr>
        <p:spPr/>
        <p:txBody>
          <a:bodyPr/>
          <a:lstStyle/>
          <a:p>
            <a:fld id="{06913BE9-37EA-4BB1-B8F9-A4BB906B8506}" type="slidenum">
              <a:rPr lang="en-GB" smtClean="0"/>
              <a:t>35</a:t>
            </a:fld>
            <a:endParaRPr lang="en-GB"/>
          </a:p>
        </p:txBody>
      </p:sp>
    </p:spTree>
    <p:extLst>
      <p:ext uri="{BB962C8B-B14F-4D97-AF65-F5344CB8AC3E}">
        <p14:creationId xmlns:p14="http://schemas.microsoft.com/office/powerpoint/2010/main" val="1124575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A5DFA8ED-9AC5-40AE-B2C1-2F1688F530BE}" type="datetime1">
              <a:rPr lang="en-GB" smtClean="0"/>
              <a:t>01/05/2019</a:t>
            </a:fld>
            <a:endParaRPr lang="en-GB"/>
          </a:p>
        </p:txBody>
      </p:sp>
      <p:sp>
        <p:nvSpPr>
          <p:cNvPr id="5" name="Footer Placeholder 4"/>
          <p:cNvSpPr>
            <a:spLocks noGrp="1"/>
          </p:cNvSpPr>
          <p:nvPr>
            <p:ph type="ftr" sz="quarter" idx="11"/>
          </p:nvPr>
        </p:nvSpPr>
        <p:spPr/>
        <p:txBody>
          <a:bodyPr/>
          <a:lstStyle/>
          <a:p>
            <a:r>
              <a:rPr lang="en-GB" smtClean="0"/>
              <a:t>Jonathan Peel JLS 2018, after MLT and Manchester Art Gallery.</a:t>
            </a:r>
            <a:endParaRPr lang="en-GB"/>
          </a:p>
        </p:txBody>
      </p:sp>
      <p:sp>
        <p:nvSpPr>
          <p:cNvPr id="6" name="Slide Number Placeholder 5"/>
          <p:cNvSpPr>
            <a:spLocks noGrp="1"/>
          </p:cNvSpPr>
          <p:nvPr>
            <p:ph type="sldNum" sz="quarter" idx="12"/>
          </p:nvPr>
        </p:nvSpPr>
        <p:spPr/>
        <p:txBody>
          <a:bodyPr/>
          <a:lstStyle/>
          <a:p>
            <a:fld id="{9B71F2BF-D492-44CA-B11D-750CC444E717}" type="slidenum">
              <a:rPr lang="en-GB" smtClean="0"/>
              <a:t>‹#›</a:t>
            </a:fld>
            <a:endParaRPr lang="en-GB"/>
          </a:p>
        </p:txBody>
      </p:sp>
    </p:spTree>
    <p:extLst>
      <p:ext uri="{BB962C8B-B14F-4D97-AF65-F5344CB8AC3E}">
        <p14:creationId xmlns:p14="http://schemas.microsoft.com/office/powerpoint/2010/main" val="1305219072"/>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70933DD-CD24-4CE2-8962-A31A5CF3A4C1}" type="datetime1">
              <a:rPr lang="en-GB" smtClean="0"/>
              <a:t>01/05/2019</a:t>
            </a:fld>
            <a:endParaRPr lang="en-GB"/>
          </a:p>
        </p:txBody>
      </p:sp>
      <p:sp>
        <p:nvSpPr>
          <p:cNvPr id="5" name="Footer Placeholder 4"/>
          <p:cNvSpPr>
            <a:spLocks noGrp="1"/>
          </p:cNvSpPr>
          <p:nvPr>
            <p:ph type="ftr" sz="quarter" idx="11"/>
          </p:nvPr>
        </p:nvSpPr>
        <p:spPr/>
        <p:txBody>
          <a:bodyPr/>
          <a:lstStyle/>
          <a:p>
            <a:r>
              <a:rPr lang="en-GB" smtClean="0"/>
              <a:t>Jonathan Peel JLS 2018, after MLT and Manchester Art Gallery.</a:t>
            </a:r>
            <a:endParaRPr lang="en-GB"/>
          </a:p>
        </p:txBody>
      </p:sp>
      <p:sp>
        <p:nvSpPr>
          <p:cNvPr id="6" name="Slide Number Placeholder 5"/>
          <p:cNvSpPr>
            <a:spLocks noGrp="1"/>
          </p:cNvSpPr>
          <p:nvPr>
            <p:ph type="sldNum" sz="quarter" idx="12"/>
          </p:nvPr>
        </p:nvSpPr>
        <p:spPr/>
        <p:txBody>
          <a:bodyPr/>
          <a:lstStyle/>
          <a:p>
            <a:fld id="{9B71F2BF-D492-44CA-B11D-750CC444E717}" type="slidenum">
              <a:rPr lang="en-GB" smtClean="0"/>
              <a:t>‹#›</a:t>
            </a:fld>
            <a:endParaRPr lang="en-GB"/>
          </a:p>
        </p:txBody>
      </p:sp>
    </p:spTree>
    <p:extLst>
      <p:ext uri="{BB962C8B-B14F-4D97-AF65-F5344CB8AC3E}">
        <p14:creationId xmlns:p14="http://schemas.microsoft.com/office/powerpoint/2010/main" val="30474806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0F62B1A-DABD-4E18-9916-5350EBF2628A}" type="datetime1">
              <a:rPr lang="en-GB" smtClean="0"/>
              <a:t>01/05/2019</a:t>
            </a:fld>
            <a:endParaRPr lang="en-GB"/>
          </a:p>
        </p:txBody>
      </p:sp>
      <p:sp>
        <p:nvSpPr>
          <p:cNvPr id="5" name="Footer Placeholder 4"/>
          <p:cNvSpPr>
            <a:spLocks noGrp="1"/>
          </p:cNvSpPr>
          <p:nvPr>
            <p:ph type="ftr" sz="quarter" idx="11"/>
          </p:nvPr>
        </p:nvSpPr>
        <p:spPr/>
        <p:txBody>
          <a:bodyPr/>
          <a:lstStyle/>
          <a:p>
            <a:r>
              <a:rPr lang="en-GB" smtClean="0"/>
              <a:t>Jonathan Peel JLS 2018, after MLT and Manchester Art Gallery.</a:t>
            </a:r>
            <a:endParaRPr lang="en-GB"/>
          </a:p>
        </p:txBody>
      </p:sp>
      <p:sp>
        <p:nvSpPr>
          <p:cNvPr id="6" name="Slide Number Placeholder 5"/>
          <p:cNvSpPr>
            <a:spLocks noGrp="1"/>
          </p:cNvSpPr>
          <p:nvPr>
            <p:ph type="sldNum" sz="quarter" idx="12"/>
          </p:nvPr>
        </p:nvSpPr>
        <p:spPr/>
        <p:txBody>
          <a:bodyPr/>
          <a:lstStyle/>
          <a:p>
            <a:fld id="{9B71F2BF-D492-44CA-B11D-750CC444E717}" type="slidenum">
              <a:rPr lang="en-GB" smtClean="0"/>
              <a:t>‹#›</a:t>
            </a:fld>
            <a:endParaRPr lang="en-GB"/>
          </a:p>
        </p:txBody>
      </p:sp>
    </p:spTree>
    <p:extLst>
      <p:ext uri="{BB962C8B-B14F-4D97-AF65-F5344CB8AC3E}">
        <p14:creationId xmlns:p14="http://schemas.microsoft.com/office/powerpoint/2010/main" val="28868285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97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fld id="{7DC54851-C09E-4300-80AF-CCBC6FB1FA0A}" type="datetime1">
              <a:rPr lang="en-GB" smtClean="0">
                <a:solidFill>
                  <a:srgbClr val="000000"/>
                </a:solidFill>
              </a:rPr>
              <a:t>01/05/2019</a:t>
            </a:fld>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GB" smtClean="0">
                <a:solidFill>
                  <a:srgbClr val="000000"/>
                </a:solidFill>
              </a:rPr>
              <a:t>Jonathan Peel JLS 2018, after MLT and Manchester Art Gallery.</a:t>
            </a: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9DD503D-BF28-40D7-B533-BD15675B9DFB}"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2909225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5921899-23AA-4C79-970C-17A038995CB4}" type="datetime1">
              <a:rPr lang="en-GB" smtClean="0"/>
              <a:t>01/05/2019</a:t>
            </a:fld>
            <a:endParaRPr lang="en-GB"/>
          </a:p>
        </p:txBody>
      </p:sp>
      <p:sp>
        <p:nvSpPr>
          <p:cNvPr id="5" name="Footer Placeholder 4"/>
          <p:cNvSpPr>
            <a:spLocks noGrp="1"/>
          </p:cNvSpPr>
          <p:nvPr>
            <p:ph type="ftr" sz="quarter" idx="11"/>
          </p:nvPr>
        </p:nvSpPr>
        <p:spPr/>
        <p:txBody>
          <a:bodyPr/>
          <a:lstStyle/>
          <a:p>
            <a:r>
              <a:rPr lang="en-GB" smtClean="0"/>
              <a:t>Jonathan Peel JLS 2018, after MLT and Manchester Art Gallery.</a:t>
            </a:r>
            <a:endParaRPr lang="en-GB"/>
          </a:p>
        </p:txBody>
      </p:sp>
      <p:sp>
        <p:nvSpPr>
          <p:cNvPr id="6" name="Slide Number Placeholder 5"/>
          <p:cNvSpPr>
            <a:spLocks noGrp="1"/>
          </p:cNvSpPr>
          <p:nvPr>
            <p:ph type="sldNum" sz="quarter" idx="12"/>
          </p:nvPr>
        </p:nvSpPr>
        <p:spPr/>
        <p:txBody>
          <a:bodyPr/>
          <a:lstStyle/>
          <a:p>
            <a:fld id="{9B71F2BF-D492-44CA-B11D-750CC444E717}" type="slidenum">
              <a:rPr lang="en-GB" smtClean="0"/>
              <a:t>‹#›</a:t>
            </a:fld>
            <a:endParaRPr lang="en-GB"/>
          </a:p>
        </p:txBody>
      </p:sp>
    </p:spTree>
    <p:extLst>
      <p:ext uri="{BB962C8B-B14F-4D97-AF65-F5344CB8AC3E}">
        <p14:creationId xmlns:p14="http://schemas.microsoft.com/office/powerpoint/2010/main" val="4216990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563A481-BF0B-4606-A875-C035BB3D4FE2}" type="datetime1">
              <a:rPr lang="en-GB" smtClean="0"/>
              <a:t>01/05/2019</a:t>
            </a:fld>
            <a:endParaRPr lang="en-GB"/>
          </a:p>
        </p:txBody>
      </p:sp>
      <p:sp>
        <p:nvSpPr>
          <p:cNvPr id="5" name="Footer Placeholder 4"/>
          <p:cNvSpPr>
            <a:spLocks noGrp="1"/>
          </p:cNvSpPr>
          <p:nvPr>
            <p:ph type="ftr" sz="quarter" idx="11"/>
          </p:nvPr>
        </p:nvSpPr>
        <p:spPr/>
        <p:txBody>
          <a:bodyPr/>
          <a:lstStyle/>
          <a:p>
            <a:r>
              <a:rPr lang="en-GB" smtClean="0"/>
              <a:t>Jonathan Peel JLS 2018, after MLT and Manchester Art Gallery.</a:t>
            </a:r>
            <a:endParaRPr lang="en-GB"/>
          </a:p>
        </p:txBody>
      </p:sp>
      <p:sp>
        <p:nvSpPr>
          <p:cNvPr id="6" name="Slide Number Placeholder 5"/>
          <p:cNvSpPr>
            <a:spLocks noGrp="1"/>
          </p:cNvSpPr>
          <p:nvPr>
            <p:ph type="sldNum" sz="quarter" idx="12"/>
          </p:nvPr>
        </p:nvSpPr>
        <p:spPr/>
        <p:txBody>
          <a:bodyPr/>
          <a:lstStyle/>
          <a:p>
            <a:fld id="{9B71F2BF-D492-44CA-B11D-750CC444E717}" type="slidenum">
              <a:rPr lang="en-GB" smtClean="0"/>
              <a:t>‹#›</a:t>
            </a:fld>
            <a:endParaRPr lang="en-GB"/>
          </a:p>
        </p:txBody>
      </p:sp>
    </p:spTree>
    <p:extLst>
      <p:ext uri="{BB962C8B-B14F-4D97-AF65-F5344CB8AC3E}">
        <p14:creationId xmlns:p14="http://schemas.microsoft.com/office/powerpoint/2010/main" val="16445279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1CA699FC-B86A-4D59-95BB-E94BF0929B50}" type="datetime1">
              <a:rPr lang="en-GB" smtClean="0"/>
              <a:t>01/05/2019</a:t>
            </a:fld>
            <a:endParaRPr lang="en-GB"/>
          </a:p>
        </p:txBody>
      </p:sp>
      <p:sp>
        <p:nvSpPr>
          <p:cNvPr id="6" name="Footer Placeholder 5"/>
          <p:cNvSpPr>
            <a:spLocks noGrp="1"/>
          </p:cNvSpPr>
          <p:nvPr>
            <p:ph type="ftr" sz="quarter" idx="11"/>
          </p:nvPr>
        </p:nvSpPr>
        <p:spPr/>
        <p:txBody>
          <a:bodyPr/>
          <a:lstStyle/>
          <a:p>
            <a:r>
              <a:rPr lang="en-GB" smtClean="0"/>
              <a:t>Jonathan Peel JLS 2018, after MLT and Manchester Art Gallery.</a:t>
            </a:r>
            <a:endParaRPr lang="en-GB"/>
          </a:p>
        </p:txBody>
      </p:sp>
      <p:sp>
        <p:nvSpPr>
          <p:cNvPr id="7" name="Slide Number Placeholder 6"/>
          <p:cNvSpPr>
            <a:spLocks noGrp="1"/>
          </p:cNvSpPr>
          <p:nvPr>
            <p:ph type="sldNum" sz="quarter" idx="12"/>
          </p:nvPr>
        </p:nvSpPr>
        <p:spPr/>
        <p:txBody>
          <a:bodyPr/>
          <a:lstStyle/>
          <a:p>
            <a:fld id="{9B71F2BF-D492-44CA-B11D-750CC444E717}" type="slidenum">
              <a:rPr lang="en-GB" smtClean="0"/>
              <a:t>‹#›</a:t>
            </a:fld>
            <a:endParaRPr lang="en-GB"/>
          </a:p>
        </p:txBody>
      </p:sp>
    </p:spTree>
    <p:extLst>
      <p:ext uri="{BB962C8B-B14F-4D97-AF65-F5344CB8AC3E}">
        <p14:creationId xmlns:p14="http://schemas.microsoft.com/office/powerpoint/2010/main" val="3861536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71559BE2-9938-45A6-9AC5-C209385953E7}" type="datetime1">
              <a:rPr lang="en-GB" smtClean="0"/>
              <a:t>01/05/2019</a:t>
            </a:fld>
            <a:endParaRPr lang="en-GB"/>
          </a:p>
        </p:txBody>
      </p:sp>
      <p:sp>
        <p:nvSpPr>
          <p:cNvPr id="8" name="Footer Placeholder 7"/>
          <p:cNvSpPr>
            <a:spLocks noGrp="1"/>
          </p:cNvSpPr>
          <p:nvPr>
            <p:ph type="ftr" sz="quarter" idx="11"/>
          </p:nvPr>
        </p:nvSpPr>
        <p:spPr/>
        <p:txBody>
          <a:bodyPr/>
          <a:lstStyle/>
          <a:p>
            <a:r>
              <a:rPr lang="en-GB" smtClean="0"/>
              <a:t>Jonathan Peel JLS 2018, after MLT and Manchester Art Gallery.</a:t>
            </a:r>
            <a:endParaRPr lang="en-GB"/>
          </a:p>
        </p:txBody>
      </p:sp>
      <p:sp>
        <p:nvSpPr>
          <p:cNvPr id="9" name="Slide Number Placeholder 8"/>
          <p:cNvSpPr>
            <a:spLocks noGrp="1"/>
          </p:cNvSpPr>
          <p:nvPr>
            <p:ph type="sldNum" sz="quarter" idx="12"/>
          </p:nvPr>
        </p:nvSpPr>
        <p:spPr/>
        <p:txBody>
          <a:bodyPr/>
          <a:lstStyle/>
          <a:p>
            <a:fld id="{9B71F2BF-D492-44CA-B11D-750CC444E717}" type="slidenum">
              <a:rPr lang="en-GB" smtClean="0"/>
              <a:t>‹#›</a:t>
            </a:fld>
            <a:endParaRPr lang="en-GB"/>
          </a:p>
        </p:txBody>
      </p:sp>
    </p:spTree>
    <p:extLst>
      <p:ext uri="{BB962C8B-B14F-4D97-AF65-F5344CB8AC3E}">
        <p14:creationId xmlns:p14="http://schemas.microsoft.com/office/powerpoint/2010/main" val="17656553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18B565C5-213C-4392-A677-551C995BD945}" type="datetime1">
              <a:rPr lang="en-GB" smtClean="0"/>
              <a:t>01/05/2019</a:t>
            </a:fld>
            <a:endParaRPr lang="en-GB"/>
          </a:p>
        </p:txBody>
      </p:sp>
      <p:sp>
        <p:nvSpPr>
          <p:cNvPr id="4" name="Footer Placeholder 3"/>
          <p:cNvSpPr>
            <a:spLocks noGrp="1"/>
          </p:cNvSpPr>
          <p:nvPr>
            <p:ph type="ftr" sz="quarter" idx="11"/>
          </p:nvPr>
        </p:nvSpPr>
        <p:spPr/>
        <p:txBody>
          <a:bodyPr/>
          <a:lstStyle/>
          <a:p>
            <a:r>
              <a:rPr lang="en-GB" smtClean="0"/>
              <a:t>Jonathan Peel JLS 2018, after MLT and Manchester Art Gallery.</a:t>
            </a:r>
            <a:endParaRPr lang="en-GB"/>
          </a:p>
        </p:txBody>
      </p:sp>
      <p:sp>
        <p:nvSpPr>
          <p:cNvPr id="5" name="Slide Number Placeholder 4"/>
          <p:cNvSpPr>
            <a:spLocks noGrp="1"/>
          </p:cNvSpPr>
          <p:nvPr>
            <p:ph type="sldNum" sz="quarter" idx="12"/>
          </p:nvPr>
        </p:nvSpPr>
        <p:spPr/>
        <p:txBody>
          <a:bodyPr/>
          <a:lstStyle/>
          <a:p>
            <a:fld id="{9B71F2BF-D492-44CA-B11D-750CC444E717}" type="slidenum">
              <a:rPr lang="en-GB" smtClean="0"/>
              <a:t>‹#›</a:t>
            </a:fld>
            <a:endParaRPr lang="en-GB"/>
          </a:p>
        </p:txBody>
      </p:sp>
    </p:spTree>
    <p:extLst>
      <p:ext uri="{BB962C8B-B14F-4D97-AF65-F5344CB8AC3E}">
        <p14:creationId xmlns:p14="http://schemas.microsoft.com/office/powerpoint/2010/main" val="21453893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4C338F-8600-403F-93DF-AFBDA15878C5}" type="datetime1">
              <a:rPr lang="en-GB" smtClean="0"/>
              <a:t>01/05/2019</a:t>
            </a:fld>
            <a:endParaRPr lang="en-GB"/>
          </a:p>
        </p:txBody>
      </p:sp>
      <p:sp>
        <p:nvSpPr>
          <p:cNvPr id="3" name="Footer Placeholder 2"/>
          <p:cNvSpPr>
            <a:spLocks noGrp="1"/>
          </p:cNvSpPr>
          <p:nvPr>
            <p:ph type="ftr" sz="quarter" idx="11"/>
          </p:nvPr>
        </p:nvSpPr>
        <p:spPr/>
        <p:txBody>
          <a:bodyPr/>
          <a:lstStyle/>
          <a:p>
            <a:r>
              <a:rPr lang="en-GB" smtClean="0"/>
              <a:t>Jonathan Peel JLS 2018, after MLT and Manchester Art Gallery.</a:t>
            </a:r>
            <a:endParaRPr lang="en-GB"/>
          </a:p>
        </p:txBody>
      </p:sp>
      <p:sp>
        <p:nvSpPr>
          <p:cNvPr id="4" name="Slide Number Placeholder 3"/>
          <p:cNvSpPr>
            <a:spLocks noGrp="1"/>
          </p:cNvSpPr>
          <p:nvPr>
            <p:ph type="sldNum" sz="quarter" idx="12"/>
          </p:nvPr>
        </p:nvSpPr>
        <p:spPr/>
        <p:txBody>
          <a:bodyPr/>
          <a:lstStyle/>
          <a:p>
            <a:fld id="{9B71F2BF-D492-44CA-B11D-750CC444E717}" type="slidenum">
              <a:rPr lang="en-GB" smtClean="0"/>
              <a:t>‹#›</a:t>
            </a:fld>
            <a:endParaRPr lang="en-GB"/>
          </a:p>
        </p:txBody>
      </p:sp>
    </p:spTree>
    <p:extLst>
      <p:ext uri="{BB962C8B-B14F-4D97-AF65-F5344CB8AC3E}">
        <p14:creationId xmlns:p14="http://schemas.microsoft.com/office/powerpoint/2010/main" val="3426989561"/>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2433EC5-0EC9-4C21-85BA-D533B45D9535}" type="datetime1">
              <a:rPr lang="en-GB" smtClean="0"/>
              <a:t>01/05/2019</a:t>
            </a:fld>
            <a:endParaRPr lang="en-GB"/>
          </a:p>
        </p:txBody>
      </p:sp>
      <p:sp>
        <p:nvSpPr>
          <p:cNvPr id="6" name="Footer Placeholder 5"/>
          <p:cNvSpPr>
            <a:spLocks noGrp="1"/>
          </p:cNvSpPr>
          <p:nvPr>
            <p:ph type="ftr" sz="quarter" idx="11"/>
          </p:nvPr>
        </p:nvSpPr>
        <p:spPr/>
        <p:txBody>
          <a:bodyPr/>
          <a:lstStyle/>
          <a:p>
            <a:r>
              <a:rPr lang="en-GB" smtClean="0"/>
              <a:t>Jonathan Peel JLS 2018, after MLT and Manchester Art Gallery.</a:t>
            </a:r>
            <a:endParaRPr lang="en-GB"/>
          </a:p>
        </p:txBody>
      </p:sp>
      <p:sp>
        <p:nvSpPr>
          <p:cNvPr id="7" name="Slide Number Placeholder 6"/>
          <p:cNvSpPr>
            <a:spLocks noGrp="1"/>
          </p:cNvSpPr>
          <p:nvPr>
            <p:ph type="sldNum" sz="quarter" idx="12"/>
          </p:nvPr>
        </p:nvSpPr>
        <p:spPr/>
        <p:txBody>
          <a:bodyPr/>
          <a:lstStyle/>
          <a:p>
            <a:fld id="{9B71F2BF-D492-44CA-B11D-750CC444E717}" type="slidenum">
              <a:rPr lang="en-GB" smtClean="0"/>
              <a:t>‹#›</a:t>
            </a:fld>
            <a:endParaRPr lang="en-GB"/>
          </a:p>
        </p:txBody>
      </p:sp>
    </p:spTree>
    <p:extLst>
      <p:ext uri="{BB962C8B-B14F-4D97-AF65-F5344CB8AC3E}">
        <p14:creationId xmlns:p14="http://schemas.microsoft.com/office/powerpoint/2010/main" val="1323979405"/>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C4FFE24-C16F-424A-B855-DEF091C5D5EA}" type="datetime1">
              <a:rPr lang="en-GB" smtClean="0"/>
              <a:t>01/05/2019</a:t>
            </a:fld>
            <a:endParaRPr lang="en-GB"/>
          </a:p>
        </p:txBody>
      </p:sp>
      <p:sp>
        <p:nvSpPr>
          <p:cNvPr id="6" name="Footer Placeholder 5"/>
          <p:cNvSpPr>
            <a:spLocks noGrp="1"/>
          </p:cNvSpPr>
          <p:nvPr>
            <p:ph type="ftr" sz="quarter" idx="11"/>
          </p:nvPr>
        </p:nvSpPr>
        <p:spPr/>
        <p:txBody>
          <a:bodyPr/>
          <a:lstStyle/>
          <a:p>
            <a:r>
              <a:rPr lang="en-GB" smtClean="0"/>
              <a:t>Jonathan Peel JLS 2018, after MLT and Manchester Art Gallery.</a:t>
            </a:r>
            <a:endParaRPr lang="en-GB"/>
          </a:p>
        </p:txBody>
      </p:sp>
      <p:sp>
        <p:nvSpPr>
          <p:cNvPr id="7" name="Slide Number Placeholder 6"/>
          <p:cNvSpPr>
            <a:spLocks noGrp="1"/>
          </p:cNvSpPr>
          <p:nvPr>
            <p:ph type="sldNum" sz="quarter" idx="12"/>
          </p:nvPr>
        </p:nvSpPr>
        <p:spPr/>
        <p:txBody>
          <a:bodyPr/>
          <a:lstStyle/>
          <a:p>
            <a:fld id="{9B71F2BF-D492-44CA-B11D-750CC444E717}" type="slidenum">
              <a:rPr lang="en-GB" smtClean="0"/>
              <a:t>‹#›</a:t>
            </a:fld>
            <a:endParaRPr lang="en-GB"/>
          </a:p>
        </p:txBody>
      </p:sp>
    </p:spTree>
    <p:extLst>
      <p:ext uri="{BB962C8B-B14F-4D97-AF65-F5344CB8AC3E}">
        <p14:creationId xmlns:p14="http://schemas.microsoft.com/office/powerpoint/2010/main" val="14333769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C1B991-229E-4E08-B1A1-7A8E11630673}" type="datetime1">
              <a:rPr lang="en-GB" smtClean="0"/>
              <a:t>01/05/2019</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smtClean="0"/>
              <a:t>Jonathan Peel JLS 2018, after MLT and Manchester Art Gallery.</a:t>
            </a:r>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71F2BF-D492-44CA-B11D-750CC444E717}" type="slidenum">
              <a:rPr lang="en-GB" smtClean="0"/>
              <a:t>‹#›</a:t>
            </a:fld>
            <a:endParaRPr lang="en-GB"/>
          </a:p>
        </p:txBody>
      </p:sp>
    </p:spTree>
    <p:extLst>
      <p:ext uri="{BB962C8B-B14F-4D97-AF65-F5344CB8AC3E}">
        <p14:creationId xmlns:p14="http://schemas.microsoft.com/office/powerpoint/2010/main" val="4162630416"/>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jerrydunne.com/2014/01/31/the-3-act-plot-structure-for-the-short-story/" TargetMode="Externa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slideLayout" Target="../slideLayouts/slideLayout2.xml"/><Relationship Id="rId1" Type="http://schemas.openxmlformats.org/officeDocument/2006/relationships/audio" Target="file:///\\sgs-fs-01\staff$\JWP\My%20Music\GOVE_SPEECH.mp3" TargetMode="Externa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3" Type="http://schemas.openxmlformats.org/officeDocument/2006/relationships/hyperlink" Target="http://www.theguardian.com/music/2016/jan/10/david-bowie-blackstar-review-jazz-group" TargetMode="External"/><Relationship Id="rId2" Type="http://schemas.openxmlformats.org/officeDocument/2006/relationships/hyperlink" Target="http://www.nme.com/reviews/david-bowie/16363" TargetMode="External"/><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hyperlink" Target="https://archive.vcu.edu/english/engweb/webtexts/hour/" TargetMode="External"/><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2" Type="http://schemas.openxmlformats.org/officeDocument/2006/relationships/hyperlink" Target="formal%20letter%20pro%20forma.docx" TargetMode="External"/><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2" Type="http://schemas.openxmlformats.org/officeDocument/2006/relationships/hyperlink" Target="file:///\\resources\resources$\My%20Departments\English\TEACHING%20Edexcel%20IGCSE%20NEW\Language\creative%20writing\report%20pro%20forma.docx"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w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5.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30.tmp"/><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Creative Writing at IGCSE</a:t>
            </a:r>
            <a:endParaRPr lang="en-GB" dirty="0"/>
          </a:p>
        </p:txBody>
      </p:sp>
      <p:sp>
        <p:nvSpPr>
          <p:cNvPr id="3" name="Subtitle 2"/>
          <p:cNvSpPr>
            <a:spLocks noGrp="1"/>
          </p:cNvSpPr>
          <p:nvPr>
            <p:ph type="subTitle" idx="1"/>
          </p:nvPr>
        </p:nvSpPr>
        <p:spPr/>
        <p:txBody>
          <a:bodyPr/>
          <a:lstStyle/>
          <a:p>
            <a:fld id="{C8C6D0F5-B47E-4CDE-A2EB-C538CE96FE26}" type="datetime2">
              <a:rPr lang="en-GB" smtClean="0"/>
              <a:t>Wednesday, 01 May 2019</a:t>
            </a:fld>
            <a:endParaRPr lang="en-GB" dirty="0"/>
          </a:p>
        </p:txBody>
      </p:sp>
    </p:spTree>
    <p:extLst>
      <p:ext uri="{BB962C8B-B14F-4D97-AF65-F5344CB8AC3E}">
        <p14:creationId xmlns:p14="http://schemas.microsoft.com/office/powerpoint/2010/main" val="14960078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Narrative Structure </a:t>
            </a:r>
            <a:endParaRPr lang="en-GB" dirty="0"/>
          </a:p>
        </p:txBody>
      </p:sp>
      <p:sp>
        <p:nvSpPr>
          <p:cNvPr id="3" name="Subtitle 2"/>
          <p:cNvSpPr>
            <a:spLocks noGrp="1"/>
          </p:cNvSpPr>
          <p:nvPr>
            <p:ph type="subTitle" idx="1"/>
          </p:nvPr>
        </p:nvSpPr>
        <p:spPr/>
        <p:txBody>
          <a:bodyPr/>
          <a:lstStyle/>
          <a:p>
            <a:fld id="{F1606557-6CA7-4821-B827-7567AD3B0411}" type="datetime2">
              <a:rPr lang="en-GB" smtClean="0"/>
              <a:t>Wednesday, 01 May 2019</a:t>
            </a:fld>
            <a:endParaRPr lang="en-GB" dirty="0"/>
          </a:p>
        </p:txBody>
      </p:sp>
    </p:spTree>
    <p:extLst>
      <p:ext uri="{BB962C8B-B14F-4D97-AF65-F5344CB8AC3E}">
        <p14:creationId xmlns:p14="http://schemas.microsoft.com/office/powerpoint/2010/main" val="3394051451"/>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4253947" y="2584175"/>
            <a:ext cx="3326296" cy="1775790"/>
          </a:xfrm>
          <a:prstGeom prst="ellips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Narrowing focus</a:t>
            </a:r>
            <a:endParaRPr lang="en-GB" dirty="0"/>
          </a:p>
        </p:txBody>
      </p:sp>
      <p:cxnSp>
        <p:nvCxnSpPr>
          <p:cNvPr id="6" name="Straight Arrow Connector 5"/>
          <p:cNvCxnSpPr/>
          <p:nvPr/>
        </p:nvCxnSpPr>
        <p:spPr>
          <a:xfrm flipV="1">
            <a:off x="6255026" y="1272209"/>
            <a:ext cx="636104" cy="1232452"/>
          </a:xfrm>
          <a:prstGeom prst="straightConnector1">
            <a:avLst/>
          </a:prstGeom>
          <a:ln w="57150">
            <a:tailEnd type="triangle"/>
          </a:ln>
        </p:spPr>
        <p:style>
          <a:lnRef idx="3">
            <a:schemeClr val="dk1"/>
          </a:lnRef>
          <a:fillRef idx="0">
            <a:schemeClr val="dk1"/>
          </a:fillRef>
          <a:effectRef idx="2">
            <a:schemeClr val="dk1"/>
          </a:effectRef>
          <a:fontRef idx="minor">
            <a:schemeClr val="tx1"/>
          </a:fontRef>
        </p:style>
      </p:cxnSp>
      <p:sp>
        <p:nvSpPr>
          <p:cNvPr id="7" name="Rounded Rectangle 6"/>
          <p:cNvSpPr/>
          <p:nvPr/>
        </p:nvSpPr>
        <p:spPr>
          <a:xfrm>
            <a:off x="7209183" y="636104"/>
            <a:ext cx="2358887" cy="1431235"/>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t>Provides depth and detail</a:t>
            </a:r>
            <a:endParaRPr lang="en-GB" sz="2400" dirty="0"/>
          </a:p>
        </p:txBody>
      </p:sp>
      <p:cxnSp>
        <p:nvCxnSpPr>
          <p:cNvPr id="8" name="Straight Arrow Connector 7"/>
          <p:cNvCxnSpPr/>
          <p:nvPr/>
        </p:nvCxnSpPr>
        <p:spPr>
          <a:xfrm>
            <a:off x="6255026" y="4359965"/>
            <a:ext cx="808383" cy="1305339"/>
          </a:xfrm>
          <a:prstGeom prst="straightConnector1">
            <a:avLst/>
          </a:prstGeom>
          <a:ln w="57150">
            <a:tailEnd type="triangle"/>
          </a:ln>
        </p:spPr>
        <p:style>
          <a:lnRef idx="3">
            <a:schemeClr val="dk1"/>
          </a:lnRef>
          <a:fillRef idx="0">
            <a:schemeClr val="dk1"/>
          </a:fillRef>
          <a:effectRef idx="2">
            <a:schemeClr val="dk1"/>
          </a:effectRef>
          <a:fontRef idx="minor">
            <a:schemeClr val="tx1"/>
          </a:fontRef>
        </p:style>
      </p:cxnSp>
      <p:sp>
        <p:nvSpPr>
          <p:cNvPr id="10" name="Rounded Rectangle 9"/>
          <p:cNvSpPr/>
          <p:nvPr/>
        </p:nvSpPr>
        <p:spPr>
          <a:xfrm>
            <a:off x="7447722" y="4876801"/>
            <a:ext cx="2663687" cy="1616764"/>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t>Creates drama, intensity, anticipation</a:t>
            </a:r>
            <a:endParaRPr lang="en-GB" sz="2400" dirty="0"/>
          </a:p>
        </p:txBody>
      </p:sp>
      <p:cxnSp>
        <p:nvCxnSpPr>
          <p:cNvPr id="11" name="Straight Arrow Connector 10"/>
          <p:cNvCxnSpPr/>
          <p:nvPr/>
        </p:nvCxnSpPr>
        <p:spPr>
          <a:xfrm flipH="1" flipV="1">
            <a:off x="3445565" y="1719470"/>
            <a:ext cx="1464366" cy="964095"/>
          </a:xfrm>
          <a:prstGeom prst="straightConnector1">
            <a:avLst/>
          </a:prstGeom>
          <a:ln w="57150">
            <a:tailEnd type="triangle"/>
          </a:ln>
        </p:spPr>
        <p:style>
          <a:lnRef idx="3">
            <a:schemeClr val="dk1"/>
          </a:lnRef>
          <a:fillRef idx="0">
            <a:schemeClr val="dk1"/>
          </a:fillRef>
          <a:effectRef idx="2">
            <a:schemeClr val="dk1"/>
          </a:effectRef>
          <a:fontRef idx="minor">
            <a:schemeClr val="tx1"/>
          </a:fontRef>
        </p:style>
      </p:cxnSp>
      <p:sp>
        <p:nvSpPr>
          <p:cNvPr id="14" name="Rounded Rectangle 13"/>
          <p:cNvSpPr/>
          <p:nvPr/>
        </p:nvSpPr>
        <p:spPr>
          <a:xfrm>
            <a:off x="662609" y="954157"/>
            <a:ext cx="2716695" cy="1550504"/>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t>Helps the reader engage with the character/ setting</a:t>
            </a:r>
            <a:endParaRPr lang="en-GB" sz="2400" dirty="0"/>
          </a:p>
        </p:txBody>
      </p:sp>
    </p:spTree>
    <p:extLst>
      <p:ext uri="{BB962C8B-B14F-4D97-AF65-F5344CB8AC3E}">
        <p14:creationId xmlns:p14="http://schemas.microsoft.com/office/powerpoint/2010/main" val="466142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10" grpId="0" animBg="1"/>
      <p:bldP spid="14" grpId="0" animBg="1"/>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4764156" y="1948070"/>
            <a:ext cx="3306418" cy="1881809"/>
          </a:xfrm>
          <a:prstGeom prst="ellips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t>Sequence of events</a:t>
            </a:r>
            <a:endParaRPr lang="en-GB" sz="2800" dirty="0"/>
          </a:p>
        </p:txBody>
      </p:sp>
      <p:sp>
        <p:nvSpPr>
          <p:cNvPr id="6" name="Rounded Rectangle 5"/>
          <p:cNvSpPr/>
          <p:nvPr/>
        </p:nvSpPr>
        <p:spPr>
          <a:xfrm>
            <a:off x="8560905" y="516835"/>
            <a:ext cx="2358887" cy="1431235"/>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t>Develops the plot</a:t>
            </a:r>
            <a:endParaRPr lang="en-GB" sz="2400" dirty="0"/>
          </a:p>
        </p:txBody>
      </p:sp>
      <p:sp>
        <p:nvSpPr>
          <p:cNvPr id="8" name="Rounded Rectangle 7"/>
          <p:cNvSpPr/>
          <p:nvPr/>
        </p:nvSpPr>
        <p:spPr>
          <a:xfrm>
            <a:off x="8289235" y="4419600"/>
            <a:ext cx="2358887" cy="1431235"/>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t>Gives sense of chronology</a:t>
            </a:r>
            <a:endParaRPr lang="en-GB" sz="2400" dirty="0"/>
          </a:p>
        </p:txBody>
      </p:sp>
      <p:sp>
        <p:nvSpPr>
          <p:cNvPr id="9" name="Rounded Rectangle 8"/>
          <p:cNvSpPr/>
          <p:nvPr/>
        </p:nvSpPr>
        <p:spPr>
          <a:xfrm>
            <a:off x="1470991" y="3796749"/>
            <a:ext cx="2358887" cy="1431235"/>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t>Flashbacks give background information</a:t>
            </a:r>
            <a:endParaRPr lang="en-GB" sz="2400" dirty="0"/>
          </a:p>
        </p:txBody>
      </p:sp>
      <p:cxnSp>
        <p:nvCxnSpPr>
          <p:cNvPr id="10" name="Straight Arrow Connector 9"/>
          <p:cNvCxnSpPr/>
          <p:nvPr/>
        </p:nvCxnSpPr>
        <p:spPr>
          <a:xfrm>
            <a:off x="7991061" y="3458818"/>
            <a:ext cx="1477617" cy="868017"/>
          </a:xfrm>
          <a:prstGeom prst="straightConnector1">
            <a:avLst/>
          </a:prstGeom>
          <a:ln w="57150">
            <a:tailEnd type="triangle"/>
          </a:ln>
        </p:spPr>
        <p:style>
          <a:lnRef idx="3">
            <a:schemeClr val="dk1"/>
          </a:lnRef>
          <a:fillRef idx="0">
            <a:schemeClr val="dk1"/>
          </a:fillRef>
          <a:effectRef idx="2">
            <a:schemeClr val="dk1"/>
          </a:effectRef>
          <a:fontRef idx="minor">
            <a:schemeClr val="tx1"/>
          </a:fontRef>
        </p:style>
      </p:cxnSp>
      <p:cxnSp>
        <p:nvCxnSpPr>
          <p:cNvPr id="11" name="Straight Arrow Connector 10"/>
          <p:cNvCxnSpPr/>
          <p:nvPr/>
        </p:nvCxnSpPr>
        <p:spPr>
          <a:xfrm flipH="1">
            <a:off x="3498574" y="3120887"/>
            <a:ext cx="1192697" cy="563217"/>
          </a:xfrm>
          <a:prstGeom prst="straightConnector1">
            <a:avLst/>
          </a:prstGeom>
          <a:ln w="57150">
            <a:tailEnd type="triangle"/>
          </a:ln>
        </p:spPr>
        <p:style>
          <a:lnRef idx="3">
            <a:schemeClr val="dk1"/>
          </a:lnRef>
          <a:fillRef idx="0">
            <a:schemeClr val="dk1"/>
          </a:fillRef>
          <a:effectRef idx="2">
            <a:schemeClr val="dk1"/>
          </a:effectRef>
          <a:fontRef idx="minor">
            <a:schemeClr val="tx1"/>
          </a:fontRef>
        </p:style>
      </p:cxnSp>
      <p:cxnSp>
        <p:nvCxnSpPr>
          <p:cNvPr id="12" name="Straight Arrow Connector 11"/>
          <p:cNvCxnSpPr>
            <a:endCxn id="6" idx="1"/>
          </p:cNvCxnSpPr>
          <p:nvPr/>
        </p:nvCxnSpPr>
        <p:spPr>
          <a:xfrm flipV="1">
            <a:off x="7341706" y="1232453"/>
            <a:ext cx="1219199" cy="808382"/>
          </a:xfrm>
          <a:prstGeom prst="straightConnector1">
            <a:avLst/>
          </a:prstGeom>
          <a:ln w="57150">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745173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9" grpId="0" animBg="1"/>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4411770" y="2133600"/>
            <a:ext cx="3658804" cy="1895061"/>
          </a:xfrm>
          <a:prstGeom prst="ellips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t>Focus on character</a:t>
            </a:r>
            <a:endParaRPr lang="en-GB" sz="2800" dirty="0"/>
          </a:p>
        </p:txBody>
      </p:sp>
      <p:sp>
        <p:nvSpPr>
          <p:cNvPr id="3" name="Rounded Rectangle 2"/>
          <p:cNvSpPr/>
          <p:nvPr/>
        </p:nvSpPr>
        <p:spPr>
          <a:xfrm>
            <a:off x="8600661" y="516835"/>
            <a:ext cx="2358887" cy="1431235"/>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t>Develops reader’s response</a:t>
            </a:r>
            <a:endParaRPr lang="en-GB" sz="2400" dirty="0"/>
          </a:p>
        </p:txBody>
      </p:sp>
      <p:sp>
        <p:nvSpPr>
          <p:cNvPr id="4" name="Rounded Rectangle 3"/>
          <p:cNvSpPr/>
          <p:nvPr/>
        </p:nvSpPr>
        <p:spPr>
          <a:xfrm>
            <a:off x="8600660" y="5135218"/>
            <a:ext cx="2358887" cy="1431235"/>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t>Engages the reader with the character</a:t>
            </a:r>
            <a:endParaRPr lang="en-GB" sz="2400" dirty="0"/>
          </a:p>
        </p:txBody>
      </p:sp>
      <p:sp>
        <p:nvSpPr>
          <p:cNvPr id="5" name="Rounded Rectangle 4"/>
          <p:cNvSpPr/>
          <p:nvPr/>
        </p:nvSpPr>
        <p:spPr>
          <a:xfrm>
            <a:off x="265044" y="2802835"/>
            <a:ext cx="3160644" cy="1431235"/>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t>Adds realism and credibility by creating more dimensions</a:t>
            </a:r>
            <a:endParaRPr lang="en-GB" sz="2400" dirty="0"/>
          </a:p>
        </p:txBody>
      </p:sp>
      <p:cxnSp>
        <p:nvCxnSpPr>
          <p:cNvPr id="6" name="Straight Arrow Connector 5"/>
          <p:cNvCxnSpPr/>
          <p:nvPr/>
        </p:nvCxnSpPr>
        <p:spPr>
          <a:xfrm flipV="1">
            <a:off x="7023652" y="1391480"/>
            <a:ext cx="1457739" cy="742120"/>
          </a:xfrm>
          <a:prstGeom prst="straightConnector1">
            <a:avLst/>
          </a:prstGeom>
          <a:ln w="57150">
            <a:tailEnd type="triangle"/>
          </a:ln>
        </p:spPr>
        <p:style>
          <a:lnRef idx="3">
            <a:schemeClr val="dk1"/>
          </a:lnRef>
          <a:fillRef idx="0">
            <a:schemeClr val="dk1"/>
          </a:fillRef>
          <a:effectRef idx="2">
            <a:schemeClr val="dk1"/>
          </a:effectRef>
          <a:fontRef idx="minor">
            <a:schemeClr val="tx1"/>
          </a:fontRef>
        </p:style>
      </p:cxnSp>
      <p:cxnSp>
        <p:nvCxnSpPr>
          <p:cNvPr id="7" name="Straight Arrow Connector 6"/>
          <p:cNvCxnSpPr/>
          <p:nvPr/>
        </p:nvCxnSpPr>
        <p:spPr>
          <a:xfrm>
            <a:off x="7565788" y="3800061"/>
            <a:ext cx="1490869" cy="1335157"/>
          </a:xfrm>
          <a:prstGeom prst="straightConnector1">
            <a:avLst/>
          </a:prstGeom>
          <a:ln w="57150">
            <a:tailEnd type="triangle"/>
          </a:ln>
        </p:spPr>
        <p:style>
          <a:lnRef idx="3">
            <a:schemeClr val="dk1"/>
          </a:lnRef>
          <a:fillRef idx="0">
            <a:schemeClr val="dk1"/>
          </a:fillRef>
          <a:effectRef idx="2">
            <a:schemeClr val="dk1"/>
          </a:effectRef>
          <a:fontRef idx="minor">
            <a:schemeClr val="tx1"/>
          </a:fontRef>
        </p:style>
      </p:cxnSp>
      <p:cxnSp>
        <p:nvCxnSpPr>
          <p:cNvPr id="8" name="Straight Arrow Connector 7"/>
          <p:cNvCxnSpPr/>
          <p:nvPr/>
        </p:nvCxnSpPr>
        <p:spPr>
          <a:xfrm flipH="1">
            <a:off x="3578087" y="3491949"/>
            <a:ext cx="833683" cy="119269"/>
          </a:xfrm>
          <a:prstGeom prst="straightConnector1">
            <a:avLst/>
          </a:prstGeom>
          <a:ln w="57150">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52156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3763618" y="2213113"/>
            <a:ext cx="4161182" cy="1702905"/>
          </a:xfrm>
          <a:prstGeom prst="ellips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t>Focus on setting</a:t>
            </a:r>
            <a:endParaRPr lang="en-GB" sz="2800" dirty="0"/>
          </a:p>
        </p:txBody>
      </p:sp>
      <p:sp>
        <p:nvSpPr>
          <p:cNvPr id="3" name="Rounded Rectangle 2"/>
          <p:cNvSpPr/>
          <p:nvPr/>
        </p:nvSpPr>
        <p:spPr>
          <a:xfrm>
            <a:off x="8600661" y="516835"/>
            <a:ext cx="2358887" cy="1431235"/>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Provides context for character and action</a:t>
            </a:r>
            <a:endParaRPr lang="en-GB" dirty="0"/>
          </a:p>
        </p:txBody>
      </p:sp>
      <p:sp>
        <p:nvSpPr>
          <p:cNvPr id="4" name="Rounded Rectangle 3"/>
          <p:cNvSpPr/>
          <p:nvPr/>
        </p:nvSpPr>
        <p:spPr>
          <a:xfrm>
            <a:off x="8845827" y="3697357"/>
            <a:ext cx="2358887" cy="1431235"/>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Helps create mood/ atmosphere</a:t>
            </a:r>
            <a:endParaRPr lang="en-GB" dirty="0"/>
          </a:p>
        </p:txBody>
      </p:sp>
      <p:sp>
        <p:nvSpPr>
          <p:cNvPr id="5" name="Rounded Rectangle 4"/>
          <p:cNvSpPr/>
          <p:nvPr/>
        </p:nvSpPr>
        <p:spPr>
          <a:xfrm>
            <a:off x="821635" y="3697357"/>
            <a:ext cx="2358887" cy="1431235"/>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Shifting between settings changes the mood</a:t>
            </a:r>
            <a:endParaRPr lang="en-GB" dirty="0"/>
          </a:p>
        </p:txBody>
      </p:sp>
      <p:cxnSp>
        <p:nvCxnSpPr>
          <p:cNvPr id="6" name="Straight Arrow Connector 5"/>
          <p:cNvCxnSpPr/>
          <p:nvPr/>
        </p:nvCxnSpPr>
        <p:spPr>
          <a:xfrm flipV="1">
            <a:off x="7050157" y="1391480"/>
            <a:ext cx="1431234" cy="940903"/>
          </a:xfrm>
          <a:prstGeom prst="straightConnector1">
            <a:avLst/>
          </a:prstGeom>
          <a:ln w="57150">
            <a:tailEnd type="triangle"/>
          </a:ln>
        </p:spPr>
        <p:style>
          <a:lnRef idx="3">
            <a:schemeClr val="dk1"/>
          </a:lnRef>
          <a:fillRef idx="0">
            <a:schemeClr val="dk1"/>
          </a:fillRef>
          <a:effectRef idx="2">
            <a:schemeClr val="dk1"/>
          </a:effectRef>
          <a:fontRef idx="minor">
            <a:schemeClr val="tx1"/>
          </a:fontRef>
        </p:style>
      </p:cxnSp>
      <p:cxnSp>
        <p:nvCxnSpPr>
          <p:cNvPr id="7" name="Straight Arrow Connector 6"/>
          <p:cNvCxnSpPr/>
          <p:nvPr/>
        </p:nvCxnSpPr>
        <p:spPr>
          <a:xfrm>
            <a:off x="7421217" y="3697357"/>
            <a:ext cx="1424610" cy="689115"/>
          </a:xfrm>
          <a:prstGeom prst="straightConnector1">
            <a:avLst/>
          </a:prstGeom>
          <a:ln w="57150">
            <a:tailEnd type="triangle"/>
          </a:ln>
        </p:spPr>
        <p:style>
          <a:lnRef idx="3">
            <a:schemeClr val="dk1"/>
          </a:lnRef>
          <a:fillRef idx="0">
            <a:schemeClr val="dk1"/>
          </a:fillRef>
          <a:effectRef idx="2">
            <a:schemeClr val="dk1"/>
          </a:effectRef>
          <a:fontRef idx="minor">
            <a:schemeClr val="tx1"/>
          </a:fontRef>
        </p:style>
      </p:cxnSp>
      <p:cxnSp>
        <p:nvCxnSpPr>
          <p:cNvPr id="8" name="Straight Arrow Connector 7"/>
          <p:cNvCxnSpPr/>
          <p:nvPr/>
        </p:nvCxnSpPr>
        <p:spPr>
          <a:xfrm flipH="1">
            <a:off x="2557671" y="3064565"/>
            <a:ext cx="1113181" cy="500270"/>
          </a:xfrm>
          <a:prstGeom prst="straightConnector1">
            <a:avLst/>
          </a:prstGeom>
          <a:ln w="57150">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4244400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4187687" y="2305878"/>
            <a:ext cx="3604591" cy="1842052"/>
          </a:xfrm>
          <a:prstGeom prst="ellips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t>Wider perspectives</a:t>
            </a:r>
            <a:endParaRPr lang="en-GB" sz="2400" dirty="0"/>
          </a:p>
        </p:txBody>
      </p:sp>
      <p:sp>
        <p:nvSpPr>
          <p:cNvPr id="3" name="Rounded Rectangle 2"/>
          <p:cNvSpPr/>
          <p:nvPr/>
        </p:nvSpPr>
        <p:spPr>
          <a:xfrm>
            <a:off x="8600661" y="516835"/>
            <a:ext cx="2358887" cy="1431235"/>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t>Establishes the setting</a:t>
            </a:r>
            <a:endParaRPr lang="en-GB" sz="2400" dirty="0"/>
          </a:p>
        </p:txBody>
      </p:sp>
      <p:sp>
        <p:nvSpPr>
          <p:cNvPr id="4" name="Rounded Rectangle 3"/>
          <p:cNvSpPr/>
          <p:nvPr/>
        </p:nvSpPr>
        <p:spPr>
          <a:xfrm>
            <a:off x="8845827" y="4386472"/>
            <a:ext cx="3041373" cy="1431235"/>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t>Invites the reader to visualize and absorb the scene</a:t>
            </a:r>
            <a:endParaRPr lang="en-GB" sz="2400" dirty="0"/>
          </a:p>
        </p:txBody>
      </p:sp>
      <p:sp>
        <p:nvSpPr>
          <p:cNvPr id="5" name="Rounded Rectangle 4"/>
          <p:cNvSpPr/>
          <p:nvPr/>
        </p:nvSpPr>
        <p:spPr>
          <a:xfrm>
            <a:off x="265044" y="4293703"/>
            <a:ext cx="2769704" cy="1431235"/>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t>Provides context for character and action</a:t>
            </a:r>
            <a:endParaRPr lang="en-GB" sz="2400" dirty="0"/>
          </a:p>
        </p:txBody>
      </p:sp>
      <p:cxnSp>
        <p:nvCxnSpPr>
          <p:cNvPr id="6" name="Straight Arrow Connector 5"/>
          <p:cNvCxnSpPr/>
          <p:nvPr/>
        </p:nvCxnSpPr>
        <p:spPr>
          <a:xfrm>
            <a:off x="7421217" y="3697357"/>
            <a:ext cx="1424610" cy="689115"/>
          </a:xfrm>
          <a:prstGeom prst="straightConnector1">
            <a:avLst/>
          </a:prstGeom>
          <a:ln w="57150">
            <a:tailEnd type="triangle"/>
          </a:ln>
        </p:spPr>
        <p:style>
          <a:lnRef idx="3">
            <a:schemeClr val="dk1"/>
          </a:lnRef>
          <a:fillRef idx="0">
            <a:schemeClr val="dk1"/>
          </a:fillRef>
          <a:effectRef idx="2">
            <a:schemeClr val="dk1"/>
          </a:effectRef>
          <a:fontRef idx="minor">
            <a:schemeClr val="tx1"/>
          </a:fontRef>
        </p:style>
      </p:cxnSp>
      <p:cxnSp>
        <p:nvCxnSpPr>
          <p:cNvPr id="7" name="Straight Arrow Connector 6"/>
          <p:cNvCxnSpPr/>
          <p:nvPr/>
        </p:nvCxnSpPr>
        <p:spPr>
          <a:xfrm flipV="1">
            <a:off x="2835965" y="3332924"/>
            <a:ext cx="1351722" cy="815006"/>
          </a:xfrm>
          <a:prstGeom prst="straightConnector1">
            <a:avLst/>
          </a:prstGeom>
          <a:ln w="57150">
            <a:tailEnd type="triangle"/>
          </a:ln>
        </p:spPr>
        <p:style>
          <a:lnRef idx="3">
            <a:schemeClr val="dk1"/>
          </a:lnRef>
          <a:fillRef idx="0">
            <a:schemeClr val="dk1"/>
          </a:fillRef>
          <a:effectRef idx="2">
            <a:schemeClr val="dk1"/>
          </a:effectRef>
          <a:fontRef idx="minor">
            <a:schemeClr val="tx1"/>
          </a:fontRef>
        </p:style>
      </p:cxnSp>
      <p:cxnSp>
        <p:nvCxnSpPr>
          <p:cNvPr id="8" name="Straight Arrow Connector 7"/>
          <p:cNvCxnSpPr/>
          <p:nvPr/>
        </p:nvCxnSpPr>
        <p:spPr>
          <a:xfrm flipV="1">
            <a:off x="7089913" y="1355034"/>
            <a:ext cx="1414670" cy="1046922"/>
          </a:xfrm>
          <a:prstGeom prst="straightConnector1">
            <a:avLst/>
          </a:prstGeom>
          <a:ln w="57150">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888524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4876800" y="2186610"/>
            <a:ext cx="2663687" cy="1668118"/>
          </a:xfrm>
          <a:prstGeom prst="ellips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t>Contrast</a:t>
            </a:r>
            <a:endParaRPr lang="en-GB" sz="2400" dirty="0"/>
          </a:p>
        </p:txBody>
      </p:sp>
      <p:sp>
        <p:nvSpPr>
          <p:cNvPr id="3" name="Rounded Rectangle 2"/>
          <p:cNvSpPr/>
          <p:nvPr/>
        </p:nvSpPr>
        <p:spPr>
          <a:xfrm>
            <a:off x="8547653" y="516835"/>
            <a:ext cx="2411896" cy="1457739"/>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t>Emphasises differences</a:t>
            </a:r>
            <a:endParaRPr lang="en-GB" sz="2400" dirty="0"/>
          </a:p>
        </p:txBody>
      </p:sp>
      <p:sp>
        <p:nvSpPr>
          <p:cNvPr id="4" name="Rounded Rectangle 3"/>
          <p:cNvSpPr/>
          <p:nvPr/>
        </p:nvSpPr>
        <p:spPr>
          <a:xfrm>
            <a:off x="1404730" y="3498574"/>
            <a:ext cx="2358887" cy="1431235"/>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t>Creates tension</a:t>
            </a:r>
            <a:endParaRPr lang="en-GB" sz="2800" dirty="0"/>
          </a:p>
        </p:txBody>
      </p:sp>
      <p:cxnSp>
        <p:nvCxnSpPr>
          <p:cNvPr id="5" name="Straight Arrow Connector 4"/>
          <p:cNvCxnSpPr/>
          <p:nvPr/>
        </p:nvCxnSpPr>
        <p:spPr>
          <a:xfrm flipV="1">
            <a:off x="7089913" y="1355034"/>
            <a:ext cx="1414670" cy="1046922"/>
          </a:xfrm>
          <a:prstGeom prst="straightConnector1">
            <a:avLst/>
          </a:prstGeom>
          <a:ln w="57150">
            <a:tailEnd type="triangle"/>
          </a:ln>
        </p:spPr>
        <p:style>
          <a:lnRef idx="3">
            <a:schemeClr val="dk1"/>
          </a:lnRef>
          <a:fillRef idx="0">
            <a:schemeClr val="dk1"/>
          </a:fillRef>
          <a:effectRef idx="2">
            <a:schemeClr val="dk1"/>
          </a:effectRef>
          <a:fontRef idx="minor">
            <a:schemeClr val="tx1"/>
          </a:fontRef>
        </p:style>
      </p:cxnSp>
      <p:cxnSp>
        <p:nvCxnSpPr>
          <p:cNvPr id="6" name="Straight Arrow Connector 5"/>
          <p:cNvCxnSpPr/>
          <p:nvPr/>
        </p:nvCxnSpPr>
        <p:spPr>
          <a:xfrm flipH="1">
            <a:off x="2928730" y="2710071"/>
            <a:ext cx="2017643" cy="788503"/>
          </a:xfrm>
          <a:prstGeom prst="straightConnector1">
            <a:avLst/>
          </a:prstGeom>
          <a:ln w="57150">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055509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5155096" y="2358888"/>
            <a:ext cx="2597426" cy="1519028"/>
          </a:xfrm>
          <a:prstGeom prst="ellips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t>viewpoint</a:t>
            </a:r>
            <a:endParaRPr lang="en-GB" sz="2400" dirty="0"/>
          </a:p>
        </p:txBody>
      </p:sp>
      <p:sp>
        <p:nvSpPr>
          <p:cNvPr id="3" name="Rounded Rectangle 2"/>
          <p:cNvSpPr/>
          <p:nvPr/>
        </p:nvSpPr>
        <p:spPr>
          <a:xfrm>
            <a:off x="7752522" y="516835"/>
            <a:ext cx="3207027" cy="1457739"/>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t>Allows the reader to engage with alternative perspectives</a:t>
            </a:r>
            <a:endParaRPr lang="en-GB" sz="2400" dirty="0"/>
          </a:p>
        </p:txBody>
      </p:sp>
      <p:sp>
        <p:nvSpPr>
          <p:cNvPr id="4" name="Rounded Rectangle 3"/>
          <p:cNvSpPr/>
          <p:nvPr/>
        </p:nvSpPr>
        <p:spPr>
          <a:xfrm>
            <a:off x="8547653" y="4896679"/>
            <a:ext cx="3392556" cy="1457739"/>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t>Interior view gives insight into character’s thoughts / feelings</a:t>
            </a:r>
            <a:endParaRPr lang="en-GB" sz="2400" dirty="0"/>
          </a:p>
        </p:txBody>
      </p:sp>
      <p:sp>
        <p:nvSpPr>
          <p:cNvPr id="5" name="Rounded Rectangle 4"/>
          <p:cNvSpPr/>
          <p:nvPr/>
        </p:nvSpPr>
        <p:spPr>
          <a:xfrm>
            <a:off x="662609" y="3286540"/>
            <a:ext cx="2411896" cy="1457739"/>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t>Encourages the reader to empathise</a:t>
            </a:r>
            <a:endParaRPr lang="en-GB" sz="2400" dirty="0"/>
          </a:p>
        </p:txBody>
      </p:sp>
      <p:cxnSp>
        <p:nvCxnSpPr>
          <p:cNvPr id="6" name="Straight Arrow Connector 5"/>
          <p:cNvCxnSpPr/>
          <p:nvPr/>
        </p:nvCxnSpPr>
        <p:spPr>
          <a:xfrm flipV="1">
            <a:off x="6261652" y="1245704"/>
            <a:ext cx="1414670" cy="1046922"/>
          </a:xfrm>
          <a:prstGeom prst="straightConnector1">
            <a:avLst/>
          </a:prstGeom>
          <a:ln w="57150">
            <a:tailEnd type="triangle"/>
          </a:ln>
        </p:spPr>
        <p:style>
          <a:lnRef idx="3">
            <a:schemeClr val="dk1"/>
          </a:lnRef>
          <a:fillRef idx="0">
            <a:schemeClr val="dk1"/>
          </a:fillRef>
          <a:effectRef idx="2">
            <a:schemeClr val="dk1"/>
          </a:effectRef>
          <a:fontRef idx="minor">
            <a:schemeClr val="tx1"/>
          </a:fontRef>
        </p:style>
      </p:cxnSp>
      <p:cxnSp>
        <p:nvCxnSpPr>
          <p:cNvPr id="7" name="Straight Arrow Connector 6"/>
          <p:cNvCxnSpPr/>
          <p:nvPr/>
        </p:nvCxnSpPr>
        <p:spPr>
          <a:xfrm>
            <a:off x="7676322" y="3535017"/>
            <a:ext cx="1958008" cy="1361662"/>
          </a:xfrm>
          <a:prstGeom prst="straightConnector1">
            <a:avLst/>
          </a:prstGeom>
          <a:ln w="57150">
            <a:tailEnd type="triangle"/>
          </a:ln>
        </p:spPr>
        <p:style>
          <a:lnRef idx="3">
            <a:schemeClr val="dk1"/>
          </a:lnRef>
          <a:fillRef idx="0">
            <a:schemeClr val="dk1"/>
          </a:fillRef>
          <a:effectRef idx="2">
            <a:schemeClr val="dk1"/>
          </a:effectRef>
          <a:fontRef idx="minor">
            <a:schemeClr val="tx1"/>
          </a:fontRef>
        </p:style>
      </p:cxnSp>
      <p:cxnSp>
        <p:nvCxnSpPr>
          <p:cNvPr id="8" name="Straight Arrow Connector 7"/>
          <p:cNvCxnSpPr/>
          <p:nvPr/>
        </p:nvCxnSpPr>
        <p:spPr>
          <a:xfrm flipH="1">
            <a:off x="3167270" y="3011556"/>
            <a:ext cx="1987826" cy="712305"/>
          </a:xfrm>
          <a:prstGeom prst="straightConnector1">
            <a:avLst/>
          </a:prstGeom>
          <a:ln w="57150">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626273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4181664" y="1895061"/>
            <a:ext cx="3902162" cy="1550504"/>
          </a:xfrm>
          <a:prstGeom prst="ellips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Pause/ freeze</a:t>
            </a:r>
            <a:endParaRPr lang="en-GB" dirty="0"/>
          </a:p>
        </p:txBody>
      </p:sp>
      <p:sp>
        <p:nvSpPr>
          <p:cNvPr id="3" name="Rounded Rectangle 2"/>
          <p:cNvSpPr/>
          <p:nvPr/>
        </p:nvSpPr>
        <p:spPr>
          <a:xfrm>
            <a:off x="7752522" y="516835"/>
            <a:ext cx="3207027" cy="1457739"/>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t>Delays action to create suspense</a:t>
            </a:r>
            <a:endParaRPr lang="en-GB" sz="2400" dirty="0"/>
          </a:p>
        </p:txBody>
      </p:sp>
      <p:sp>
        <p:nvSpPr>
          <p:cNvPr id="4" name="Rounded Rectangle 3"/>
          <p:cNvSpPr/>
          <p:nvPr/>
        </p:nvSpPr>
        <p:spPr>
          <a:xfrm>
            <a:off x="483705" y="516834"/>
            <a:ext cx="3207027" cy="1457739"/>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t>Allows the reader to absorb the dramatic event that has happened</a:t>
            </a:r>
            <a:endParaRPr lang="en-GB" sz="2400" dirty="0"/>
          </a:p>
        </p:txBody>
      </p:sp>
      <p:sp>
        <p:nvSpPr>
          <p:cNvPr id="5" name="Rounded Rectangle 4"/>
          <p:cNvSpPr/>
          <p:nvPr/>
        </p:nvSpPr>
        <p:spPr>
          <a:xfrm>
            <a:off x="8401878" y="4949686"/>
            <a:ext cx="3207027" cy="1457739"/>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t>Heightens the climax which follows the pause</a:t>
            </a:r>
            <a:endParaRPr lang="en-GB" sz="2400" dirty="0"/>
          </a:p>
        </p:txBody>
      </p:sp>
      <p:sp>
        <p:nvSpPr>
          <p:cNvPr id="6" name="Rounded Rectangle 5"/>
          <p:cNvSpPr/>
          <p:nvPr/>
        </p:nvSpPr>
        <p:spPr>
          <a:xfrm>
            <a:off x="271670" y="4949687"/>
            <a:ext cx="3207027" cy="1457739"/>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t>Indicates a change in pace</a:t>
            </a:r>
            <a:endParaRPr lang="en-GB" sz="2400" dirty="0"/>
          </a:p>
        </p:txBody>
      </p:sp>
      <p:cxnSp>
        <p:nvCxnSpPr>
          <p:cNvPr id="7" name="Straight Arrow Connector 6"/>
          <p:cNvCxnSpPr>
            <a:endCxn id="3" idx="1"/>
          </p:cNvCxnSpPr>
          <p:nvPr/>
        </p:nvCxnSpPr>
        <p:spPr>
          <a:xfrm flipV="1">
            <a:off x="6950766" y="1245705"/>
            <a:ext cx="801756" cy="703191"/>
          </a:xfrm>
          <a:prstGeom prst="straightConnector1">
            <a:avLst/>
          </a:prstGeom>
          <a:ln w="57150">
            <a:tailEnd type="triangle"/>
          </a:ln>
        </p:spPr>
        <p:style>
          <a:lnRef idx="3">
            <a:schemeClr val="dk1"/>
          </a:lnRef>
          <a:fillRef idx="0">
            <a:schemeClr val="dk1"/>
          </a:fillRef>
          <a:effectRef idx="2">
            <a:schemeClr val="dk1"/>
          </a:effectRef>
          <a:fontRef idx="minor">
            <a:schemeClr val="tx1"/>
          </a:fontRef>
        </p:style>
      </p:cxnSp>
      <p:cxnSp>
        <p:nvCxnSpPr>
          <p:cNvPr id="8" name="Straight Arrow Connector 7"/>
          <p:cNvCxnSpPr/>
          <p:nvPr/>
        </p:nvCxnSpPr>
        <p:spPr>
          <a:xfrm flipH="1" flipV="1">
            <a:off x="3727176" y="1245703"/>
            <a:ext cx="2064024" cy="649358"/>
          </a:xfrm>
          <a:prstGeom prst="straightConnector1">
            <a:avLst/>
          </a:prstGeom>
          <a:ln w="57150">
            <a:tailEnd type="triangle"/>
          </a:ln>
        </p:spPr>
        <p:style>
          <a:lnRef idx="3">
            <a:schemeClr val="dk1"/>
          </a:lnRef>
          <a:fillRef idx="0">
            <a:schemeClr val="dk1"/>
          </a:fillRef>
          <a:effectRef idx="2">
            <a:schemeClr val="dk1"/>
          </a:effectRef>
          <a:fontRef idx="minor">
            <a:schemeClr val="tx1"/>
          </a:fontRef>
        </p:style>
      </p:cxnSp>
      <p:cxnSp>
        <p:nvCxnSpPr>
          <p:cNvPr id="9" name="Straight Arrow Connector 8"/>
          <p:cNvCxnSpPr/>
          <p:nvPr/>
        </p:nvCxnSpPr>
        <p:spPr>
          <a:xfrm flipH="1">
            <a:off x="3014870" y="3443909"/>
            <a:ext cx="2206488" cy="1396447"/>
          </a:xfrm>
          <a:prstGeom prst="straightConnector1">
            <a:avLst/>
          </a:prstGeom>
          <a:ln w="57150">
            <a:tailEnd type="triangle"/>
          </a:ln>
        </p:spPr>
        <p:style>
          <a:lnRef idx="3">
            <a:schemeClr val="dk1"/>
          </a:lnRef>
          <a:fillRef idx="0">
            <a:schemeClr val="dk1"/>
          </a:fillRef>
          <a:effectRef idx="2">
            <a:schemeClr val="dk1"/>
          </a:effectRef>
          <a:fontRef idx="minor">
            <a:schemeClr val="tx1"/>
          </a:fontRef>
        </p:style>
      </p:cxnSp>
      <p:cxnSp>
        <p:nvCxnSpPr>
          <p:cNvPr id="10" name="Straight Arrow Connector 9"/>
          <p:cNvCxnSpPr/>
          <p:nvPr/>
        </p:nvCxnSpPr>
        <p:spPr>
          <a:xfrm>
            <a:off x="7765774" y="3178864"/>
            <a:ext cx="2650435" cy="1644927"/>
          </a:xfrm>
          <a:prstGeom prst="straightConnector1">
            <a:avLst/>
          </a:prstGeom>
          <a:ln w="57150">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337828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Now it’s your turn</a:t>
            </a:r>
            <a:endParaRPr lang="en-GB" dirty="0"/>
          </a:p>
        </p:txBody>
      </p:sp>
      <p:sp>
        <p:nvSpPr>
          <p:cNvPr id="3" name="Content Placeholder 2"/>
          <p:cNvSpPr>
            <a:spLocks noGrp="1"/>
          </p:cNvSpPr>
          <p:nvPr>
            <p:ph idx="1"/>
          </p:nvPr>
        </p:nvSpPr>
        <p:spPr/>
        <p:txBody>
          <a:bodyPr/>
          <a:lstStyle/>
          <a:p>
            <a:r>
              <a:rPr lang="en-GB" dirty="0" smtClean="0"/>
              <a:t>Create a table to track these techniques in one of the passages from the anthology. </a:t>
            </a:r>
            <a:endParaRPr lang="en-GB" dirty="0"/>
          </a:p>
          <a:p>
            <a:endParaRPr lang="en-GB" dirty="0" smtClean="0"/>
          </a:p>
          <a:p>
            <a:r>
              <a:rPr lang="en-GB" dirty="0" smtClean="0"/>
              <a:t>You will need to do this for each of the passages/short stories and should work on this as part of your revision techniques.</a:t>
            </a:r>
            <a:endParaRPr lang="en-GB" dirty="0"/>
          </a:p>
        </p:txBody>
      </p:sp>
    </p:spTree>
    <p:extLst>
      <p:ext uri="{BB962C8B-B14F-4D97-AF65-F5344CB8AC3E}">
        <p14:creationId xmlns:p14="http://schemas.microsoft.com/office/powerpoint/2010/main" val="2233627963"/>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35641"/>
          </a:xfrm>
        </p:spPr>
        <p:txBody>
          <a:bodyPr/>
          <a:lstStyle/>
          <a:p>
            <a:r>
              <a:rPr lang="en-GB" dirty="0" smtClean="0"/>
              <a:t>Copy the chart in your notes:</a:t>
            </a:r>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1001467355"/>
              </p:ext>
            </p:extLst>
          </p:nvPr>
        </p:nvGraphicFramePr>
        <p:xfrm>
          <a:off x="2872410" y="2310847"/>
          <a:ext cx="9044889" cy="3976563"/>
        </p:xfrm>
        <a:graphic>
          <a:graphicData uri="http://schemas.openxmlformats.org/drawingml/2006/table">
            <a:tbl>
              <a:tblPr firstRow="1" bandRow="1">
                <a:tableStyleId>{5C22544A-7EE6-4342-B048-85BDC9FD1C3A}</a:tableStyleId>
              </a:tblPr>
              <a:tblGrid>
                <a:gridCol w="2487745">
                  <a:extLst>
                    <a:ext uri="{9D8B030D-6E8A-4147-A177-3AD203B41FA5}">
                      <a16:colId xmlns:a16="http://schemas.microsoft.com/office/drawing/2014/main" val="20000"/>
                    </a:ext>
                  </a:extLst>
                </a:gridCol>
                <a:gridCol w="3542181">
                  <a:extLst>
                    <a:ext uri="{9D8B030D-6E8A-4147-A177-3AD203B41FA5}">
                      <a16:colId xmlns:a16="http://schemas.microsoft.com/office/drawing/2014/main" val="20001"/>
                    </a:ext>
                  </a:extLst>
                </a:gridCol>
                <a:gridCol w="3014963">
                  <a:extLst>
                    <a:ext uri="{9D8B030D-6E8A-4147-A177-3AD203B41FA5}">
                      <a16:colId xmlns:a16="http://schemas.microsoft.com/office/drawing/2014/main" val="20002"/>
                    </a:ext>
                  </a:extLst>
                </a:gridCol>
              </a:tblGrid>
              <a:tr h="703871">
                <a:tc>
                  <a:txBody>
                    <a:bodyPr/>
                    <a:lstStyle/>
                    <a:p>
                      <a:r>
                        <a:rPr lang="en-GB" dirty="0" smtClean="0"/>
                        <a:t>STRUCTURAL</a:t>
                      </a:r>
                      <a:r>
                        <a:rPr lang="en-GB" baseline="0" dirty="0" smtClean="0"/>
                        <a:t> FEATURES</a:t>
                      </a:r>
                      <a:endParaRPr lang="en-GB" dirty="0"/>
                    </a:p>
                  </a:txBody>
                  <a:tcPr/>
                </a:tc>
                <a:tc>
                  <a:txBody>
                    <a:bodyPr/>
                    <a:lstStyle/>
                    <a:p>
                      <a:endParaRPr lang="en-GB" dirty="0" smtClean="0"/>
                    </a:p>
                    <a:p>
                      <a:r>
                        <a:rPr lang="en-GB" dirty="0" smtClean="0"/>
                        <a:t>Evidence</a:t>
                      </a:r>
                      <a:endParaRPr lang="en-GB" dirty="0"/>
                    </a:p>
                  </a:txBody>
                  <a:tcPr/>
                </a:tc>
                <a:tc>
                  <a:txBody>
                    <a:bodyPr/>
                    <a:lstStyle/>
                    <a:p>
                      <a:endParaRPr lang="en-GB" dirty="0" smtClean="0"/>
                    </a:p>
                    <a:p>
                      <a:r>
                        <a:rPr lang="en-GB" dirty="0" smtClean="0"/>
                        <a:t>Explorative ideas</a:t>
                      </a:r>
                      <a:endParaRPr lang="en-GB" dirty="0"/>
                    </a:p>
                  </a:txBody>
                  <a:tcPr/>
                </a:tc>
                <a:extLst>
                  <a:ext uri="{0D108BD9-81ED-4DB2-BD59-A6C34878D82A}">
                    <a16:rowId xmlns:a16="http://schemas.microsoft.com/office/drawing/2014/main" val="10000"/>
                  </a:ext>
                </a:extLst>
              </a:tr>
              <a:tr h="818173">
                <a:tc>
                  <a:txBody>
                    <a:bodyPr/>
                    <a:lstStyle/>
                    <a:p>
                      <a:r>
                        <a:rPr lang="en-GB" b="1" dirty="0" smtClean="0">
                          <a:solidFill>
                            <a:schemeClr val="tx1"/>
                          </a:solidFill>
                        </a:rPr>
                        <a:t>SETTING</a:t>
                      </a:r>
                      <a:endParaRPr lang="en-GB" b="1" dirty="0">
                        <a:solidFill>
                          <a:schemeClr val="tx1"/>
                        </a:solidFill>
                      </a:endParaRPr>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0001"/>
                  </a:ext>
                </a:extLst>
              </a:tr>
              <a:tr h="818173">
                <a:tc>
                  <a:txBody>
                    <a:bodyPr/>
                    <a:lstStyle/>
                    <a:p>
                      <a:r>
                        <a:rPr lang="en-GB" b="1" dirty="0" smtClean="0">
                          <a:solidFill>
                            <a:schemeClr val="tx1"/>
                          </a:solidFill>
                        </a:rPr>
                        <a:t>MOOD/ATMOSPHERE</a:t>
                      </a:r>
                      <a:endParaRPr lang="en-GB" b="1" dirty="0">
                        <a:solidFill>
                          <a:schemeClr val="tx1"/>
                        </a:solidFill>
                      </a:endParaRPr>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10002"/>
                  </a:ext>
                </a:extLst>
              </a:tr>
              <a:tr h="818173">
                <a:tc>
                  <a:txBody>
                    <a:bodyPr/>
                    <a:lstStyle/>
                    <a:p>
                      <a:r>
                        <a:rPr lang="en-GB" b="1" dirty="0" smtClean="0">
                          <a:solidFill>
                            <a:schemeClr val="tx1"/>
                          </a:solidFill>
                        </a:rPr>
                        <a:t>CHARACTER</a:t>
                      </a:r>
                      <a:endParaRPr lang="en-GB" b="1" dirty="0">
                        <a:solidFill>
                          <a:schemeClr val="tx1"/>
                        </a:solidFill>
                      </a:endParaRPr>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0003"/>
                  </a:ext>
                </a:extLst>
              </a:tr>
              <a:tr h="818173">
                <a:tc>
                  <a:txBody>
                    <a:bodyPr/>
                    <a:lstStyle/>
                    <a:p>
                      <a:r>
                        <a:rPr lang="en-GB" b="1" dirty="0" smtClean="0">
                          <a:solidFill>
                            <a:schemeClr val="tx1"/>
                          </a:solidFill>
                        </a:rPr>
                        <a:t>VIEWPOINT</a:t>
                      </a:r>
                      <a:endParaRPr lang="en-GB" b="1" dirty="0">
                        <a:solidFill>
                          <a:schemeClr val="tx1"/>
                        </a:solidFill>
                      </a:endParaRPr>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1154250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Writing in 3 Acts, or in the narrative arc.</a:t>
            </a:r>
            <a:endParaRPr lang="en-GB" dirty="0"/>
          </a:p>
        </p:txBody>
      </p:sp>
      <p:sp>
        <p:nvSpPr>
          <p:cNvPr id="3" name="Content Placeholder 2"/>
          <p:cNvSpPr>
            <a:spLocks noGrp="1"/>
          </p:cNvSpPr>
          <p:nvPr>
            <p:ph idx="1"/>
          </p:nvPr>
        </p:nvSpPr>
        <p:spPr/>
        <p:txBody>
          <a:bodyPr/>
          <a:lstStyle/>
          <a:p>
            <a:r>
              <a:rPr lang="en-GB" dirty="0" smtClean="0"/>
              <a:t>All good writing can be said to have 3 acts: </a:t>
            </a:r>
          </a:p>
          <a:p>
            <a:pPr fontAlgn="base"/>
            <a:r>
              <a:rPr lang="en-GB" dirty="0"/>
              <a:t>The plot isn’t a series of events that move forward in a random way. The events are connected by cause and effect and have a very definite structure to them. The plot for the short story can be structured like a 3 act play and like in a play the acts are divided into scenes. Within each scene the structure is like the play itself with a beginning, middle and end, culminating in a high point.</a:t>
            </a:r>
          </a:p>
          <a:p>
            <a:pPr fontAlgn="base"/>
            <a:r>
              <a:rPr lang="en-GB" dirty="0"/>
              <a:t>Let’s take a closer look at this 3 act </a:t>
            </a:r>
            <a:r>
              <a:rPr lang="en-GB" dirty="0" smtClean="0"/>
              <a:t>structure…</a:t>
            </a:r>
            <a:endParaRPr lang="en-GB" dirty="0"/>
          </a:p>
          <a:p>
            <a:endParaRPr lang="en-GB" dirty="0"/>
          </a:p>
        </p:txBody>
      </p:sp>
    </p:spTree>
    <p:extLst>
      <p:ext uri="{BB962C8B-B14F-4D97-AF65-F5344CB8AC3E}">
        <p14:creationId xmlns:p14="http://schemas.microsoft.com/office/powerpoint/2010/main" val="4123634134"/>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dirty="0" smtClean="0"/>
              <a:t>Working from a picture</a:t>
            </a:r>
            <a:endParaRPr lang="en-GB" dirty="0"/>
          </a:p>
        </p:txBody>
      </p:sp>
      <p:sp>
        <p:nvSpPr>
          <p:cNvPr id="5" name="Subtitle 4"/>
          <p:cNvSpPr>
            <a:spLocks noGrp="1"/>
          </p:cNvSpPr>
          <p:nvPr>
            <p:ph type="subTitle" idx="1"/>
          </p:nvPr>
        </p:nvSpPr>
        <p:spPr/>
        <p:txBody>
          <a:bodyPr/>
          <a:lstStyle/>
          <a:p>
            <a:fld id="{07D68477-B15D-474D-8E71-B8FFB69EC4EA}" type="datetime2">
              <a:rPr lang="en-GB" smtClean="0"/>
              <a:t>Wednesday, 01 May 2019</a:t>
            </a:fld>
            <a:endParaRPr lang="en-GB" dirty="0"/>
          </a:p>
        </p:txBody>
      </p:sp>
    </p:spTree>
    <p:extLst>
      <p:ext uri="{BB962C8B-B14F-4D97-AF65-F5344CB8AC3E}">
        <p14:creationId xmlns:p14="http://schemas.microsoft.com/office/powerpoint/2010/main" val="3920584124"/>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Paper 2 will offer picture prompts. You should</a:t>
            </a:r>
            <a:endParaRPr lang="en-GB" dirty="0"/>
          </a:p>
        </p:txBody>
      </p:sp>
      <p:sp>
        <p:nvSpPr>
          <p:cNvPr id="3" name="Content Placeholder 2"/>
          <p:cNvSpPr>
            <a:spLocks noGrp="1"/>
          </p:cNvSpPr>
          <p:nvPr>
            <p:ph idx="1"/>
          </p:nvPr>
        </p:nvSpPr>
        <p:spPr/>
        <p:txBody>
          <a:bodyPr>
            <a:normAutofit fontScale="92500" lnSpcReduction="10000"/>
          </a:bodyPr>
          <a:lstStyle/>
          <a:p>
            <a:r>
              <a:rPr lang="en-GB" dirty="0" smtClean="0"/>
              <a:t>Ensure your response uses the picture explicitly</a:t>
            </a:r>
          </a:p>
          <a:p>
            <a:r>
              <a:rPr lang="en-GB" dirty="0" smtClean="0"/>
              <a:t>Try to be creative. 2018 examiners </a:t>
            </a:r>
            <a:r>
              <a:rPr lang="en-GB" dirty="0"/>
              <a:t>found that  ‘Responses to the images were mostly predicable responses which lacked creativity.’ </a:t>
            </a:r>
            <a:endParaRPr lang="en-GB" dirty="0" smtClean="0"/>
          </a:p>
          <a:p>
            <a:endParaRPr lang="en-GB" dirty="0"/>
          </a:p>
          <a:p>
            <a:r>
              <a:rPr lang="en-GB" dirty="0" smtClean="0"/>
              <a:t>Find the </a:t>
            </a:r>
            <a:r>
              <a:rPr lang="en-GB" b="1" dirty="0" smtClean="0"/>
              <a:t>metaphor</a:t>
            </a:r>
            <a:r>
              <a:rPr lang="en-GB" dirty="0" smtClean="0"/>
              <a:t> in the picture.</a:t>
            </a:r>
          </a:p>
          <a:p>
            <a:r>
              <a:rPr lang="en-GB" dirty="0" smtClean="0"/>
              <a:t>Loneliness, bravery, anxiety, glee, happiness, warmth, danger….</a:t>
            </a:r>
          </a:p>
          <a:p>
            <a:r>
              <a:rPr lang="en-GB" dirty="0" smtClean="0"/>
              <a:t>Then remember that in good stories there is a clear development – danger to relief or anxiety to relaxation. Be sure to plan for this prior to beginning to write.</a:t>
            </a:r>
          </a:p>
          <a:p>
            <a:r>
              <a:rPr lang="en-GB" dirty="0" smtClean="0"/>
              <a:t>Then:</a:t>
            </a:r>
          </a:p>
          <a:p>
            <a:endParaRPr lang="en-GB" dirty="0"/>
          </a:p>
        </p:txBody>
      </p:sp>
    </p:spTree>
    <p:extLst>
      <p:ext uri="{BB962C8B-B14F-4D97-AF65-F5344CB8AC3E}">
        <p14:creationId xmlns:p14="http://schemas.microsoft.com/office/powerpoint/2010/main" val="156601410"/>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Approach</a:t>
            </a:r>
            <a:endParaRPr lang="en-US" dirty="0"/>
          </a:p>
        </p:txBody>
      </p:sp>
      <p:sp>
        <p:nvSpPr>
          <p:cNvPr id="3" name="Content Placeholder 2"/>
          <p:cNvSpPr>
            <a:spLocks noGrp="1"/>
          </p:cNvSpPr>
          <p:nvPr>
            <p:ph idx="1"/>
          </p:nvPr>
        </p:nvSpPr>
        <p:spPr/>
        <p:txBody>
          <a:bodyPr/>
          <a:lstStyle/>
          <a:p>
            <a:r>
              <a:rPr lang="en-US" dirty="0" smtClean="0"/>
              <a:t>Remember all the elements of narrative you know from the previous lessons</a:t>
            </a:r>
          </a:p>
          <a:p>
            <a:endParaRPr lang="en-US" dirty="0"/>
          </a:p>
        </p:txBody>
      </p:sp>
      <p:sp>
        <p:nvSpPr>
          <p:cNvPr id="4" name="Oval Callout 3"/>
          <p:cNvSpPr/>
          <p:nvPr/>
        </p:nvSpPr>
        <p:spPr>
          <a:xfrm>
            <a:off x="2747589" y="3884829"/>
            <a:ext cx="1378472" cy="1000440"/>
          </a:xfrm>
          <a:prstGeom prst="wedgeEllipse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setting</a:t>
            </a:r>
          </a:p>
        </p:txBody>
      </p:sp>
      <p:sp>
        <p:nvSpPr>
          <p:cNvPr id="5" name="Oval Callout 4"/>
          <p:cNvSpPr/>
          <p:nvPr/>
        </p:nvSpPr>
        <p:spPr>
          <a:xfrm>
            <a:off x="8844576" y="3282538"/>
            <a:ext cx="1520354" cy="838932"/>
          </a:xfrm>
          <a:prstGeom prst="wedgeEllipse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tense</a:t>
            </a:r>
          </a:p>
        </p:txBody>
      </p:sp>
      <p:sp>
        <p:nvSpPr>
          <p:cNvPr id="6" name="Oval Callout 5"/>
          <p:cNvSpPr/>
          <p:nvPr/>
        </p:nvSpPr>
        <p:spPr>
          <a:xfrm>
            <a:off x="3707874" y="5105687"/>
            <a:ext cx="1920569" cy="1020476"/>
          </a:xfrm>
          <a:prstGeom prst="wedgeEllipse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Mood and atmosphere</a:t>
            </a:r>
          </a:p>
        </p:txBody>
      </p:sp>
      <p:sp>
        <p:nvSpPr>
          <p:cNvPr id="7" name="Oval Callout 6"/>
          <p:cNvSpPr/>
          <p:nvPr/>
        </p:nvSpPr>
        <p:spPr>
          <a:xfrm>
            <a:off x="6738144" y="3552047"/>
            <a:ext cx="1432973" cy="1018425"/>
          </a:xfrm>
          <a:prstGeom prst="wedgeEllipse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person</a:t>
            </a:r>
          </a:p>
        </p:txBody>
      </p:sp>
      <p:sp>
        <p:nvSpPr>
          <p:cNvPr id="8" name="Oval Callout 7"/>
          <p:cNvSpPr/>
          <p:nvPr/>
        </p:nvSpPr>
        <p:spPr>
          <a:xfrm>
            <a:off x="8641737" y="4713840"/>
            <a:ext cx="2617550" cy="783694"/>
          </a:xfrm>
          <a:prstGeom prst="wedgeEllipse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Narrative voice</a:t>
            </a:r>
          </a:p>
        </p:txBody>
      </p:sp>
      <p:sp>
        <p:nvSpPr>
          <p:cNvPr id="9" name="Oval Callout 8"/>
          <p:cNvSpPr/>
          <p:nvPr/>
        </p:nvSpPr>
        <p:spPr>
          <a:xfrm>
            <a:off x="4169047" y="2913016"/>
            <a:ext cx="2214851" cy="1486998"/>
          </a:xfrm>
          <a:prstGeom prst="wedgeEllipse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Development of character and narrative</a:t>
            </a:r>
          </a:p>
        </p:txBody>
      </p:sp>
    </p:spTree>
    <p:extLst>
      <p:ext uri="{BB962C8B-B14F-4D97-AF65-F5344CB8AC3E}">
        <p14:creationId xmlns:p14="http://schemas.microsoft.com/office/powerpoint/2010/main" val="944442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circle(in)">
                                      <p:cBhvr>
                                        <p:cTn id="21" dur="20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additive="base">
                                        <p:cTn id="26" dur="500" fill="hold"/>
                                        <p:tgtEl>
                                          <p:spTgt spid="6"/>
                                        </p:tgtEl>
                                        <p:attrNameLst>
                                          <p:attrName>ppt_x</p:attrName>
                                        </p:attrNameLst>
                                      </p:cBhvr>
                                      <p:tavLst>
                                        <p:tav tm="0">
                                          <p:val>
                                            <p:strVal val="#ppt_x"/>
                                          </p:val>
                                        </p:tav>
                                        <p:tav tm="100000">
                                          <p:val>
                                            <p:strVal val="#ppt_x"/>
                                          </p:val>
                                        </p:tav>
                                      </p:tavLst>
                                    </p:anim>
                                    <p:anim calcmode="lin" valueType="num">
                                      <p:cBhvr additive="base">
                                        <p:cTn id="27"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randombar(horizontal)">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Opening the imagination…</a:t>
            </a:r>
            <a:endParaRPr lang="en-US" dirty="0"/>
          </a:p>
        </p:txBody>
      </p:sp>
      <p:sp>
        <p:nvSpPr>
          <p:cNvPr id="3" name="Content Placeholder 2"/>
          <p:cNvSpPr>
            <a:spLocks noGrp="1"/>
          </p:cNvSpPr>
          <p:nvPr>
            <p:ph idx="1"/>
          </p:nvPr>
        </p:nvSpPr>
        <p:spPr/>
        <p:txBody>
          <a:bodyPr/>
          <a:lstStyle/>
          <a:p>
            <a:r>
              <a:rPr lang="en-US" dirty="0" smtClean="0"/>
              <a:t>Look at your picture.</a:t>
            </a:r>
          </a:p>
          <a:p>
            <a:endParaRPr lang="en-US" dirty="0"/>
          </a:p>
          <a:p>
            <a:endParaRPr lang="en-US" dirty="0" smtClean="0"/>
          </a:p>
          <a:p>
            <a:r>
              <a:rPr lang="en-US" dirty="0" smtClean="0"/>
              <a:t>Now really look at your picture.  This can be hard so I want to suggest a few techniques which might help you to “get into” the task you have been set.</a:t>
            </a:r>
            <a:endParaRPr lang="en-US" dirty="0"/>
          </a:p>
        </p:txBody>
      </p:sp>
    </p:spTree>
    <p:extLst>
      <p:ext uri="{BB962C8B-B14F-4D97-AF65-F5344CB8AC3E}">
        <p14:creationId xmlns:p14="http://schemas.microsoft.com/office/powerpoint/2010/main" val="3530269180"/>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Lines</a:t>
            </a:r>
            <a:endParaRPr lang="en-US" dirty="0"/>
          </a:p>
        </p:txBody>
      </p:sp>
      <p:sp>
        <p:nvSpPr>
          <p:cNvPr id="3" name="Content Placeholder 2"/>
          <p:cNvSpPr>
            <a:spLocks noGrp="1"/>
          </p:cNvSpPr>
          <p:nvPr>
            <p:ph idx="1"/>
          </p:nvPr>
        </p:nvSpPr>
        <p:spPr/>
        <p:txBody>
          <a:bodyPr/>
          <a:lstStyle/>
          <a:p>
            <a:r>
              <a:rPr lang="en-US" dirty="0" smtClean="0"/>
              <a:t>One way to make yourself look into the picture is to draw lines based on the lines in the picture.</a:t>
            </a:r>
            <a:br>
              <a:rPr lang="en-US" dirty="0" smtClean="0"/>
            </a:br>
            <a:endParaRPr lang="en-US" dirty="0" smtClean="0"/>
          </a:p>
          <a:p>
            <a:r>
              <a:rPr lang="en-US" dirty="0" smtClean="0"/>
              <a:t>Try one, add another and another.  </a:t>
            </a:r>
            <a:br>
              <a:rPr lang="en-US" dirty="0" smtClean="0"/>
            </a:br>
            <a:endParaRPr lang="en-US" dirty="0" smtClean="0"/>
          </a:p>
          <a:p>
            <a:r>
              <a:rPr lang="en-US" dirty="0" smtClean="0"/>
              <a:t>Is there a pattern?</a:t>
            </a:r>
            <a:br>
              <a:rPr lang="en-US" dirty="0" smtClean="0"/>
            </a:br>
            <a:endParaRPr lang="en-US" dirty="0" smtClean="0"/>
          </a:p>
          <a:p>
            <a:r>
              <a:rPr lang="en-US" b="1" dirty="0" smtClean="0"/>
              <a:t>Where is your eye led by the lines?</a:t>
            </a:r>
            <a:endParaRPr lang="en-US" b="1" dirty="0"/>
          </a:p>
        </p:txBody>
      </p:sp>
    </p:spTree>
    <p:extLst>
      <p:ext uri="{BB962C8B-B14F-4D97-AF65-F5344CB8AC3E}">
        <p14:creationId xmlns:p14="http://schemas.microsoft.com/office/powerpoint/2010/main" val="3481445549"/>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do the lines lead?</a:t>
            </a:r>
            <a:endParaRPr lang="en-US" dirty="0"/>
          </a:p>
        </p:txBody>
      </p:sp>
      <p:pic>
        <p:nvPicPr>
          <p:cNvPr id="4" name="Content Placeholder 3"/>
          <p:cNvPicPr>
            <a:picLocks noGrp="1" noChangeAspect="1"/>
          </p:cNvPicPr>
          <p:nvPr>
            <p:ph idx="1"/>
          </p:nvPr>
        </p:nvPicPr>
        <p:blipFill>
          <a:blip r:embed="rId2"/>
          <a:stretch>
            <a:fillRect/>
          </a:stretch>
        </p:blipFill>
        <p:spPr>
          <a:xfrm>
            <a:off x="3363098" y="1825625"/>
            <a:ext cx="5465804" cy="4351338"/>
          </a:xfrm>
        </p:spPr>
      </p:pic>
      <p:cxnSp>
        <p:nvCxnSpPr>
          <p:cNvPr id="6" name="Straight Connector 5"/>
          <p:cNvCxnSpPr/>
          <p:nvPr/>
        </p:nvCxnSpPr>
        <p:spPr>
          <a:xfrm flipV="1">
            <a:off x="2406842" y="4414524"/>
            <a:ext cx="7803958" cy="449197"/>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7394127" y="1600201"/>
            <a:ext cx="0" cy="4525963"/>
          </a:xfrm>
          <a:prstGeom prst="line">
            <a:avLst/>
          </a:prstGeom>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H="1" flipV="1">
            <a:off x="3831782" y="3035954"/>
            <a:ext cx="3330019" cy="3090211"/>
          </a:xfrm>
          <a:prstGeom prst="line">
            <a:avLst/>
          </a:prstGeom>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V="1">
            <a:off x="6774588" y="1600201"/>
            <a:ext cx="0" cy="2814323"/>
          </a:xfrm>
          <a:prstGeom prst="line">
            <a:avLst/>
          </a:prstGeom>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flipV="1">
            <a:off x="7874270" y="1600200"/>
            <a:ext cx="371723" cy="4525964"/>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34466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randombar(horizont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0"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edge">
                                      <p:cBhvr>
                                        <p:cTn id="22" dur="20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heel(1)">
                                      <p:cBhvr>
                                        <p:cTn id="27"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Lines…</a:t>
            </a:r>
            <a:endParaRPr lang="en-US" dirty="0"/>
          </a:p>
        </p:txBody>
      </p:sp>
      <p:sp>
        <p:nvSpPr>
          <p:cNvPr id="3" name="Content Placeholder 2"/>
          <p:cNvSpPr>
            <a:spLocks noGrp="1"/>
          </p:cNvSpPr>
          <p:nvPr>
            <p:ph idx="1"/>
          </p:nvPr>
        </p:nvSpPr>
        <p:spPr/>
        <p:txBody>
          <a:bodyPr>
            <a:normAutofit/>
          </a:bodyPr>
          <a:lstStyle/>
          <a:p>
            <a:r>
              <a:rPr lang="en-US" dirty="0" smtClean="0"/>
              <a:t>Had you noticed the land in the distance?</a:t>
            </a:r>
          </a:p>
          <a:p>
            <a:r>
              <a:rPr lang="en-US" dirty="0" smtClean="0"/>
              <a:t>Had you noticed the convergence point at the base of the picture?</a:t>
            </a:r>
          </a:p>
          <a:p>
            <a:r>
              <a:rPr lang="en-US" dirty="0" smtClean="0"/>
              <a:t>What do you make of the bird?</a:t>
            </a:r>
          </a:p>
          <a:p>
            <a:r>
              <a:rPr lang="en-US" dirty="0" smtClean="0"/>
              <a:t>What of the strong vertical?</a:t>
            </a:r>
          </a:p>
          <a:p>
            <a:endParaRPr lang="en-US" dirty="0"/>
          </a:p>
          <a:p>
            <a:r>
              <a:rPr lang="en-US" dirty="0" smtClean="0"/>
              <a:t>Just let yourselves think silently and write down any ideas you have… and yes…</a:t>
            </a:r>
          </a:p>
          <a:p>
            <a:r>
              <a:rPr lang="en-US" dirty="0" smtClean="0"/>
              <a:t>The bird poo idea is relevant if you wish it to be!</a:t>
            </a:r>
            <a:endParaRPr lang="en-US" dirty="0"/>
          </a:p>
        </p:txBody>
      </p:sp>
    </p:spTree>
    <p:extLst>
      <p:ext uri="{BB962C8B-B14F-4D97-AF65-F5344CB8AC3E}">
        <p14:creationId xmlns:p14="http://schemas.microsoft.com/office/powerpoint/2010/main" val="2878111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wheel(1)">
                                      <p:cBhvr>
                                        <p:cTn id="7"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Light and shade</a:t>
            </a:r>
            <a:endParaRPr lang="en-US" dirty="0"/>
          </a:p>
        </p:txBody>
      </p:sp>
      <p:sp>
        <p:nvSpPr>
          <p:cNvPr id="3" name="Content Placeholder 2"/>
          <p:cNvSpPr>
            <a:spLocks noGrp="1"/>
          </p:cNvSpPr>
          <p:nvPr>
            <p:ph idx="1"/>
          </p:nvPr>
        </p:nvSpPr>
        <p:spPr/>
        <p:txBody>
          <a:bodyPr/>
          <a:lstStyle/>
          <a:p>
            <a:r>
              <a:rPr lang="en-US" dirty="0" smtClean="0"/>
              <a:t>This one is black and white… they may not all be. So what strikes you and how might that enter a story</a:t>
            </a:r>
          </a:p>
          <a:p>
            <a:endParaRPr lang="en-US" dirty="0"/>
          </a:p>
        </p:txBody>
      </p:sp>
      <p:pic>
        <p:nvPicPr>
          <p:cNvPr id="4" name="Content Placeholder 3"/>
          <p:cNvPicPr>
            <a:picLocks noChangeAspect="1"/>
          </p:cNvPicPr>
          <p:nvPr/>
        </p:nvPicPr>
        <p:blipFill>
          <a:blip r:embed="rId2"/>
          <a:srcRect t="15459" b="15459"/>
          <a:stretch>
            <a:fillRect/>
          </a:stretch>
        </p:blipFill>
        <p:spPr>
          <a:xfrm>
            <a:off x="2133601" y="3675090"/>
            <a:ext cx="4733919" cy="2603473"/>
          </a:xfrm>
          <a:prstGeom prst="rect">
            <a:avLst/>
          </a:prstGeom>
        </p:spPr>
      </p:pic>
      <p:sp>
        <p:nvSpPr>
          <p:cNvPr id="5" name="Line Callout 2 4"/>
          <p:cNvSpPr/>
          <p:nvPr/>
        </p:nvSpPr>
        <p:spPr>
          <a:xfrm>
            <a:off x="7518034" y="4275118"/>
            <a:ext cx="3149966" cy="1115248"/>
          </a:xfrm>
          <a:prstGeom prst="borderCallout2">
            <a:avLst>
              <a:gd name="adj1" fmla="val 18750"/>
              <a:gd name="adj2" fmla="val -8333"/>
              <a:gd name="adj3" fmla="val 18750"/>
              <a:gd name="adj4" fmla="val -16667"/>
              <a:gd name="adj5" fmla="val 59722"/>
              <a:gd name="adj6" fmla="val -64368"/>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Is this bright pathway of light significant?</a:t>
            </a:r>
          </a:p>
        </p:txBody>
      </p:sp>
      <p:sp>
        <p:nvSpPr>
          <p:cNvPr id="6" name="Line Callout 2 5"/>
          <p:cNvSpPr/>
          <p:nvPr/>
        </p:nvSpPr>
        <p:spPr>
          <a:xfrm>
            <a:off x="7316685" y="3392212"/>
            <a:ext cx="2571085" cy="635072"/>
          </a:xfrm>
          <a:prstGeom prst="borderCallout2">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Time of day?</a:t>
            </a:r>
          </a:p>
        </p:txBody>
      </p:sp>
      <p:sp>
        <p:nvSpPr>
          <p:cNvPr id="7" name="Line Callout 2 6"/>
          <p:cNvSpPr/>
          <p:nvPr/>
        </p:nvSpPr>
        <p:spPr>
          <a:xfrm>
            <a:off x="1049384" y="2697970"/>
            <a:ext cx="2655981" cy="1212250"/>
          </a:xfrm>
          <a:prstGeom prst="borderCallout2">
            <a:avLst>
              <a:gd name="adj1" fmla="val 18750"/>
              <a:gd name="adj2" fmla="val -8333"/>
              <a:gd name="adj3" fmla="val 18750"/>
              <a:gd name="adj4" fmla="val -16667"/>
              <a:gd name="adj5" fmla="val 222387"/>
              <a:gd name="adj6" fmla="val 4838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He is in silhouette. Which way is he facing?</a:t>
            </a:r>
          </a:p>
        </p:txBody>
      </p:sp>
      <p:sp>
        <p:nvSpPr>
          <p:cNvPr id="8" name="Line Callout 3 7"/>
          <p:cNvSpPr/>
          <p:nvPr/>
        </p:nvSpPr>
        <p:spPr>
          <a:xfrm>
            <a:off x="7518034" y="168242"/>
            <a:ext cx="2524619" cy="1533466"/>
          </a:xfrm>
          <a:prstGeom prst="borderCallout3">
            <a:avLst>
              <a:gd name="adj1" fmla="val 18750"/>
              <a:gd name="adj2" fmla="val -8333"/>
              <a:gd name="adj3" fmla="val 18750"/>
              <a:gd name="adj4" fmla="val -16667"/>
              <a:gd name="adj5" fmla="val 100000"/>
              <a:gd name="adj6" fmla="val -16667"/>
              <a:gd name="adj7" fmla="val 234175"/>
              <a:gd name="adj8" fmla="val -12183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The land is very faint: why?</a:t>
            </a:r>
          </a:p>
        </p:txBody>
      </p:sp>
    </p:spTree>
    <p:extLst>
      <p:ext uri="{BB962C8B-B14F-4D97-AF65-F5344CB8AC3E}">
        <p14:creationId xmlns:p14="http://schemas.microsoft.com/office/powerpoint/2010/main" val="3379212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edge">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nodeType="clickEffect">
                                  <p:stCondLst>
                                    <p:cond delay="0"/>
                                  </p:stCondLst>
                                  <p:childTnLst>
                                    <p:set>
                                      <p:cBhvr>
                                        <p:cTn id="21" dur="1" fill="hold">
                                          <p:stCondLst>
                                            <p:cond delay="0"/>
                                          </p:stCondLst>
                                        </p:cTn>
                                        <p:tgtEl>
                                          <p:spTgt spid="8">
                                            <p:txEl>
                                              <p:pRg st="0" end="0"/>
                                            </p:txEl>
                                          </p:spTgt>
                                        </p:tgtEl>
                                        <p:attrNameLst>
                                          <p:attrName>style.visibility</p:attrName>
                                        </p:attrNameLst>
                                      </p:cBhvr>
                                      <p:to>
                                        <p:strVal val="visible"/>
                                      </p:to>
                                    </p:set>
                                    <p:animEffect transition="in" filter="strips(downLeft)">
                                      <p:cBhvr>
                                        <p:cTn id="22"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Ask questions of the picture</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As you interrogate the picture – make notes.  Ask questions which you can develop answers to to help your planning.</a:t>
            </a:r>
          </a:p>
          <a:p>
            <a:endParaRPr lang="en-US" dirty="0"/>
          </a:p>
          <a:p>
            <a:r>
              <a:rPr lang="en-US" dirty="0" smtClean="0"/>
              <a:t>Next questions:  How many characters are there in the picture?</a:t>
            </a:r>
          </a:p>
          <a:p>
            <a:endParaRPr lang="en-US" dirty="0"/>
          </a:p>
          <a:p>
            <a:r>
              <a:rPr lang="en-US" dirty="0" smtClean="0"/>
              <a:t>I think there are certainly 4</a:t>
            </a:r>
          </a:p>
          <a:p>
            <a:r>
              <a:rPr lang="en-US" dirty="0" smtClean="0"/>
              <a:t>The child</a:t>
            </a:r>
          </a:p>
          <a:p>
            <a:r>
              <a:rPr lang="en-US" dirty="0" smtClean="0"/>
              <a:t>The bird</a:t>
            </a:r>
          </a:p>
          <a:p>
            <a:r>
              <a:rPr lang="en-US" dirty="0" smtClean="0"/>
              <a:t>The sea itself (Walt Whitman…)</a:t>
            </a:r>
          </a:p>
          <a:p>
            <a:r>
              <a:rPr lang="en-US" dirty="0" smtClean="0"/>
              <a:t>And… the viewer – who is looking, where are they standing and why are they there? Are you the viewer as you tell this story?</a:t>
            </a:r>
            <a:endParaRPr lang="en-US" dirty="0"/>
          </a:p>
        </p:txBody>
      </p:sp>
    </p:spTree>
    <p:extLst>
      <p:ext uri="{BB962C8B-B14F-4D97-AF65-F5344CB8AC3E}">
        <p14:creationId xmlns:p14="http://schemas.microsoft.com/office/powerpoint/2010/main" val="3683923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animEffect transition="in" filter="strips(downLeft)">
                                      <p:cBhvr>
                                        <p:cTn id="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Word Cloud (or “splurge”)</a:t>
            </a:r>
            <a:endParaRPr lang="en-US" dirty="0"/>
          </a:p>
        </p:txBody>
      </p:sp>
      <p:sp>
        <p:nvSpPr>
          <p:cNvPr id="3" name="Content Placeholder 2"/>
          <p:cNvSpPr>
            <a:spLocks noGrp="1"/>
          </p:cNvSpPr>
          <p:nvPr>
            <p:ph idx="1"/>
          </p:nvPr>
        </p:nvSpPr>
        <p:spPr/>
        <p:txBody>
          <a:bodyPr>
            <a:normAutofit lnSpcReduction="10000"/>
          </a:bodyPr>
          <a:lstStyle/>
          <a:p>
            <a:r>
              <a:rPr lang="en-US" dirty="0" smtClean="0"/>
              <a:t>On a clean sheet of paper write single words which come to you as you look at the picture.</a:t>
            </a:r>
          </a:p>
          <a:p>
            <a:endParaRPr lang="en-US" dirty="0"/>
          </a:p>
          <a:p>
            <a:r>
              <a:rPr lang="en-US" dirty="0" smtClean="0"/>
              <a:t>We will collate them here in 4 minutes.</a:t>
            </a:r>
          </a:p>
          <a:p>
            <a:r>
              <a:rPr lang="en-US" dirty="0" smtClean="0"/>
              <a:t>Don’t share yet…</a:t>
            </a:r>
          </a:p>
          <a:p>
            <a:endParaRPr lang="en-US" dirty="0"/>
          </a:p>
          <a:p>
            <a:endParaRPr lang="en-US" dirty="0" smtClean="0"/>
          </a:p>
          <a:p>
            <a:endParaRPr lang="en-US" dirty="0"/>
          </a:p>
          <a:p>
            <a:r>
              <a:rPr lang="en-US" dirty="0" err="1" smtClean="0"/>
              <a:t>Sssssshhhhh</a:t>
            </a:r>
            <a:r>
              <a:rPr lang="en-US" dirty="0" smtClean="0"/>
              <a:t>!</a:t>
            </a:r>
            <a:endParaRPr lang="en-US" dirty="0"/>
          </a:p>
        </p:txBody>
      </p:sp>
    </p:spTree>
    <p:extLst>
      <p:ext uri="{BB962C8B-B14F-4D97-AF65-F5344CB8AC3E}">
        <p14:creationId xmlns:p14="http://schemas.microsoft.com/office/powerpoint/2010/main" val="9158076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3 acts: breakdown</a:t>
            </a:r>
            <a:endParaRPr lang="en-GB" dirty="0"/>
          </a:p>
        </p:txBody>
      </p:sp>
      <p:sp>
        <p:nvSpPr>
          <p:cNvPr id="3" name="Content Placeholder 2"/>
          <p:cNvSpPr>
            <a:spLocks noGrp="1"/>
          </p:cNvSpPr>
          <p:nvPr>
            <p:ph idx="1"/>
          </p:nvPr>
        </p:nvSpPr>
        <p:spPr>
          <a:xfrm>
            <a:off x="1918252" y="2216425"/>
            <a:ext cx="9786019" cy="4383157"/>
          </a:xfrm>
        </p:spPr>
        <p:txBody>
          <a:bodyPr>
            <a:normAutofit fontScale="55000" lnSpcReduction="20000"/>
          </a:bodyPr>
          <a:lstStyle/>
          <a:p>
            <a:pPr fontAlgn="base"/>
            <a:r>
              <a:rPr lang="en-GB" sz="2500" dirty="0"/>
              <a:t>Act 1</a:t>
            </a:r>
            <a:br>
              <a:rPr lang="en-GB" sz="2500" dirty="0"/>
            </a:br>
            <a:r>
              <a:rPr lang="en-GB" sz="2500" dirty="0"/>
              <a:t>Start with a set-up. A </a:t>
            </a:r>
            <a:r>
              <a:rPr lang="en-GB" sz="2500" b="1" dirty="0"/>
              <a:t>set-up</a:t>
            </a:r>
            <a:r>
              <a:rPr lang="en-GB" sz="2500" dirty="0"/>
              <a:t> can be viewed in a simple way: introduce a protagonist within a setting where a problem is about to hit him. What triggers the conflict’s story and kicks the plot into gear at the same time is known as the </a:t>
            </a:r>
            <a:r>
              <a:rPr lang="en-GB" sz="2500" b="1" dirty="0"/>
              <a:t>inciting incident</a:t>
            </a:r>
            <a:r>
              <a:rPr lang="en-GB" sz="2500" dirty="0"/>
              <a:t>. This incident or problematic situation will be something that both disturbs and challenges the protagonist. It comes as close to the beginning of the story as possible. Once character and setting are introduced in the set-up, the inciting incident should happen. The end of the inciting incident signals the end of the first act.</a:t>
            </a:r>
          </a:p>
          <a:p>
            <a:pPr fontAlgn="base"/>
            <a:r>
              <a:rPr lang="en-GB" sz="2500" dirty="0"/>
              <a:t>Act 2</a:t>
            </a:r>
            <a:br>
              <a:rPr lang="en-GB" sz="2500" dirty="0"/>
            </a:br>
            <a:r>
              <a:rPr lang="en-GB" sz="2500" dirty="0"/>
              <a:t>This is the main body of the story. Here we are placing scenes that develop character, plot and </a:t>
            </a:r>
            <a:r>
              <a:rPr lang="en-GB" sz="2500" b="1" dirty="0"/>
              <a:t>conflict</a:t>
            </a:r>
            <a:r>
              <a:rPr lang="en-GB" sz="2500" dirty="0"/>
              <a:t> in a smooth and logical manner and the </a:t>
            </a:r>
            <a:r>
              <a:rPr lang="en-GB" sz="2500" b="1" dirty="0"/>
              <a:t>tension</a:t>
            </a:r>
            <a:r>
              <a:rPr lang="en-GB" sz="2500" dirty="0"/>
              <a:t> must always be </a:t>
            </a:r>
            <a:r>
              <a:rPr lang="en-GB" sz="2500" b="1" dirty="0"/>
              <a:t>rising</a:t>
            </a:r>
            <a:r>
              <a:rPr lang="en-GB" sz="2500" dirty="0"/>
              <a:t>, even in quiet periods of reflection; which means that the stakes are rising for the protagonist and that everything is heading toward a final and inevitable clash with the antagonist.</a:t>
            </a:r>
          </a:p>
          <a:p>
            <a:pPr fontAlgn="base"/>
            <a:r>
              <a:rPr lang="en-GB" sz="2500" dirty="0"/>
              <a:t>We have two or three events here where the protagonist and antagonist clash to keep the tension rising, bearing in mind that the inciting incident may be the first clash. The last event in this act will have a </a:t>
            </a:r>
            <a:r>
              <a:rPr lang="en-GB" sz="2500" b="1" dirty="0"/>
              <a:t>high point</a:t>
            </a:r>
            <a:r>
              <a:rPr lang="en-GB" sz="2500" dirty="0"/>
              <a:t> and the </a:t>
            </a:r>
            <a:r>
              <a:rPr lang="en-GB" sz="2500" b="1" dirty="0"/>
              <a:t>darkest moment</a:t>
            </a:r>
            <a:r>
              <a:rPr lang="en-GB" sz="2500" dirty="0"/>
              <a:t>. At the high point, it may look like our hero has got one over on the opposition, but then unexpectedly, the darkest moment arrives, and all he has tried to achieve now looks to be undone. It seems as if he has completely failed in his quest to sort out the challenge of the story. This is an essential moment that forces the tension even higher. It is the nail-biting moment in the horror film when it looks like the monster is dead but then it rises up sneakily behind our hero getting ready to devour him. Our hero is surely doomed now.</a:t>
            </a:r>
          </a:p>
          <a:p>
            <a:pPr fontAlgn="base"/>
            <a:r>
              <a:rPr lang="en-GB" sz="2500" dirty="0"/>
              <a:t>Act 3</a:t>
            </a:r>
            <a:br>
              <a:rPr lang="en-GB" sz="2500" dirty="0"/>
            </a:br>
            <a:r>
              <a:rPr lang="en-GB" sz="2500" dirty="0"/>
              <a:t>The </a:t>
            </a:r>
            <a:r>
              <a:rPr lang="en-GB" sz="2500" b="1" dirty="0"/>
              <a:t>climax</a:t>
            </a:r>
            <a:r>
              <a:rPr lang="en-GB" sz="2500" dirty="0"/>
              <a:t> is where our hero turns round in time and has his last battle with the monster. It is an all or nothing moment where everything the hero has striven for will turn to dust if he loses at this point.</a:t>
            </a:r>
          </a:p>
          <a:p>
            <a:pPr fontAlgn="base"/>
            <a:r>
              <a:rPr lang="en-GB" sz="2500" dirty="0"/>
              <a:t>In the </a:t>
            </a:r>
            <a:r>
              <a:rPr lang="en-GB" sz="2500" b="1" dirty="0"/>
              <a:t>resolution</a:t>
            </a:r>
            <a:r>
              <a:rPr lang="en-GB" sz="2500" dirty="0"/>
              <a:t> all the loose ends are tied up</a:t>
            </a:r>
            <a:r>
              <a:rPr lang="en-GB" sz="2500" dirty="0" smtClean="0"/>
              <a:t>.</a:t>
            </a:r>
          </a:p>
          <a:p>
            <a:pPr fontAlgn="base"/>
            <a:endParaRPr lang="en-GB" dirty="0"/>
          </a:p>
          <a:p>
            <a:pPr fontAlgn="base"/>
            <a:r>
              <a:rPr lang="en-GB" dirty="0" smtClean="0">
                <a:hlinkClick r:id="rId2"/>
              </a:rPr>
              <a:t>https://jerrydunne.com/2014/01/31/the-3-act-plot-structure-for-the-short-story/</a:t>
            </a:r>
            <a:endParaRPr lang="en-GB" dirty="0"/>
          </a:p>
          <a:p>
            <a:endParaRPr lang="en-GB" dirty="0"/>
          </a:p>
        </p:txBody>
      </p:sp>
    </p:spTree>
    <p:extLst>
      <p:ext uri="{BB962C8B-B14F-4D97-AF65-F5344CB8AC3E}">
        <p14:creationId xmlns:p14="http://schemas.microsoft.com/office/powerpoint/2010/main" val="2761242727"/>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lstStyle/>
          <a:p>
            <a:r>
              <a:rPr lang="en-US" dirty="0" smtClean="0"/>
              <a:t>You will have </a:t>
            </a:r>
            <a:r>
              <a:rPr lang="en-US" dirty="0" err="1" smtClean="0"/>
              <a:t>realised</a:t>
            </a:r>
            <a:r>
              <a:rPr lang="en-US" dirty="0" smtClean="0"/>
              <a:t> that we are asking the usual questions:</a:t>
            </a:r>
          </a:p>
          <a:p>
            <a:endParaRPr lang="en-US" dirty="0"/>
          </a:p>
          <a:p>
            <a:r>
              <a:rPr lang="en-US" dirty="0" smtClean="0"/>
              <a:t>Who, What, Where, Why and How…</a:t>
            </a:r>
          </a:p>
          <a:p>
            <a:endParaRPr lang="en-US" dirty="0"/>
          </a:p>
          <a:p>
            <a:r>
              <a:rPr lang="en-US" dirty="0" smtClean="0"/>
              <a:t>In groups… use the A3 to write all the questions relating to your “W” question.  Write as many as you can in 7 minutes…</a:t>
            </a:r>
            <a:endParaRPr lang="en-US" dirty="0"/>
          </a:p>
        </p:txBody>
      </p:sp>
    </p:spTree>
    <p:extLst>
      <p:ext uri="{BB962C8B-B14F-4D97-AF65-F5344CB8AC3E}">
        <p14:creationId xmlns:p14="http://schemas.microsoft.com/office/powerpoint/2010/main" val="2358025547"/>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Answers</a:t>
            </a:r>
            <a:endParaRPr lang="en-US" dirty="0"/>
          </a:p>
        </p:txBody>
      </p:sp>
      <p:sp>
        <p:nvSpPr>
          <p:cNvPr id="3" name="Content Placeholder 2"/>
          <p:cNvSpPr>
            <a:spLocks noGrp="1"/>
          </p:cNvSpPr>
          <p:nvPr>
            <p:ph idx="1"/>
          </p:nvPr>
        </p:nvSpPr>
        <p:spPr/>
        <p:txBody>
          <a:bodyPr>
            <a:normAutofit/>
          </a:bodyPr>
          <a:lstStyle/>
          <a:p>
            <a:r>
              <a:rPr lang="en-US" dirty="0" smtClean="0"/>
              <a:t>When you get your copy of the question sheet, look at the questions.</a:t>
            </a:r>
          </a:p>
          <a:p>
            <a:endParaRPr lang="en-US" dirty="0"/>
          </a:p>
          <a:p>
            <a:r>
              <a:rPr lang="en-US" dirty="0" smtClean="0"/>
              <a:t>Choose one and answer it, in some detail…</a:t>
            </a:r>
          </a:p>
          <a:p>
            <a:endParaRPr lang="en-US" dirty="0"/>
          </a:p>
          <a:p>
            <a:r>
              <a:rPr lang="en-US" dirty="0" smtClean="0"/>
              <a:t>Choose another…</a:t>
            </a:r>
          </a:p>
          <a:p>
            <a:endParaRPr lang="en-US" dirty="0"/>
          </a:p>
          <a:p>
            <a:r>
              <a:rPr lang="en-US" dirty="0" smtClean="0"/>
              <a:t>Pass the sheet on ….</a:t>
            </a:r>
            <a:endParaRPr lang="en-US" dirty="0"/>
          </a:p>
        </p:txBody>
      </p:sp>
    </p:spTree>
    <p:extLst>
      <p:ext uri="{BB962C8B-B14F-4D97-AF65-F5344CB8AC3E}">
        <p14:creationId xmlns:p14="http://schemas.microsoft.com/office/powerpoint/2010/main" val="2161973729"/>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Imaginations</a:t>
            </a:r>
            <a:endParaRPr lang="en-US" dirty="0"/>
          </a:p>
        </p:txBody>
      </p:sp>
      <p:sp>
        <p:nvSpPr>
          <p:cNvPr id="3" name="Content Placeholder 2"/>
          <p:cNvSpPr>
            <a:spLocks noGrp="1"/>
          </p:cNvSpPr>
          <p:nvPr>
            <p:ph idx="1"/>
          </p:nvPr>
        </p:nvSpPr>
        <p:spPr/>
        <p:txBody>
          <a:bodyPr>
            <a:normAutofit/>
          </a:bodyPr>
          <a:lstStyle/>
          <a:p>
            <a:r>
              <a:rPr lang="en-US" dirty="0" smtClean="0"/>
              <a:t>Should now be in overdrive</a:t>
            </a:r>
          </a:p>
          <a:p>
            <a:endParaRPr lang="en-US" dirty="0"/>
          </a:p>
          <a:p>
            <a:r>
              <a:rPr lang="en-US" dirty="0" smtClean="0"/>
              <a:t>Let’s share some of our ideas…</a:t>
            </a:r>
          </a:p>
          <a:p>
            <a:endParaRPr lang="en-US" dirty="0"/>
          </a:p>
          <a:p>
            <a:r>
              <a:rPr lang="en-US" dirty="0" smtClean="0"/>
              <a:t>This creative thought process is what you need to try to tap into.</a:t>
            </a:r>
          </a:p>
          <a:p>
            <a:endParaRPr lang="en-US" dirty="0"/>
          </a:p>
          <a:p>
            <a:r>
              <a:rPr lang="en-US" dirty="0" smtClean="0"/>
              <a:t>In the exam you may have 5 minutes or so to plan – these techniques may help to open up your imaginations….</a:t>
            </a:r>
            <a:endParaRPr lang="en-US" dirty="0"/>
          </a:p>
        </p:txBody>
      </p:sp>
    </p:spTree>
    <p:extLst>
      <p:ext uri="{BB962C8B-B14F-4D97-AF65-F5344CB8AC3E}">
        <p14:creationId xmlns:p14="http://schemas.microsoft.com/office/powerpoint/2010/main" val="1440160504"/>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Metaphor 2</a:t>
            </a:r>
            <a:endParaRPr lang="en-US" dirty="0"/>
          </a:p>
        </p:txBody>
      </p:sp>
      <p:sp>
        <p:nvSpPr>
          <p:cNvPr id="3" name="Content Placeholder 2"/>
          <p:cNvSpPr>
            <a:spLocks noGrp="1"/>
          </p:cNvSpPr>
          <p:nvPr>
            <p:ph idx="1"/>
          </p:nvPr>
        </p:nvSpPr>
        <p:spPr>
          <a:xfrm>
            <a:off x="2933700" y="2206487"/>
            <a:ext cx="8770571" cy="4313583"/>
          </a:xfrm>
        </p:spPr>
        <p:txBody>
          <a:bodyPr>
            <a:normAutofit fontScale="55000" lnSpcReduction="20000"/>
          </a:bodyPr>
          <a:lstStyle/>
          <a:p>
            <a:r>
              <a:rPr lang="en-US" sz="2500" dirty="0" smtClean="0"/>
              <a:t>So much good writing uses figurative language for descriptive and atmospheric effect</a:t>
            </a:r>
          </a:p>
          <a:p>
            <a:r>
              <a:rPr lang="en-US" sz="2500" dirty="0" smtClean="0"/>
              <a:t>Let’s consider the oldest form of Metaphor:</a:t>
            </a:r>
          </a:p>
          <a:p>
            <a:r>
              <a:rPr lang="en-US" sz="2500" dirty="0" smtClean="0"/>
              <a:t>KENNINGS: 2 word descriptors from Anglo Saxon literature</a:t>
            </a:r>
          </a:p>
          <a:p>
            <a:endParaRPr lang="en-US" sz="2500" dirty="0"/>
          </a:p>
          <a:p>
            <a:r>
              <a:rPr lang="en-US" sz="2500" b="1" dirty="0" smtClean="0"/>
              <a:t>What am I describing?</a:t>
            </a:r>
          </a:p>
          <a:p>
            <a:r>
              <a:rPr lang="en-US" sz="2500" dirty="0" smtClean="0"/>
              <a:t>Boat Carrier</a:t>
            </a:r>
          </a:p>
          <a:p>
            <a:r>
              <a:rPr lang="en-US" sz="2500" dirty="0" smtClean="0"/>
              <a:t>Sky Candle</a:t>
            </a:r>
          </a:p>
          <a:p>
            <a:r>
              <a:rPr lang="en-US" sz="2500" dirty="0" smtClean="0"/>
              <a:t>Heavens’ breath</a:t>
            </a:r>
          </a:p>
          <a:p>
            <a:endParaRPr lang="en-US" sz="2500" dirty="0"/>
          </a:p>
          <a:p>
            <a:r>
              <a:rPr lang="en-US" sz="2500" b="1" dirty="0" smtClean="0"/>
              <a:t>What is the difference here:</a:t>
            </a:r>
          </a:p>
          <a:p>
            <a:r>
              <a:rPr lang="en-US" sz="2500" dirty="0" smtClean="0"/>
              <a:t>“Widow Maker”  or “Homeland Defender”</a:t>
            </a:r>
          </a:p>
          <a:p>
            <a:endParaRPr lang="en-US" sz="2500" dirty="0"/>
          </a:p>
          <a:p>
            <a:r>
              <a:rPr lang="en-US" sz="2500" dirty="0" smtClean="0"/>
              <a:t>Thinking in this way can help to develop images which are yours – not reliant on “dead” language and cliché…</a:t>
            </a:r>
          </a:p>
          <a:p>
            <a:r>
              <a:rPr lang="en-US" sz="2500" dirty="0" smtClean="0"/>
              <a:t>See what you can come up with from the picture, trying to find ideas for each element – the figure, the land, the sea….</a:t>
            </a:r>
          </a:p>
          <a:p>
            <a:endParaRPr lang="en-US" dirty="0"/>
          </a:p>
        </p:txBody>
      </p:sp>
    </p:spTree>
    <p:extLst>
      <p:ext uri="{BB962C8B-B14F-4D97-AF65-F5344CB8AC3E}">
        <p14:creationId xmlns:p14="http://schemas.microsoft.com/office/powerpoint/2010/main" val="197174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3">
                                            <p:txEl>
                                              <p:pRg st="10" end="10"/>
                                            </p:txEl>
                                          </p:spTgt>
                                        </p:tgtEl>
                                        <p:attrNameLst>
                                          <p:attrName>style.visibility</p:attrName>
                                        </p:attrNameLst>
                                      </p:cBhvr>
                                      <p:to>
                                        <p:strVal val="visible"/>
                                      </p:to>
                                    </p:set>
                                    <p:animEffect transition="in" filter="wedge">
                                      <p:cBhvr>
                                        <p:cTn id="7" dur="2000"/>
                                        <p:tgtEl>
                                          <p:spTgt spid="3">
                                            <p:txEl>
                                              <p:pRg st="10" end="1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
                                            <p:txEl>
                                              <p:pRg st="12" end="12"/>
                                            </p:txEl>
                                          </p:spTgt>
                                        </p:tgtEl>
                                        <p:attrNameLst>
                                          <p:attrName>style.visibility</p:attrName>
                                        </p:attrNameLst>
                                      </p:cBhvr>
                                      <p:to>
                                        <p:strVal val="visible"/>
                                      </p:to>
                                    </p:set>
                                    <p:animEffect transition="in" filter="wheel(1)">
                                      <p:cBhvr>
                                        <p:cTn id="12" dur="2000"/>
                                        <p:tgtEl>
                                          <p:spTgt spid="3">
                                            <p:txEl>
                                              <p:pRg st="12" end="12"/>
                                            </p:txEl>
                                          </p:spTgt>
                                        </p:tgtEl>
                                      </p:cBhvr>
                                    </p:animEffect>
                                  </p:childTnLst>
                                </p:cTn>
                              </p:par>
                              <p:par>
                                <p:cTn id="13" presetID="21" presetClass="entr" presetSubtype="1" fill="hold" nodeType="withEffect">
                                  <p:stCondLst>
                                    <p:cond delay="0"/>
                                  </p:stCondLst>
                                  <p:childTnLst>
                                    <p:set>
                                      <p:cBhvr>
                                        <p:cTn id="14" dur="1" fill="hold">
                                          <p:stCondLst>
                                            <p:cond delay="0"/>
                                          </p:stCondLst>
                                        </p:cTn>
                                        <p:tgtEl>
                                          <p:spTgt spid="3">
                                            <p:txEl>
                                              <p:pRg st="13" end="13"/>
                                            </p:txEl>
                                          </p:spTgt>
                                        </p:tgtEl>
                                        <p:attrNameLst>
                                          <p:attrName>style.visibility</p:attrName>
                                        </p:attrNameLst>
                                      </p:cBhvr>
                                      <p:to>
                                        <p:strVal val="visible"/>
                                      </p:to>
                                    </p:set>
                                    <p:animEffect transition="in" filter="wheel(1)">
                                      <p:cBhvr>
                                        <p:cTn id="15" dur="20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Character</a:t>
            </a:r>
            <a:endParaRPr lang="en-US" dirty="0"/>
          </a:p>
        </p:txBody>
      </p:sp>
      <p:sp>
        <p:nvSpPr>
          <p:cNvPr id="3" name="Content Placeholder 2"/>
          <p:cNvSpPr>
            <a:spLocks noGrp="1"/>
          </p:cNvSpPr>
          <p:nvPr>
            <p:ph idx="1"/>
          </p:nvPr>
        </p:nvSpPr>
        <p:spPr/>
        <p:txBody>
          <a:bodyPr>
            <a:normAutofit fontScale="40000" lnSpcReduction="20000"/>
          </a:bodyPr>
          <a:lstStyle/>
          <a:p>
            <a:r>
              <a:rPr lang="en-US" sz="5600" dirty="0" smtClean="0"/>
              <a:t>try these prompts for establishing a narrative around a character:</a:t>
            </a:r>
          </a:p>
          <a:p>
            <a:r>
              <a:rPr lang="en-US" sz="7200" dirty="0"/>
              <a:t>How old is he/she </a:t>
            </a:r>
          </a:p>
          <a:p>
            <a:r>
              <a:rPr lang="en-US" sz="7200" dirty="0" smtClean="0"/>
              <a:t>Who </a:t>
            </a:r>
            <a:r>
              <a:rPr lang="en-US" sz="7200" dirty="0"/>
              <a:t>or what do they most dislike? </a:t>
            </a:r>
          </a:p>
          <a:p>
            <a:r>
              <a:rPr lang="en-US" sz="7200" dirty="0" smtClean="0"/>
              <a:t>Who </a:t>
            </a:r>
            <a:r>
              <a:rPr lang="en-US" sz="7200" dirty="0"/>
              <a:t>does he most respect? </a:t>
            </a:r>
          </a:p>
          <a:p>
            <a:r>
              <a:rPr lang="en-US" sz="7200" dirty="0" smtClean="0"/>
              <a:t>Everyone </a:t>
            </a:r>
            <a:r>
              <a:rPr lang="en-US" sz="7200" dirty="0"/>
              <a:t>has secrets.  What is the hidden secret your character has? </a:t>
            </a:r>
          </a:p>
          <a:p>
            <a:r>
              <a:rPr lang="en-US" sz="7200" dirty="0" smtClean="0"/>
              <a:t>What </a:t>
            </a:r>
            <a:r>
              <a:rPr lang="en-US" sz="7200" dirty="0"/>
              <a:t>is the deepest regret? </a:t>
            </a:r>
          </a:p>
          <a:p>
            <a:r>
              <a:rPr lang="en-US" sz="7200" dirty="0" smtClean="0"/>
              <a:t>Greatest </a:t>
            </a:r>
            <a:r>
              <a:rPr lang="en-US" sz="7200" dirty="0"/>
              <a:t>strength? </a:t>
            </a:r>
          </a:p>
          <a:p>
            <a:r>
              <a:rPr lang="en-US" sz="7200" dirty="0" smtClean="0"/>
              <a:t>What </a:t>
            </a:r>
            <a:r>
              <a:rPr lang="en-US" sz="7200" dirty="0"/>
              <a:t>item is always carried with them and why? </a:t>
            </a:r>
          </a:p>
          <a:p>
            <a:r>
              <a:rPr lang="en-US" sz="7200" dirty="0" smtClean="0"/>
              <a:t>Where </a:t>
            </a:r>
            <a:r>
              <a:rPr lang="en-US" sz="7200" dirty="0"/>
              <a:t>will he sleep tonight? </a:t>
            </a:r>
          </a:p>
          <a:p>
            <a:endParaRPr lang="en-US" dirty="0"/>
          </a:p>
        </p:txBody>
      </p:sp>
    </p:spTree>
    <p:extLst>
      <p:ext uri="{BB962C8B-B14F-4D97-AF65-F5344CB8AC3E}">
        <p14:creationId xmlns:p14="http://schemas.microsoft.com/office/powerpoint/2010/main" val="1961997580"/>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a:t>
            </a:r>
            <a:r>
              <a:rPr lang="en-US" baseline="30000" dirty="0" smtClean="0"/>
              <a:t>st</a:t>
            </a:r>
            <a:r>
              <a:rPr lang="en-US" dirty="0" smtClean="0"/>
              <a:t> Person</a:t>
            </a:r>
            <a:endParaRPr lang="en-US" dirty="0"/>
          </a:p>
        </p:txBody>
      </p:sp>
      <p:sp>
        <p:nvSpPr>
          <p:cNvPr id="3" name="Content Placeholder 2"/>
          <p:cNvSpPr>
            <a:spLocks noGrp="1"/>
          </p:cNvSpPr>
          <p:nvPr>
            <p:ph idx="1"/>
          </p:nvPr>
        </p:nvSpPr>
        <p:spPr/>
        <p:txBody>
          <a:bodyPr>
            <a:normAutofit/>
          </a:bodyPr>
          <a:lstStyle/>
          <a:p>
            <a:r>
              <a:rPr lang="en-US" dirty="0" smtClean="0"/>
              <a:t>When you write you have a VOICE – a “narrative voice”.</a:t>
            </a:r>
          </a:p>
          <a:p>
            <a:endParaRPr lang="en-US" dirty="0"/>
          </a:p>
          <a:p>
            <a:r>
              <a:rPr lang="en-US" dirty="0" smtClean="0"/>
              <a:t>1</a:t>
            </a:r>
            <a:r>
              <a:rPr lang="en-US" baseline="30000" dirty="0" smtClean="0"/>
              <a:t>st</a:t>
            </a:r>
            <a:r>
              <a:rPr lang="en-US" dirty="0" smtClean="0"/>
              <a:t> person, is close and subjective.  It reflects the media idea of a shot in close up.</a:t>
            </a:r>
          </a:p>
          <a:p>
            <a:endParaRPr lang="en-US" dirty="0"/>
          </a:p>
          <a:p>
            <a:r>
              <a:rPr lang="en-US" dirty="0" smtClean="0"/>
              <a:t>In this case the person might be either the viewer or the figure in the picture, for example</a:t>
            </a:r>
            <a:endParaRPr lang="en-US" dirty="0"/>
          </a:p>
        </p:txBody>
      </p:sp>
    </p:spTree>
    <p:extLst>
      <p:ext uri="{BB962C8B-B14F-4D97-AF65-F5344CB8AC3E}">
        <p14:creationId xmlns:p14="http://schemas.microsoft.com/office/powerpoint/2010/main" val="2259625335"/>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a:t>
            </a:r>
            <a:r>
              <a:rPr lang="en-US" baseline="30000" dirty="0" smtClean="0"/>
              <a:t>rd</a:t>
            </a:r>
            <a:r>
              <a:rPr lang="en-US" dirty="0" smtClean="0"/>
              <a:t> person</a:t>
            </a:r>
            <a:endParaRPr lang="en-US" dirty="0"/>
          </a:p>
        </p:txBody>
      </p:sp>
      <p:sp>
        <p:nvSpPr>
          <p:cNvPr id="3" name="Content Placeholder 2"/>
          <p:cNvSpPr>
            <a:spLocks noGrp="1"/>
          </p:cNvSpPr>
          <p:nvPr>
            <p:ph idx="1"/>
          </p:nvPr>
        </p:nvSpPr>
        <p:spPr/>
        <p:txBody>
          <a:bodyPr/>
          <a:lstStyle/>
          <a:p>
            <a:r>
              <a:rPr lang="en-US" dirty="0" smtClean="0"/>
              <a:t>Often referred to as “OMNISCIENT” because 3</a:t>
            </a:r>
            <a:r>
              <a:rPr lang="en-US" baseline="30000" dirty="0" smtClean="0"/>
              <a:t>rd</a:t>
            </a:r>
            <a:r>
              <a:rPr lang="en-US" dirty="0" smtClean="0"/>
              <a:t> person narration often seems objective </a:t>
            </a:r>
            <a:r>
              <a:rPr lang="en-US" dirty="0" err="1" smtClean="0"/>
              <a:t>nd</a:t>
            </a:r>
            <a:r>
              <a:rPr lang="en-US" dirty="0" smtClean="0"/>
              <a:t> seems to know everything – it is as though the writer can see inside peoples’ heads and read their minds.</a:t>
            </a:r>
          </a:p>
          <a:p>
            <a:r>
              <a:rPr lang="en-US" dirty="0" smtClean="0"/>
              <a:t>Related to the media idea of the long shot and the establishing shot…</a:t>
            </a:r>
            <a:endParaRPr lang="en-US" dirty="0"/>
          </a:p>
        </p:txBody>
      </p:sp>
    </p:spTree>
    <p:extLst>
      <p:ext uri="{BB962C8B-B14F-4D97-AF65-F5344CB8AC3E}">
        <p14:creationId xmlns:p14="http://schemas.microsoft.com/office/powerpoint/2010/main" val="1979029182"/>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 choice</a:t>
            </a:r>
            <a:endParaRPr lang="en-US" dirty="0"/>
          </a:p>
        </p:txBody>
      </p:sp>
      <p:sp>
        <p:nvSpPr>
          <p:cNvPr id="3" name="Content Placeholder 2"/>
          <p:cNvSpPr>
            <a:spLocks noGrp="1"/>
          </p:cNvSpPr>
          <p:nvPr>
            <p:ph idx="1"/>
          </p:nvPr>
        </p:nvSpPr>
        <p:spPr/>
        <p:txBody>
          <a:bodyPr/>
          <a:lstStyle/>
          <a:p>
            <a:r>
              <a:rPr lang="en-US" dirty="0" smtClean="0"/>
              <a:t>Can you write as the 1</a:t>
            </a:r>
            <a:r>
              <a:rPr lang="en-US" baseline="30000" dirty="0" smtClean="0"/>
              <a:t>st</a:t>
            </a:r>
            <a:r>
              <a:rPr lang="en-US" dirty="0" smtClean="0"/>
              <a:t> person or do you prefer to begin from longer distance.</a:t>
            </a:r>
          </a:p>
          <a:p>
            <a:endParaRPr lang="en-US" dirty="0"/>
          </a:p>
          <a:p>
            <a:r>
              <a:rPr lang="en-US" dirty="0" smtClean="0"/>
              <a:t>Write a short paragraph based on this image.  Then rewrite in the “other person”.</a:t>
            </a:r>
          </a:p>
          <a:p>
            <a:endParaRPr lang="en-US" dirty="0"/>
          </a:p>
          <a:p>
            <a:r>
              <a:rPr lang="en-US" dirty="0" smtClean="0"/>
              <a:t>What has happened?  Which suited you better?  Has the tone of the writing changed?</a:t>
            </a:r>
            <a:endParaRPr lang="en-US" dirty="0"/>
          </a:p>
        </p:txBody>
      </p:sp>
    </p:spTree>
    <p:extLst>
      <p:ext uri="{BB962C8B-B14F-4D97-AF65-F5344CB8AC3E}">
        <p14:creationId xmlns:p14="http://schemas.microsoft.com/office/powerpoint/2010/main" val="3790535957"/>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Last Game</a:t>
            </a:r>
            <a:endParaRPr lang="en-US" dirty="0"/>
          </a:p>
        </p:txBody>
      </p:sp>
      <p:sp>
        <p:nvSpPr>
          <p:cNvPr id="3" name="Content Placeholder 2"/>
          <p:cNvSpPr>
            <a:spLocks noGrp="1"/>
          </p:cNvSpPr>
          <p:nvPr>
            <p:ph idx="1"/>
          </p:nvPr>
        </p:nvSpPr>
        <p:spPr/>
        <p:txBody>
          <a:bodyPr/>
          <a:lstStyle/>
          <a:p>
            <a:r>
              <a:rPr lang="en-US" dirty="0" smtClean="0"/>
              <a:t>What lies outside the frame – just out of view?</a:t>
            </a:r>
          </a:p>
          <a:p>
            <a:pPr marL="0" indent="0">
              <a:buNone/>
            </a:pPr>
            <a:r>
              <a:rPr lang="en-US" dirty="0" smtClean="0"/>
              <a:t>Thinking compass points work with a </a:t>
            </a:r>
            <a:r>
              <a:rPr lang="en-US" dirty="0" err="1" smtClean="0"/>
              <a:t>neighbour</a:t>
            </a:r>
            <a:r>
              <a:rPr lang="en-US" dirty="0" smtClean="0"/>
              <a:t> to draft a continuation </a:t>
            </a:r>
          </a:p>
          <a:p>
            <a:pPr marL="0" indent="0">
              <a:buNone/>
            </a:pPr>
            <a:r>
              <a:rPr lang="en-US" dirty="0" smtClean="0"/>
              <a:t>to the Image and see if </a:t>
            </a:r>
          </a:p>
          <a:p>
            <a:pPr marL="0" indent="0">
              <a:buNone/>
            </a:pPr>
            <a:r>
              <a:rPr lang="en-US" dirty="0" smtClean="0"/>
              <a:t>This adds to your</a:t>
            </a:r>
          </a:p>
          <a:p>
            <a:pPr marL="0" indent="0">
              <a:buNone/>
            </a:pPr>
            <a:r>
              <a:rPr lang="en-US" dirty="0" smtClean="0"/>
              <a:t> narrative.</a:t>
            </a:r>
            <a:endParaRPr lang="en-US" dirty="0"/>
          </a:p>
        </p:txBody>
      </p:sp>
      <p:pic>
        <p:nvPicPr>
          <p:cNvPr id="4" name="Content Placeholder 3"/>
          <p:cNvPicPr>
            <a:picLocks noChangeAspect="1"/>
          </p:cNvPicPr>
          <p:nvPr/>
        </p:nvPicPr>
        <p:blipFill>
          <a:blip r:embed="rId2"/>
          <a:srcRect t="15459" b="15459"/>
          <a:stretch>
            <a:fillRect/>
          </a:stretch>
        </p:blipFill>
        <p:spPr>
          <a:xfrm>
            <a:off x="5031140" y="3386401"/>
            <a:ext cx="5179660" cy="3345670"/>
          </a:xfrm>
          <a:prstGeom prst="rect">
            <a:avLst/>
          </a:prstGeom>
        </p:spPr>
      </p:pic>
    </p:spTree>
    <p:extLst>
      <p:ext uri="{BB962C8B-B14F-4D97-AF65-F5344CB8AC3E}">
        <p14:creationId xmlns:p14="http://schemas.microsoft.com/office/powerpoint/2010/main" val="2991799053"/>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2125564" y="1578428"/>
            <a:ext cx="8229600" cy="4525963"/>
          </a:xfrm>
        </p:spPr>
        <p:txBody>
          <a:bodyPr/>
          <a:lstStyle/>
          <a:p>
            <a:endParaRPr lang="en-US" dirty="0"/>
          </a:p>
        </p:txBody>
      </p:sp>
      <p:pic>
        <p:nvPicPr>
          <p:cNvPr id="4" name="Content Placeholder 3"/>
          <p:cNvPicPr>
            <a:picLocks noChangeAspect="1"/>
          </p:cNvPicPr>
          <p:nvPr/>
        </p:nvPicPr>
        <p:blipFill>
          <a:blip r:embed="rId2"/>
          <a:srcRect t="15459" b="15459"/>
          <a:stretch>
            <a:fillRect/>
          </a:stretch>
        </p:blipFill>
        <p:spPr>
          <a:xfrm>
            <a:off x="3289684" y="1417639"/>
            <a:ext cx="6035789" cy="3319451"/>
          </a:xfrm>
          <a:prstGeom prst="rect">
            <a:avLst/>
          </a:prstGeom>
        </p:spPr>
      </p:pic>
      <p:cxnSp>
        <p:nvCxnSpPr>
          <p:cNvPr id="6" name="Straight Connector 5"/>
          <p:cNvCxnSpPr/>
          <p:nvPr/>
        </p:nvCxnSpPr>
        <p:spPr>
          <a:xfrm flipH="1">
            <a:off x="2159027" y="3841410"/>
            <a:ext cx="1130656" cy="61959"/>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H="1" flipV="1">
            <a:off x="7019919" y="4737089"/>
            <a:ext cx="1130656" cy="1389074"/>
          </a:xfrm>
          <a:prstGeom prst="line">
            <a:avLst/>
          </a:prstGeom>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2453309" y="6126163"/>
            <a:ext cx="5805687" cy="441408"/>
          </a:xfrm>
          <a:prstGeom prst="line">
            <a:avLst/>
          </a:prstGeom>
        </p:spPr>
        <p:style>
          <a:lnRef idx="2">
            <a:schemeClr val="accent1"/>
          </a:lnRef>
          <a:fillRef idx="0">
            <a:schemeClr val="accent1"/>
          </a:fillRef>
          <a:effectRef idx="1">
            <a:schemeClr val="accent1"/>
          </a:effectRef>
          <a:fontRef idx="minor">
            <a:schemeClr val="tx1"/>
          </a:fontRef>
        </p:style>
      </p:cxnSp>
      <p:cxnSp>
        <p:nvCxnSpPr>
          <p:cNvPr id="12" name="Curved Connector 11"/>
          <p:cNvCxnSpPr/>
          <p:nvPr/>
        </p:nvCxnSpPr>
        <p:spPr>
          <a:xfrm rot="10800000" flipV="1">
            <a:off x="2159029" y="2478329"/>
            <a:ext cx="1239077" cy="92937"/>
          </a:xfrm>
          <a:prstGeom prst="curvedConnector3">
            <a:avLst/>
          </a:prstGeom>
        </p:spPr>
        <p:style>
          <a:lnRef idx="2">
            <a:schemeClr val="accent1"/>
          </a:lnRef>
          <a:fillRef idx="0">
            <a:schemeClr val="accent1"/>
          </a:fillRef>
          <a:effectRef idx="1">
            <a:schemeClr val="accent1"/>
          </a:effectRef>
          <a:fontRef idx="minor">
            <a:schemeClr val="tx1"/>
          </a:fontRef>
        </p:style>
      </p:cxnSp>
      <p:sp>
        <p:nvSpPr>
          <p:cNvPr id="13" name="Line Callout 1 12"/>
          <p:cNvSpPr/>
          <p:nvPr/>
        </p:nvSpPr>
        <p:spPr>
          <a:xfrm>
            <a:off x="6170538" y="5638198"/>
            <a:ext cx="914400" cy="612648"/>
          </a:xfrm>
          <a:prstGeom prst="borderCallout1">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What is here?</a:t>
            </a:r>
          </a:p>
        </p:txBody>
      </p:sp>
      <p:sp>
        <p:nvSpPr>
          <p:cNvPr id="14" name="Rectangular Callout 13"/>
          <p:cNvSpPr/>
          <p:nvPr/>
        </p:nvSpPr>
        <p:spPr>
          <a:xfrm>
            <a:off x="9469580" y="2199517"/>
            <a:ext cx="1084193" cy="2153048"/>
          </a:xfrm>
          <a:prstGeom prst="wedgeRectCallout">
            <a:avLst>
              <a:gd name="adj1" fmla="val -90833"/>
              <a:gd name="adj2" fmla="val -20234"/>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Is this the open sea or a city scape?</a:t>
            </a:r>
          </a:p>
        </p:txBody>
      </p:sp>
      <p:sp>
        <p:nvSpPr>
          <p:cNvPr id="15" name="Line Callout 1 14"/>
          <p:cNvSpPr/>
          <p:nvPr/>
        </p:nvSpPr>
        <p:spPr>
          <a:xfrm>
            <a:off x="2125565" y="4476482"/>
            <a:ext cx="1164119" cy="1486997"/>
          </a:xfrm>
          <a:prstGeom prst="borderCallout1">
            <a:avLst>
              <a:gd name="adj1" fmla="val 18750"/>
              <a:gd name="adj2" fmla="val -8333"/>
              <a:gd name="adj3" fmla="val 23485"/>
              <a:gd name="adj4" fmla="val -881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Who is watching</a:t>
            </a:r>
          </a:p>
        </p:txBody>
      </p:sp>
      <p:sp>
        <p:nvSpPr>
          <p:cNvPr id="16" name="Line Callout 2 15"/>
          <p:cNvSpPr/>
          <p:nvPr/>
        </p:nvSpPr>
        <p:spPr>
          <a:xfrm>
            <a:off x="1833769" y="1417639"/>
            <a:ext cx="1068704" cy="1339503"/>
          </a:xfrm>
          <a:prstGeom prst="borderCallout2">
            <a:avLst>
              <a:gd name="adj1" fmla="val 18750"/>
              <a:gd name="adj2" fmla="val -8333"/>
              <a:gd name="adj3" fmla="val 18750"/>
              <a:gd name="adj4" fmla="val -16667"/>
              <a:gd name="adj5" fmla="val 95339"/>
              <a:gd name="adj6" fmla="val 24029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What can he see that we can’t?</a:t>
            </a:r>
          </a:p>
        </p:txBody>
      </p:sp>
    </p:spTree>
    <p:extLst>
      <p:ext uri="{BB962C8B-B14F-4D97-AF65-F5344CB8AC3E}">
        <p14:creationId xmlns:p14="http://schemas.microsoft.com/office/powerpoint/2010/main" val="1920803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edge">
                                      <p:cBhvr>
                                        <p:cTn id="7" dur="20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strips(down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edge">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heel(1)">
                                      <p:cBhvr>
                                        <p:cTn id="22" dur="20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down)">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Or, the narrative arc</a:t>
            </a:r>
            <a:endParaRPr lang="en-GB" dirty="0"/>
          </a:p>
        </p:txBody>
      </p:sp>
      <p:pic>
        <p:nvPicPr>
          <p:cNvPr id="4" name="Content Placeholder 3"/>
          <p:cNvPicPr>
            <a:picLocks noGrp="1" noChangeAspect="1"/>
          </p:cNvPicPr>
          <p:nvPr>
            <p:ph idx="1"/>
          </p:nvPr>
        </p:nvPicPr>
        <p:blipFill>
          <a:blip r:embed="rId2"/>
          <a:stretch>
            <a:fillRect/>
          </a:stretch>
        </p:blipFill>
        <p:spPr>
          <a:xfrm>
            <a:off x="2228144" y="1825625"/>
            <a:ext cx="7735712" cy="4351338"/>
          </a:xfrm>
          <a:prstGeom prst="rect">
            <a:avLst/>
          </a:prstGeom>
        </p:spPr>
      </p:pic>
    </p:spTree>
    <p:extLst>
      <p:ext uri="{BB962C8B-B14F-4D97-AF65-F5344CB8AC3E}">
        <p14:creationId xmlns:p14="http://schemas.microsoft.com/office/powerpoint/2010/main" val="2003648343"/>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5726" y="224943"/>
            <a:ext cx="10991400" cy="1143000"/>
          </a:xfrm>
        </p:spPr>
        <p:txBody>
          <a:bodyPr>
            <a:normAutofit fontScale="90000"/>
          </a:bodyPr>
          <a:lstStyle/>
          <a:p>
            <a:r>
              <a:rPr lang="en-US" dirty="0" smtClean="0"/>
              <a:t>Q:</a:t>
            </a:r>
            <a:br>
              <a:rPr lang="en-US" dirty="0" smtClean="0"/>
            </a:br>
            <a:r>
              <a:rPr lang="en-US" dirty="0" smtClean="0"/>
              <a:t>using this image, answer the question below…</a:t>
            </a:r>
            <a:endParaRPr lang="en-US" dirty="0"/>
          </a:p>
        </p:txBody>
      </p:sp>
      <p:sp>
        <p:nvSpPr>
          <p:cNvPr id="3" name="Content Placeholder 2"/>
          <p:cNvSpPr>
            <a:spLocks noGrp="1"/>
          </p:cNvSpPr>
          <p:nvPr>
            <p:ph idx="1"/>
          </p:nvPr>
        </p:nvSpPr>
        <p:spPr/>
        <p:txBody>
          <a:bodyPr/>
          <a:lstStyle/>
          <a:p>
            <a:r>
              <a:rPr lang="en-GB" dirty="0" smtClean="0"/>
              <a:t>Write a story beginning: ‘I wanted to make my own decision’.</a:t>
            </a:r>
          </a:p>
          <a:p>
            <a:r>
              <a:rPr lang="en-GB" dirty="0" smtClean="0"/>
              <a:t>Use the image provided as stimulus. The story might be real or imagined.</a:t>
            </a:r>
            <a:endParaRPr lang="en-GB" dirty="0"/>
          </a:p>
        </p:txBody>
      </p:sp>
    </p:spTree>
    <p:extLst>
      <p:ext uri="{BB962C8B-B14F-4D97-AF65-F5344CB8AC3E}">
        <p14:creationId xmlns:p14="http://schemas.microsoft.com/office/powerpoint/2010/main" val="1494917357"/>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dirty="0" smtClean="0"/>
              <a:t>Types of transactional writing – form.</a:t>
            </a:r>
            <a:endParaRPr lang="en-GB" dirty="0"/>
          </a:p>
        </p:txBody>
      </p:sp>
      <p:sp>
        <p:nvSpPr>
          <p:cNvPr id="5" name="Subtitle 4"/>
          <p:cNvSpPr>
            <a:spLocks noGrp="1"/>
          </p:cNvSpPr>
          <p:nvPr>
            <p:ph type="subTitle" idx="1"/>
          </p:nvPr>
        </p:nvSpPr>
        <p:spPr/>
        <p:txBody>
          <a:bodyPr/>
          <a:lstStyle/>
          <a:p>
            <a:fld id="{0ED05F63-DC9D-4893-9570-94C9352EE067}" type="datetime2">
              <a:rPr lang="en-GB" smtClean="0"/>
              <a:t>Wednesday, 01 May 2019</a:t>
            </a:fld>
            <a:endParaRPr lang="en-GB" dirty="0"/>
          </a:p>
        </p:txBody>
      </p:sp>
    </p:spTree>
    <p:extLst>
      <p:ext uri="{BB962C8B-B14F-4D97-AF65-F5344CB8AC3E}">
        <p14:creationId xmlns:p14="http://schemas.microsoft.com/office/powerpoint/2010/main" val="1459155924"/>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Speeches and Reviews</a:t>
            </a:r>
            <a:endParaRPr lang="en-GB" dirty="0"/>
          </a:p>
        </p:txBody>
      </p:sp>
      <p:sp>
        <p:nvSpPr>
          <p:cNvPr id="3" name="Subtitle 2"/>
          <p:cNvSpPr>
            <a:spLocks noGrp="1"/>
          </p:cNvSpPr>
          <p:nvPr>
            <p:ph type="subTitle" idx="1"/>
          </p:nvPr>
        </p:nvSpPr>
        <p:spPr/>
        <p:txBody>
          <a:bodyPr/>
          <a:lstStyle/>
          <a:p>
            <a:fld id="{21A84E54-8424-428B-9B4D-E9F51C58177D}" type="datetime2">
              <a:rPr lang="en-GB" smtClean="0"/>
              <a:pPr/>
              <a:t>Wednesday, 01 May 2019</a:t>
            </a:fld>
            <a:endParaRPr lang="en-GB" dirty="0"/>
          </a:p>
        </p:txBody>
      </p:sp>
    </p:spTree>
    <p:extLst>
      <p:ext uri="{BB962C8B-B14F-4D97-AF65-F5344CB8AC3E}">
        <p14:creationId xmlns:p14="http://schemas.microsoft.com/office/powerpoint/2010/main" val="426081522"/>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429000" y="1600201"/>
            <a:ext cx="5334000" cy="2800767"/>
          </a:xfrm>
          <a:prstGeom prst="rect">
            <a:avLst/>
          </a:prstGeom>
          <a:noFill/>
        </p:spPr>
        <p:txBody>
          <a:bodyPr wrap="square" rtlCol="0">
            <a:spAutoFit/>
          </a:bodyPr>
          <a:lstStyle/>
          <a:p>
            <a:r>
              <a:rPr lang="en-GB" sz="4400" b="1" dirty="0"/>
              <a:t>Q:  What makes a speech different from any other piece of written work?</a:t>
            </a:r>
          </a:p>
        </p:txBody>
      </p:sp>
    </p:spTree>
    <p:extLst>
      <p:ext uri="{BB962C8B-B14F-4D97-AF65-F5344CB8AC3E}">
        <p14:creationId xmlns:p14="http://schemas.microsoft.com/office/powerpoint/2010/main" val="2291900299"/>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57600" y="1524001"/>
            <a:ext cx="5181600" cy="2800767"/>
          </a:xfrm>
          <a:prstGeom prst="rect">
            <a:avLst/>
          </a:prstGeom>
          <a:noFill/>
        </p:spPr>
        <p:txBody>
          <a:bodyPr wrap="square" rtlCol="0">
            <a:spAutoFit/>
          </a:bodyPr>
          <a:lstStyle/>
          <a:p>
            <a:r>
              <a:rPr lang="en-GB" sz="4400" b="1" dirty="0"/>
              <a:t>A:  The sense of AUDIENCE needs to be tangible throughout.</a:t>
            </a:r>
          </a:p>
        </p:txBody>
      </p:sp>
    </p:spTree>
    <p:extLst>
      <p:ext uri="{BB962C8B-B14F-4D97-AF65-F5344CB8AC3E}">
        <p14:creationId xmlns:p14="http://schemas.microsoft.com/office/powerpoint/2010/main" val="3094538518"/>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Audience</a:t>
            </a:r>
            <a:endParaRPr lang="en-GB" dirty="0"/>
          </a:p>
        </p:txBody>
      </p:sp>
      <p:sp>
        <p:nvSpPr>
          <p:cNvPr id="5" name="Content Placeholder 4"/>
          <p:cNvSpPr>
            <a:spLocks noGrp="1"/>
          </p:cNvSpPr>
          <p:nvPr>
            <p:ph idx="1"/>
          </p:nvPr>
        </p:nvSpPr>
        <p:spPr/>
        <p:txBody>
          <a:bodyPr/>
          <a:lstStyle/>
          <a:p>
            <a:r>
              <a:rPr lang="en-GB" dirty="0" smtClean="0"/>
              <a:t>All writing in this exam has a target audience, but…</a:t>
            </a:r>
          </a:p>
          <a:p>
            <a:endParaRPr lang="en-GB" dirty="0" smtClean="0"/>
          </a:p>
          <a:p>
            <a:endParaRPr lang="en-GB" dirty="0" smtClean="0"/>
          </a:p>
          <a:p>
            <a:r>
              <a:rPr lang="en-GB" dirty="0" smtClean="0"/>
              <a:t>In a speech, the writer makes a conscious link with the audience – “Good morning, Ladies and Gentlemen, and thank you for coming…”</a:t>
            </a:r>
            <a:endParaRPr lang="en-GB" dirty="0"/>
          </a:p>
        </p:txBody>
      </p:sp>
    </p:spTree>
    <p:extLst>
      <p:ext uri="{BB962C8B-B14F-4D97-AF65-F5344CB8AC3E}">
        <p14:creationId xmlns:p14="http://schemas.microsoft.com/office/powerpoint/2010/main" val="3744999547"/>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Audience…</a:t>
            </a:r>
            <a:endParaRPr lang="en-GB" dirty="0"/>
          </a:p>
        </p:txBody>
      </p:sp>
      <p:sp>
        <p:nvSpPr>
          <p:cNvPr id="3" name="Content Placeholder 2"/>
          <p:cNvSpPr>
            <a:spLocks noGrp="1"/>
          </p:cNvSpPr>
          <p:nvPr>
            <p:ph idx="1"/>
          </p:nvPr>
        </p:nvSpPr>
        <p:spPr/>
        <p:txBody>
          <a:bodyPr/>
          <a:lstStyle/>
          <a:p>
            <a:r>
              <a:rPr lang="en-GB" dirty="0" smtClean="0"/>
              <a:t>Refer to the audience deliberately</a:t>
            </a:r>
          </a:p>
          <a:p>
            <a:r>
              <a:rPr lang="en-GB" dirty="0" smtClean="0"/>
              <a:t>Remember that in this format, the second person is a way of showing conscious linking with the audience.</a:t>
            </a:r>
          </a:p>
          <a:p>
            <a:r>
              <a:rPr lang="en-GB" dirty="0" smtClean="0"/>
              <a:t> The age/status of the audience will define your tone ( as in all other transactional writing tasks).</a:t>
            </a:r>
            <a:endParaRPr lang="en-GB" dirty="0"/>
          </a:p>
        </p:txBody>
      </p:sp>
    </p:spTree>
    <p:extLst>
      <p:ext uri="{BB962C8B-B14F-4D97-AF65-F5344CB8AC3E}">
        <p14:creationId xmlns:p14="http://schemas.microsoft.com/office/powerpoint/2010/main" val="2996944626"/>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What was the question? (and how could you tell?)</a:t>
            </a:r>
            <a:endParaRPr lang="en-GB" dirty="0"/>
          </a:p>
        </p:txBody>
      </p:sp>
      <p:sp>
        <p:nvSpPr>
          <p:cNvPr id="3" name="Content Placeholder 2"/>
          <p:cNvSpPr>
            <a:spLocks noGrp="1"/>
          </p:cNvSpPr>
          <p:nvPr>
            <p:ph idx="1"/>
          </p:nvPr>
        </p:nvSpPr>
        <p:spPr/>
        <p:txBody>
          <a:bodyPr>
            <a:normAutofit/>
          </a:bodyPr>
          <a:lstStyle/>
          <a:p>
            <a:r>
              <a:rPr lang="en-GB" dirty="0" smtClean="0"/>
              <a:t>“Hi guys,</a:t>
            </a:r>
          </a:p>
          <a:p>
            <a:pPr>
              <a:buNone/>
            </a:pPr>
            <a:r>
              <a:rPr lang="en-GB" dirty="0" smtClean="0"/>
              <a:t>I want to talk to you all about smoking.  Stop looking so shifty, Paula, you aren’t alone.  Data show that the largest growing body of smokers is teenage girls – just like you!”</a:t>
            </a:r>
          </a:p>
          <a:p>
            <a:r>
              <a:rPr lang="en-GB" i="1" dirty="0" smtClean="0"/>
              <a:t>“Ladies and Gentlemen,</a:t>
            </a:r>
          </a:p>
          <a:p>
            <a:pPr>
              <a:buNone/>
            </a:pPr>
            <a:r>
              <a:rPr lang="en-GB" i="1" dirty="0" smtClean="0"/>
              <a:t>Many of you are here because you are concerned about your children’s health.  I am sure you are aware of the latest research in “The Lancet” which has identified the largest growth area in the UK with regards to smoking as being: Teenage Girls!”</a:t>
            </a:r>
            <a:endParaRPr lang="en-GB" i="1" dirty="0"/>
          </a:p>
        </p:txBody>
      </p:sp>
    </p:spTree>
    <p:extLst>
      <p:ext uri="{BB962C8B-B14F-4D97-AF65-F5344CB8AC3E}">
        <p14:creationId xmlns:p14="http://schemas.microsoft.com/office/powerpoint/2010/main" val="2610708549"/>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Within your speech:</a:t>
            </a:r>
            <a:endParaRPr lang="en-GB" dirty="0"/>
          </a:p>
        </p:txBody>
      </p:sp>
      <p:sp>
        <p:nvSpPr>
          <p:cNvPr id="3" name="Content Placeholder 2"/>
          <p:cNvSpPr>
            <a:spLocks noGrp="1"/>
          </p:cNvSpPr>
          <p:nvPr>
            <p:ph idx="1"/>
          </p:nvPr>
        </p:nvSpPr>
        <p:spPr/>
        <p:txBody>
          <a:bodyPr/>
          <a:lstStyle/>
          <a:p>
            <a:pPr>
              <a:buNone/>
            </a:pPr>
            <a:endParaRPr lang="en-GB" dirty="0"/>
          </a:p>
        </p:txBody>
      </p:sp>
      <p:graphicFrame>
        <p:nvGraphicFramePr>
          <p:cNvPr id="4" name="Table 3"/>
          <p:cNvGraphicFramePr>
            <a:graphicFrameLocks noGrp="1"/>
          </p:cNvGraphicFramePr>
          <p:nvPr/>
        </p:nvGraphicFramePr>
        <p:xfrm>
          <a:off x="2057400" y="1295401"/>
          <a:ext cx="8153400" cy="4829387"/>
        </p:xfrm>
        <a:graphic>
          <a:graphicData uri="http://schemas.openxmlformats.org/drawingml/2006/table">
            <a:tbl>
              <a:tblPr firstRow="1" bandRow="1">
                <a:tableStyleId>{5C22544A-7EE6-4342-B048-85BDC9FD1C3A}</a:tableStyleId>
              </a:tblPr>
              <a:tblGrid>
                <a:gridCol w="4076700">
                  <a:extLst>
                    <a:ext uri="{9D8B030D-6E8A-4147-A177-3AD203B41FA5}">
                      <a16:colId xmlns:a16="http://schemas.microsoft.com/office/drawing/2014/main" val="20000"/>
                    </a:ext>
                  </a:extLst>
                </a:gridCol>
                <a:gridCol w="4076700">
                  <a:extLst>
                    <a:ext uri="{9D8B030D-6E8A-4147-A177-3AD203B41FA5}">
                      <a16:colId xmlns:a16="http://schemas.microsoft.com/office/drawing/2014/main" val="20001"/>
                    </a:ext>
                  </a:extLst>
                </a:gridCol>
              </a:tblGrid>
              <a:tr h="524087">
                <a:tc>
                  <a:txBody>
                    <a:bodyPr/>
                    <a:lstStyle/>
                    <a:p>
                      <a:r>
                        <a:rPr lang="en-GB" dirty="0" smtClean="0"/>
                        <a:t>Features of speeches</a:t>
                      </a:r>
                      <a:endParaRPr lang="en-GB" dirty="0"/>
                    </a:p>
                  </a:txBody>
                  <a:tcPr/>
                </a:tc>
                <a:tc>
                  <a:txBody>
                    <a:bodyPr/>
                    <a:lstStyle/>
                    <a:p>
                      <a:r>
                        <a:rPr lang="en-GB" dirty="0" smtClean="0"/>
                        <a:t>Definition</a:t>
                      </a:r>
                      <a:endParaRPr lang="en-GB" dirty="0"/>
                    </a:p>
                  </a:txBody>
                  <a:tcPr/>
                </a:tc>
                <a:extLst>
                  <a:ext uri="{0D108BD9-81ED-4DB2-BD59-A6C34878D82A}">
                    <a16:rowId xmlns:a16="http://schemas.microsoft.com/office/drawing/2014/main" val="10000"/>
                  </a:ext>
                </a:extLst>
              </a:tr>
              <a:tr h="586740">
                <a:tc>
                  <a:txBody>
                    <a:bodyPr/>
                    <a:lstStyle/>
                    <a:p>
                      <a:r>
                        <a:rPr lang="en-GB" smtClean="0"/>
                        <a:t>repetition</a:t>
                      </a:r>
                      <a:endParaRPr lang="en-GB" dirty="0"/>
                    </a:p>
                  </a:txBody>
                  <a:tcPr/>
                </a:tc>
                <a:tc>
                  <a:txBody>
                    <a:bodyPr/>
                    <a:lstStyle/>
                    <a:p>
                      <a:r>
                        <a:rPr lang="en-GB" dirty="0" smtClean="0"/>
                        <a:t>Questions not needing</a:t>
                      </a:r>
                      <a:r>
                        <a:rPr lang="en-GB" baseline="0" dirty="0" smtClean="0"/>
                        <a:t> response</a:t>
                      </a:r>
                      <a:endParaRPr lang="en-GB" dirty="0"/>
                    </a:p>
                  </a:txBody>
                  <a:tcPr/>
                </a:tc>
                <a:extLst>
                  <a:ext uri="{0D108BD9-81ED-4DB2-BD59-A6C34878D82A}">
                    <a16:rowId xmlns:a16="http://schemas.microsoft.com/office/drawing/2014/main" val="10001"/>
                  </a:ext>
                </a:extLst>
              </a:tr>
              <a:tr h="586740">
                <a:tc>
                  <a:txBody>
                    <a:bodyPr/>
                    <a:lstStyle/>
                    <a:p>
                      <a:r>
                        <a:rPr lang="en-GB" dirty="0" smtClean="0"/>
                        <a:t>Anecdotes</a:t>
                      </a:r>
                      <a:endParaRPr lang="en-GB" dirty="0"/>
                    </a:p>
                  </a:txBody>
                  <a:tcPr/>
                </a:tc>
                <a:tc>
                  <a:txBody>
                    <a:bodyPr/>
                    <a:lstStyle/>
                    <a:p>
                      <a:r>
                        <a:rPr lang="en-GB" dirty="0" smtClean="0"/>
                        <a:t>Simple jokes engage and win over the audience</a:t>
                      </a:r>
                      <a:endParaRPr lang="en-GB" dirty="0"/>
                    </a:p>
                  </a:txBody>
                  <a:tcPr/>
                </a:tc>
                <a:extLst>
                  <a:ext uri="{0D108BD9-81ED-4DB2-BD59-A6C34878D82A}">
                    <a16:rowId xmlns:a16="http://schemas.microsoft.com/office/drawing/2014/main" val="10002"/>
                  </a:ext>
                </a:extLst>
              </a:tr>
              <a:tr h="586740">
                <a:tc>
                  <a:txBody>
                    <a:bodyPr/>
                    <a:lstStyle/>
                    <a:p>
                      <a:r>
                        <a:rPr lang="en-GB" dirty="0" smtClean="0"/>
                        <a:t>Statistics to support ideas</a:t>
                      </a:r>
                      <a:endParaRPr lang="en-GB" dirty="0"/>
                    </a:p>
                  </a:txBody>
                  <a:tcPr/>
                </a:tc>
                <a:tc>
                  <a:txBody>
                    <a:bodyPr/>
                    <a:lstStyle/>
                    <a:p>
                      <a:r>
                        <a:rPr lang="en-GB" dirty="0" smtClean="0"/>
                        <a:t>Repeat key ideas to ensure memory</a:t>
                      </a:r>
                      <a:endParaRPr lang="en-GB" dirty="0"/>
                    </a:p>
                  </a:txBody>
                  <a:tcPr/>
                </a:tc>
                <a:extLst>
                  <a:ext uri="{0D108BD9-81ED-4DB2-BD59-A6C34878D82A}">
                    <a16:rowId xmlns:a16="http://schemas.microsoft.com/office/drawing/2014/main" val="10003"/>
                  </a:ext>
                </a:extLst>
              </a:tr>
              <a:tr h="339937">
                <a:tc>
                  <a:txBody>
                    <a:bodyPr/>
                    <a:lstStyle/>
                    <a:p>
                      <a:r>
                        <a:rPr lang="en-GB" dirty="0" err="1" smtClean="0"/>
                        <a:t>RQs</a:t>
                      </a:r>
                      <a:endParaRPr lang="en-GB" dirty="0"/>
                    </a:p>
                  </a:txBody>
                  <a:tcPr/>
                </a:tc>
                <a:tc>
                  <a:txBody>
                    <a:bodyPr/>
                    <a:lstStyle/>
                    <a:p>
                      <a:r>
                        <a:rPr lang="en-GB" dirty="0" smtClean="0"/>
                        <a:t>Tone must suit topic</a:t>
                      </a:r>
                      <a:endParaRPr lang="en-GB" dirty="0"/>
                    </a:p>
                  </a:txBody>
                  <a:tcPr/>
                </a:tc>
                <a:extLst>
                  <a:ext uri="{0D108BD9-81ED-4DB2-BD59-A6C34878D82A}">
                    <a16:rowId xmlns:a16="http://schemas.microsoft.com/office/drawing/2014/main" val="10004"/>
                  </a:ext>
                </a:extLst>
              </a:tr>
              <a:tr h="586740">
                <a:tc>
                  <a:txBody>
                    <a:bodyPr/>
                    <a:lstStyle/>
                    <a:p>
                      <a:r>
                        <a:rPr lang="en-GB" dirty="0" smtClean="0"/>
                        <a:t>Memorable</a:t>
                      </a:r>
                      <a:r>
                        <a:rPr lang="en-GB" baseline="0" dirty="0" smtClean="0"/>
                        <a:t> phrases/</a:t>
                      </a:r>
                      <a:r>
                        <a:rPr lang="en-GB" baseline="0" dirty="0" err="1" smtClean="0"/>
                        <a:t>soundbites</a:t>
                      </a:r>
                      <a:endParaRPr lang="en-GB" dirty="0"/>
                    </a:p>
                  </a:txBody>
                  <a:tcPr/>
                </a:tc>
                <a:tc>
                  <a:txBody>
                    <a:bodyPr/>
                    <a:lstStyle/>
                    <a:p>
                      <a:r>
                        <a:rPr lang="en-GB" dirty="0" smtClean="0"/>
                        <a:t>Evidence – moulded to suit</a:t>
                      </a:r>
                      <a:endParaRPr lang="en-GB" dirty="0"/>
                    </a:p>
                  </a:txBody>
                  <a:tcPr/>
                </a:tc>
                <a:extLst>
                  <a:ext uri="{0D108BD9-81ED-4DB2-BD59-A6C34878D82A}">
                    <a16:rowId xmlns:a16="http://schemas.microsoft.com/office/drawing/2014/main" val="10005"/>
                  </a:ext>
                </a:extLst>
              </a:tr>
              <a:tr h="339937">
                <a:tc>
                  <a:txBody>
                    <a:bodyPr/>
                    <a:lstStyle/>
                    <a:p>
                      <a:r>
                        <a:rPr lang="en-GB" dirty="0" smtClean="0"/>
                        <a:t>Humour, as appropriate</a:t>
                      </a:r>
                      <a:endParaRPr lang="en-GB" dirty="0"/>
                    </a:p>
                  </a:txBody>
                  <a:tcPr/>
                </a:tc>
                <a:tc>
                  <a:txBody>
                    <a:bodyPr/>
                    <a:lstStyle/>
                    <a:p>
                      <a:r>
                        <a:rPr lang="en-GB" dirty="0" smtClean="0"/>
                        <a:t>Memorable quotations</a:t>
                      </a:r>
                      <a:endParaRPr lang="en-GB" dirty="0"/>
                    </a:p>
                  </a:txBody>
                  <a:tcPr/>
                </a:tc>
                <a:extLst>
                  <a:ext uri="{0D108BD9-81ED-4DB2-BD59-A6C34878D82A}">
                    <a16:rowId xmlns:a16="http://schemas.microsoft.com/office/drawing/2014/main" val="10006"/>
                  </a:ext>
                </a:extLst>
              </a:tr>
              <a:tr h="586740">
                <a:tc>
                  <a:txBody>
                    <a:bodyPr/>
                    <a:lstStyle/>
                    <a:p>
                      <a:r>
                        <a:rPr lang="en-GB" dirty="0" smtClean="0"/>
                        <a:t>Controversial</a:t>
                      </a:r>
                      <a:r>
                        <a:rPr lang="en-GB" baseline="0" dirty="0" smtClean="0"/>
                        <a:t> statements</a:t>
                      </a:r>
                      <a:endParaRPr lang="en-GB" dirty="0"/>
                    </a:p>
                  </a:txBody>
                  <a:tcPr/>
                </a:tc>
                <a:tc>
                  <a:txBody>
                    <a:bodyPr/>
                    <a:lstStyle/>
                    <a:p>
                      <a:r>
                        <a:rPr lang="en-GB" dirty="0" smtClean="0"/>
                        <a:t>Short stories to provide evidence</a:t>
                      </a:r>
                      <a:endParaRPr lang="en-GB" dirty="0"/>
                    </a:p>
                  </a:txBody>
                  <a:tcPr/>
                </a:tc>
                <a:extLst>
                  <a:ext uri="{0D108BD9-81ED-4DB2-BD59-A6C34878D82A}">
                    <a16:rowId xmlns:a16="http://schemas.microsoft.com/office/drawing/2014/main" val="10007"/>
                  </a:ext>
                </a:extLst>
              </a:tr>
              <a:tr h="586740">
                <a:tc>
                  <a:txBody>
                    <a:bodyPr/>
                    <a:lstStyle/>
                    <a:p>
                      <a:r>
                        <a:rPr lang="en-GB" dirty="0" smtClean="0"/>
                        <a:t>Tone appropriate to audience</a:t>
                      </a:r>
                      <a:endParaRPr lang="en-GB" dirty="0"/>
                    </a:p>
                  </a:txBody>
                  <a:tcPr/>
                </a:tc>
                <a:tc>
                  <a:txBody>
                    <a:bodyPr/>
                    <a:lstStyle/>
                    <a:p>
                      <a:r>
                        <a:rPr lang="en-GB" dirty="0" smtClean="0"/>
                        <a:t>Comments to provoke response</a:t>
                      </a:r>
                      <a:endParaRPr lang="en-GB" dirty="0"/>
                    </a:p>
                  </a:txBody>
                  <a:tcPr/>
                </a:tc>
                <a:extLst>
                  <a:ext uri="{0D108BD9-81ED-4DB2-BD59-A6C34878D82A}">
                    <a16:rowId xmlns:a16="http://schemas.microsoft.com/office/drawing/2014/main" val="10008"/>
                  </a:ext>
                </a:extLst>
              </a:tr>
            </a:tbl>
          </a:graphicData>
        </a:graphic>
      </p:graphicFrame>
      <p:cxnSp>
        <p:nvCxnSpPr>
          <p:cNvPr id="6" name="Straight Arrow Connector 5"/>
          <p:cNvCxnSpPr/>
          <p:nvPr/>
        </p:nvCxnSpPr>
        <p:spPr>
          <a:xfrm>
            <a:off x="4724400" y="3200400"/>
            <a:ext cx="1676400" cy="914400"/>
          </a:xfrm>
          <a:prstGeom prst="straightConnector1">
            <a:avLst/>
          </a:prstGeom>
          <a:ln>
            <a:solidFill>
              <a:schemeClr val="accent2">
                <a:lumMod val="75000"/>
              </a:schemeClr>
            </a:solidFill>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0043869"/>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Structure</a:t>
            </a:r>
            <a:endParaRPr lang="en-GB" dirty="0"/>
          </a:p>
        </p:txBody>
      </p:sp>
      <p:sp>
        <p:nvSpPr>
          <p:cNvPr id="3" name="Content Placeholder 2"/>
          <p:cNvSpPr>
            <a:spLocks noGrp="1"/>
          </p:cNvSpPr>
          <p:nvPr>
            <p:ph idx="1"/>
          </p:nvPr>
        </p:nvSpPr>
        <p:spPr/>
        <p:txBody>
          <a:bodyPr>
            <a:normAutofit/>
          </a:bodyPr>
          <a:lstStyle/>
          <a:p>
            <a:r>
              <a:rPr lang="en-GB" dirty="0" smtClean="0"/>
              <a:t>“ADDRESS: brief and engaging – suited to specific audience.</a:t>
            </a:r>
          </a:p>
          <a:p>
            <a:r>
              <a:rPr lang="en-GB" dirty="0" smtClean="0"/>
              <a:t>Para 1: Introduce topic – simple outline of ideas, clearly show which side you are on if needing to argue and refer to genre type at this stage.</a:t>
            </a:r>
          </a:p>
          <a:p>
            <a:r>
              <a:rPr lang="en-GB" dirty="0" smtClean="0"/>
              <a:t>MAIN BODY: at least two paragraphs of content containing opinions and focused clearly on the question asked.  WHY, HOW, WHAT.  Detail and variety.</a:t>
            </a:r>
          </a:p>
          <a:p>
            <a:r>
              <a:rPr lang="en-GB" dirty="0" smtClean="0"/>
              <a:t>SUMMARY:  recommendations and thanks – consider strong ending – RQ? Shocking fact? Statement.”</a:t>
            </a:r>
            <a:endParaRPr lang="en-GB" dirty="0"/>
          </a:p>
        </p:txBody>
      </p:sp>
    </p:spTree>
    <p:extLst>
      <p:ext uri="{BB962C8B-B14F-4D97-AF65-F5344CB8AC3E}">
        <p14:creationId xmlns:p14="http://schemas.microsoft.com/office/powerpoint/2010/main" val="11357028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Narrative arc breakdown</a:t>
            </a:r>
            <a:endParaRPr lang="en-GB" dirty="0"/>
          </a:p>
        </p:txBody>
      </p:sp>
      <p:sp>
        <p:nvSpPr>
          <p:cNvPr id="3" name="Content Placeholder 2"/>
          <p:cNvSpPr>
            <a:spLocks noGrp="1"/>
          </p:cNvSpPr>
          <p:nvPr>
            <p:ph idx="1"/>
          </p:nvPr>
        </p:nvSpPr>
        <p:spPr/>
        <p:txBody>
          <a:bodyPr/>
          <a:lstStyle/>
          <a:p>
            <a:r>
              <a:rPr lang="en-GB" dirty="0" smtClean="0"/>
              <a:t>Exposition: Establishes the </a:t>
            </a:r>
            <a:r>
              <a:rPr lang="en-GB" b="1" dirty="0" smtClean="0"/>
              <a:t>Status Quo </a:t>
            </a:r>
            <a:r>
              <a:rPr lang="en-GB" dirty="0" smtClean="0"/>
              <a:t>– the setting and the situation at the start of the story. It need not be long.  An </a:t>
            </a:r>
            <a:r>
              <a:rPr lang="en-GB" b="1" dirty="0" smtClean="0"/>
              <a:t>event</a:t>
            </a:r>
            <a:r>
              <a:rPr lang="en-GB" dirty="0" smtClean="0"/>
              <a:t> will trigger the beginning of the </a:t>
            </a:r>
          </a:p>
          <a:p>
            <a:r>
              <a:rPr lang="en-GB" b="1" dirty="0" smtClean="0"/>
              <a:t>Rising Action. </a:t>
            </a:r>
            <a:r>
              <a:rPr lang="en-GB" dirty="0" smtClean="0"/>
              <a:t>From this point until the </a:t>
            </a:r>
            <a:r>
              <a:rPr lang="en-GB" b="1" dirty="0" smtClean="0"/>
              <a:t>crisis</a:t>
            </a:r>
            <a:r>
              <a:rPr lang="en-GB" dirty="0" smtClean="0"/>
              <a:t>, a number of further scenarios are explored leading to the point of no return. Once the crisis has happened we enter the</a:t>
            </a:r>
          </a:p>
          <a:p>
            <a:r>
              <a:rPr lang="en-GB" b="1" dirty="0" smtClean="0"/>
              <a:t>Falling Action </a:t>
            </a:r>
            <a:r>
              <a:rPr lang="en-GB" dirty="0" smtClean="0"/>
              <a:t>as the tension dissipates and the story runs out towards a </a:t>
            </a:r>
          </a:p>
          <a:p>
            <a:r>
              <a:rPr lang="en-GB" b="1" dirty="0" smtClean="0"/>
              <a:t>Resolution </a:t>
            </a:r>
            <a:r>
              <a:rPr lang="en-GB" dirty="0" smtClean="0"/>
              <a:t>which will introduce a new Status Quo a the end of the story.</a:t>
            </a:r>
            <a:endParaRPr lang="en-GB" b="1" dirty="0"/>
          </a:p>
        </p:txBody>
      </p:sp>
      <p:pic>
        <p:nvPicPr>
          <p:cNvPr id="4" name="Picture 3"/>
          <p:cNvPicPr>
            <a:picLocks noChangeAspect="1"/>
          </p:cNvPicPr>
          <p:nvPr/>
        </p:nvPicPr>
        <p:blipFill>
          <a:blip r:embed="rId2"/>
          <a:stretch>
            <a:fillRect/>
          </a:stretch>
        </p:blipFill>
        <p:spPr>
          <a:xfrm>
            <a:off x="8321921" y="193530"/>
            <a:ext cx="1470776" cy="1497158"/>
          </a:xfrm>
          <a:prstGeom prst="rect">
            <a:avLst/>
          </a:prstGeom>
        </p:spPr>
      </p:pic>
    </p:spTree>
    <p:extLst>
      <p:ext uri="{BB962C8B-B14F-4D97-AF65-F5344CB8AC3E}">
        <p14:creationId xmlns:p14="http://schemas.microsoft.com/office/powerpoint/2010/main" val="1334779004"/>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Let’s listen</a:t>
            </a:r>
            <a:endParaRPr lang="en-GB" dirty="0"/>
          </a:p>
        </p:txBody>
      </p:sp>
      <p:sp>
        <p:nvSpPr>
          <p:cNvPr id="3" name="Content Placeholder 2"/>
          <p:cNvSpPr>
            <a:spLocks noGrp="1"/>
          </p:cNvSpPr>
          <p:nvPr>
            <p:ph idx="1"/>
          </p:nvPr>
        </p:nvSpPr>
        <p:spPr/>
        <p:txBody>
          <a:bodyPr>
            <a:normAutofit/>
          </a:bodyPr>
          <a:lstStyle/>
          <a:p>
            <a:r>
              <a:rPr lang="en-GB" dirty="0" smtClean="0"/>
              <a:t>Write a speech to be delivered to Michael Gove in which you try to persuade him to reinstate compulsory work experience at age 16.</a:t>
            </a:r>
          </a:p>
          <a:p>
            <a:endParaRPr lang="en-GB" dirty="0" smtClean="0"/>
          </a:p>
          <a:p>
            <a:r>
              <a:rPr lang="en-GB" dirty="0" smtClean="0"/>
              <a:t>I hope my class will forgive me…</a:t>
            </a:r>
          </a:p>
          <a:p>
            <a:endParaRPr lang="en-GB" dirty="0" smtClean="0"/>
          </a:p>
          <a:p>
            <a:r>
              <a:rPr lang="en-GB" dirty="0" smtClean="0"/>
              <a:t>Is this persuasive?  Is it clearly structured and focused?  What comments would you make about structure?</a:t>
            </a:r>
          </a:p>
          <a:p>
            <a:endParaRPr lang="en-GB" dirty="0"/>
          </a:p>
        </p:txBody>
      </p:sp>
      <p:pic>
        <p:nvPicPr>
          <p:cNvPr id="4" name="GOVE_SPEECH.mp3">
            <a:hlinkClick r:id="" action="ppaction://media"/>
          </p:cNvPr>
          <p:cNvPicPr>
            <a:picLocks noRot="1" noChangeAspect="1"/>
          </p:cNvPicPr>
          <p:nvPr>
            <a:audioFile r:link="rId1"/>
          </p:nvPr>
        </p:nvPicPr>
        <p:blipFill>
          <a:blip r:embed="rId3" cstate="print"/>
          <a:stretch>
            <a:fillRect/>
          </a:stretch>
        </p:blipFill>
        <p:spPr>
          <a:xfrm>
            <a:off x="5486400" y="5410200"/>
            <a:ext cx="304800" cy="304800"/>
          </a:xfrm>
          <a:prstGeom prst="rect">
            <a:avLst/>
          </a:prstGeom>
        </p:spPr>
      </p:pic>
    </p:spTree>
    <p:extLst>
      <p:ext uri="{BB962C8B-B14F-4D97-AF65-F5344CB8AC3E}">
        <p14:creationId xmlns:p14="http://schemas.microsoft.com/office/powerpoint/2010/main" val="208719959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88661"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Remember - </a:t>
            </a:r>
            <a:endParaRPr lang="en-GB" dirty="0"/>
          </a:p>
        </p:txBody>
      </p:sp>
      <p:sp>
        <p:nvSpPr>
          <p:cNvPr id="3" name="Content Placeholder 2"/>
          <p:cNvSpPr>
            <a:spLocks noGrp="1"/>
          </p:cNvSpPr>
          <p:nvPr>
            <p:ph idx="1"/>
          </p:nvPr>
        </p:nvSpPr>
        <p:spPr/>
        <p:txBody>
          <a:bodyPr>
            <a:normAutofit/>
          </a:bodyPr>
          <a:lstStyle/>
          <a:p>
            <a:r>
              <a:rPr lang="en-GB" dirty="0" smtClean="0"/>
              <a:t>You hear speeches every day at school.</a:t>
            </a:r>
          </a:p>
          <a:p>
            <a:r>
              <a:rPr lang="en-GB" dirty="0" smtClean="0"/>
              <a:t>Try to consider how natural your writing will sound.</a:t>
            </a:r>
          </a:p>
          <a:p>
            <a:r>
              <a:rPr lang="en-GB" dirty="0" smtClean="0"/>
              <a:t>Will this sound like a speech? -  Have you ever heard a student stand up and say </a:t>
            </a:r>
            <a:r>
              <a:rPr lang="en-GB" i="1" dirty="0" smtClean="0"/>
              <a:t>“good morning ladies and gentlemen students of my class”? </a:t>
            </a:r>
            <a:r>
              <a:rPr lang="en-GB" dirty="0" smtClean="0"/>
              <a:t>– I have read it.</a:t>
            </a:r>
          </a:p>
          <a:p>
            <a:r>
              <a:rPr lang="en-GB" dirty="0" smtClean="0"/>
              <a:t>When practising, read the result aloud to work on your style.</a:t>
            </a:r>
            <a:endParaRPr lang="en-GB" dirty="0"/>
          </a:p>
        </p:txBody>
      </p:sp>
    </p:spTree>
    <p:extLst>
      <p:ext uri="{BB962C8B-B14F-4D97-AF65-F5344CB8AC3E}">
        <p14:creationId xmlns:p14="http://schemas.microsoft.com/office/powerpoint/2010/main" val="655375470"/>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REVIEW</a:t>
            </a:r>
            <a:endParaRPr lang="en-GB" dirty="0"/>
          </a:p>
        </p:txBody>
      </p:sp>
      <p:sp>
        <p:nvSpPr>
          <p:cNvPr id="3" name="Content Placeholder 2"/>
          <p:cNvSpPr>
            <a:spLocks noGrp="1"/>
          </p:cNvSpPr>
          <p:nvPr>
            <p:ph idx="1"/>
          </p:nvPr>
        </p:nvSpPr>
        <p:spPr/>
        <p:txBody>
          <a:bodyPr>
            <a:normAutofit/>
          </a:bodyPr>
          <a:lstStyle/>
          <a:p>
            <a:r>
              <a:rPr lang="en-GB" dirty="0" smtClean="0"/>
              <a:t>To look back over something – an event or a piece of literature or music… even a meal!</a:t>
            </a:r>
          </a:p>
          <a:p>
            <a:r>
              <a:rPr lang="en-GB" dirty="0" smtClean="0"/>
              <a:t>Purpose – to provide information and also to pass value judgement.</a:t>
            </a:r>
          </a:p>
          <a:p>
            <a:r>
              <a:rPr lang="en-GB" dirty="0" smtClean="0"/>
              <a:t>Tone – subjective and personal – 1</a:t>
            </a:r>
            <a:r>
              <a:rPr lang="en-GB" baseline="30000" dirty="0" smtClean="0"/>
              <a:t>st</a:t>
            </a:r>
            <a:r>
              <a:rPr lang="en-GB" dirty="0" smtClean="0"/>
              <a:t> person if necessary</a:t>
            </a:r>
          </a:p>
          <a:p>
            <a:r>
              <a:rPr lang="en-GB" dirty="0" smtClean="0"/>
              <a:t>Opinion – need not be conventional, but must be clear.  </a:t>
            </a:r>
          </a:p>
          <a:p>
            <a:r>
              <a:rPr lang="en-GB" dirty="0" smtClean="0"/>
              <a:t>Requires a range of vocabulary to make the point clear.</a:t>
            </a:r>
            <a:endParaRPr lang="en-GB" dirty="0"/>
          </a:p>
        </p:txBody>
      </p:sp>
    </p:spTree>
    <p:extLst>
      <p:ext uri="{BB962C8B-B14F-4D97-AF65-F5344CB8AC3E}">
        <p14:creationId xmlns:p14="http://schemas.microsoft.com/office/powerpoint/2010/main" val="2928354610"/>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ular Callout 3"/>
          <p:cNvSpPr/>
          <p:nvPr/>
        </p:nvSpPr>
        <p:spPr>
          <a:xfrm>
            <a:off x="2590800" y="2057400"/>
            <a:ext cx="1524000" cy="16764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inspiring</a:t>
            </a:r>
          </a:p>
        </p:txBody>
      </p:sp>
      <p:sp>
        <p:nvSpPr>
          <p:cNvPr id="5" name="Rounded Rectangular Callout 4"/>
          <p:cNvSpPr/>
          <p:nvPr/>
        </p:nvSpPr>
        <p:spPr>
          <a:xfrm>
            <a:off x="6351973" y="4873841"/>
            <a:ext cx="1676400" cy="16764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Entertaining</a:t>
            </a:r>
          </a:p>
          <a:p>
            <a:pPr algn="ctr"/>
            <a:r>
              <a:rPr lang="en-GB" dirty="0"/>
              <a:t>accomplished</a:t>
            </a:r>
          </a:p>
        </p:txBody>
      </p:sp>
      <p:sp>
        <p:nvSpPr>
          <p:cNvPr id="6" name="Rounded Rectangular Callout 5"/>
          <p:cNvSpPr/>
          <p:nvPr/>
        </p:nvSpPr>
        <p:spPr>
          <a:xfrm>
            <a:off x="4191000" y="457200"/>
            <a:ext cx="1524000" cy="16764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Hollow</a:t>
            </a:r>
          </a:p>
          <a:p>
            <a:pPr algn="ctr"/>
            <a:r>
              <a:rPr lang="en-GB" dirty="0"/>
              <a:t>Flat</a:t>
            </a:r>
          </a:p>
          <a:p>
            <a:pPr algn="ctr"/>
            <a:r>
              <a:rPr lang="en-GB" dirty="0"/>
              <a:t>dull</a:t>
            </a:r>
          </a:p>
        </p:txBody>
      </p:sp>
      <p:sp>
        <p:nvSpPr>
          <p:cNvPr id="7" name="Rounded Rectangular Callout 6"/>
          <p:cNvSpPr/>
          <p:nvPr/>
        </p:nvSpPr>
        <p:spPr>
          <a:xfrm>
            <a:off x="1676400" y="76200"/>
            <a:ext cx="1600200" cy="16764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Mesmerising</a:t>
            </a:r>
          </a:p>
          <a:p>
            <a:pPr algn="ctr"/>
            <a:r>
              <a:rPr lang="en-GB" dirty="0"/>
              <a:t>Absorbing</a:t>
            </a:r>
          </a:p>
          <a:p>
            <a:pPr algn="ctr"/>
            <a:r>
              <a:rPr lang="en-GB" dirty="0"/>
              <a:t>compelling</a:t>
            </a:r>
          </a:p>
        </p:txBody>
      </p:sp>
      <p:sp>
        <p:nvSpPr>
          <p:cNvPr id="8" name="Rounded Rectangular Callout 7"/>
          <p:cNvSpPr/>
          <p:nvPr/>
        </p:nvSpPr>
        <p:spPr>
          <a:xfrm>
            <a:off x="5410200" y="2514600"/>
            <a:ext cx="1524000" cy="16764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Glorious</a:t>
            </a:r>
          </a:p>
          <a:p>
            <a:pPr algn="ctr"/>
            <a:r>
              <a:rPr lang="en-GB" dirty="0"/>
              <a:t>Ravishing</a:t>
            </a:r>
          </a:p>
          <a:p>
            <a:pPr algn="ctr"/>
            <a:r>
              <a:rPr lang="en-GB" dirty="0"/>
              <a:t>wonderful</a:t>
            </a:r>
          </a:p>
        </p:txBody>
      </p:sp>
      <p:sp>
        <p:nvSpPr>
          <p:cNvPr id="9" name="Rounded Rectangular Callout 8"/>
          <p:cNvSpPr/>
          <p:nvPr/>
        </p:nvSpPr>
        <p:spPr>
          <a:xfrm>
            <a:off x="1866530" y="4267200"/>
            <a:ext cx="1524000" cy="16764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Awesome</a:t>
            </a:r>
          </a:p>
          <a:p>
            <a:pPr algn="ctr"/>
            <a:r>
              <a:rPr lang="en-GB" dirty="0"/>
              <a:t>enthralling</a:t>
            </a:r>
          </a:p>
        </p:txBody>
      </p:sp>
      <p:sp>
        <p:nvSpPr>
          <p:cNvPr id="10" name="Rounded Rectangular Callout 9"/>
          <p:cNvSpPr/>
          <p:nvPr/>
        </p:nvSpPr>
        <p:spPr>
          <a:xfrm>
            <a:off x="8763000" y="4876800"/>
            <a:ext cx="1524000" cy="16764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Frustrating</a:t>
            </a:r>
          </a:p>
          <a:p>
            <a:pPr algn="ctr"/>
            <a:r>
              <a:rPr lang="en-GB" dirty="0"/>
              <a:t>irritating</a:t>
            </a:r>
          </a:p>
        </p:txBody>
      </p:sp>
      <p:sp>
        <p:nvSpPr>
          <p:cNvPr id="11" name="Rounded Rectangular Callout 10"/>
          <p:cNvSpPr/>
          <p:nvPr/>
        </p:nvSpPr>
        <p:spPr>
          <a:xfrm>
            <a:off x="6324600" y="304800"/>
            <a:ext cx="1676400" cy="16764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unconvincing</a:t>
            </a:r>
          </a:p>
        </p:txBody>
      </p:sp>
      <p:sp>
        <p:nvSpPr>
          <p:cNvPr id="12" name="Rounded Rectangular Callout 11"/>
          <p:cNvSpPr/>
          <p:nvPr/>
        </p:nvSpPr>
        <p:spPr>
          <a:xfrm>
            <a:off x="3962400" y="4724400"/>
            <a:ext cx="1524000" cy="16764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Woeful</a:t>
            </a:r>
          </a:p>
          <a:p>
            <a:pPr algn="ctr"/>
            <a:r>
              <a:rPr lang="en-GB" dirty="0"/>
              <a:t>Appalling</a:t>
            </a:r>
          </a:p>
          <a:p>
            <a:pPr algn="ctr"/>
            <a:r>
              <a:rPr lang="en-GB" dirty="0"/>
              <a:t>dismal</a:t>
            </a:r>
          </a:p>
        </p:txBody>
      </p:sp>
      <p:sp>
        <p:nvSpPr>
          <p:cNvPr id="13" name="Rounded Rectangular Callout 12"/>
          <p:cNvSpPr/>
          <p:nvPr/>
        </p:nvSpPr>
        <p:spPr>
          <a:xfrm>
            <a:off x="7848600" y="2641107"/>
            <a:ext cx="1524000" cy="16764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Thrilling</a:t>
            </a:r>
          </a:p>
          <a:p>
            <a:pPr algn="ctr"/>
            <a:r>
              <a:rPr lang="en-GB" dirty="0"/>
              <a:t>Exhilarating</a:t>
            </a:r>
          </a:p>
          <a:p>
            <a:pPr algn="ctr"/>
            <a:r>
              <a:rPr lang="en-GB" dirty="0"/>
              <a:t>exciting</a:t>
            </a:r>
          </a:p>
        </p:txBody>
      </p:sp>
      <p:sp>
        <p:nvSpPr>
          <p:cNvPr id="14" name="Rounded Rectangular Callout 13"/>
          <p:cNvSpPr/>
          <p:nvPr/>
        </p:nvSpPr>
        <p:spPr>
          <a:xfrm>
            <a:off x="8686800" y="191610"/>
            <a:ext cx="1676400" cy="16764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Monotonous</a:t>
            </a:r>
          </a:p>
          <a:p>
            <a:pPr algn="ctr"/>
            <a:r>
              <a:rPr lang="en-GB" dirty="0"/>
              <a:t>Slow-moving</a:t>
            </a:r>
          </a:p>
        </p:txBody>
      </p:sp>
    </p:spTree>
    <p:extLst>
      <p:ext uri="{BB962C8B-B14F-4D97-AF65-F5344CB8AC3E}">
        <p14:creationId xmlns:p14="http://schemas.microsoft.com/office/powerpoint/2010/main" val="2659500062"/>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Audience</a:t>
            </a:r>
            <a:endParaRPr lang="en-GB" dirty="0"/>
          </a:p>
        </p:txBody>
      </p:sp>
      <p:sp>
        <p:nvSpPr>
          <p:cNvPr id="3" name="Content Placeholder 2"/>
          <p:cNvSpPr>
            <a:spLocks noGrp="1"/>
          </p:cNvSpPr>
          <p:nvPr>
            <p:ph idx="1"/>
          </p:nvPr>
        </p:nvSpPr>
        <p:spPr/>
        <p:txBody>
          <a:bodyPr/>
          <a:lstStyle/>
          <a:p>
            <a:r>
              <a:rPr lang="en-GB" dirty="0" smtClean="0"/>
              <a:t>As usual, check the audience to establish tone – A CD review in a teen magazine will be a lot less formal than a review of the same CD in a national newspaper.</a:t>
            </a:r>
            <a:endParaRPr lang="en-GB" dirty="0"/>
          </a:p>
        </p:txBody>
      </p:sp>
    </p:spTree>
    <p:extLst>
      <p:ext uri="{BB962C8B-B14F-4D97-AF65-F5344CB8AC3E}">
        <p14:creationId xmlns:p14="http://schemas.microsoft.com/office/powerpoint/2010/main" val="2088056189"/>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CONTENTS</a:t>
            </a:r>
            <a:endParaRPr lang="en-GB" dirty="0"/>
          </a:p>
        </p:txBody>
      </p:sp>
      <p:sp>
        <p:nvSpPr>
          <p:cNvPr id="3" name="Content Placeholder 2"/>
          <p:cNvSpPr>
            <a:spLocks noGrp="1"/>
          </p:cNvSpPr>
          <p:nvPr>
            <p:ph idx="1"/>
          </p:nvPr>
        </p:nvSpPr>
        <p:spPr/>
        <p:txBody>
          <a:bodyPr/>
          <a:lstStyle/>
          <a:p>
            <a:r>
              <a:rPr lang="en-GB" dirty="0" smtClean="0"/>
              <a:t>EVENT reviewed – clearly established</a:t>
            </a:r>
          </a:p>
          <a:p>
            <a:r>
              <a:rPr lang="en-GB" dirty="0" smtClean="0"/>
              <a:t>What happened/What is it?</a:t>
            </a:r>
          </a:p>
          <a:p>
            <a:r>
              <a:rPr lang="en-GB" dirty="0" smtClean="0"/>
              <a:t>Who was involved – were they good?</a:t>
            </a:r>
          </a:p>
          <a:p>
            <a:r>
              <a:rPr lang="en-GB" dirty="0" smtClean="0"/>
              <a:t>Where was this taking place? – comment on surroundings, atmosphere, crowd response…</a:t>
            </a:r>
          </a:p>
          <a:p>
            <a:r>
              <a:rPr lang="en-GB" dirty="0" smtClean="0"/>
              <a:t>What really stood out – SFX, makeup, quality of individual performance…</a:t>
            </a:r>
          </a:p>
          <a:p>
            <a:r>
              <a:rPr lang="en-GB" dirty="0" smtClean="0"/>
              <a:t>Would you recommend it/did you enjoy it?</a:t>
            </a:r>
            <a:endParaRPr lang="en-GB" dirty="0"/>
          </a:p>
        </p:txBody>
      </p:sp>
    </p:spTree>
    <p:extLst>
      <p:ext uri="{BB962C8B-B14F-4D97-AF65-F5344CB8AC3E}">
        <p14:creationId xmlns:p14="http://schemas.microsoft.com/office/powerpoint/2010/main" val="4224149268"/>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What are the strengths of this review opening?</a:t>
            </a:r>
            <a:endParaRPr lang="en-GB" dirty="0"/>
          </a:p>
        </p:txBody>
      </p:sp>
      <p:sp>
        <p:nvSpPr>
          <p:cNvPr id="3" name="Content Placeholder 2"/>
          <p:cNvSpPr>
            <a:spLocks noGrp="1"/>
          </p:cNvSpPr>
          <p:nvPr>
            <p:ph idx="1"/>
          </p:nvPr>
        </p:nvSpPr>
        <p:spPr/>
        <p:txBody>
          <a:bodyPr>
            <a:normAutofit fontScale="77500" lnSpcReduction="20000"/>
          </a:bodyPr>
          <a:lstStyle/>
          <a:p>
            <a:pPr>
              <a:buNone/>
            </a:pPr>
            <a:r>
              <a:rPr lang="en-GB" sz="3400" dirty="0"/>
              <a:t>Stephanie Meyer, author of the highly celebrated </a:t>
            </a:r>
            <a:r>
              <a:rPr lang="en-GB" sz="3400" dirty="0" err="1"/>
              <a:t>Twighlight</a:t>
            </a:r>
            <a:r>
              <a:rPr lang="en-GB" sz="3400" dirty="0"/>
              <a:t> novels, has had fans eagerly awaiting the second instalment. The question on everyone’s lips is: “Has she managed to exceed her original, if somewhat mediocre, tales?” </a:t>
            </a:r>
          </a:p>
          <a:p>
            <a:pPr>
              <a:buNone/>
            </a:pPr>
            <a:r>
              <a:rPr lang="en-GB" sz="3400" dirty="0"/>
              <a:t> In my opinion, she has not.</a:t>
            </a:r>
          </a:p>
          <a:p>
            <a:pPr>
              <a:buNone/>
            </a:pPr>
            <a:r>
              <a:rPr lang="en-GB" sz="3400" dirty="0"/>
              <a:t>In the introduction to “The short second life of </a:t>
            </a:r>
            <a:r>
              <a:rPr lang="en-GB" sz="3400" dirty="0" err="1"/>
              <a:t>Bree</a:t>
            </a:r>
            <a:r>
              <a:rPr lang="en-GB" sz="3400" dirty="0"/>
              <a:t> Tanner”, she caused a surge of anticipation by suggesting that in this novel she has “stepped into the shoes of… a real vampire – a hunter, a monster”.  Any readers frustrated by the mundane events in the </a:t>
            </a:r>
            <a:r>
              <a:rPr lang="en-GB" sz="3400" dirty="0" err="1"/>
              <a:t>Twighlight</a:t>
            </a:r>
            <a:r>
              <a:rPr lang="en-GB" sz="3400" dirty="0"/>
              <a:t> books –vampires who drive Volvos and give each other kind and thoughtful gifts – might be tempted to perk up.  Sadly it’s a fruitless hope.</a:t>
            </a:r>
          </a:p>
          <a:p>
            <a:pPr>
              <a:buNone/>
            </a:pPr>
            <a:r>
              <a:rPr lang="en-GB" sz="3400" dirty="0"/>
              <a:t>…We are promised an untamed, unethical, teenage protagonist, but what we get is BREE!</a:t>
            </a:r>
          </a:p>
          <a:p>
            <a:pPr>
              <a:buNone/>
            </a:pPr>
            <a:endParaRPr lang="en-GB" dirty="0"/>
          </a:p>
        </p:txBody>
      </p:sp>
    </p:spTree>
    <p:extLst>
      <p:ext uri="{BB962C8B-B14F-4D97-AF65-F5344CB8AC3E}">
        <p14:creationId xmlns:p14="http://schemas.microsoft.com/office/powerpoint/2010/main" val="3991230893"/>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did you notice?</a:t>
            </a:r>
            <a:endParaRPr lang="en-GB" dirty="0"/>
          </a:p>
        </p:txBody>
      </p:sp>
      <p:sp>
        <p:nvSpPr>
          <p:cNvPr id="3" name="Content Placeholder 2"/>
          <p:cNvSpPr>
            <a:spLocks noGrp="1"/>
          </p:cNvSpPr>
          <p:nvPr>
            <p:ph idx="1"/>
          </p:nvPr>
        </p:nvSpPr>
        <p:spPr/>
        <p:txBody>
          <a:bodyPr/>
          <a:lstStyle/>
          <a:p>
            <a:r>
              <a:rPr lang="en-GB" dirty="0" smtClean="0"/>
              <a:t>Opinion?</a:t>
            </a:r>
          </a:p>
          <a:p>
            <a:r>
              <a:rPr lang="en-GB" dirty="0" smtClean="0"/>
              <a:t>Supporting evidence?</a:t>
            </a:r>
          </a:p>
          <a:p>
            <a:r>
              <a:rPr lang="en-GB" dirty="0" smtClean="0"/>
              <a:t>Use of a wide and interesting vocabulary?</a:t>
            </a:r>
          </a:p>
          <a:p>
            <a:r>
              <a:rPr lang="en-GB" dirty="0" smtClean="0"/>
              <a:t>A range of punctuation?</a:t>
            </a:r>
          </a:p>
          <a:p>
            <a:r>
              <a:rPr lang="en-GB" dirty="0" smtClean="0"/>
              <a:t>Sentence structure deliberately varied for effect?</a:t>
            </a:r>
            <a:endParaRPr lang="en-GB" dirty="0"/>
          </a:p>
        </p:txBody>
      </p:sp>
    </p:spTree>
    <p:extLst>
      <p:ext uri="{BB962C8B-B14F-4D97-AF65-F5344CB8AC3E}">
        <p14:creationId xmlns:p14="http://schemas.microsoft.com/office/powerpoint/2010/main" val="2869989051"/>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Newspapers</a:t>
            </a:r>
            <a:endParaRPr lang="en-GB" dirty="0"/>
          </a:p>
        </p:txBody>
      </p:sp>
      <p:sp>
        <p:nvSpPr>
          <p:cNvPr id="3" name="Content Placeholder 2"/>
          <p:cNvSpPr>
            <a:spLocks noGrp="1"/>
          </p:cNvSpPr>
          <p:nvPr>
            <p:ph idx="1"/>
          </p:nvPr>
        </p:nvSpPr>
        <p:spPr/>
        <p:txBody>
          <a:bodyPr>
            <a:normAutofit fontScale="92500" lnSpcReduction="20000"/>
          </a:bodyPr>
          <a:lstStyle/>
          <a:p>
            <a:r>
              <a:rPr lang="en-GB" dirty="0" smtClean="0"/>
              <a:t>We often tell you to read newspapers…</a:t>
            </a:r>
          </a:p>
          <a:p>
            <a:endParaRPr lang="en-GB" dirty="0" smtClean="0"/>
          </a:p>
          <a:p>
            <a:r>
              <a:rPr lang="en-GB" dirty="0" smtClean="0"/>
              <a:t>Papers are full of reviews – especially at the weekend.</a:t>
            </a:r>
          </a:p>
          <a:p>
            <a:endParaRPr lang="en-GB" dirty="0" smtClean="0"/>
          </a:p>
          <a:p>
            <a:r>
              <a:rPr lang="en-GB" dirty="0" smtClean="0"/>
              <a:t>Read a selection of these and get used to discussing them with your friends and colleagues to help you notice the style.</a:t>
            </a:r>
          </a:p>
          <a:p>
            <a:r>
              <a:rPr lang="en-GB" dirty="0">
                <a:hlinkClick r:id="rId2"/>
              </a:rPr>
              <a:t>http://</a:t>
            </a:r>
            <a:r>
              <a:rPr lang="en-GB" dirty="0" smtClean="0">
                <a:hlinkClick r:id="rId2"/>
              </a:rPr>
              <a:t>www.nme.com/reviews/david-bowie/16363</a:t>
            </a:r>
            <a:endParaRPr lang="en-GB" dirty="0" smtClean="0"/>
          </a:p>
          <a:p>
            <a:r>
              <a:rPr lang="en-GB">
                <a:hlinkClick r:id="rId3"/>
              </a:rPr>
              <a:t>http://</a:t>
            </a:r>
            <a:r>
              <a:rPr lang="en-GB" smtClean="0">
                <a:hlinkClick r:id="rId3"/>
              </a:rPr>
              <a:t>www.theguardian.com/music/2016/jan/10/david-bowie-blackstar-review-jazz-group</a:t>
            </a:r>
            <a:endParaRPr lang="en-GB" smtClean="0"/>
          </a:p>
          <a:p>
            <a:endParaRPr lang="en-GB" dirty="0" smtClean="0"/>
          </a:p>
          <a:p>
            <a:r>
              <a:rPr lang="en-GB" dirty="0" smtClean="0"/>
              <a:t>Disagree?  Write your own review as a response.</a:t>
            </a:r>
            <a:endParaRPr lang="en-GB" dirty="0"/>
          </a:p>
        </p:txBody>
      </p:sp>
    </p:spTree>
    <p:extLst>
      <p:ext uri="{BB962C8B-B14F-4D97-AF65-F5344CB8AC3E}">
        <p14:creationId xmlns:p14="http://schemas.microsoft.com/office/powerpoint/2010/main" val="2786474761"/>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Articles and Leaflets</a:t>
            </a:r>
            <a:endParaRPr lang="en-GB" dirty="0"/>
          </a:p>
        </p:txBody>
      </p:sp>
      <p:sp>
        <p:nvSpPr>
          <p:cNvPr id="3" name="Subtitle 2"/>
          <p:cNvSpPr>
            <a:spLocks noGrp="1"/>
          </p:cNvSpPr>
          <p:nvPr>
            <p:ph type="subTitle" idx="1"/>
          </p:nvPr>
        </p:nvSpPr>
        <p:spPr/>
        <p:txBody>
          <a:bodyPr/>
          <a:lstStyle/>
          <a:p>
            <a:fld id="{13F13CA8-F4CB-410D-A8CD-563776DE222D}" type="datetime2">
              <a:rPr lang="en-GB" smtClean="0"/>
              <a:t>Wednesday, 01 May 2019</a:t>
            </a:fld>
            <a:endParaRPr lang="en-GB" dirty="0"/>
          </a:p>
        </p:txBody>
      </p:sp>
    </p:spTree>
    <p:extLst>
      <p:ext uri="{BB962C8B-B14F-4D97-AF65-F5344CB8AC3E}">
        <p14:creationId xmlns:p14="http://schemas.microsoft.com/office/powerpoint/2010/main" val="39336016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 practice</a:t>
            </a:r>
            <a:endParaRPr lang="en-GB" dirty="0"/>
          </a:p>
        </p:txBody>
      </p:sp>
      <p:sp>
        <p:nvSpPr>
          <p:cNvPr id="5" name="Content Placeholder 4"/>
          <p:cNvSpPr>
            <a:spLocks noGrp="1"/>
          </p:cNvSpPr>
          <p:nvPr>
            <p:ph idx="1"/>
          </p:nvPr>
        </p:nvSpPr>
        <p:spPr/>
        <p:txBody>
          <a:bodyPr>
            <a:normAutofit lnSpcReduction="10000"/>
          </a:bodyPr>
          <a:lstStyle/>
          <a:p>
            <a:r>
              <a:rPr lang="en-GB" dirty="0" smtClean="0"/>
              <a:t>Open your anthologies at Kate Chopin’s short story: </a:t>
            </a:r>
            <a:r>
              <a:rPr lang="en-GB" dirty="0" smtClean="0">
                <a:hlinkClick r:id="rId2"/>
              </a:rPr>
              <a:t>The Story of an hour</a:t>
            </a:r>
            <a:r>
              <a:rPr lang="en-GB" dirty="0" smtClean="0"/>
              <a:t>.</a:t>
            </a:r>
          </a:p>
          <a:p>
            <a:r>
              <a:rPr lang="en-GB" dirty="0" smtClean="0"/>
              <a:t>The title alone tells us that this is a compact and taut piece of work and we imagine a new </a:t>
            </a:r>
            <a:r>
              <a:rPr lang="en-GB" dirty="0"/>
              <a:t>s</a:t>
            </a:r>
            <a:r>
              <a:rPr lang="en-GB" dirty="0" smtClean="0"/>
              <a:t>tatus quo emerging after an hour of real time.</a:t>
            </a:r>
          </a:p>
          <a:p>
            <a:r>
              <a:rPr lang="en-GB" dirty="0" smtClean="0"/>
              <a:t>In pairs, annotate to show the narrative arc and the 3 act structure of this story.</a:t>
            </a:r>
          </a:p>
          <a:p>
            <a:r>
              <a:rPr lang="en-GB" dirty="0" smtClean="0"/>
              <a:t>What do you notice about the respective length of the sections?</a:t>
            </a:r>
          </a:p>
          <a:p>
            <a:r>
              <a:rPr lang="en-GB" dirty="0" smtClean="0"/>
              <a:t>Now highlight the areas of the text which are not concerned with narrative progress – the description and the set ups. What do you notice? </a:t>
            </a:r>
            <a:endParaRPr lang="en-GB" dirty="0"/>
          </a:p>
        </p:txBody>
      </p:sp>
    </p:spTree>
    <p:extLst>
      <p:ext uri="{BB962C8B-B14F-4D97-AF65-F5344CB8AC3E}">
        <p14:creationId xmlns:p14="http://schemas.microsoft.com/office/powerpoint/2010/main" val="460646741"/>
      </p:ext>
    </p:extLst>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Article</a:t>
            </a:r>
            <a:endParaRPr lang="en-GB" dirty="0"/>
          </a:p>
        </p:txBody>
      </p:sp>
      <p:sp>
        <p:nvSpPr>
          <p:cNvPr id="3" name="Content Placeholder 2"/>
          <p:cNvSpPr>
            <a:spLocks noGrp="1"/>
          </p:cNvSpPr>
          <p:nvPr>
            <p:ph idx="1"/>
          </p:nvPr>
        </p:nvSpPr>
        <p:spPr/>
        <p:txBody>
          <a:bodyPr/>
          <a:lstStyle/>
          <a:p>
            <a:r>
              <a:rPr lang="en-GB" dirty="0" smtClean="0"/>
              <a:t>A piece of writing to convey information to a designated group of people.</a:t>
            </a:r>
          </a:p>
          <a:p>
            <a:r>
              <a:rPr lang="en-GB" dirty="0" smtClean="0"/>
              <a:t>A piece of writing with a specific purpose:  entertain, inform or persuade, for example.</a:t>
            </a:r>
          </a:p>
          <a:p>
            <a:endParaRPr lang="en-GB" dirty="0"/>
          </a:p>
          <a:p>
            <a:r>
              <a:rPr lang="en-GB" dirty="0" smtClean="0"/>
              <a:t>Formality of writing will vary depending on the audience.</a:t>
            </a:r>
            <a:endParaRPr lang="en-GB" dirty="0"/>
          </a:p>
        </p:txBody>
      </p:sp>
    </p:spTree>
    <p:extLst>
      <p:ext uri="{BB962C8B-B14F-4D97-AF65-F5344CB8AC3E}">
        <p14:creationId xmlns:p14="http://schemas.microsoft.com/office/powerpoint/2010/main" val="572577581"/>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do I make it interesting?”</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38926885"/>
              </p:ext>
            </p:extLst>
          </p:nvPr>
        </p:nvGraphicFramePr>
        <p:xfrm>
          <a:off x="3009900" y="2286000"/>
          <a:ext cx="77724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8760296" y="2636912"/>
            <a:ext cx="1656184" cy="923330"/>
          </a:xfrm>
          <a:prstGeom prst="rect">
            <a:avLst/>
          </a:prstGeom>
          <a:noFill/>
        </p:spPr>
        <p:txBody>
          <a:bodyPr wrap="square" rtlCol="0">
            <a:spAutoFit/>
          </a:bodyPr>
          <a:lstStyle/>
          <a:p>
            <a:r>
              <a:rPr lang="en-GB" dirty="0"/>
              <a:t>What others can you think of?</a:t>
            </a:r>
          </a:p>
        </p:txBody>
      </p:sp>
    </p:spTree>
    <p:extLst>
      <p:ext uri="{BB962C8B-B14F-4D97-AF65-F5344CB8AC3E}">
        <p14:creationId xmlns:p14="http://schemas.microsoft.com/office/powerpoint/2010/main" val="3339887230"/>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Approach</a:t>
            </a:r>
            <a:endParaRPr lang="en-GB" dirty="0"/>
          </a:p>
        </p:txBody>
      </p:sp>
      <p:sp>
        <p:nvSpPr>
          <p:cNvPr id="3" name="Content Placeholder 2"/>
          <p:cNvSpPr>
            <a:spLocks noGrp="1"/>
          </p:cNvSpPr>
          <p:nvPr>
            <p:ph idx="1"/>
          </p:nvPr>
        </p:nvSpPr>
        <p:spPr/>
        <p:txBody>
          <a:bodyPr>
            <a:normAutofit/>
          </a:bodyPr>
          <a:lstStyle/>
          <a:p>
            <a:r>
              <a:rPr lang="en-GB" dirty="0" smtClean="0"/>
              <a:t>“Write an </a:t>
            </a:r>
            <a:r>
              <a:rPr lang="en-GB" i="1" dirty="0" smtClean="0"/>
              <a:t>article</a:t>
            </a:r>
            <a:r>
              <a:rPr lang="en-GB" dirty="0" smtClean="0"/>
              <a:t> for a </a:t>
            </a:r>
            <a:r>
              <a:rPr lang="en-GB" i="1" dirty="0" smtClean="0"/>
              <a:t>teenage</a:t>
            </a:r>
            <a:r>
              <a:rPr lang="en-GB" dirty="0" smtClean="0"/>
              <a:t> magazine about </a:t>
            </a:r>
            <a:r>
              <a:rPr lang="en-GB" i="1" dirty="0" smtClean="0"/>
              <a:t>a</a:t>
            </a:r>
            <a:r>
              <a:rPr lang="en-GB" dirty="0" smtClean="0"/>
              <a:t> person you </a:t>
            </a:r>
            <a:r>
              <a:rPr lang="en-GB" i="1" dirty="0" smtClean="0"/>
              <a:t>either</a:t>
            </a:r>
            <a:r>
              <a:rPr lang="en-GB" dirty="0" smtClean="0"/>
              <a:t> admire </a:t>
            </a:r>
            <a:r>
              <a:rPr lang="en-GB" i="1" dirty="0" smtClean="0"/>
              <a:t>or</a:t>
            </a:r>
            <a:r>
              <a:rPr lang="en-GB" dirty="0" smtClean="0"/>
              <a:t> dislike”</a:t>
            </a:r>
          </a:p>
          <a:p>
            <a:endParaRPr lang="en-GB" dirty="0"/>
          </a:p>
          <a:p>
            <a:r>
              <a:rPr lang="en-GB" dirty="0" smtClean="0"/>
              <a:t>Consider the key words of the question… </a:t>
            </a:r>
          </a:p>
          <a:p>
            <a:endParaRPr lang="en-GB" dirty="0"/>
          </a:p>
          <a:p>
            <a:r>
              <a:rPr lang="en-GB" dirty="0" smtClean="0"/>
              <a:t>Make your decisions (and remember that dislike is quite tricky if you don’t want to cause offence…)</a:t>
            </a:r>
          </a:p>
          <a:p>
            <a:r>
              <a:rPr lang="en-GB" dirty="0" smtClean="0"/>
              <a:t>Then…</a:t>
            </a:r>
            <a:endParaRPr lang="en-GB" dirty="0"/>
          </a:p>
        </p:txBody>
      </p:sp>
    </p:spTree>
    <p:extLst>
      <p:ext uri="{BB962C8B-B14F-4D97-AF65-F5344CB8AC3E}">
        <p14:creationId xmlns:p14="http://schemas.microsoft.com/office/powerpoint/2010/main" val="1837647718"/>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1544" y="0"/>
            <a:ext cx="8229600" cy="1143000"/>
          </a:xfrm>
        </p:spPr>
        <p:txBody>
          <a:bodyPr/>
          <a:lstStyle/>
          <a:p>
            <a:r>
              <a:rPr lang="en-GB" dirty="0" smtClean="0"/>
              <a:t>PLAN</a:t>
            </a:r>
            <a:endParaRPr lang="en-GB" dirty="0"/>
          </a:p>
        </p:txBody>
      </p:sp>
      <p:graphicFrame>
        <p:nvGraphicFramePr>
          <p:cNvPr id="4" name="Content Placeholder 3"/>
          <p:cNvGraphicFramePr>
            <a:graphicFrameLocks noGrp="1"/>
          </p:cNvGraphicFramePr>
          <p:nvPr>
            <p:ph idx="1"/>
          </p:nvPr>
        </p:nvGraphicFramePr>
        <p:xfrm>
          <a:off x="1847528" y="980728"/>
          <a:ext cx="8229600" cy="5287298"/>
        </p:xfrm>
        <a:graphic>
          <a:graphicData uri="http://schemas.openxmlformats.org/drawingml/2006/table">
            <a:tbl>
              <a:tblPr firstRow="1" bandRow="1">
                <a:tableStyleId>{5C22544A-7EE6-4342-B048-85BDC9FD1C3A}</a:tableStyleId>
              </a:tblPr>
              <a:tblGrid>
                <a:gridCol w="4608512">
                  <a:extLst>
                    <a:ext uri="{9D8B030D-6E8A-4147-A177-3AD203B41FA5}">
                      <a16:colId xmlns:a16="http://schemas.microsoft.com/office/drawing/2014/main" val="20000"/>
                    </a:ext>
                  </a:extLst>
                </a:gridCol>
                <a:gridCol w="3621088">
                  <a:extLst>
                    <a:ext uri="{9D8B030D-6E8A-4147-A177-3AD203B41FA5}">
                      <a16:colId xmlns:a16="http://schemas.microsoft.com/office/drawing/2014/main" val="20001"/>
                    </a:ext>
                  </a:extLst>
                </a:gridCol>
              </a:tblGrid>
              <a:tr h="426835">
                <a:tc>
                  <a:txBody>
                    <a:bodyPr/>
                    <a:lstStyle/>
                    <a:p>
                      <a:r>
                        <a:rPr lang="en-GB" dirty="0" smtClean="0"/>
                        <a:t>Format of article</a:t>
                      </a:r>
                      <a:endParaRPr lang="en-GB" dirty="0"/>
                    </a:p>
                  </a:txBody>
                  <a:tcPr/>
                </a:tc>
                <a:tc>
                  <a:txBody>
                    <a:bodyPr/>
                    <a:lstStyle/>
                    <a:p>
                      <a:r>
                        <a:rPr lang="en-GB" dirty="0" smtClean="0"/>
                        <a:t>PLAN</a:t>
                      </a:r>
                      <a:endParaRPr lang="en-GB" dirty="0"/>
                    </a:p>
                  </a:txBody>
                  <a:tcPr/>
                </a:tc>
                <a:extLst>
                  <a:ext uri="{0D108BD9-81ED-4DB2-BD59-A6C34878D82A}">
                    <a16:rowId xmlns:a16="http://schemas.microsoft.com/office/drawing/2014/main" val="10000"/>
                  </a:ext>
                </a:extLst>
              </a:tr>
              <a:tr h="952561">
                <a:tc>
                  <a:txBody>
                    <a:bodyPr/>
                    <a:lstStyle/>
                    <a:p>
                      <a:r>
                        <a:rPr lang="en-GB" sz="1600" b="1" dirty="0" smtClean="0"/>
                        <a:t>Headline</a:t>
                      </a:r>
                    </a:p>
                    <a:p>
                      <a:pPr>
                        <a:buFont typeface="Arial" pitchFamily="34" charset="0"/>
                        <a:buChar char="•"/>
                      </a:pPr>
                      <a:r>
                        <a:rPr lang="en-GB" sz="1600" dirty="0" smtClean="0"/>
                        <a:t>Short</a:t>
                      </a:r>
                    </a:p>
                    <a:p>
                      <a:pPr>
                        <a:buFont typeface="Arial" pitchFamily="34" charset="0"/>
                        <a:buChar char="•"/>
                      </a:pPr>
                      <a:r>
                        <a:rPr lang="en-GB" sz="1600" dirty="0" smtClean="0"/>
                        <a:t>Catchy</a:t>
                      </a:r>
                    </a:p>
                    <a:p>
                      <a:pPr>
                        <a:buFont typeface="Arial" pitchFamily="34" charset="0"/>
                        <a:buChar char="•"/>
                      </a:pPr>
                      <a:r>
                        <a:rPr lang="en-GB" sz="1600" dirty="0" smtClean="0"/>
                        <a:t>Gives an idea of content</a:t>
                      </a:r>
                      <a:endParaRPr lang="en-GB" sz="1600" dirty="0"/>
                    </a:p>
                  </a:txBody>
                  <a:tcPr/>
                </a:tc>
                <a:tc>
                  <a:txBody>
                    <a:bodyPr/>
                    <a:lstStyle/>
                    <a:p>
                      <a:endParaRPr lang="en-GB"/>
                    </a:p>
                  </a:txBody>
                  <a:tcPr/>
                </a:tc>
                <a:extLst>
                  <a:ext uri="{0D108BD9-81ED-4DB2-BD59-A6C34878D82A}">
                    <a16:rowId xmlns:a16="http://schemas.microsoft.com/office/drawing/2014/main" val="10001"/>
                  </a:ext>
                </a:extLst>
              </a:tr>
              <a:tr h="732739">
                <a:tc>
                  <a:txBody>
                    <a:bodyPr/>
                    <a:lstStyle/>
                    <a:p>
                      <a:r>
                        <a:rPr lang="en-GB" sz="1600" b="1" dirty="0" smtClean="0"/>
                        <a:t>Introduction</a:t>
                      </a:r>
                    </a:p>
                    <a:p>
                      <a:pPr>
                        <a:buFont typeface="Arial" pitchFamily="34" charset="0"/>
                        <a:buChar char="•"/>
                      </a:pPr>
                      <a:r>
                        <a:rPr lang="en-GB" sz="1600" b="0" dirty="0" smtClean="0"/>
                        <a:t>Brief outline of the subject matter</a:t>
                      </a:r>
                    </a:p>
                    <a:p>
                      <a:pPr>
                        <a:buFont typeface="Arial" pitchFamily="34" charset="0"/>
                        <a:buChar char="•"/>
                      </a:pPr>
                      <a:r>
                        <a:rPr lang="en-GB" sz="1600" b="0" dirty="0" smtClean="0"/>
                        <a:t>A few sentences</a:t>
                      </a:r>
                      <a:endParaRPr lang="en-GB" sz="1600" b="0" dirty="0"/>
                    </a:p>
                  </a:txBody>
                  <a:tcPr/>
                </a:tc>
                <a:tc>
                  <a:txBody>
                    <a:bodyPr/>
                    <a:lstStyle/>
                    <a:p>
                      <a:endParaRPr lang="en-GB"/>
                    </a:p>
                  </a:txBody>
                  <a:tcPr/>
                </a:tc>
                <a:extLst>
                  <a:ext uri="{0D108BD9-81ED-4DB2-BD59-A6C34878D82A}">
                    <a16:rowId xmlns:a16="http://schemas.microsoft.com/office/drawing/2014/main" val="10002"/>
                  </a:ext>
                </a:extLst>
              </a:tr>
              <a:tr h="1612026">
                <a:tc>
                  <a:txBody>
                    <a:bodyPr/>
                    <a:lstStyle/>
                    <a:p>
                      <a:r>
                        <a:rPr lang="en-GB" sz="1600" b="1" dirty="0" smtClean="0"/>
                        <a:t>Main body of article</a:t>
                      </a:r>
                    </a:p>
                    <a:p>
                      <a:pPr>
                        <a:buFont typeface="Arial" pitchFamily="34" charset="0"/>
                        <a:buChar char="•"/>
                      </a:pPr>
                      <a:r>
                        <a:rPr lang="en-GB" sz="1600" dirty="0" smtClean="0"/>
                        <a:t> Answer the “why, how and what” questions the readers might have</a:t>
                      </a:r>
                    </a:p>
                    <a:p>
                      <a:pPr>
                        <a:buFont typeface="Arial" pitchFamily="34" charset="0"/>
                        <a:buChar char="•"/>
                      </a:pPr>
                      <a:r>
                        <a:rPr lang="en-GB" sz="1600" dirty="0" smtClean="0"/>
                        <a:t>Include plenty of detail</a:t>
                      </a:r>
                    </a:p>
                    <a:p>
                      <a:pPr>
                        <a:buFont typeface="Arial" pitchFamily="34" charset="0"/>
                        <a:buChar char="•"/>
                      </a:pPr>
                      <a:r>
                        <a:rPr lang="en-GB" sz="1600" dirty="0" smtClean="0"/>
                        <a:t>Use a wide range of language and try to include quotation – the best way to show confidence with a range of punctuation</a:t>
                      </a:r>
                      <a:endParaRPr lang="en-GB" sz="1600" dirty="0"/>
                    </a:p>
                  </a:txBody>
                  <a:tcPr/>
                </a:tc>
                <a:tc>
                  <a:txBody>
                    <a:bodyPr/>
                    <a:lstStyle/>
                    <a:p>
                      <a:endParaRPr lang="en-GB"/>
                    </a:p>
                  </a:txBody>
                  <a:tcPr/>
                </a:tc>
                <a:extLst>
                  <a:ext uri="{0D108BD9-81ED-4DB2-BD59-A6C34878D82A}">
                    <a16:rowId xmlns:a16="http://schemas.microsoft.com/office/drawing/2014/main" val="10003"/>
                  </a:ext>
                </a:extLst>
              </a:tr>
              <a:tr h="1172383">
                <a:tc>
                  <a:txBody>
                    <a:bodyPr/>
                    <a:lstStyle/>
                    <a:p>
                      <a:r>
                        <a:rPr lang="en-GB" sz="1600" b="1" dirty="0" smtClean="0"/>
                        <a:t>Conclusion</a:t>
                      </a:r>
                    </a:p>
                    <a:p>
                      <a:pPr>
                        <a:buFont typeface="Arial" pitchFamily="34" charset="0"/>
                        <a:buChar char="•"/>
                      </a:pPr>
                      <a:r>
                        <a:rPr lang="en-GB" sz="1600" dirty="0" smtClean="0"/>
                        <a:t>Summarise the article</a:t>
                      </a:r>
                    </a:p>
                    <a:p>
                      <a:pPr>
                        <a:buFont typeface="Arial" pitchFamily="34" charset="0"/>
                        <a:buChar char="•"/>
                      </a:pPr>
                      <a:r>
                        <a:rPr lang="en-GB" sz="1600" dirty="0" smtClean="0"/>
                        <a:t>Recommendations/an overview</a:t>
                      </a:r>
                    </a:p>
                    <a:p>
                      <a:pPr>
                        <a:buFont typeface="Arial" pitchFamily="34" charset="0"/>
                        <a:buChar char="•"/>
                      </a:pPr>
                      <a:r>
                        <a:rPr lang="en-GB" sz="1600" dirty="0" smtClean="0"/>
                        <a:t>Sign off with a memorable phrase or one-liner.</a:t>
                      </a:r>
                      <a:endParaRPr lang="en-GB" sz="1600" dirty="0"/>
                    </a:p>
                  </a:txBody>
                  <a:tcPr/>
                </a:tc>
                <a:tc>
                  <a:txBody>
                    <a:bodyPr/>
                    <a:lstStyle/>
                    <a:p>
                      <a:endParaRPr lang="en-GB" dirty="0"/>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4131197158"/>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SO:</a:t>
            </a:r>
            <a:endParaRPr lang="en-GB" dirty="0"/>
          </a:p>
        </p:txBody>
      </p:sp>
      <p:sp>
        <p:nvSpPr>
          <p:cNvPr id="3" name="Content Placeholder 2"/>
          <p:cNvSpPr>
            <a:spLocks noGrp="1"/>
          </p:cNvSpPr>
          <p:nvPr>
            <p:ph idx="1"/>
          </p:nvPr>
        </p:nvSpPr>
        <p:spPr/>
        <p:txBody>
          <a:bodyPr/>
          <a:lstStyle/>
          <a:p>
            <a:r>
              <a:rPr lang="en-GB" dirty="0" smtClean="0"/>
              <a:t>An article has no set layout and can read like a well structured essay</a:t>
            </a:r>
          </a:p>
          <a:p>
            <a:r>
              <a:rPr lang="en-GB" dirty="0" smtClean="0"/>
              <a:t>The tone is dictated by audience and content – be careful.</a:t>
            </a:r>
          </a:p>
          <a:p>
            <a:r>
              <a:rPr lang="en-GB" dirty="0" smtClean="0"/>
              <a:t>There is no need to use pictures, though an empty box, labelled up would be sufficient.</a:t>
            </a:r>
          </a:p>
          <a:p>
            <a:endParaRPr lang="en-GB" dirty="0" smtClean="0"/>
          </a:p>
          <a:p>
            <a:endParaRPr lang="en-GB" dirty="0"/>
          </a:p>
        </p:txBody>
      </p:sp>
      <p:sp>
        <p:nvSpPr>
          <p:cNvPr id="4" name="Rectangle 3"/>
          <p:cNvSpPr/>
          <p:nvPr/>
        </p:nvSpPr>
        <p:spPr>
          <a:xfrm>
            <a:off x="3359696" y="5013176"/>
            <a:ext cx="4464496" cy="9361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An empty box, saying “picture”.</a:t>
            </a:r>
          </a:p>
        </p:txBody>
      </p:sp>
    </p:spTree>
    <p:extLst>
      <p:ext uri="{BB962C8B-B14F-4D97-AF65-F5344CB8AC3E}">
        <p14:creationId xmlns:p14="http://schemas.microsoft.com/office/powerpoint/2010/main" val="119203339"/>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Leaflets</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08784275"/>
              </p:ext>
            </p:extLst>
          </p:nvPr>
        </p:nvGraphicFramePr>
        <p:xfrm>
          <a:off x="2696817" y="2208144"/>
          <a:ext cx="77724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10192103" y="6029604"/>
            <a:ext cx="1512168" cy="369332"/>
          </a:xfrm>
          <a:prstGeom prst="rect">
            <a:avLst/>
          </a:prstGeom>
          <a:noFill/>
        </p:spPr>
        <p:txBody>
          <a:bodyPr wrap="square" rtlCol="0">
            <a:spAutoFit/>
          </a:bodyPr>
          <a:lstStyle/>
          <a:p>
            <a:r>
              <a:rPr lang="en-GB" dirty="0"/>
              <a:t>…and so on!</a:t>
            </a:r>
          </a:p>
        </p:txBody>
      </p:sp>
    </p:spTree>
    <p:extLst>
      <p:ext uri="{BB962C8B-B14F-4D97-AF65-F5344CB8AC3E}">
        <p14:creationId xmlns:p14="http://schemas.microsoft.com/office/powerpoint/2010/main" val="1408995961"/>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Layout and content should be considered</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08072588"/>
              </p:ext>
            </p:extLst>
          </p:nvPr>
        </p:nvGraphicFramePr>
        <p:xfrm>
          <a:off x="3894483" y="2914374"/>
          <a:ext cx="7772400" cy="2961640"/>
        </p:xfrm>
        <a:graphic>
          <a:graphicData uri="http://schemas.openxmlformats.org/drawingml/2006/table">
            <a:tbl>
              <a:tblPr firstRow="1" bandRow="1">
                <a:tableStyleId>{5C22544A-7EE6-4342-B048-85BDC9FD1C3A}</a:tableStyleId>
              </a:tblPr>
              <a:tblGrid>
                <a:gridCol w="3886200">
                  <a:extLst>
                    <a:ext uri="{9D8B030D-6E8A-4147-A177-3AD203B41FA5}">
                      <a16:colId xmlns:a16="http://schemas.microsoft.com/office/drawing/2014/main" val="20000"/>
                    </a:ext>
                  </a:extLst>
                </a:gridCol>
                <a:gridCol w="3886200">
                  <a:extLst>
                    <a:ext uri="{9D8B030D-6E8A-4147-A177-3AD203B41FA5}">
                      <a16:colId xmlns:a16="http://schemas.microsoft.com/office/drawing/2014/main" val="20001"/>
                    </a:ext>
                  </a:extLst>
                </a:gridCol>
              </a:tblGrid>
              <a:tr h="0">
                <a:tc>
                  <a:txBody>
                    <a:bodyPr/>
                    <a:lstStyle/>
                    <a:p>
                      <a:r>
                        <a:rPr lang="en-GB" dirty="0" smtClean="0"/>
                        <a:t>LAYOUT</a:t>
                      </a:r>
                      <a:endParaRPr lang="en-GB" dirty="0"/>
                    </a:p>
                  </a:txBody>
                  <a:tcPr marL="86360" marR="86360"/>
                </a:tc>
                <a:tc>
                  <a:txBody>
                    <a:bodyPr/>
                    <a:lstStyle/>
                    <a:p>
                      <a:r>
                        <a:rPr lang="en-GB" dirty="0" smtClean="0"/>
                        <a:t>CONTENT</a:t>
                      </a:r>
                      <a:endParaRPr lang="en-GB" dirty="0"/>
                    </a:p>
                  </a:txBody>
                  <a:tcPr marL="86360" marR="86360"/>
                </a:tc>
                <a:extLst>
                  <a:ext uri="{0D108BD9-81ED-4DB2-BD59-A6C34878D82A}">
                    <a16:rowId xmlns:a16="http://schemas.microsoft.com/office/drawing/2014/main" val="10000"/>
                  </a:ext>
                </a:extLst>
              </a:tr>
              <a:tr h="370840">
                <a:tc>
                  <a:txBody>
                    <a:bodyPr/>
                    <a:lstStyle/>
                    <a:p>
                      <a:r>
                        <a:rPr lang="en-GB" dirty="0" smtClean="0"/>
                        <a:t>Bullet points</a:t>
                      </a:r>
                    </a:p>
                  </a:txBody>
                  <a:tcPr marL="86360" marR="86360"/>
                </a:tc>
                <a:tc>
                  <a:txBody>
                    <a:bodyPr/>
                    <a:lstStyle/>
                    <a:p>
                      <a:r>
                        <a:rPr lang="en-GB" dirty="0" smtClean="0"/>
                        <a:t>Emotive language</a:t>
                      </a:r>
                      <a:endParaRPr lang="en-GB" dirty="0"/>
                    </a:p>
                  </a:txBody>
                  <a:tcPr marL="86360" marR="86360"/>
                </a:tc>
                <a:extLst>
                  <a:ext uri="{0D108BD9-81ED-4DB2-BD59-A6C34878D82A}">
                    <a16:rowId xmlns:a16="http://schemas.microsoft.com/office/drawing/2014/main" val="10001"/>
                  </a:ext>
                </a:extLst>
              </a:tr>
              <a:tr h="370840">
                <a:tc>
                  <a:txBody>
                    <a:bodyPr/>
                    <a:lstStyle/>
                    <a:p>
                      <a:r>
                        <a:rPr lang="en-GB" dirty="0" smtClean="0"/>
                        <a:t>Pictures</a:t>
                      </a:r>
                      <a:endParaRPr lang="en-GB" dirty="0"/>
                    </a:p>
                  </a:txBody>
                  <a:tcPr marL="86360" marR="86360"/>
                </a:tc>
                <a:tc>
                  <a:txBody>
                    <a:bodyPr/>
                    <a:lstStyle/>
                    <a:p>
                      <a:r>
                        <a:rPr lang="en-GB" dirty="0" smtClean="0"/>
                        <a:t>Addresses/phone lines</a:t>
                      </a:r>
                      <a:endParaRPr lang="en-GB" dirty="0"/>
                    </a:p>
                  </a:txBody>
                  <a:tcPr marL="86360" marR="86360"/>
                </a:tc>
                <a:extLst>
                  <a:ext uri="{0D108BD9-81ED-4DB2-BD59-A6C34878D82A}">
                    <a16:rowId xmlns:a16="http://schemas.microsoft.com/office/drawing/2014/main" val="10002"/>
                  </a:ext>
                </a:extLst>
              </a:tr>
              <a:tr h="370840">
                <a:tc>
                  <a:txBody>
                    <a:bodyPr/>
                    <a:lstStyle/>
                    <a:p>
                      <a:r>
                        <a:rPr lang="en-GB" dirty="0" smtClean="0"/>
                        <a:t>Logo</a:t>
                      </a:r>
                      <a:endParaRPr lang="en-GB" dirty="0"/>
                    </a:p>
                  </a:txBody>
                  <a:tcPr marL="86360" marR="86360"/>
                </a:tc>
                <a:tc>
                  <a:txBody>
                    <a:bodyPr/>
                    <a:lstStyle/>
                    <a:p>
                      <a:r>
                        <a:rPr lang="en-GB" dirty="0" smtClean="0"/>
                        <a:t>Imperatives</a:t>
                      </a:r>
                      <a:endParaRPr lang="en-GB" dirty="0"/>
                    </a:p>
                  </a:txBody>
                  <a:tcPr marL="86360" marR="86360"/>
                </a:tc>
                <a:extLst>
                  <a:ext uri="{0D108BD9-81ED-4DB2-BD59-A6C34878D82A}">
                    <a16:rowId xmlns:a16="http://schemas.microsoft.com/office/drawing/2014/main" val="10003"/>
                  </a:ext>
                </a:extLst>
              </a:tr>
              <a:tr h="370840">
                <a:tc>
                  <a:txBody>
                    <a:bodyPr/>
                    <a:lstStyle/>
                    <a:p>
                      <a:r>
                        <a:rPr lang="en-GB" dirty="0" smtClean="0"/>
                        <a:t>Clear headline</a:t>
                      </a:r>
                      <a:endParaRPr lang="en-GB" dirty="0"/>
                    </a:p>
                  </a:txBody>
                  <a:tcPr marL="86360" marR="86360"/>
                </a:tc>
                <a:tc>
                  <a:txBody>
                    <a:bodyPr/>
                    <a:lstStyle/>
                    <a:p>
                      <a:r>
                        <a:rPr lang="en-GB" dirty="0" smtClean="0"/>
                        <a:t>Helpful hints</a:t>
                      </a:r>
                      <a:endParaRPr lang="en-GB" dirty="0"/>
                    </a:p>
                  </a:txBody>
                  <a:tcPr marL="86360" marR="86360"/>
                </a:tc>
                <a:extLst>
                  <a:ext uri="{0D108BD9-81ED-4DB2-BD59-A6C34878D82A}">
                    <a16:rowId xmlns:a16="http://schemas.microsoft.com/office/drawing/2014/main" val="10004"/>
                  </a:ext>
                </a:extLst>
              </a:tr>
              <a:tr h="370840">
                <a:tc>
                  <a:txBody>
                    <a:bodyPr/>
                    <a:lstStyle/>
                    <a:p>
                      <a:r>
                        <a:rPr lang="en-GB" dirty="0" smtClean="0"/>
                        <a:t>subheadings</a:t>
                      </a:r>
                      <a:endParaRPr lang="en-GB" dirty="0"/>
                    </a:p>
                  </a:txBody>
                  <a:tcPr marL="86360" marR="86360"/>
                </a:tc>
                <a:tc>
                  <a:txBody>
                    <a:bodyPr/>
                    <a:lstStyle/>
                    <a:p>
                      <a:r>
                        <a:rPr lang="en-GB" dirty="0" smtClean="0"/>
                        <a:t>Quotations</a:t>
                      </a:r>
                      <a:endParaRPr lang="en-GB" dirty="0"/>
                    </a:p>
                  </a:txBody>
                  <a:tcPr marL="86360" marR="86360"/>
                </a:tc>
                <a:extLst>
                  <a:ext uri="{0D108BD9-81ED-4DB2-BD59-A6C34878D82A}">
                    <a16:rowId xmlns:a16="http://schemas.microsoft.com/office/drawing/2014/main" val="10005"/>
                  </a:ext>
                </a:extLst>
              </a:tr>
              <a:tr h="370840">
                <a:tc>
                  <a:txBody>
                    <a:bodyPr/>
                    <a:lstStyle/>
                    <a:p>
                      <a:r>
                        <a:rPr lang="en-GB" dirty="0" smtClean="0"/>
                        <a:t>Often 3 column folded</a:t>
                      </a:r>
                      <a:endParaRPr lang="en-GB" dirty="0"/>
                    </a:p>
                  </a:txBody>
                  <a:tcPr marL="86360" marR="86360"/>
                </a:tc>
                <a:tc>
                  <a:txBody>
                    <a:bodyPr/>
                    <a:lstStyle/>
                    <a:p>
                      <a:r>
                        <a:rPr lang="en-GB" dirty="0" smtClean="0"/>
                        <a:t>2</a:t>
                      </a:r>
                      <a:r>
                        <a:rPr lang="en-GB" baseline="30000" dirty="0" smtClean="0"/>
                        <a:t>nd</a:t>
                      </a:r>
                      <a:r>
                        <a:rPr lang="en-GB" dirty="0" smtClean="0"/>
                        <a:t> person appeal to reader</a:t>
                      </a:r>
                    </a:p>
                  </a:txBody>
                  <a:tcPr marL="86360" marR="86360"/>
                </a:tc>
                <a:extLst>
                  <a:ext uri="{0D108BD9-81ED-4DB2-BD59-A6C34878D82A}">
                    <a16:rowId xmlns:a16="http://schemas.microsoft.com/office/drawing/2014/main" val="10006"/>
                  </a:ext>
                </a:extLst>
              </a:tr>
              <a:tr h="370840">
                <a:tc>
                  <a:txBody>
                    <a:bodyPr/>
                    <a:lstStyle/>
                    <a:p>
                      <a:endParaRPr lang="en-GB" dirty="0"/>
                    </a:p>
                  </a:txBody>
                  <a:tcPr marL="86360" marR="86360"/>
                </a:tc>
                <a:tc>
                  <a:txBody>
                    <a:bodyPr/>
                    <a:lstStyle/>
                    <a:p>
                      <a:r>
                        <a:rPr lang="en-GB" dirty="0" smtClean="0"/>
                        <a:t>Facts and </a:t>
                      </a:r>
                      <a:r>
                        <a:rPr lang="en-GB" dirty="0" err="1" smtClean="0"/>
                        <a:t>statisitcs</a:t>
                      </a:r>
                      <a:endParaRPr lang="en-GB" dirty="0" smtClean="0"/>
                    </a:p>
                  </a:txBody>
                  <a:tcPr marL="86360" marR="86360"/>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771380158"/>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Look at the leaflets </a:t>
            </a:r>
            <a:endParaRPr lang="en-GB" dirty="0"/>
          </a:p>
        </p:txBody>
      </p:sp>
      <p:sp>
        <p:nvSpPr>
          <p:cNvPr id="3" name="Content Placeholder 2"/>
          <p:cNvSpPr>
            <a:spLocks noGrp="1"/>
          </p:cNvSpPr>
          <p:nvPr>
            <p:ph idx="1"/>
          </p:nvPr>
        </p:nvSpPr>
        <p:spPr/>
        <p:txBody>
          <a:bodyPr/>
          <a:lstStyle/>
          <a:p>
            <a:r>
              <a:rPr lang="en-GB" dirty="0" smtClean="0"/>
              <a:t>The leaflets are a selection of advertising for attractions in England and France… the language is irrelevant, the features are the same!</a:t>
            </a:r>
          </a:p>
          <a:p>
            <a:endParaRPr lang="en-GB" dirty="0"/>
          </a:p>
          <a:p>
            <a:r>
              <a:rPr lang="en-GB" dirty="0" smtClean="0"/>
              <a:t>Make clear links to the features found on the previous slides.</a:t>
            </a:r>
            <a:endParaRPr lang="en-GB" dirty="0"/>
          </a:p>
        </p:txBody>
      </p:sp>
    </p:spTree>
    <p:extLst>
      <p:ext uri="{BB962C8B-B14F-4D97-AF65-F5344CB8AC3E}">
        <p14:creationId xmlns:p14="http://schemas.microsoft.com/office/powerpoint/2010/main" val="148311057"/>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Try this one</a:t>
            </a:r>
            <a:endParaRPr lang="en-GB" dirty="0"/>
          </a:p>
        </p:txBody>
      </p:sp>
      <p:sp>
        <p:nvSpPr>
          <p:cNvPr id="3" name="Content Placeholder 2"/>
          <p:cNvSpPr>
            <a:spLocks noGrp="1"/>
          </p:cNvSpPr>
          <p:nvPr>
            <p:ph idx="1"/>
          </p:nvPr>
        </p:nvSpPr>
        <p:spPr>
          <a:xfrm>
            <a:off x="3341205" y="3253409"/>
            <a:ext cx="8770571" cy="3651504"/>
          </a:xfrm>
        </p:spPr>
        <p:txBody>
          <a:bodyPr>
            <a:normAutofit lnSpcReduction="10000"/>
          </a:bodyPr>
          <a:lstStyle/>
          <a:p>
            <a:r>
              <a:rPr lang="en-GB" dirty="0" smtClean="0"/>
              <a:t>Produce a </a:t>
            </a:r>
            <a:r>
              <a:rPr lang="en-GB" i="1" dirty="0" smtClean="0"/>
              <a:t>leaflet</a:t>
            </a:r>
            <a:r>
              <a:rPr lang="en-GB" dirty="0" smtClean="0"/>
              <a:t> </a:t>
            </a:r>
            <a:r>
              <a:rPr lang="en-GB" i="1" dirty="0" smtClean="0"/>
              <a:t>persuading</a:t>
            </a:r>
            <a:r>
              <a:rPr lang="en-GB" dirty="0" smtClean="0"/>
              <a:t> people to visit a </a:t>
            </a:r>
            <a:r>
              <a:rPr lang="en-GB" i="1" dirty="0" smtClean="0"/>
              <a:t>tourist attraction </a:t>
            </a:r>
            <a:r>
              <a:rPr lang="en-GB" dirty="0" smtClean="0"/>
              <a:t>in </a:t>
            </a:r>
            <a:r>
              <a:rPr lang="en-GB" i="1" dirty="0" smtClean="0"/>
              <a:t>your area</a:t>
            </a:r>
            <a:r>
              <a:rPr lang="en-GB" dirty="0" smtClean="0"/>
              <a:t>.  The attraction can be real or imaginary.</a:t>
            </a:r>
          </a:p>
          <a:p>
            <a:r>
              <a:rPr lang="en-GB" dirty="0" smtClean="0"/>
              <a:t>What would you use?</a:t>
            </a:r>
          </a:p>
          <a:p>
            <a:r>
              <a:rPr lang="en-GB" dirty="0" smtClean="0"/>
              <a:t>Remember to engage and appeal to your target audience</a:t>
            </a:r>
          </a:p>
          <a:p>
            <a:r>
              <a:rPr lang="en-GB" dirty="0" smtClean="0"/>
              <a:t>Remember to use a strong vocabulary and a variety of sentence structures</a:t>
            </a:r>
          </a:p>
          <a:p>
            <a:r>
              <a:rPr lang="en-GB" dirty="0" smtClean="0"/>
              <a:t>Remember to punctuate for effect!</a:t>
            </a:r>
            <a:endParaRPr lang="en-GB" dirty="0"/>
          </a:p>
          <a:p>
            <a:endParaRPr lang="en-GB" dirty="0"/>
          </a:p>
        </p:txBody>
      </p:sp>
    </p:spTree>
    <p:extLst>
      <p:ext uri="{BB962C8B-B14F-4D97-AF65-F5344CB8AC3E}">
        <p14:creationId xmlns:p14="http://schemas.microsoft.com/office/powerpoint/2010/main" val="2837893388"/>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Now</a:t>
            </a:r>
            <a:endParaRPr lang="en-GB" dirty="0"/>
          </a:p>
        </p:txBody>
      </p:sp>
      <p:sp>
        <p:nvSpPr>
          <p:cNvPr id="3" name="Content Placeholder 2"/>
          <p:cNvSpPr>
            <a:spLocks noGrp="1"/>
          </p:cNvSpPr>
          <p:nvPr>
            <p:ph idx="1"/>
          </p:nvPr>
        </p:nvSpPr>
        <p:spPr>
          <a:xfrm>
            <a:off x="3162300" y="3690731"/>
            <a:ext cx="8770571" cy="3651504"/>
          </a:xfrm>
        </p:spPr>
        <p:txBody>
          <a:bodyPr/>
          <a:lstStyle/>
          <a:p>
            <a:r>
              <a:rPr lang="en-GB" dirty="0" smtClean="0"/>
              <a:t>How is this one different?</a:t>
            </a:r>
          </a:p>
          <a:p>
            <a:endParaRPr lang="en-GB" dirty="0"/>
          </a:p>
          <a:p>
            <a:r>
              <a:rPr lang="en-GB" dirty="0" smtClean="0"/>
              <a:t>Produce a leaflet advising people how to enjoy a safe day out at a local tourist attraction in your area.</a:t>
            </a:r>
          </a:p>
          <a:p>
            <a:endParaRPr lang="en-GB" dirty="0"/>
          </a:p>
          <a:p>
            <a:endParaRPr lang="en-GB" dirty="0"/>
          </a:p>
        </p:txBody>
      </p:sp>
    </p:spTree>
    <p:extLst>
      <p:ext uri="{BB962C8B-B14F-4D97-AF65-F5344CB8AC3E}">
        <p14:creationId xmlns:p14="http://schemas.microsoft.com/office/powerpoint/2010/main" val="38163691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Planning</a:t>
            </a:r>
            <a:endParaRPr lang="en-GB" dirty="0"/>
          </a:p>
        </p:txBody>
      </p:sp>
      <p:sp>
        <p:nvSpPr>
          <p:cNvPr id="3" name="Content Placeholder 2"/>
          <p:cNvSpPr>
            <a:spLocks noGrp="1"/>
          </p:cNvSpPr>
          <p:nvPr>
            <p:ph idx="1"/>
          </p:nvPr>
        </p:nvSpPr>
        <p:spPr/>
        <p:txBody>
          <a:bodyPr>
            <a:normAutofit fontScale="85000" lnSpcReduction="20000"/>
          </a:bodyPr>
          <a:lstStyle/>
          <a:p>
            <a:r>
              <a:rPr lang="en-GB" dirty="0" smtClean="0"/>
              <a:t>Now it’s your turn.</a:t>
            </a:r>
          </a:p>
          <a:p>
            <a:r>
              <a:rPr lang="en-GB" dirty="0" smtClean="0"/>
              <a:t>Using either the 3 act structure or the narrative arc model, plan a story on the following terms:</a:t>
            </a:r>
            <a:endParaRPr lang="en-GB" dirty="0"/>
          </a:p>
          <a:p>
            <a:r>
              <a:rPr lang="en-GB" b="1" i="1" dirty="0" smtClean="0"/>
              <a:t>A man is stuck in a traffic jam. He is late for a meeting and under great stress (how will you show this?). He is disturbed by a tap on his car window – a pregnant lady is urgently requiring his help – he is rude to her and refuses – after a while she is noticed being helped by others – he recognises that he has specific skills which can help her – he does so –the traffic moves off – he stays with the lady – he resigns from his job, having </a:t>
            </a:r>
            <a:r>
              <a:rPr lang="en-GB" b="1" i="1" dirty="0"/>
              <a:t>l</a:t>
            </a:r>
            <a:r>
              <a:rPr lang="en-GB" b="1" i="1" dirty="0" smtClean="0"/>
              <a:t>earned something about life from the events described.</a:t>
            </a:r>
          </a:p>
          <a:p>
            <a:r>
              <a:rPr lang="en-GB" dirty="0" smtClean="0"/>
              <a:t>Plan in the sections and include comments to refer to setting and non-narrative elements.</a:t>
            </a:r>
          </a:p>
          <a:p>
            <a:r>
              <a:rPr lang="en-GB" dirty="0" smtClean="0"/>
              <a:t>Discuss your plan with a neighbour and keep it!</a:t>
            </a:r>
            <a:endParaRPr lang="en-GB" dirty="0"/>
          </a:p>
        </p:txBody>
      </p:sp>
    </p:spTree>
    <p:extLst>
      <p:ext uri="{BB962C8B-B14F-4D97-AF65-F5344CB8AC3E}">
        <p14:creationId xmlns:p14="http://schemas.microsoft.com/office/powerpoint/2010/main" val="50041158"/>
      </p:ext>
    </p:extLst>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Letters and Reports: revision </a:t>
            </a:r>
            <a:endParaRPr lang="en-GB" dirty="0"/>
          </a:p>
        </p:txBody>
      </p:sp>
      <p:sp>
        <p:nvSpPr>
          <p:cNvPr id="3" name="Subtitle 2"/>
          <p:cNvSpPr>
            <a:spLocks noGrp="1"/>
          </p:cNvSpPr>
          <p:nvPr>
            <p:ph type="subTitle" idx="1"/>
          </p:nvPr>
        </p:nvSpPr>
        <p:spPr/>
        <p:txBody>
          <a:bodyPr/>
          <a:lstStyle/>
          <a:p>
            <a:fld id="{D375B2F7-418F-431E-A294-860A189218FE}" type="datetime2">
              <a:rPr lang="en-GB" smtClean="0"/>
              <a:pPr/>
              <a:t>Wednesday, 01 May 2019</a:t>
            </a:fld>
            <a:endParaRPr lang="en-GB" dirty="0"/>
          </a:p>
        </p:txBody>
      </p:sp>
    </p:spTree>
    <p:extLst>
      <p:ext uri="{BB962C8B-B14F-4D97-AF65-F5344CB8AC3E}">
        <p14:creationId xmlns:p14="http://schemas.microsoft.com/office/powerpoint/2010/main" val="1022846058"/>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Letters and Reports: revision </a:t>
            </a:r>
            <a:endParaRPr lang="en-GB" dirty="0"/>
          </a:p>
        </p:txBody>
      </p:sp>
      <p:sp>
        <p:nvSpPr>
          <p:cNvPr id="3" name="Content Placeholder 2"/>
          <p:cNvSpPr>
            <a:spLocks noGrp="1"/>
          </p:cNvSpPr>
          <p:nvPr>
            <p:ph idx="1"/>
          </p:nvPr>
        </p:nvSpPr>
        <p:spPr/>
        <p:txBody>
          <a:bodyPr/>
          <a:lstStyle/>
          <a:p>
            <a:r>
              <a:rPr lang="en-GB" dirty="0" smtClean="0"/>
              <a:t>FOCUS:  English Language TRANSACTIONAL WRITING</a:t>
            </a:r>
          </a:p>
          <a:p>
            <a:r>
              <a:rPr lang="en-GB" dirty="0" smtClean="0"/>
              <a:t>45 minutes.</a:t>
            </a:r>
          </a:p>
          <a:p>
            <a:r>
              <a:rPr lang="en-GB" dirty="0" smtClean="0"/>
              <a:t>Choice of task</a:t>
            </a:r>
            <a:endParaRPr lang="en-GB" dirty="0"/>
          </a:p>
        </p:txBody>
      </p:sp>
    </p:spTree>
    <p:extLst>
      <p:ext uri="{BB962C8B-B14F-4D97-AF65-F5344CB8AC3E}">
        <p14:creationId xmlns:p14="http://schemas.microsoft.com/office/powerpoint/2010/main" val="2836226800"/>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Transactional writing</a:t>
            </a:r>
            <a:endParaRPr lang="en-GB" dirty="0"/>
          </a:p>
        </p:txBody>
      </p:sp>
      <p:sp>
        <p:nvSpPr>
          <p:cNvPr id="3" name="Content Placeholder 2"/>
          <p:cNvSpPr>
            <a:spLocks noGrp="1"/>
          </p:cNvSpPr>
          <p:nvPr>
            <p:ph idx="1"/>
          </p:nvPr>
        </p:nvSpPr>
        <p:spPr/>
        <p:txBody>
          <a:bodyPr/>
          <a:lstStyle/>
          <a:p>
            <a:r>
              <a:rPr lang="en-GB" dirty="0" smtClean="0"/>
              <a:t>“real life writing”</a:t>
            </a:r>
          </a:p>
          <a:p>
            <a:r>
              <a:rPr lang="en-GB" dirty="0" smtClean="0"/>
              <a:t>A clear relationship between writer and reader</a:t>
            </a:r>
          </a:p>
          <a:p>
            <a:r>
              <a:rPr lang="en-GB" dirty="0" smtClean="0"/>
              <a:t>A clear purpose to the work</a:t>
            </a:r>
          </a:p>
          <a:p>
            <a:r>
              <a:rPr lang="en-GB" dirty="0" smtClean="0"/>
              <a:t>A clear format to the work</a:t>
            </a:r>
          </a:p>
          <a:p>
            <a:endParaRPr lang="en-GB" dirty="0"/>
          </a:p>
        </p:txBody>
      </p:sp>
    </p:spTree>
    <p:extLst>
      <p:ext uri="{BB962C8B-B14F-4D97-AF65-F5344CB8AC3E}">
        <p14:creationId xmlns:p14="http://schemas.microsoft.com/office/powerpoint/2010/main" val="2722643831"/>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Types of task</a:t>
            </a:r>
            <a:endParaRPr lang="en-GB" dirty="0"/>
          </a:p>
        </p:txBody>
      </p:sp>
      <p:sp>
        <p:nvSpPr>
          <p:cNvPr id="3" name="Content Placeholder 2"/>
          <p:cNvSpPr>
            <a:spLocks noGrp="1"/>
          </p:cNvSpPr>
          <p:nvPr>
            <p:ph idx="1"/>
          </p:nvPr>
        </p:nvSpPr>
        <p:spPr/>
        <p:txBody>
          <a:bodyPr/>
          <a:lstStyle/>
          <a:p>
            <a:r>
              <a:rPr lang="en-GB" dirty="0" smtClean="0"/>
              <a:t>Letters  - formal and informal</a:t>
            </a:r>
          </a:p>
          <a:p>
            <a:r>
              <a:rPr lang="en-GB" dirty="0" smtClean="0"/>
              <a:t>Reports</a:t>
            </a:r>
          </a:p>
          <a:p>
            <a:r>
              <a:rPr lang="en-GB" dirty="0" smtClean="0"/>
              <a:t>Reviews</a:t>
            </a:r>
          </a:p>
          <a:p>
            <a:r>
              <a:rPr lang="en-GB" dirty="0" smtClean="0"/>
              <a:t>Speeches</a:t>
            </a:r>
          </a:p>
          <a:p>
            <a:r>
              <a:rPr lang="en-GB" dirty="0" smtClean="0"/>
              <a:t>Leaflets</a:t>
            </a:r>
          </a:p>
          <a:p>
            <a:r>
              <a:rPr lang="en-GB" dirty="0" smtClean="0"/>
              <a:t>articles</a:t>
            </a:r>
            <a:endParaRPr lang="en-GB" dirty="0"/>
          </a:p>
        </p:txBody>
      </p:sp>
    </p:spTree>
    <p:extLst>
      <p:ext uri="{BB962C8B-B14F-4D97-AF65-F5344CB8AC3E}">
        <p14:creationId xmlns:p14="http://schemas.microsoft.com/office/powerpoint/2010/main" val="1696560626"/>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LETTERS</a:t>
            </a:r>
            <a:endParaRPr lang="en-GB" dirty="0"/>
          </a:p>
        </p:txBody>
      </p:sp>
      <p:sp>
        <p:nvSpPr>
          <p:cNvPr id="3" name="Content Placeholder 2"/>
          <p:cNvSpPr>
            <a:spLocks noGrp="1"/>
          </p:cNvSpPr>
          <p:nvPr>
            <p:ph idx="1"/>
          </p:nvPr>
        </p:nvSpPr>
        <p:spPr/>
        <p:txBody>
          <a:bodyPr/>
          <a:lstStyle/>
          <a:p>
            <a:r>
              <a:rPr lang="en-GB" dirty="0" smtClean="0"/>
              <a:t>I’m sure we know the layout, but it must be evident for the examiner to award high marks</a:t>
            </a:r>
          </a:p>
          <a:p>
            <a:endParaRPr lang="en-GB" dirty="0" smtClean="0"/>
          </a:p>
          <a:p>
            <a:r>
              <a:rPr lang="en-GB" dirty="0" smtClean="0">
                <a:hlinkClick r:id="rId2" action="ppaction://hlinkfile"/>
              </a:rPr>
              <a:t>formal letter pro </a:t>
            </a:r>
            <a:r>
              <a:rPr lang="en-GB" dirty="0" err="1" smtClean="0">
                <a:hlinkClick r:id="rId2" action="ppaction://hlinkfile"/>
              </a:rPr>
              <a:t>forma.docx</a:t>
            </a:r>
            <a:endParaRPr lang="en-GB" dirty="0" smtClean="0"/>
          </a:p>
          <a:p>
            <a:endParaRPr lang="en-GB" dirty="0" smtClean="0"/>
          </a:p>
          <a:p>
            <a:r>
              <a:rPr lang="en-GB" dirty="0" smtClean="0"/>
              <a:t>Organisation and clarity will be the key to a successful formal letter.</a:t>
            </a:r>
            <a:endParaRPr lang="en-GB" dirty="0"/>
          </a:p>
        </p:txBody>
      </p:sp>
    </p:spTree>
    <p:extLst>
      <p:ext uri="{BB962C8B-B14F-4D97-AF65-F5344CB8AC3E}">
        <p14:creationId xmlns:p14="http://schemas.microsoft.com/office/powerpoint/2010/main" val="2694868657"/>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I’m not psychic…</a:t>
            </a:r>
            <a:endParaRPr lang="en-GB" dirty="0"/>
          </a:p>
        </p:txBody>
      </p:sp>
      <p:sp>
        <p:nvSpPr>
          <p:cNvPr id="3" name="Content Placeholder 2"/>
          <p:cNvSpPr>
            <a:spLocks noGrp="1"/>
          </p:cNvSpPr>
          <p:nvPr>
            <p:ph idx="1"/>
          </p:nvPr>
        </p:nvSpPr>
        <p:spPr/>
        <p:txBody>
          <a:bodyPr>
            <a:normAutofit/>
          </a:bodyPr>
          <a:lstStyle/>
          <a:p>
            <a:r>
              <a:rPr lang="en-GB" dirty="0" smtClean="0"/>
              <a:t>So I can not comment on what you will get in June, but remember the mock exam?</a:t>
            </a:r>
          </a:p>
          <a:p>
            <a:endParaRPr lang="en-GB" dirty="0" smtClean="0"/>
          </a:p>
          <a:p>
            <a:r>
              <a:rPr lang="en-GB" dirty="0" smtClean="0"/>
              <a:t>Formal Letter of Application…</a:t>
            </a:r>
          </a:p>
          <a:p>
            <a:r>
              <a:rPr lang="en-GB" dirty="0" smtClean="0"/>
              <a:t>What sort of job is it?</a:t>
            </a:r>
          </a:p>
          <a:p>
            <a:r>
              <a:rPr lang="en-GB" dirty="0" smtClean="0"/>
              <a:t>What do you need to show?</a:t>
            </a:r>
          </a:p>
          <a:p>
            <a:endParaRPr lang="en-GB" dirty="0" smtClean="0"/>
          </a:p>
          <a:p>
            <a:r>
              <a:rPr lang="en-GB" dirty="0" smtClean="0"/>
              <a:t>Is this really the place to outline your dreams for the future of the company?</a:t>
            </a:r>
            <a:endParaRPr lang="en-GB" dirty="0"/>
          </a:p>
        </p:txBody>
      </p:sp>
    </p:spTree>
    <p:extLst>
      <p:ext uri="{BB962C8B-B14F-4D97-AF65-F5344CB8AC3E}">
        <p14:creationId xmlns:p14="http://schemas.microsoft.com/office/powerpoint/2010/main" val="1301970395"/>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Informality</a:t>
            </a:r>
            <a:endParaRPr lang="en-GB" dirty="0"/>
          </a:p>
        </p:txBody>
      </p:sp>
      <p:sp>
        <p:nvSpPr>
          <p:cNvPr id="3" name="Content Placeholder 2"/>
          <p:cNvSpPr>
            <a:spLocks noGrp="1"/>
          </p:cNvSpPr>
          <p:nvPr>
            <p:ph idx="1"/>
          </p:nvPr>
        </p:nvSpPr>
        <p:spPr/>
        <p:txBody>
          <a:bodyPr/>
          <a:lstStyle/>
          <a:p>
            <a:r>
              <a:rPr lang="en-GB" dirty="0" smtClean="0"/>
              <a:t>We don’t write letters any more.  Why?</a:t>
            </a:r>
          </a:p>
          <a:p>
            <a:endParaRPr lang="en-GB" dirty="0" smtClean="0"/>
          </a:p>
          <a:p>
            <a:r>
              <a:rPr lang="en-GB" dirty="0" smtClean="0"/>
              <a:t>However, the outline is the same – organise your thoughts into a clear structure.</a:t>
            </a:r>
          </a:p>
          <a:p>
            <a:endParaRPr lang="en-GB" dirty="0" smtClean="0"/>
          </a:p>
          <a:p>
            <a:r>
              <a:rPr lang="en-GB" dirty="0" smtClean="0"/>
              <a:t>What changes is the tone - </a:t>
            </a:r>
            <a:endParaRPr lang="en-GB" dirty="0"/>
          </a:p>
        </p:txBody>
      </p:sp>
    </p:spTree>
    <p:extLst>
      <p:ext uri="{BB962C8B-B14F-4D97-AF65-F5344CB8AC3E}">
        <p14:creationId xmlns:p14="http://schemas.microsoft.com/office/powerpoint/2010/main" val="673332471"/>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Informal tone</a:t>
            </a:r>
            <a:endParaRPr lang="en-GB" dirty="0"/>
          </a:p>
        </p:txBody>
      </p:sp>
      <p:sp>
        <p:nvSpPr>
          <p:cNvPr id="3" name="Content Placeholder 2"/>
          <p:cNvSpPr>
            <a:spLocks noGrp="1"/>
          </p:cNvSpPr>
          <p:nvPr>
            <p:ph idx="1"/>
          </p:nvPr>
        </p:nvSpPr>
        <p:spPr/>
        <p:txBody>
          <a:bodyPr/>
          <a:lstStyle/>
          <a:p>
            <a:r>
              <a:rPr lang="en-GB" dirty="0" smtClean="0"/>
              <a:t>Keep your address and the date.</a:t>
            </a:r>
          </a:p>
          <a:p>
            <a:r>
              <a:rPr lang="en-GB" dirty="0" smtClean="0"/>
              <a:t>Salutation will use a forename or nickname if the letter is truly informal – you need to consider whether letters to a parent or an adult relation are truly informal.</a:t>
            </a:r>
          </a:p>
          <a:p>
            <a:r>
              <a:rPr lang="en-GB" dirty="0" smtClean="0"/>
              <a:t>Writing can use slang and shortened forms</a:t>
            </a:r>
          </a:p>
          <a:p>
            <a:r>
              <a:rPr lang="en-GB" dirty="0" smtClean="0"/>
              <a:t>Sign off can be relaxed down to “yours”, “lots of love”, “see you next week”…</a:t>
            </a:r>
            <a:endParaRPr lang="en-GB" dirty="0"/>
          </a:p>
        </p:txBody>
      </p:sp>
    </p:spTree>
    <p:extLst>
      <p:ext uri="{BB962C8B-B14F-4D97-AF65-F5344CB8AC3E}">
        <p14:creationId xmlns:p14="http://schemas.microsoft.com/office/powerpoint/2010/main" val="2194229205"/>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REPORTS</a:t>
            </a:r>
            <a:endParaRPr lang="en-GB" dirty="0"/>
          </a:p>
        </p:txBody>
      </p:sp>
      <p:sp>
        <p:nvSpPr>
          <p:cNvPr id="3" name="Content Placeholder 2"/>
          <p:cNvSpPr>
            <a:spLocks noGrp="1"/>
          </p:cNvSpPr>
          <p:nvPr>
            <p:ph idx="1"/>
          </p:nvPr>
        </p:nvSpPr>
        <p:spPr/>
        <p:txBody>
          <a:bodyPr/>
          <a:lstStyle/>
          <a:p>
            <a:r>
              <a:rPr lang="en-GB" dirty="0" smtClean="0"/>
              <a:t>The most formal of the tasks and the clearest format.</a:t>
            </a:r>
            <a:endParaRPr lang="en-GB" dirty="0"/>
          </a:p>
        </p:txBody>
      </p:sp>
    </p:spTree>
    <p:extLst>
      <p:ext uri="{BB962C8B-B14F-4D97-AF65-F5344CB8AC3E}">
        <p14:creationId xmlns:p14="http://schemas.microsoft.com/office/powerpoint/2010/main" val="924925958"/>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is a report?</a:t>
            </a:r>
            <a:endParaRPr lang="en-US" dirty="0"/>
          </a:p>
        </p:txBody>
      </p:sp>
      <p:sp>
        <p:nvSpPr>
          <p:cNvPr id="3" name="Content Placeholder 2"/>
          <p:cNvSpPr>
            <a:spLocks noGrp="1"/>
          </p:cNvSpPr>
          <p:nvPr>
            <p:ph idx="1"/>
          </p:nvPr>
        </p:nvSpPr>
        <p:spPr/>
        <p:txBody>
          <a:bodyPr/>
          <a:lstStyle/>
          <a:p>
            <a:r>
              <a:rPr lang="en-GB" dirty="0" smtClean="0"/>
              <a:t>One of the transactional writing types you need to master for GCSE English Language.</a:t>
            </a:r>
          </a:p>
          <a:p>
            <a:r>
              <a:rPr lang="en-GB" dirty="0" smtClean="0"/>
              <a:t>A formal means of conveying information to a specific client.</a:t>
            </a:r>
          </a:p>
          <a:p>
            <a:r>
              <a:rPr lang="en-GB" dirty="0" smtClean="0"/>
              <a:t>A logically structured document carrying fact and opinion in an analytical framework</a:t>
            </a:r>
            <a:endParaRPr lang="en-US" dirty="0"/>
          </a:p>
        </p:txBody>
      </p:sp>
    </p:spTree>
    <p:extLst>
      <p:ext uri="{BB962C8B-B14F-4D97-AF65-F5344CB8AC3E}">
        <p14:creationId xmlns:p14="http://schemas.microsoft.com/office/powerpoint/2010/main" val="40228842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Viewpoint and voice</a:t>
            </a:r>
            <a:endParaRPr lang="en-GB" dirty="0"/>
          </a:p>
        </p:txBody>
      </p:sp>
      <p:sp>
        <p:nvSpPr>
          <p:cNvPr id="3" name="Subtitle 2"/>
          <p:cNvSpPr>
            <a:spLocks noGrp="1"/>
          </p:cNvSpPr>
          <p:nvPr>
            <p:ph type="subTitle" idx="1"/>
          </p:nvPr>
        </p:nvSpPr>
        <p:spPr/>
        <p:txBody>
          <a:bodyPr/>
          <a:lstStyle/>
          <a:p>
            <a:fld id="{FD3C055E-9F44-4688-B0D9-C514FBD329E8}" type="datetime2">
              <a:rPr lang="en-GB" smtClean="0"/>
              <a:t>Wednesday, 01 May 2019</a:t>
            </a:fld>
            <a:endParaRPr lang="en-GB" dirty="0"/>
          </a:p>
        </p:txBody>
      </p:sp>
    </p:spTree>
    <p:extLst>
      <p:ext uri="{BB962C8B-B14F-4D97-AF65-F5344CB8AC3E}">
        <p14:creationId xmlns:p14="http://schemas.microsoft.com/office/powerpoint/2010/main" val="39075934"/>
      </p:ext>
    </p:extLst>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STRUCTURE	 1</a:t>
            </a:r>
            <a:endParaRPr lang="en-US" dirty="0"/>
          </a:p>
        </p:txBody>
      </p:sp>
      <p:sp>
        <p:nvSpPr>
          <p:cNvPr id="3" name="Content Placeholder 2"/>
          <p:cNvSpPr>
            <a:spLocks noGrp="1"/>
          </p:cNvSpPr>
          <p:nvPr>
            <p:ph idx="1"/>
          </p:nvPr>
        </p:nvSpPr>
        <p:spPr/>
        <p:txBody>
          <a:bodyPr/>
          <a:lstStyle/>
          <a:p>
            <a:r>
              <a:rPr lang="en-GB" dirty="0" smtClean="0"/>
              <a:t>Title of report</a:t>
            </a:r>
          </a:p>
          <a:p>
            <a:r>
              <a:rPr lang="en-GB" dirty="0" smtClean="0"/>
              <a:t>Name of author</a:t>
            </a:r>
          </a:p>
          <a:p>
            <a:r>
              <a:rPr lang="en-GB" dirty="0" smtClean="0"/>
              <a:t>Name of Client</a:t>
            </a:r>
          </a:p>
          <a:p>
            <a:r>
              <a:rPr lang="en-GB" dirty="0" smtClean="0"/>
              <a:t>Date</a:t>
            </a:r>
          </a:p>
          <a:p>
            <a:endParaRPr lang="en-GB" dirty="0"/>
          </a:p>
          <a:p>
            <a:r>
              <a:rPr lang="en-GB" dirty="0" smtClean="0"/>
              <a:t>These should be clear at the head of your work, rather like the letterheads used for formal letter writing.</a:t>
            </a:r>
            <a:endParaRPr lang="en-US" dirty="0"/>
          </a:p>
        </p:txBody>
      </p:sp>
    </p:spTree>
    <p:extLst>
      <p:ext uri="{BB962C8B-B14F-4D97-AF65-F5344CB8AC3E}">
        <p14:creationId xmlns:p14="http://schemas.microsoft.com/office/powerpoint/2010/main" val="1108798294"/>
      </p:ext>
    </p:extLst>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STRUCTURE 2</a:t>
            </a:r>
            <a:endParaRPr lang="en-US" dirty="0"/>
          </a:p>
        </p:txBody>
      </p:sp>
      <p:sp>
        <p:nvSpPr>
          <p:cNvPr id="3" name="Content Placeholder 2"/>
          <p:cNvSpPr>
            <a:spLocks noGrp="1"/>
          </p:cNvSpPr>
          <p:nvPr>
            <p:ph idx="1"/>
          </p:nvPr>
        </p:nvSpPr>
        <p:spPr/>
        <p:txBody>
          <a:bodyPr>
            <a:normAutofit/>
          </a:bodyPr>
          <a:lstStyle/>
          <a:p>
            <a:r>
              <a:rPr lang="en-GB" b="1" dirty="0" smtClean="0"/>
              <a:t>Abstract or Summary</a:t>
            </a:r>
            <a:r>
              <a:rPr lang="en-GB" dirty="0" smtClean="0"/>
              <a:t>.  In this paragraph you lay out the purpose and </a:t>
            </a:r>
            <a:r>
              <a:rPr lang="en-GB" b="1" dirty="0" smtClean="0"/>
              <a:t>THEMES</a:t>
            </a:r>
            <a:r>
              <a:rPr lang="en-GB" dirty="0" smtClean="0"/>
              <a:t> of the report, the key findings and key conclusions</a:t>
            </a:r>
          </a:p>
          <a:p>
            <a:r>
              <a:rPr lang="en-GB" dirty="0" smtClean="0"/>
              <a:t>Brief description of resources/sources.</a:t>
            </a:r>
          </a:p>
          <a:p>
            <a:r>
              <a:rPr lang="en-GB" dirty="0" smtClean="0"/>
              <a:t>A discussion of your results.  By all means use </a:t>
            </a:r>
            <a:r>
              <a:rPr lang="en-GB" u="sng" dirty="0" smtClean="0"/>
              <a:t>sub-headings</a:t>
            </a:r>
            <a:r>
              <a:rPr lang="en-GB" dirty="0" smtClean="0"/>
              <a:t> to clarify your work.  Each </a:t>
            </a:r>
            <a:r>
              <a:rPr lang="en-GB" b="1" dirty="0" smtClean="0"/>
              <a:t>theme</a:t>
            </a:r>
            <a:r>
              <a:rPr lang="en-GB" dirty="0" smtClean="0"/>
              <a:t> discussed MUST have evidence provided to support it.</a:t>
            </a:r>
          </a:p>
          <a:p>
            <a:r>
              <a:rPr lang="en-GB" dirty="0" smtClean="0"/>
              <a:t>Conclusions and advice.  Referring back to the body of the work and tying it neatly together.</a:t>
            </a:r>
          </a:p>
          <a:p>
            <a:endParaRPr lang="en-GB" dirty="0"/>
          </a:p>
          <a:p>
            <a:endParaRPr lang="en-GB" dirty="0" smtClean="0"/>
          </a:p>
        </p:txBody>
      </p:sp>
    </p:spTree>
    <p:extLst>
      <p:ext uri="{BB962C8B-B14F-4D97-AF65-F5344CB8AC3E}">
        <p14:creationId xmlns:p14="http://schemas.microsoft.com/office/powerpoint/2010/main" val="2258770475"/>
      </p:ext>
    </p:extLst>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TASK</a:t>
            </a:r>
            <a:endParaRPr lang="en-GB" dirty="0"/>
          </a:p>
        </p:txBody>
      </p:sp>
      <p:sp>
        <p:nvSpPr>
          <p:cNvPr id="3" name="Content Placeholder 2"/>
          <p:cNvSpPr>
            <a:spLocks noGrp="1"/>
          </p:cNvSpPr>
          <p:nvPr>
            <p:ph idx="1"/>
          </p:nvPr>
        </p:nvSpPr>
        <p:spPr/>
        <p:txBody>
          <a:bodyPr>
            <a:normAutofit/>
          </a:bodyPr>
          <a:lstStyle/>
          <a:p>
            <a:r>
              <a:rPr lang="en-GB" sz="2400" dirty="0"/>
              <a:t>Write a report for the Department of Education which considers the impact and implication of the possible removal of homework from your </a:t>
            </a:r>
            <a:r>
              <a:rPr lang="en-GB" sz="2400" dirty="0" smtClean="0"/>
              <a:t>school</a:t>
            </a:r>
          </a:p>
          <a:p>
            <a:r>
              <a:rPr lang="en-GB" sz="2400" dirty="0" smtClean="0">
                <a:hlinkClick r:id="rId2" action="ppaction://hlinkfile"/>
              </a:rPr>
              <a:t>R:\My Departments\English\TEACHING Edexcel IGCSE NEW\Language\creative writing\report pro forma.docx</a:t>
            </a:r>
            <a:endParaRPr lang="en-GB" sz="2400" dirty="0"/>
          </a:p>
        </p:txBody>
      </p:sp>
    </p:spTree>
    <p:extLst>
      <p:ext uri="{BB962C8B-B14F-4D97-AF65-F5344CB8AC3E}">
        <p14:creationId xmlns:p14="http://schemas.microsoft.com/office/powerpoint/2010/main" val="13165095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4" descr="354023523_dcb44ebb54_o"/>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208213" y="0"/>
            <a:ext cx="7848600" cy="6858000"/>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219" name="Text Box 5"/>
          <p:cNvSpPr txBox="1">
            <a:spLocks noChangeArrowheads="1"/>
          </p:cNvSpPr>
          <p:nvPr/>
        </p:nvSpPr>
        <p:spPr bwMode="auto">
          <a:xfrm>
            <a:off x="2566988" y="5445126"/>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endParaRPr lang="en-GB" altLang="en-US"/>
          </a:p>
        </p:txBody>
      </p:sp>
    </p:spTree>
    <p:extLst>
      <p:ext uri="{BB962C8B-B14F-4D97-AF65-F5344CB8AC3E}">
        <p14:creationId xmlns:p14="http://schemas.microsoft.com/office/powerpoint/2010/main" val="4049053404"/>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2063750" y="-12700"/>
            <a:ext cx="6591300" cy="1143000"/>
          </a:xfrm>
        </p:spPr>
        <p:txBody>
          <a:bodyPr/>
          <a:lstStyle/>
          <a:p>
            <a:pPr eaLnBrk="1" hangingPunct="1"/>
            <a:r>
              <a:rPr lang="en-GB" altLang="en-US" sz="4800" b="1">
                <a:latin typeface="Tempus Sans ITC" panose="04020404030D07020202" pitchFamily="82" charset="0"/>
              </a:rPr>
              <a:t>Task 1 </a:t>
            </a:r>
            <a:r>
              <a:rPr lang="en-GB" altLang="en-US" smtClean="0">
                <a:latin typeface="Tempus Sans ITC" panose="04020404030D07020202" pitchFamily="82" charset="0"/>
              </a:rPr>
              <a:t>:</a:t>
            </a:r>
            <a:endParaRPr lang="en-US" altLang="en-US" smtClean="0">
              <a:latin typeface="Tempus Sans ITC" panose="04020404030D07020202" pitchFamily="82" charset="0"/>
            </a:endParaRPr>
          </a:p>
        </p:txBody>
      </p:sp>
      <p:sp>
        <p:nvSpPr>
          <p:cNvPr id="68611" name="Rectangle 3"/>
          <p:cNvSpPr>
            <a:spLocks noGrp="1" noChangeArrowheads="1"/>
          </p:cNvSpPr>
          <p:nvPr>
            <p:ph idx="1"/>
          </p:nvPr>
        </p:nvSpPr>
        <p:spPr>
          <a:xfrm>
            <a:off x="2696818" y="2200828"/>
            <a:ext cx="8229600" cy="5256213"/>
          </a:xfrm>
        </p:spPr>
        <p:txBody>
          <a:bodyPr rtlCol="0">
            <a:normAutofit/>
          </a:bodyPr>
          <a:lstStyle/>
          <a:p>
            <a:pPr marL="0" indent="0">
              <a:lnSpc>
                <a:spcPct val="90000"/>
              </a:lnSpc>
              <a:buNone/>
              <a:defRPr/>
            </a:pPr>
            <a:r>
              <a:rPr lang="en-US" sz="2800" b="1" u="sng" dirty="0"/>
              <a:t>THIRD PERSON: </a:t>
            </a:r>
          </a:p>
          <a:p>
            <a:pPr marL="514350" indent="-514350">
              <a:lnSpc>
                <a:spcPct val="90000"/>
              </a:lnSpc>
              <a:buFont typeface="Wingdings 2" panose="05020102010507070707" pitchFamily="18" charset="2"/>
              <a:buAutoNum type="arabicPeriod"/>
              <a:defRPr/>
            </a:pPr>
            <a:r>
              <a:rPr lang="en-US" sz="2800" dirty="0"/>
              <a:t>Imagine you are taking this photograph. Where are you? What can you see from this point? </a:t>
            </a:r>
          </a:p>
          <a:p>
            <a:pPr marL="609600" indent="-609600">
              <a:lnSpc>
                <a:spcPct val="90000"/>
              </a:lnSpc>
              <a:buNone/>
              <a:defRPr/>
            </a:pPr>
            <a:r>
              <a:rPr lang="en-US" sz="2800" dirty="0"/>
              <a:t>      </a:t>
            </a:r>
            <a:r>
              <a:rPr lang="en-US" sz="2800" dirty="0">
                <a:solidFill>
                  <a:srgbClr val="FF0000"/>
                </a:solidFill>
              </a:rPr>
              <a:t>Compose three sentences- using THIRD PERSON</a:t>
            </a:r>
          </a:p>
          <a:p>
            <a:pPr marL="609600" indent="-609600">
              <a:lnSpc>
                <a:spcPct val="90000"/>
              </a:lnSpc>
              <a:buNone/>
              <a:defRPr/>
            </a:pPr>
            <a:r>
              <a:rPr lang="en-US" sz="2800" dirty="0"/>
              <a:t>        </a:t>
            </a:r>
          </a:p>
          <a:p>
            <a:pPr marL="609600" indent="-609600">
              <a:lnSpc>
                <a:spcPct val="90000"/>
              </a:lnSpc>
              <a:buNone/>
              <a:defRPr/>
            </a:pPr>
            <a:endParaRPr lang="en-US" sz="2800" dirty="0"/>
          </a:p>
          <a:p>
            <a:pPr marL="609600" indent="-609600">
              <a:lnSpc>
                <a:spcPct val="90000"/>
              </a:lnSpc>
              <a:buNone/>
              <a:defRPr/>
            </a:pPr>
            <a:r>
              <a:rPr lang="en-US" sz="2800" dirty="0"/>
              <a:t>2.    Imagine you are the man in the picture, about to take a photograph. Describe what you can see from your vantage point.</a:t>
            </a:r>
          </a:p>
          <a:p>
            <a:pPr marL="609600" indent="-609600">
              <a:lnSpc>
                <a:spcPct val="90000"/>
              </a:lnSpc>
              <a:buNone/>
              <a:defRPr/>
            </a:pPr>
            <a:r>
              <a:rPr lang="en-US" sz="2800" dirty="0">
                <a:solidFill>
                  <a:srgbClr val="FF0000"/>
                </a:solidFill>
              </a:rPr>
              <a:t>       Compose three sentences- using FIRST PERSON</a:t>
            </a:r>
            <a:endParaRPr lang="en-US" sz="2200" dirty="0">
              <a:solidFill>
                <a:srgbClr val="FF0000"/>
              </a:solidFill>
            </a:endParaRPr>
          </a:p>
        </p:txBody>
      </p:sp>
    </p:spTree>
    <p:extLst>
      <p:ext uri="{BB962C8B-B14F-4D97-AF65-F5344CB8AC3E}">
        <p14:creationId xmlns:p14="http://schemas.microsoft.com/office/powerpoint/2010/main" val="34460767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8611">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8611">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68611">
                                            <p:txEl>
                                              <p:pRg st="2" end="2"/>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6861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Phase 1: planning to succeed.</a:t>
            </a:r>
            <a:endParaRPr lang="en-GB" dirty="0"/>
          </a:p>
        </p:txBody>
      </p:sp>
      <p:sp>
        <p:nvSpPr>
          <p:cNvPr id="3" name="Content Placeholder 2"/>
          <p:cNvSpPr>
            <a:spLocks noGrp="1"/>
          </p:cNvSpPr>
          <p:nvPr>
            <p:ph idx="1"/>
          </p:nvPr>
        </p:nvSpPr>
        <p:spPr/>
        <p:txBody>
          <a:bodyPr>
            <a:normAutofit lnSpcReduction="10000"/>
          </a:bodyPr>
          <a:lstStyle/>
          <a:p>
            <a:r>
              <a:rPr lang="en-GB" dirty="0" smtClean="0"/>
              <a:t>What am I going to be judged on?</a:t>
            </a:r>
          </a:p>
          <a:p>
            <a:r>
              <a:rPr lang="en-GB" dirty="0" smtClean="0"/>
              <a:t>The questions have different content between Paper 1 and Paper 2.</a:t>
            </a:r>
          </a:p>
          <a:p>
            <a:endParaRPr lang="en-GB" dirty="0"/>
          </a:p>
          <a:p>
            <a:r>
              <a:rPr lang="en-GB" dirty="0" smtClean="0"/>
              <a:t>PAPER 1 is TRANSACTIONAL and focused on the idea of Inform, Explain, Describe.</a:t>
            </a:r>
          </a:p>
          <a:p>
            <a:endParaRPr lang="en-GB" dirty="0"/>
          </a:p>
          <a:p>
            <a:r>
              <a:rPr lang="en-GB" dirty="0" smtClean="0"/>
              <a:t>Paper 2 is wider in scope and should be reflecting the descriptor: ‘Imaginative Writing.</a:t>
            </a:r>
          </a:p>
          <a:p>
            <a:r>
              <a:rPr lang="en-GB" dirty="0" smtClean="0"/>
              <a:t>Both questions are marked for content and quality of English Expression.</a:t>
            </a:r>
            <a:endParaRPr lang="en-GB" dirty="0"/>
          </a:p>
        </p:txBody>
      </p:sp>
    </p:spTree>
    <p:extLst>
      <p:ext uri="{BB962C8B-B14F-4D97-AF65-F5344CB8AC3E}">
        <p14:creationId xmlns:p14="http://schemas.microsoft.com/office/powerpoint/2010/main" val="20020065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1981200" y="277813"/>
            <a:ext cx="8229600" cy="87312"/>
          </a:xfrm>
        </p:spPr>
        <p:txBody>
          <a:bodyPr rtlCol="0">
            <a:normAutofit fontScale="90000"/>
          </a:bodyPr>
          <a:lstStyle/>
          <a:p>
            <a:pPr>
              <a:defRPr/>
            </a:pPr>
            <a:endParaRPr lang="en-GB" smtClean="0"/>
          </a:p>
        </p:txBody>
      </p:sp>
      <p:sp>
        <p:nvSpPr>
          <p:cNvPr id="70659" name="Rectangle 3"/>
          <p:cNvSpPr>
            <a:spLocks noGrp="1" noChangeArrowheads="1"/>
          </p:cNvSpPr>
          <p:nvPr>
            <p:ph idx="1"/>
          </p:nvPr>
        </p:nvSpPr>
        <p:spPr>
          <a:xfrm>
            <a:off x="1981200" y="0"/>
            <a:ext cx="8229600" cy="6858000"/>
          </a:xfrm>
          <a:solidFill>
            <a:schemeClr val="bg1"/>
          </a:solidFill>
        </p:spPr>
        <p:txBody>
          <a:bodyPr rtlCol="0">
            <a:normAutofit fontScale="92500" lnSpcReduction="20000"/>
          </a:bodyPr>
          <a:lstStyle/>
          <a:p>
            <a:pPr indent="-274320">
              <a:lnSpc>
                <a:spcPct val="90000"/>
              </a:lnSpc>
              <a:buNone/>
              <a:defRPr/>
            </a:pPr>
            <a:endParaRPr lang="en-US" sz="2600" dirty="0">
              <a:latin typeface="Tempus Sans ITC" pitchFamily="82" charset="0"/>
            </a:endParaRPr>
          </a:p>
          <a:p>
            <a:pPr indent="-274320">
              <a:lnSpc>
                <a:spcPct val="90000"/>
              </a:lnSpc>
              <a:buNone/>
              <a:defRPr/>
            </a:pPr>
            <a:r>
              <a:rPr lang="en-US" sz="2600" b="1" dirty="0">
                <a:latin typeface="Tempus Sans ITC" pitchFamily="82" charset="0"/>
              </a:rPr>
              <a:t>Examples:</a:t>
            </a:r>
            <a:endParaRPr lang="en-US" sz="2600" b="1" i="1" dirty="0">
              <a:latin typeface="Tempus Sans ITC" pitchFamily="82" charset="0"/>
            </a:endParaRPr>
          </a:p>
          <a:p>
            <a:pPr indent="-274320">
              <a:lnSpc>
                <a:spcPct val="90000"/>
              </a:lnSpc>
              <a:buNone/>
              <a:defRPr/>
            </a:pPr>
            <a:r>
              <a:rPr lang="en-US" sz="2600" i="1" dirty="0">
                <a:latin typeface="Tempus Sans ITC" pitchFamily="82" charset="0"/>
              </a:rPr>
              <a:t>   </a:t>
            </a:r>
            <a:r>
              <a:rPr lang="en-US" sz="2600" b="1" i="1" dirty="0">
                <a:solidFill>
                  <a:srgbClr val="0070C0"/>
                </a:solidFill>
              </a:rPr>
              <a:t>Standing in the doorway, hands in pockets, he looked surprisingly relaxed. The storm raged around him but he hardly seemed to notice. A warm orange light spilled from one of the windows.</a:t>
            </a:r>
          </a:p>
          <a:p>
            <a:pPr indent="-274320">
              <a:lnSpc>
                <a:spcPct val="90000"/>
              </a:lnSpc>
              <a:buNone/>
              <a:defRPr/>
            </a:pPr>
            <a:endParaRPr lang="en-US" sz="2600" b="1" i="1" dirty="0">
              <a:solidFill>
                <a:srgbClr val="7030A0"/>
              </a:solidFill>
            </a:endParaRPr>
          </a:p>
          <a:p>
            <a:pPr indent="-274320">
              <a:lnSpc>
                <a:spcPct val="90000"/>
              </a:lnSpc>
              <a:buNone/>
              <a:defRPr/>
            </a:pPr>
            <a:r>
              <a:rPr lang="en-US" sz="2600" b="1" i="1" dirty="0">
                <a:solidFill>
                  <a:srgbClr val="7030A0"/>
                </a:solidFill>
              </a:rPr>
              <a:t>   I watched the helicopter whirl away, buffeted by the storm. My ears rushed with the roar of water. I felt alone and afraid: how would I survive?</a:t>
            </a:r>
          </a:p>
          <a:p>
            <a:pPr indent="-274320">
              <a:lnSpc>
                <a:spcPct val="90000"/>
              </a:lnSpc>
              <a:buNone/>
              <a:defRPr/>
            </a:pPr>
            <a:endParaRPr lang="en-US" sz="2600" i="1" dirty="0"/>
          </a:p>
          <a:p>
            <a:pPr indent="-274320">
              <a:lnSpc>
                <a:spcPct val="90000"/>
              </a:lnSpc>
              <a:buNone/>
              <a:defRPr/>
            </a:pPr>
            <a:r>
              <a:rPr lang="en-GB" sz="2600" i="1" dirty="0"/>
              <a:t>    </a:t>
            </a:r>
            <a:r>
              <a:rPr lang="en-GB" sz="3200" b="1" dirty="0">
                <a:solidFill>
                  <a:srgbClr val="FF0000"/>
                </a:solidFill>
              </a:rPr>
              <a:t>What are the differences between the two different viewpoints?</a:t>
            </a:r>
          </a:p>
          <a:p>
            <a:pPr indent="-274320">
              <a:lnSpc>
                <a:spcPct val="90000"/>
              </a:lnSpc>
              <a:buNone/>
              <a:defRPr/>
            </a:pPr>
            <a:endParaRPr lang="en-GB" sz="3200" b="1" dirty="0">
              <a:solidFill>
                <a:srgbClr val="FF0000"/>
              </a:solidFill>
            </a:endParaRPr>
          </a:p>
          <a:p>
            <a:pPr indent="-274320">
              <a:lnSpc>
                <a:spcPct val="90000"/>
              </a:lnSpc>
              <a:buNone/>
              <a:defRPr/>
            </a:pPr>
            <a:r>
              <a:rPr lang="en-GB" sz="3200" b="1" dirty="0">
                <a:solidFill>
                  <a:srgbClr val="FF0000"/>
                </a:solidFill>
              </a:rPr>
              <a:t>   Do their ‘voices’ sound the same or different? </a:t>
            </a:r>
          </a:p>
          <a:p>
            <a:pPr indent="-274320">
              <a:lnSpc>
                <a:spcPct val="90000"/>
              </a:lnSpc>
              <a:buNone/>
              <a:defRPr/>
            </a:pPr>
            <a:r>
              <a:rPr lang="en-GB" sz="3200" b="1" dirty="0">
                <a:solidFill>
                  <a:srgbClr val="FF0000"/>
                </a:solidFill>
              </a:rPr>
              <a:t>   </a:t>
            </a:r>
          </a:p>
          <a:p>
            <a:pPr indent="-274320">
              <a:lnSpc>
                <a:spcPct val="90000"/>
              </a:lnSpc>
              <a:buNone/>
              <a:defRPr/>
            </a:pPr>
            <a:r>
              <a:rPr lang="en-GB" sz="3200" b="1" dirty="0">
                <a:solidFill>
                  <a:srgbClr val="FF0000"/>
                </a:solidFill>
              </a:rPr>
              <a:t>   Which viewpoint is most effective for telling this story?</a:t>
            </a:r>
            <a:endParaRPr lang="en-US" sz="3200" b="1" dirty="0">
              <a:solidFill>
                <a:srgbClr val="FF0000"/>
              </a:solidFill>
            </a:endParaRPr>
          </a:p>
          <a:p>
            <a:pPr indent="-274320">
              <a:lnSpc>
                <a:spcPct val="90000"/>
              </a:lnSpc>
              <a:defRPr/>
            </a:pPr>
            <a:endParaRPr lang="en-US" sz="2600" dirty="0">
              <a:solidFill>
                <a:srgbClr val="FF0000"/>
              </a:solidFill>
            </a:endParaRPr>
          </a:p>
        </p:txBody>
      </p:sp>
    </p:spTree>
    <p:extLst>
      <p:ext uri="{BB962C8B-B14F-4D97-AF65-F5344CB8AC3E}">
        <p14:creationId xmlns:p14="http://schemas.microsoft.com/office/powerpoint/2010/main" val="19423002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0659">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0659">
                                            <p:txEl>
                                              <p:pRg st="4" end="4"/>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70659">
                                            <p:txEl>
                                              <p:pRg st="6" end="6"/>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70659">
                                            <p:txEl>
                                              <p:pRg st="8" end="8"/>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70659">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GB" altLang="en-US" b="1" dirty="0" smtClean="0">
                <a:latin typeface="+mn-lt"/>
              </a:rPr>
              <a:t>Narrative Viewpoint and Voice</a:t>
            </a:r>
            <a:endParaRPr lang="en-US" altLang="en-US" b="1" dirty="0" smtClean="0">
              <a:latin typeface="+mn-lt"/>
            </a:endParaRPr>
          </a:p>
        </p:txBody>
      </p:sp>
      <p:sp>
        <p:nvSpPr>
          <p:cNvPr id="9219" name="Rectangle 3"/>
          <p:cNvSpPr>
            <a:spLocks noGrp="1" noChangeArrowheads="1"/>
          </p:cNvSpPr>
          <p:nvPr>
            <p:ph idx="1"/>
          </p:nvPr>
        </p:nvSpPr>
        <p:spPr/>
        <p:txBody>
          <a:bodyPr/>
          <a:lstStyle/>
          <a:p>
            <a:pPr eaLnBrk="1" hangingPunct="1">
              <a:buFont typeface="Wingdings" pitchFamily="2" charset="2"/>
              <a:buNone/>
              <a:defRPr/>
            </a:pPr>
            <a:endParaRPr lang="en-GB" altLang="en-US" b="1" dirty="0" smtClean="0"/>
          </a:p>
          <a:p>
            <a:pPr eaLnBrk="1" hangingPunct="1">
              <a:buFont typeface="Wingdings" pitchFamily="2" charset="2"/>
              <a:buChar char="q"/>
              <a:defRPr/>
            </a:pPr>
            <a:r>
              <a:rPr lang="en-GB" altLang="en-US" b="1" dirty="0" smtClean="0"/>
              <a:t> When we read, we “see” images in our mind and “hear” a voice in our heads.</a:t>
            </a:r>
          </a:p>
          <a:p>
            <a:pPr marL="69850" indent="0">
              <a:buNone/>
              <a:defRPr/>
            </a:pPr>
            <a:endParaRPr lang="en-GB" altLang="en-US" b="1" dirty="0" smtClean="0"/>
          </a:p>
          <a:p>
            <a:pPr eaLnBrk="1" hangingPunct="1">
              <a:buFont typeface="Wingdings" pitchFamily="2" charset="2"/>
              <a:buChar char="q"/>
              <a:defRPr/>
            </a:pPr>
            <a:r>
              <a:rPr lang="en-GB" altLang="en-US" b="1" dirty="0" smtClean="0"/>
              <a:t> Writers can choose whose “eyes” we see  through and whose “voice” we hear telling the story.</a:t>
            </a:r>
          </a:p>
          <a:p>
            <a:pPr eaLnBrk="1" hangingPunct="1">
              <a:buFont typeface="Wingdings" pitchFamily="2" charset="2"/>
              <a:buNone/>
              <a:defRPr/>
            </a:pPr>
            <a:endParaRPr lang="en-US" altLang="en-US" dirty="0" smtClean="0">
              <a:latin typeface="Tempus Sans ITC" pitchFamily="82" charset="0"/>
            </a:endParaRPr>
          </a:p>
        </p:txBody>
      </p:sp>
    </p:spTree>
    <p:extLst>
      <p:ext uri="{BB962C8B-B14F-4D97-AF65-F5344CB8AC3E}">
        <p14:creationId xmlns:p14="http://schemas.microsoft.com/office/powerpoint/2010/main" val="307695808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GB" altLang="en-US" dirty="0" smtClean="0">
                <a:latin typeface="+mn-lt"/>
              </a:rPr>
              <a:t>So, writers can choose….</a:t>
            </a:r>
            <a:endParaRPr lang="en-US" altLang="en-US" dirty="0" smtClean="0">
              <a:latin typeface="+mn-lt"/>
            </a:endParaRPr>
          </a:p>
        </p:txBody>
      </p:sp>
      <p:sp>
        <p:nvSpPr>
          <p:cNvPr id="17411" name="Rectangle 3"/>
          <p:cNvSpPr>
            <a:spLocks noGrp="1" noChangeArrowheads="1"/>
          </p:cNvSpPr>
          <p:nvPr>
            <p:ph idx="1"/>
          </p:nvPr>
        </p:nvSpPr>
        <p:spPr/>
        <p:txBody>
          <a:bodyPr>
            <a:normAutofit lnSpcReduction="10000"/>
          </a:bodyPr>
          <a:lstStyle/>
          <a:p>
            <a:pPr eaLnBrk="1" hangingPunct="1">
              <a:lnSpc>
                <a:spcPct val="90000"/>
              </a:lnSpc>
            </a:pPr>
            <a:r>
              <a:rPr lang="en-GB" altLang="en-US" dirty="0" smtClean="0"/>
              <a:t>First person narrative or third person narrative</a:t>
            </a:r>
          </a:p>
          <a:p>
            <a:pPr eaLnBrk="1" hangingPunct="1">
              <a:lnSpc>
                <a:spcPct val="90000"/>
              </a:lnSpc>
            </a:pPr>
            <a:r>
              <a:rPr lang="en-GB" altLang="en-US" dirty="0" smtClean="0"/>
              <a:t>Also a narrative which changes viewpoint  - remember the driver from last time? What happens if he tells the first half of the story and the lady the second?</a:t>
            </a:r>
          </a:p>
          <a:p>
            <a:pPr eaLnBrk="1" hangingPunct="1">
              <a:lnSpc>
                <a:spcPct val="90000"/>
              </a:lnSpc>
              <a:buFont typeface="Wingdings" panose="05000000000000000000" pitchFamily="2" charset="2"/>
              <a:buNone/>
            </a:pPr>
            <a:endParaRPr lang="en-GB" altLang="en-US" dirty="0" smtClean="0"/>
          </a:p>
          <a:p>
            <a:pPr eaLnBrk="1" hangingPunct="1">
              <a:lnSpc>
                <a:spcPct val="90000"/>
              </a:lnSpc>
            </a:pPr>
            <a:r>
              <a:rPr lang="en-GB" altLang="en-US" dirty="0" smtClean="0"/>
              <a:t>Past tense or present tense</a:t>
            </a:r>
          </a:p>
          <a:p>
            <a:pPr eaLnBrk="1" hangingPunct="1">
              <a:lnSpc>
                <a:spcPct val="90000"/>
              </a:lnSpc>
              <a:buFont typeface="Wingdings" panose="05000000000000000000" pitchFamily="2" charset="2"/>
              <a:buNone/>
            </a:pPr>
            <a:endParaRPr lang="en-GB" altLang="en-US" dirty="0" smtClean="0"/>
          </a:p>
          <a:p>
            <a:pPr eaLnBrk="1" hangingPunct="1">
              <a:lnSpc>
                <a:spcPct val="90000"/>
              </a:lnSpc>
            </a:pPr>
            <a:r>
              <a:rPr lang="en-GB" altLang="en-US" dirty="0" smtClean="0"/>
              <a:t>Writers can tell a story In the order in which events happen, through flashback to events that happened earlier, from one viewpoint or more than one</a:t>
            </a:r>
          </a:p>
          <a:p>
            <a:pPr eaLnBrk="1" hangingPunct="1">
              <a:lnSpc>
                <a:spcPct val="90000"/>
              </a:lnSpc>
              <a:buFont typeface="Wingdings" panose="05000000000000000000" pitchFamily="2" charset="2"/>
              <a:buNone/>
            </a:pPr>
            <a:endParaRPr lang="en-US" altLang="en-US" dirty="0" smtClean="0">
              <a:latin typeface="Tempus Sans ITC" panose="04020404030D07020202" pitchFamily="82" charset="0"/>
            </a:endParaRPr>
          </a:p>
          <a:p>
            <a:pPr eaLnBrk="1" hangingPunct="1">
              <a:lnSpc>
                <a:spcPct val="90000"/>
              </a:lnSpc>
              <a:buFont typeface="Wingdings" panose="05000000000000000000" pitchFamily="2" charset="2"/>
              <a:buNone/>
            </a:pPr>
            <a:endParaRPr lang="en-GB" altLang="en-US" dirty="0" smtClean="0">
              <a:latin typeface="Tempus Sans ITC" panose="04020404030D07020202" pitchFamily="82" charset="0"/>
            </a:endParaRPr>
          </a:p>
          <a:p>
            <a:pPr eaLnBrk="1" hangingPunct="1">
              <a:lnSpc>
                <a:spcPct val="90000"/>
              </a:lnSpc>
              <a:buFont typeface="Wingdings" panose="05000000000000000000" pitchFamily="2" charset="2"/>
              <a:buChar char="q"/>
            </a:pPr>
            <a:endParaRPr lang="en-GB" altLang="en-US" dirty="0" smtClean="0">
              <a:latin typeface="Tempus Sans ITC" panose="04020404030D07020202" pitchFamily="82" charset="0"/>
            </a:endParaRPr>
          </a:p>
          <a:p>
            <a:pPr eaLnBrk="1" hangingPunct="1">
              <a:lnSpc>
                <a:spcPct val="90000"/>
              </a:lnSpc>
              <a:buFont typeface="Wingdings" panose="05000000000000000000" pitchFamily="2" charset="2"/>
              <a:buChar char="q"/>
            </a:pPr>
            <a:endParaRPr lang="en-US" altLang="en-US" dirty="0" smtClean="0">
              <a:latin typeface="Tempus Sans ITC" panose="04020404030D07020202" pitchFamily="82" charset="0"/>
            </a:endParaRPr>
          </a:p>
        </p:txBody>
      </p:sp>
    </p:spTree>
    <p:extLst>
      <p:ext uri="{BB962C8B-B14F-4D97-AF65-F5344CB8AC3E}">
        <p14:creationId xmlns:p14="http://schemas.microsoft.com/office/powerpoint/2010/main" val="132008015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 this passage…</a:t>
            </a:r>
            <a:endParaRPr lang="en-GB" dirty="0"/>
          </a:p>
        </p:txBody>
      </p:sp>
      <p:pic>
        <p:nvPicPr>
          <p:cNvPr id="4" name="Content Placeholder 3"/>
          <p:cNvPicPr>
            <a:picLocks noGrp="1" noChangeAspect="1"/>
          </p:cNvPicPr>
          <p:nvPr>
            <p:ph idx="1"/>
          </p:nvPr>
        </p:nvPicPr>
        <p:blipFill>
          <a:blip r:embed="rId2"/>
          <a:stretch>
            <a:fillRect/>
          </a:stretch>
        </p:blipFill>
        <p:spPr>
          <a:xfrm>
            <a:off x="5088835" y="2231054"/>
            <a:ext cx="3856987" cy="4328772"/>
          </a:xfrm>
          <a:prstGeom prst="rect">
            <a:avLst/>
          </a:prstGeom>
        </p:spPr>
      </p:pic>
    </p:spTree>
    <p:extLst>
      <p:ext uri="{BB962C8B-B14F-4D97-AF65-F5344CB8AC3E}">
        <p14:creationId xmlns:p14="http://schemas.microsoft.com/office/powerpoint/2010/main" val="293024293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8932" name="Group 84"/>
          <p:cNvGraphicFramePr>
            <a:graphicFrameLocks noGrp="1"/>
          </p:cNvGraphicFramePr>
          <p:nvPr>
            <p:extLst>
              <p:ext uri="{D42A27DB-BD31-4B8C-83A1-F6EECF244321}">
                <p14:modId xmlns:p14="http://schemas.microsoft.com/office/powerpoint/2010/main" val="4077035662"/>
              </p:ext>
            </p:extLst>
          </p:nvPr>
        </p:nvGraphicFramePr>
        <p:xfrm>
          <a:off x="1847851" y="404814"/>
          <a:ext cx="8569325" cy="5946776"/>
        </p:xfrm>
        <a:graphic>
          <a:graphicData uri="http://schemas.openxmlformats.org/drawingml/2006/table">
            <a:tbl>
              <a:tblPr/>
              <a:tblGrid>
                <a:gridCol w="2855913">
                  <a:extLst>
                    <a:ext uri="{9D8B030D-6E8A-4147-A177-3AD203B41FA5}">
                      <a16:colId xmlns:a16="http://schemas.microsoft.com/office/drawing/2014/main" val="20000"/>
                    </a:ext>
                  </a:extLst>
                </a:gridCol>
                <a:gridCol w="5713412">
                  <a:extLst>
                    <a:ext uri="{9D8B030D-6E8A-4147-A177-3AD203B41FA5}">
                      <a16:colId xmlns:a16="http://schemas.microsoft.com/office/drawing/2014/main" val="20001"/>
                    </a:ext>
                  </a:extLst>
                </a:gridCol>
              </a:tblGrid>
              <a:tr h="944871">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GB" sz="2800" b="0" i="0" u="none" strike="noStrike" cap="none" normalizeH="0" baseline="0" dirty="0" smtClean="0">
                        <a:ln>
                          <a:noFill/>
                        </a:ln>
                        <a:solidFill>
                          <a:schemeClr val="tx1"/>
                        </a:solidFill>
                        <a:effectLst>
                          <a:outerShdw blurRad="38100" dist="38100" dir="2700000" algn="tl">
                            <a:srgbClr val="000000"/>
                          </a:outerShdw>
                        </a:effectLst>
                        <a:latin typeface="Verdana" pitchFamily="34" charset="0"/>
                      </a:endParaRP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GB" sz="2800" b="0" i="0" u="none" strike="noStrike" cap="none" normalizeH="0" baseline="0" dirty="0" smtClean="0">
                          <a:ln>
                            <a:noFill/>
                          </a:ln>
                          <a:solidFill>
                            <a:schemeClr val="tx1"/>
                          </a:solidFill>
                          <a:effectLst>
                            <a:outerShdw blurRad="38100" dist="38100" dir="2700000" algn="tl">
                              <a:srgbClr val="000000"/>
                            </a:outerShdw>
                          </a:effectLst>
                          <a:latin typeface="Tempus Sans ITC" pitchFamily="82" charset="0"/>
                        </a:rPr>
                        <a:t>Significant Cigarettes</a:t>
                      </a:r>
                      <a:endPar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Tempus Sans ITC" pitchFamily="82" charset="0"/>
                      </a:endParaRP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1371591">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GB" sz="2800" b="0" i="0" u="none" strike="noStrike" cap="none" normalizeH="0" baseline="0" dirty="0" smtClean="0">
                          <a:ln>
                            <a:noFill/>
                          </a:ln>
                          <a:solidFill>
                            <a:schemeClr val="tx1"/>
                          </a:solidFill>
                          <a:effectLst>
                            <a:outerShdw blurRad="38100" dist="38100" dir="2700000" algn="tl">
                              <a:srgbClr val="000000"/>
                            </a:outerShdw>
                          </a:effectLst>
                          <a:latin typeface="Tempus Sans ITC" pitchFamily="82" charset="0"/>
                        </a:rPr>
                        <a:t>Is it written in first or third person? Effect?</a:t>
                      </a:r>
                      <a:endPar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Tempus Sans ITC" pitchFamily="82" charset="0"/>
                      </a:endParaRP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GB" sz="2800" b="0" i="0" u="none" strike="noStrike" cap="none" normalizeH="0" baseline="0" dirty="0" smtClean="0">
                        <a:ln>
                          <a:noFill/>
                        </a:ln>
                        <a:solidFill>
                          <a:schemeClr val="tx1"/>
                        </a:solidFill>
                        <a:effectLst>
                          <a:outerShdw blurRad="38100" dist="38100" dir="2700000" algn="tl">
                            <a:srgbClr val="000000"/>
                          </a:outerShdw>
                        </a:effectLst>
                        <a:latin typeface="Verdana" pitchFamily="34" charset="0"/>
                      </a:endParaRP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1130154">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GB" sz="2800" b="0" i="0" u="none" strike="noStrike" cap="none" normalizeH="0" baseline="0" smtClean="0">
                          <a:ln>
                            <a:noFill/>
                          </a:ln>
                          <a:solidFill>
                            <a:schemeClr val="tx1"/>
                          </a:solidFill>
                          <a:effectLst>
                            <a:outerShdw blurRad="38100" dist="38100" dir="2700000" algn="tl">
                              <a:srgbClr val="000000"/>
                            </a:outerShdw>
                          </a:effectLst>
                          <a:latin typeface="Tempus Sans ITC" pitchFamily="82" charset="0"/>
                        </a:rPr>
                        <a:t>Past or present tense? Effect?</a:t>
                      </a:r>
                      <a:r>
                        <a:rPr kumimoji="0" lang="en-GB"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rPr>
                        <a:t> </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endParaRP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GB" sz="2800" b="0" i="0" u="none" strike="noStrike" cap="none" normalizeH="0" baseline="0" dirty="0" smtClean="0">
                        <a:ln>
                          <a:noFill/>
                        </a:ln>
                        <a:solidFill>
                          <a:schemeClr val="tx1"/>
                        </a:solidFill>
                        <a:effectLst>
                          <a:outerShdw blurRad="38100" dist="38100" dir="2700000" algn="tl">
                            <a:srgbClr val="000000"/>
                          </a:outerShdw>
                        </a:effectLst>
                        <a:latin typeface="Verdana" pitchFamily="34" charset="0"/>
                      </a:endParaRP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1128567">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GB" sz="2800" b="0" i="0" u="none" strike="noStrike" cap="none" normalizeH="0" baseline="0" smtClean="0">
                          <a:ln>
                            <a:noFill/>
                          </a:ln>
                          <a:solidFill>
                            <a:schemeClr val="tx1"/>
                          </a:solidFill>
                          <a:effectLst>
                            <a:outerShdw blurRad="38100" dist="38100" dir="2700000" algn="tl">
                              <a:srgbClr val="000000"/>
                            </a:outerShdw>
                          </a:effectLst>
                          <a:latin typeface="Tempus Sans ITC" pitchFamily="82" charset="0"/>
                        </a:rPr>
                        <a:t>Whose eyes do we ‘see’ through?</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Tempus Sans ITC" pitchFamily="82" charset="0"/>
                      </a:endParaRP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GB" sz="2800" b="0" i="0" u="none" strike="noStrike" cap="none" normalizeH="0" baseline="0" dirty="0" smtClean="0">
                        <a:ln>
                          <a:noFill/>
                        </a:ln>
                        <a:solidFill>
                          <a:schemeClr val="tx1"/>
                        </a:solidFill>
                        <a:effectLst>
                          <a:outerShdw blurRad="38100" dist="38100" dir="2700000" algn="tl">
                            <a:srgbClr val="000000"/>
                          </a:outerShdw>
                        </a:effectLst>
                        <a:latin typeface="Verdana" pitchFamily="34" charset="0"/>
                      </a:endParaRP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1371591">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GB" sz="2800" b="0" i="0" u="none" strike="noStrike" cap="none" normalizeH="0" baseline="0" smtClean="0">
                          <a:ln>
                            <a:noFill/>
                          </a:ln>
                          <a:solidFill>
                            <a:schemeClr val="tx1"/>
                          </a:solidFill>
                          <a:effectLst>
                            <a:outerShdw blurRad="38100" dist="38100" dir="2700000" algn="tl">
                              <a:srgbClr val="000000"/>
                            </a:outerShdw>
                          </a:effectLst>
                          <a:latin typeface="Tempus Sans ITC" pitchFamily="82" charset="0"/>
                        </a:rPr>
                        <a:t>What does their ‘voice’ sound like?</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Tempus Sans ITC" pitchFamily="82" charset="0"/>
                      </a:endParaRP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GB" sz="2800" b="0" i="0" u="none" strike="noStrike" cap="none" normalizeH="0" baseline="0" dirty="0" smtClean="0">
                        <a:ln>
                          <a:noFill/>
                        </a:ln>
                        <a:solidFill>
                          <a:schemeClr val="tx1"/>
                        </a:solidFill>
                        <a:effectLst>
                          <a:outerShdw blurRad="38100" dist="38100" dir="2700000" algn="tl">
                            <a:srgbClr val="000000"/>
                          </a:outerShdw>
                        </a:effectLst>
                        <a:latin typeface="Verdana" pitchFamily="34" charset="0"/>
                      </a:endParaRP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18450695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1992313" y="260351"/>
            <a:ext cx="8229600" cy="1139825"/>
          </a:xfrm>
        </p:spPr>
        <p:txBody>
          <a:bodyPr/>
          <a:lstStyle/>
          <a:p>
            <a:r>
              <a:rPr lang="en-US" altLang="en-US" sz="4800" b="1" dirty="0">
                <a:latin typeface="+mn-lt"/>
              </a:rPr>
              <a:t>Dual narrative: </a:t>
            </a:r>
            <a:endParaRPr lang="en-US" altLang="en-US" sz="4800" dirty="0">
              <a:latin typeface="+mn-lt"/>
            </a:endParaRPr>
          </a:p>
        </p:txBody>
      </p:sp>
      <p:sp>
        <p:nvSpPr>
          <p:cNvPr id="25603" name="Rectangle 3"/>
          <p:cNvSpPr>
            <a:spLocks noGrp="1" noChangeArrowheads="1"/>
          </p:cNvSpPr>
          <p:nvPr>
            <p:ph idx="1"/>
          </p:nvPr>
        </p:nvSpPr>
        <p:spPr/>
        <p:txBody>
          <a:bodyPr/>
          <a:lstStyle/>
          <a:p>
            <a:pPr eaLnBrk="1" hangingPunct="1">
              <a:buFont typeface="Wingdings" panose="05000000000000000000" pitchFamily="2" charset="2"/>
              <a:buNone/>
            </a:pPr>
            <a:r>
              <a:rPr lang="en-US" altLang="en-US" sz="4000" dirty="0" smtClean="0"/>
              <a:t>More </a:t>
            </a:r>
            <a:r>
              <a:rPr lang="en-US" altLang="en-US" sz="4000" dirty="0"/>
              <a:t>than one person is telling the story. The different narrators might see the same event in different ways </a:t>
            </a:r>
          </a:p>
          <a:p>
            <a:pPr eaLnBrk="1" hangingPunct="1">
              <a:buFont typeface="Wingdings" panose="05000000000000000000" pitchFamily="2" charset="2"/>
              <a:buNone/>
            </a:pPr>
            <a:endParaRPr lang="en-US" altLang="en-US" sz="4000" dirty="0"/>
          </a:p>
          <a:p>
            <a:pPr eaLnBrk="1" hangingPunct="1">
              <a:buFont typeface="Wingdings" panose="05000000000000000000" pitchFamily="2" charset="2"/>
              <a:buNone/>
            </a:pPr>
            <a:endParaRPr lang="en-US" altLang="en-US" dirty="0" smtClean="0">
              <a:latin typeface="Tempus Sans ITC" panose="04020404030D07020202" pitchFamily="82" charset="0"/>
            </a:endParaRPr>
          </a:p>
        </p:txBody>
      </p:sp>
    </p:spTree>
    <p:extLst>
      <p:ext uri="{BB962C8B-B14F-4D97-AF65-F5344CB8AC3E}">
        <p14:creationId xmlns:p14="http://schemas.microsoft.com/office/powerpoint/2010/main" val="86895232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endParaRPr lang="en-GB" altLang="en-US" smtClean="0"/>
          </a:p>
        </p:txBody>
      </p:sp>
      <p:pic>
        <p:nvPicPr>
          <p:cNvPr id="27651" name="Picture 4" descr="homeless_sleeping_do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566988" y="188914"/>
            <a:ext cx="6913562" cy="6408737"/>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51908792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Consider viewpoint</a:t>
            </a:r>
            <a:endParaRPr lang="en-GB" dirty="0"/>
          </a:p>
        </p:txBody>
      </p:sp>
      <p:sp>
        <p:nvSpPr>
          <p:cNvPr id="3" name="Content Placeholder 2"/>
          <p:cNvSpPr>
            <a:spLocks noGrp="1"/>
          </p:cNvSpPr>
          <p:nvPr>
            <p:ph idx="1"/>
          </p:nvPr>
        </p:nvSpPr>
        <p:spPr/>
        <p:txBody>
          <a:bodyPr/>
          <a:lstStyle/>
          <a:p>
            <a:r>
              <a:rPr lang="en-GB" dirty="0" smtClean="0"/>
              <a:t>Write the exposition of this scene from the boy’s viewpoint and from that of his dog – a little anthropomorphism does no harm.</a:t>
            </a:r>
          </a:p>
          <a:p>
            <a:endParaRPr lang="en-GB" dirty="0"/>
          </a:p>
          <a:p>
            <a:r>
              <a:rPr lang="en-GB" dirty="0" smtClean="0"/>
              <a:t>Share with your neighbour and critique each other’s work.</a:t>
            </a:r>
          </a:p>
          <a:p>
            <a:pPr marL="0" indent="0">
              <a:buNone/>
            </a:pPr>
            <a:endParaRPr lang="en-GB" dirty="0" smtClean="0"/>
          </a:p>
          <a:p>
            <a:r>
              <a:rPr lang="en-GB" dirty="0" smtClean="0"/>
              <a:t>Who is the third possible viewpoint?</a:t>
            </a:r>
            <a:endParaRPr lang="en-GB" dirty="0"/>
          </a:p>
        </p:txBody>
      </p:sp>
    </p:spTree>
    <p:extLst>
      <p:ext uri="{BB962C8B-B14F-4D97-AF65-F5344CB8AC3E}">
        <p14:creationId xmlns:p14="http://schemas.microsoft.com/office/powerpoint/2010/main" val="315449757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Practical work</a:t>
            </a:r>
            <a:endParaRPr lang="en-GB" dirty="0"/>
          </a:p>
        </p:txBody>
      </p:sp>
      <p:sp>
        <p:nvSpPr>
          <p:cNvPr id="3" name="Subtitle 2"/>
          <p:cNvSpPr>
            <a:spLocks noGrp="1"/>
          </p:cNvSpPr>
          <p:nvPr>
            <p:ph type="subTitle" idx="1"/>
          </p:nvPr>
        </p:nvSpPr>
        <p:spPr/>
        <p:txBody>
          <a:bodyPr/>
          <a:lstStyle/>
          <a:p>
            <a:fld id="{E6412F85-2925-4BEC-ADF0-C98730916020}" type="datetime2">
              <a:rPr lang="en-GB" smtClean="0"/>
              <a:t>Wednesday, 01 May 2019</a:t>
            </a:fld>
            <a:endParaRPr lang="en-GB" dirty="0"/>
          </a:p>
        </p:txBody>
      </p:sp>
    </p:spTree>
    <p:extLst>
      <p:ext uri="{BB962C8B-B14F-4D97-AF65-F5344CB8AC3E}">
        <p14:creationId xmlns:p14="http://schemas.microsoft.com/office/powerpoint/2010/main" val="340740689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68487" y="349685"/>
            <a:ext cx="8770571" cy="1560716"/>
          </a:xfrm>
        </p:spPr>
        <p:txBody>
          <a:bodyPr>
            <a:normAutofit fontScale="90000"/>
          </a:bodyPr>
          <a:lstStyle/>
          <a:p>
            <a:r>
              <a:rPr lang="en-GB" dirty="0" smtClean="0"/>
              <a:t>Write a story beginning ‘I did not have time for this’ based on this image. 40 minutes. Then critique.</a:t>
            </a:r>
            <a:endParaRPr lang="en-GB" dirty="0"/>
          </a:p>
        </p:txBody>
      </p:sp>
      <p:pic>
        <p:nvPicPr>
          <p:cNvPr id="4" name="Content Placeholder 3"/>
          <p:cNvPicPr>
            <a:picLocks noGrp="1" noChangeAspect="1"/>
          </p:cNvPicPr>
          <p:nvPr>
            <p:ph idx="1"/>
          </p:nvPr>
        </p:nvPicPr>
        <p:blipFill>
          <a:blip r:embed="rId3"/>
          <a:stretch>
            <a:fillRect/>
          </a:stretch>
        </p:blipFill>
        <p:spPr>
          <a:xfrm>
            <a:off x="3436717" y="2532822"/>
            <a:ext cx="5558416" cy="3651250"/>
          </a:xfrm>
          <a:prstGeom prst="rect">
            <a:avLst/>
          </a:prstGeom>
        </p:spPr>
      </p:pic>
      <p:sp>
        <p:nvSpPr>
          <p:cNvPr id="5" name="TextBox 4"/>
          <p:cNvSpPr txBox="1"/>
          <p:nvPr/>
        </p:nvSpPr>
        <p:spPr>
          <a:xfrm>
            <a:off x="9929192" y="3006587"/>
            <a:ext cx="1098274" cy="1754326"/>
          </a:xfrm>
          <a:prstGeom prst="rect">
            <a:avLst/>
          </a:prstGeom>
          <a:noFill/>
        </p:spPr>
        <p:txBody>
          <a:bodyPr wrap="square" rtlCol="0">
            <a:spAutoFit/>
          </a:bodyPr>
          <a:lstStyle/>
          <a:p>
            <a:r>
              <a:rPr lang="en-GB" dirty="0" smtClean="0"/>
              <a:t>Use your plan from the prior lesson on narrative structure</a:t>
            </a:r>
            <a:endParaRPr lang="en-GB" dirty="0"/>
          </a:p>
        </p:txBody>
      </p:sp>
    </p:spTree>
    <p:extLst>
      <p:ext uri="{BB962C8B-B14F-4D97-AF65-F5344CB8AC3E}">
        <p14:creationId xmlns:p14="http://schemas.microsoft.com/office/powerpoint/2010/main" val="1137044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5">
                                            <p:txEl>
                                              <p:pRg st="0" end="0"/>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Assessment Criteria</a:t>
            </a:r>
            <a:endParaRPr lang="en-GB" dirty="0"/>
          </a:p>
        </p:txBody>
      </p:sp>
      <p:pic>
        <p:nvPicPr>
          <p:cNvPr id="4" name="Content Placeholder 3"/>
          <p:cNvPicPr>
            <a:picLocks noGrp="1" noChangeAspect="1"/>
          </p:cNvPicPr>
          <p:nvPr>
            <p:ph idx="1"/>
          </p:nvPr>
        </p:nvPicPr>
        <p:blipFill>
          <a:blip r:embed="rId2"/>
          <a:stretch>
            <a:fillRect/>
          </a:stretch>
        </p:blipFill>
        <p:spPr>
          <a:xfrm>
            <a:off x="2884004" y="2601124"/>
            <a:ext cx="8770938" cy="1735541"/>
          </a:xfrm>
          <a:prstGeom prst="rect">
            <a:avLst/>
          </a:prstGeom>
        </p:spPr>
      </p:pic>
      <p:sp>
        <p:nvSpPr>
          <p:cNvPr id="5" name="Line Callout 1 4"/>
          <p:cNvSpPr/>
          <p:nvPr/>
        </p:nvSpPr>
        <p:spPr>
          <a:xfrm>
            <a:off x="5874025" y="5317435"/>
            <a:ext cx="2703444" cy="1128091"/>
          </a:xfrm>
          <a:prstGeom prst="borderCallout1">
            <a:avLst>
              <a:gd name="adj1" fmla="val 47856"/>
              <a:gd name="adj2" fmla="val 100070"/>
              <a:gd name="adj3" fmla="val -110161"/>
              <a:gd name="adj4" fmla="val 7876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NOTE: not just SPAG but also refers to quality of vocabulary</a:t>
            </a:r>
            <a:r>
              <a:rPr lang="en-GB" dirty="0"/>
              <a:t> </a:t>
            </a:r>
            <a:r>
              <a:rPr lang="en-GB" dirty="0" smtClean="0"/>
              <a:t>&amp; structures</a:t>
            </a:r>
            <a:endParaRPr lang="en-GB" dirty="0"/>
          </a:p>
        </p:txBody>
      </p:sp>
    </p:spTree>
    <p:extLst>
      <p:ext uri="{BB962C8B-B14F-4D97-AF65-F5344CB8AC3E}">
        <p14:creationId xmlns:p14="http://schemas.microsoft.com/office/powerpoint/2010/main" val="1966039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dirty="0" smtClean="0"/>
              <a:t>Feedback and DIRT: the importance of proofreading for excellence.</a:t>
            </a:r>
            <a:endParaRPr lang="en-GB" dirty="0"/>
          </a:p>
        </p:txBody>
      </p:sp>
      <p:sp>
        <p:nvSpPr>
          <p:cNvPr id="3" name="Subtitle 2"/>
          <p:cNvSpPr>
            <a:spLocks noGrp="1"/>
          </p:cNvSpPr>
          <p:nvPr>
            <p:ph type="subTitle" idx="1"/>
          </p:nvPr>
        </p:nvSpPr>
        <p:spPr/>
        <p:txBody>
          <a:bodyPr/>
          <a:lstStyle/>
          <a:p>
            <a:fld id="{45C6E170-D09F-4EBA-93FC-653D0F5E4B86}" type="datetime2">
              <a:rPr lang="en-GB" smtClean="0"/>
              <a:t>Wednesday, 01 May 2019</a:t>
            </a:fld>
            <a:endParaRPr lang="en-GB" dirty="0"/>
          </a:p>
        </p:txBody>
      </p:sp>
    </p:spTree>
    <p:extLst>
      <p:ext uri="{BB962C8B-B14F-4D97-AF65-F5344CB8AC3E}">
        <p14:creationId xmlns:p14="http://schemas.microsoft.com/office/powerpoint/2010/main" val="262994629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Feedback and DIRT</a:t>
            </a:r>
            <a:endParaRPr lang="en-GB" dirty="0"/>
          </a:p>
        </p:txBody>
      </p:sp>
      <p:sp>
        <p:nvSpPr>
          <p:cNvPr id="3" name="Content Placeholder 2"/>
          <p:cNvSpPr>
            <a:spLocks noGrp="1"/>
          </p:cNvSpPr>
          <p:nvPr>
            <p:ph idx="1"/>
          </p:nvPr>
        </p:nvSpPr>
        <p:spPr/>
        <p:txBody>
          <a:bodyPr>
            <a:normAutofit fontScale="92500"/>
          </a:bodyPr>
          <a:lstStyle/>
          <a:p>
            <a:r>
              <a:rPr lang="en-GB" dirty="0" smtClean="0"/>
              <a:t>You will have received ‘whole class feedback’ on this work. Your teacher will have told you the common weaknesses and praised some individual strengths.</a:t>
            </a:r>
          </a:p>
          <a:p>
            <a:r>
              <a:rPr lang="en-GB" dirty="0" smtClean="0"/>
              <a:t>In an examination, only you can ensure the accuracy of your work.</a:t>
            </a:r>
          </a:p>
          <a:p>
            <a:r>
              <a:rPr lang="en-GB" dirty="0" smtClean="0"/>
              <a:t>Using the information from the feedback, you have 30 minutes to edit and improve your work. You should also seek to improve the accuracy of your SPAG and the range and variety of your vocabulary and punctuation.</a:t>
            </a:r>
          </a:p>
          <a:p>
            <a:endParaRPr lang="en-GB" dirty="0"/>
          </a:p>
          <a:p>
            <a:r>
              <a:rPr lang="en-GB" dirty="0" smtClean="0"/>
              <a:t>After 30 minutes, we engage in gallery critique and you will receive further feedback on your work.</a:t>
            </a:r>
            <a:endParaRPr lang="en-GB" dirty="0"/>
          </a:p>
        </p:txBody>
      </p:sp>
    </p:spTree>
    <p:extLst>
      <p:ext uri="{BB962C8B-B14F-4D97-AF65-F5344CB8AC3E}">
        <p14:creationId xmlns:p14="http://schemas.microsoft.com/office/powerpoint/2010/main" val="255425491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Show: don’t tell!</a:t>
            </a:r>
            <a:endParaRPr lang="en-GB" dirty="0"/>
          </a:p>
        </p:txBody>
      </p:sp>
      <p:sp>
        <p:nvSpPr>
          <p:cNvPr id="3" name="Subtitle 2"/>
          <p:cNvSpPr>
            <a:spLocks noGrp="1"/>
          </p:cNvSpPr>
          <p:nvPr>
            <p:ph type="subTitle" idx="1"/>
          </p:nvPr>
        </p:nvSpPr>
        <p:spPr/>
        <p:txBody>
          <a:bodyPr/>
          <a:lstStyle/>
          <a:p>
            <a:fld id="{ADB7C5C9-DE5C-4F37-9240-0A7281475C47}" type="datetime2">
              <a:rPr lang="en-GB" smtClean="0"/>
              <a:t>Wednesday, 01 May 2019</a:t>
            </a:fld>
            <a:endParaRPr lang="en-GB" dirty="0"/>
          </a:p>
        </p:txBody>
      </p:sp>
    </p:spTree>
    <p:extLst>
      <p:ext uri="{BB962C8B-B14F-4D97-AF65-F5344CB8AC3E}">
        <p14:creationId xmlns:p14="http://schemas.microsoft.com/office/powerpoint/2010/main" val="420014363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0155" y="1392736"/>
            <a:ext cx="10515600" cy="1325563"/>
          </a:xfrm>
        </p:spPr>
        <p:txBody>
          <a:bodyPr>
            <a:normAutofit fontScale="90000"/>
          </a:bodyPr>
          <a:lstStyle/>
          <a:p>
            <a:r>
              <a:rPr lang="en-GB" dirty="0" smtClean="0"/>
              <a:t>An interesting journey…</a:t>
            </a:r>
            <a:br>
              <a:rPr lang="en-GB" dirty="0" smtClean="0"/>
            </a:br>
            <a:r>
              <a:rPr lang="en-GB" dirty="0"/>
              <a:t/>
            </a:r>
            <a:br>
              <a:rPr lang="en-GB" dirty="0"/>
            </a:br>
            <a:r>
              <a:rPr lang="en-GB" dirty="0" smtClean="0"/>
              <a:t>Winning opening sentence?</a:t>
            </a:r>
            <a:br>
              <a:rPr lang="en-GB" dirty="0" smtClean="0"/>
            </a:br>
            <a:r>
              <a:rPr lang="en-GB" dirty="0"/>
              <a:t/>
            </a:r>
            <a:br>
              <a:rPr lang="en-GB" dirty="0"/>
            </a:br>
            <a:r>
              <a:rPr lang="en-GB" dirty="0" smtClean="0"/>
              <a:t>They didn’t want much, but even that was too much.</a:t>
            </a:r>
            <a:br>
              <a:rPr lang="en-GB" dirty="0" smtClean="0"/>
            </a:br>
            <a:r>
              <a:rPr lang="en-GB" dirty="0" smtClean="0"/>
              <a:t/>
            </a:r>
            <a:br>
              <a:rPr lang="en-GB" dirty="0" smtClean="0"/>
            </a:br>
            <a:r>
              <a:rPr lang="en-GB" dirty="0" smtClean="0"/>
              <a:t>Plot ideas:</a:t>
            </a:r>
            <a:br>
              <a:rPr lang="en-GB" dirty="0" smtClean="0"/>
            </a:br>
            <a:r>
              <a:rPr lang="en-GB" sz="3600" dirty="0" smtClean="0"/>
              <a:t>1. Religious cult – lures boy/girl in and they either escape with their life or remain in the cult and die/suffer in another way</a:t>
            </a:r>
            <a:br>
              <a:rPr lang="en-GB" sz="3600" dirty="0" smtClean="0"/>
            </a:br>
            <a:r>
              <a:rPr lang="en-GB" sz="3600" dirty="0" smtClean="0"/>
              <a:t>2. Drugs – How gang can entice vulnerable character by persuading them with something small which leads to disaster</a:t>
            </a:r>
            <a:br>
              <a:rPr lang="en-GB" sz="3600" dirty="0" smtClean="0"/>
            </a:br>
            <a:r>
              <a:rPr lang="en-GB" sz="3600" dirty="0" smtClean="0"/>
              <a:t>3. Father – Divorced by wife (workaholic) relationship with kids goes downhill – can’t give them the love they need.</a:t>
            </a:r>
            <a:r>
              <a:rPr lang="en-GB" sz="3600" dirty="0"/>
              <a:t/>
            </a:r>
            <a:br>
              <a:rPr lang="en-GB" sz="3600" dirty="0"/>
            </a:br>
            <a:endParaRPr lang="en-GB" sz="3600" dirty="0"/>
          </a:p>
        </p:txBody>
      </p:sp>
    </p:spTree>
    <p:extLst>
      <p:ext uri="{BB962C8B-B14F-4D97-AF65-F5344CB8AC3E}">
        <p14:creationId xmlns:p14="http://schemas.microsoft.com/office/powerpoint/2010/main" val="134780397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3069" y="2568394"/>
            <a:ext cx="10515600" cy="1325563"/>
          </a:xfrm>
        </p:spPr>
        <p:txBody>
          <a:bodyPr>
            <a:normAutofit fontScale="90000"/>
          </a:bodyPr>
          <a:lstStyle/>
          <a:p>
            <a:r>
              <a:rPr lang="en-GB" dirty="0" smtClean="0"/>
              <a:t>Characters:</a:t>
            </a:r>
            <a:br>
              <a:rPr lang="en-GB" dirty="0" smtClean="0"/>
            </a:br>
            <a:r>
              <a:rPr lang="en-GB" dirty="0"/>
              <a:t/>
            </a:r>
            <a:br>
              <a:rPr lang="en-GB" dirty="0"/>
            </a:br>
            <a:r>
              <a:rPr lang="en-GB" dirty="0" smtClean="0"/>
              <a:t>Young selfish lad, huge ego….</a:t>
            </a:r>
            <a:br>
              <a:rPr lang="en-GB" dirty="0" smtClean="0"/>
            </a:br>
            <a:r>
              <a:rPr lang="en-GB" dirty="0" smtClean="0"/>
              <a:t>Humble little boy – vulnerable, wants a better life</a:t>
            </a:r>
            <a:br>
              <a:rPr lang="en-GB" dirty="0" smtClean="0"/>
            </a:br>
            <a:r>
              <a:rPr lang="en-GB" dirty="0" smtClean="0"/>
              <a:t>Voice in head – spirit</a:t>
            </a:r>
            <a:br>
              <a:rPr lang="en-GB" dirty="0" smtClean="0"/>
            </a:br>
            <a:r>
              <a:rPr lang="en-GB" dirty="0" smtClean="0"/>
              <a:t>Older woman who has been through a lot – optimist</a:t>
            </a:r>
            <a:br>
              <a:rPr lang="en-GB" dirty="0" smtClean="0"/>
            </a:br>
            <a:r>
              <a:rPr lang="en-GB" dirty="0" smtClean="0"/>
              <a:t>17 year old girl – hates everyone she meets, classed as insane by many.</a:t>
            </a:r>
            <a:br>
              <a:rPr lang="en-GB" dirty="0" smtClean="0"/>
            </a:br>
            <a:r>
              <a:rPr lang="en-GB" dirty="0" smtClean="0"/>
              <a:t>Wily, army cadet type, loves to help others</a:t>
            </a:r>
            <a:endParaRPr lang="en-GB" dirty="0"/>
          </a:p>
        </p:txBody>
      </p:sp>
    </p:spTree>
    <p:extLst>
      <p:ext uri="{BB962C8B-B14F-4D97-AF65-F5344CB8AC3E}">
        <p14:creationId xmlns:p14="http://schemas.microsoft.com/office/powerpoint/2010/main" val="37446340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Warm up</a:t>
            </a:r>
            <a:endParaRPr lang="en-GB" dirty="0"/>
          </a:p>
        </p:txBody>
      </p:sp>
      <p:sp>
        <p:nvSpPr>
          <p:cNvPr id="3" name="Content Placeholder 2"/>
          <p:cNvSpPr>
            <a:spLocks noGrp="1"/>
          </p:cNvSpPr>
          <p:nvPr>
            <p:ph idx="1"/>
          </p:nvPr>
        </p:nvSpPr>
        <p:spPr>
          <a:xfrm>
            <a:off x="838200" y="1843043"/>
            <a:ext cx="10515600" cy="4351338"/>
          </a:xfrm>
        </p:spPr>
        <p:txBody>
          <a:bodyPr/>
          <a:lstStyle/>
          <a:p>
            <a:r>
              <a:rPr lang="en-GB" dirty="0" smtClean="0"/>
              <a:t>You have been given a simple statement describing an emotion – ‘telling’ you clearly.</a:t>
            </a:r>
          </a:p>
          <a:p>
            <a:endParaRPr lang="en-GB" dirty="0" smtClean="0"/>
          </a:p>
          <a:p>
            <a:r>
              <a:rPr lang="en-GB" dirty="0" smtClean="0"/>
              <a:t>You will now be given a short scenario which is the reason behind your statement.</a:t>
            </a:r>
          </a:p>
          <a:p>
            <a:endParaRPr lang="en-GB" dirty="0"/>
          </a:p>
          <a:p>
            <a:r>
              <a:rPr lang="en-GB" dirty="0" smtClean="0"/>
              <a:t>You have 5 minutes to rewrite your statement based on this information in order to ‘show’ rather than telling your emotion.</a:t>
            </a:r>
            <a:endParaRPr lang="en-GB" dirty="0"/>
          </a:p>
        </p:txBody>
      </p:sp>
    </p:spTree>
    <p:extLst>
      <p:ext uri="{BB962C8B-B14F-4D97-AF65-F5344CB8AC3E}">
        <p14:creationId xmlns:p14="http://schemas.microsoft.com/office/powerpoint/2010/main" val="349285256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Example</a:t>
            </a:r>
            <a:endParaRPr lang="en-GB" dirty="0"/>
          </a:p>
        </p:txBody>
      </p:sp>
      <p:sp>
        <p:nvSpPr>
          <p:cNvPr id="3" name="Content Placeholder 2"/>
          <p:cNvSpPr>
            <a:spLocks noGrp="1"/>
          </p:cNvSpPr>
          <p:nvPr>
            <p:ph idx="1"/>
          </p:nvPr>
        </p:nvSpPr>
        <p:spPr/>
        <p:txBody>
          <a:bodyPr>
            <a:normAutofit fontScale="92500" lnSpcReduction="10000"/>
          </a:bodyPr>
          <a:lstStyle/>
          <a:p>
            <a:r>
              <a:rPr lang="en-GB" dirty="0" smtClean="0"/>
              <a:t>Base sentence. ‘Tom was sad as he walked into the room’.</a:t>
            </a:r>
          </a:p>
          <a:p>
            <a:endParaRPr lang="en-GB" dirty="0"/>
          </a:p>
          <a:p>
            <a:r>
              <a:rPr lang="en-GB" dirty="0" smtClean="0"/>
              <a:t>Scenario: Over the weekend Tom’s pet dog, </a:t>
            </a:r>
            <a:r>
              <a:rPr lang="en-GB" dirty="0" err="1" smtClean="0"/>
              <a:t>Cholmondley</a:t>
            </a:r>
            <a:r>
              <a:rPr lang="en-GB" dirty="0" smtClean="0"/>
              <a:t>, has died. Tom goes everywhere with his dog – he is an only child and to him the dog is like a brother. He confides his secrets and shares his successes with </a:t>
            </a:r>
            <a:r>
              <a:rPr lang="en-GB" dirty="0" err="1" smtClean="0"/>
              <a:t>Cholmondley</a:t>
            </a:r>
            <a:r>
              <a:rPr lang="en-GB" dirty="0" smtClean="0"/>
              <a:t>.</a:t>
            </a:r>
          </a:p>
          <a:p>
            <a:endParaRPr lang="en-GB" dirty="0"/>
          </a:p>
          <a:p>
            <a:r>
              <a:rPr lang="en-GB" dirty="0" smtClean="0"/>
              <a:t>New sentence: Dragging his feet as though each step was a step through thick treacle, Tom trudged into the classroom – eyes lowered, his pale hand clutching at his bag, a piece of paper clasped in his right hand, held to his chest.</a:t>
            </a:r>
            <a:endParaRPr lang="en-GB" dirty="0"/>
          </a:p>
        </p:txBody>
      </p:sp>
      <p:sp>
        <p:nvSpPr>
          <p:cNvPr id="4" name="Rectangle 3"/>
          <p:cNvSpPr/>
          <p:nvPr/>
        </p:nvSpPr>
        <p:spPr>
          <a:xfrm>
            <a:off x="957943" y="4415246"/>
            <a:ext cx="10502537" cy="13846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71696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barn(inVertical)">
                                      <p:cBhvr>
                                        <p:cTn id="14" dur="500"/>
                                        <p:tgtEl>
                                          <p:spTgt spid="3">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circle(in)">
                                      <p:cBhvr>
                                        <p:cTn id="19"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noFill/>
          <a:ln>
            <a:noFill/>
          </a:ln>
        </p:spPr>
        <p:txBody>
          <a:bodyPr>
            <a:normAutofit/>
          </a:bodyPr>
          <a:lstStyle/>
          <a:p>
            <a:pPr algn="ctr"/>
            <a:r>
              <a:rPr lang="en-GB" dirty="0"/>
              <a:t/>
            </a:r>
            <a:br>
              <a:rPr lang="en-GB" dirty="0"/>
            </a:br>
            <a:r>
              <a:rPr lang="en-GB" dirty="0" smtClean="0"/>
              <a:t>Descriptive and Narrative writing</a:t>
            </a:r>
            <a:endParaRPr lang="en-GB" dirty="0"/>
          </a:p>
        </p:txBody>
      </p:sp>
      <p:sp>
        <p:nvSpPr>
          <p:cNvPr id="5" name="Text Placeholder 4"/>
          <p:cNvSpPr>
            <a:spLocks noGrp="1"/>
          </p:cNvSpPr>
          <p:nvPr>
            <p:ph type="body" idx="1"/>
          </p:nvPr>
        </p:nvSpPr>
        <p:spPr>
          <a:xfrm>
            <a:off x="2201449" y="2266885"/>
            <a:ext cx="5157787" cy="579549"/>
          </a:xfrm>
          <a:noFill/>
        </p:spPr>
        <p:txBody>
          <a:bodyPr/>
          <a:lstStyle/>
          <a:p>
            <a:pPr algn="ctr"/>
            <a:r>
              <a:rPr lang="en-GB" dirty="0" smtClean="0"/>
              <a:t>DESCRIPTIVE WRITING</a:t>
            </a:r>
            <a:endParaRPr lang="en-GB" dirty="0"/>
          </a:p>
        </p:txBody>
      </p:sp>
      <p:sp>
        <p:nvSpPr>
          <p:cNvPr id="6" name="Content Placeholder 5"/>
          <p:cNvSpPr>
            <a:spLocks noGrp="1"/>
          </p:cNvSpPr>
          <p:nvPr>
            <p:ph sz="half" idx="2"/>
          </p:nvPr>
        </p:nvSpPr>
        <p:spPr>
          <a:xfrm>
            <a:off x="839788" y="2846434"/>
            <a:ext cx="5157787" cy="3684588"/>
          </a:xfrm>
          <a:noFill/>
        </p:spPr>
        <p:txBody>
          <a:bodyPr>
            <a:normAutofit fontScale="92500" lnSpcReduction="10000"/>
          </a:bodyPr>
          <a:lstStyle/>
          <a:p>
            <a:r>
              <a:rPr lang="en-GB" dirty="0" smtClean="0"/>
              <a:t>Do </a:t>
            </a:r>
            <a:r>
              <a:rPr lang="en-GB" b="1" dirty="0"/>
              <a:t>NOT</a:t>
            </a:r>
            <a:r>
              <a:rPr lang="en-GB" dirty="0"/>
              <a:t> write a story. </a:t>
            </a:r>
          </a:p>
          <a:p>
            <a:r>
              <a:rPr lang="en-GB" dirty="0" smtClean="0"/>
              <a:t>Use </a:t>
            </a:r>
            <a:r>
              <a:rPr lang="en-GB" dirty="0"/>
              <a:t>examples of </a:t>
            </a:r>
            <a:r>
              <a:rPr lang="en-GB" dirty="0" smtClean="0"/>
              <a:t>sensory elements in </a:t>
            </a:r>
            <a:r>
              <a:rPr lang="en-GB" dirty="0"/>
              <a:t>your description</a:t>
            </a:r>
            <a:r>
              <a:rPr lang="en-GB" dirty="0" smtClean="0"/>
              <a:t>.</a:t>
            </a:r>
            <a:endParaRPr lang="en-GB" dirty="0"/>
          </a:p>
          <a:p>
            <a:r>
              <a:rPr lang="en-GB" dirty="0" smtClean="0"/>
              <a:t>Include </a:t>
            </a:r>
            <a:r>
              <a:rPr lang="en-GB" dirty="0"/>
              <a:t>a variety of </a:t>
            </a:r>
            <a:r>
              <a:rPr lang="en-GB" b="1" dirty="0">
                <a:solidFill>
                  <a:srgbClr val="C00000"/>
                </a:solidFill>
              </a:rPr>
              <a:t>sentence lengths and types</a:t>
            </a:r>
            <a:r>
              <a:rPr lang="en-GB" b="1" dirty="0" smtClean="0">
                <a:solidFill>
                  <a:srgbClr val="C00000"/>
                </a:solidFill>
              </a:rPr>
              <a:t>.</a:t>
            </a:r>
            <a:endParaRPr lang="en-GB" b="1" dirty="0">
              <a:solidFill>
                <a:srgbClr val="C00000"/>
              </a:solidFill>
            </a:endParaRPr>
          </a:p>
          <a:p>
            <a:r>
              <a:rPr lang="en-GB" dirty="0" smtClean="0"/>
              <a:t>Use </a:t>
            </a:r>
            <a:r>
              <a:rPr lang="en-GB" b="1" dirty="0">
                <a:solidFill>
                  <a:srgbClr val="C00000"/>
                </a:solidFill>
              </a:rPr>
              <a:t>‘show don’t tell’ </a:t>
            </a:r>
            <a:r>
              <a:rPr lang="en-GB" dirty="0"/>
              <a:t>in order to avoid making obvious statements, give clues to the reader, focus on small areas in detail and develop your description.</a:t>
            </a:r>
          </a:p>
          <a:p>
            <a:endParaRPr lang="en-GB" dirty="0"/>
          </a:p>
        </p:txBody>
      </p:sp>
      <p:sp>
        <p:nvSpPr>
          <p:cNvPr id="7" name="Text Placeholder 6"/>
          <p:cNvSpPr>
            <a:spLocks noGrp="1"/>
          </p:cNvSpPr>
          <p:nvPr>
            <p:ph type="body" sz="quarter" idx="3"/>
          </p:nvPr>
        </p:nvSpPr>
        <p:spPr>
          <a:xfrm>
            <a:off x="6748669" y="2238334"/>
            <a:ext cx="5183188" cy="579549"/>
          </a:xfrm>
          <a:noFill/>
        </p:spPr>
        <p:txBody>
          <a:bodyPr/>
          <a:lstStyle/>
          <a:p>
            <a:pPr algn="ctr"/>
            <a:r>
              <a:rPr lang="en-GB" dirty="0" smtClean="0"/>
              <a:t>NARRATIVE WRITING</a:t>
            </a:r>
            <a:endParaRPr lang="en-GB" dirty="0"/>
          </a:p>
        </p:txBody>
      </p:sp>
      <p:sp>
        <p:nvSpPr>
          <p:cNvPr id="8" name="Content Placeholder 7"/>
          <p:cNvSpPr>
            <a:spLocks noGrp="1"/>
          </p:cNvSpPr>
          <p:nvPr>
            <p:ph sz="quarter" idx="4"/>
          </p:nvPr>
        </p:nvSpPr>
        <p:spPr>
          <a:xfrm>
            <a:off x="6259286" y="2817883"/>
            <a:ext cx="5183188" cy="3684588"/>
          </a:xfrm>
          <a:noFill/>
          <a:ln>
            <a:noFill/>
          </a:ln>
        </p:spPr>
        <p:txBody>
          <a:bodyPr>
            <a:normAutofit fontScale="92500" lnSpcReduction="20000"/>
          </a:bodyPr>
          <a:lstStyle/>
          <a:p>
            <a:r>
              <a:rPr lang="en-GB" dirty="0" smtClean="0"/>
              <a:t>Write </a:t>
            </a:r>
            <a:r>
              <a:rPr lang="en-GB" dirty="0"/>
              <a:t>a story </a:t>
            </a:r>
            <a:r>
              <a:rPr lang="en-GB" dirty="0" smtClean="0"/>
              <a:t>from </a:t>
            </a:r>
            <a:r>
              <a:rPr lang="en-GB" dirty="0"/>
              <a:t>a </a:t>
            </a:r>
            <a:r>
              <a:rPr lang="en-GB" b="1" dirty="0">
                <a:solidFill>
                  <a:srgbClr val="C00000"/>
                </a:solidFill>
              </a:rPr>
              <a:t>first person perspective</a:t>
            </a:r>
            <a:r>
              <a:rPr lang="en-GB" b="1" dirty="0" smtClean="0">
                <a:solidFill>
                  <a:srgbClr val="C00000"/>
                </a:solidFill>
              </a:rPr>
              <a:t>.</a:t>
            </a:r>
            <a:endParaRPr lang="en-GB" b="1" dirty="0">
              <a:solidFill>
                <a:srgbClr val="C00000"/>
              </a:solidFill>
            </a:endParaRPr>
          </a:p>
          <a:p>
            <a:r>
              <a:rPr lang="en-GB" dirty="0" smtClean="0"/>
              <a:t>Give </a:t>
            </a:r>
            <a:r>
              <a:rPr lang="en-GB" dirty="0"/>
              <a:t>details of an experience and take the reader on a journey</a:t>
            </a:r>
            <a:r>
              <a:rPr lang="en-GB" dirty="0" smtClean="0"/>
              <a:t>.</a:t>
            </a:r>
            <a:endParaRPr lang="en-GB" dirty="0"/>
          </a:p>
          <a:p>
            <a:r>
              <a:rPr lang="en-GB" dirty="0" smtClean="0"/>
              <a:t>Write </a:t>
            </a:r>
            <a:r>
              <a:rPr lang="en-GB" dirty="0"/>
              <a:t>in </a:t>
            </a:r>
            <a:r>
              <a:rPr lang="en-GB" b="1" dirty="0">
                <a:solidFill>
                  <a:srgbClr val="C00000"/>
                </a:solidFill>
              </a:rPr>
              <a:t>chronological order, </a:t>
            </a:r>
            <a:r>
              <a:rPr lang="en-GB" dirty="0"/>
              <a:t>including action and </a:t>
            </a:r>
            <a:r>
              <a:rPr lang="en-GB" dirty="0" smtClean="0"/>
              <a:t>activity.</a:t>
            </a:r>
            <a:endParaRPr lang="en-GB" dirty="0"/>
          </a:p>
          <a:p>
            <a:r>
              <a:rPr lang="en-GB" dirty="0" smtClean="0"/>
              <a:t>Use </a:t>
            </a:r>
            <a:r>
              <a:rPr lang="en-GB" dirty="0"/>
              <a:t>examples of </a:t>
            </a:r>
            <a:r>
              <a:rPr lang="en-GB" b="1" smtClean="0">
                <a:solidFill>
                  <a:srgbClr val="C00000"/>
                </a:solidFill>
              </a:rPr>
              <a:t>sensory elements</a:t>
            </a:r>
            <a:r>
              <a:rPr lang="en-GB" smtClean="0"/>
              <a:t> </a:t>
            </a:r>
            <a:r>
              <a:rPr lang="en-GB" dirty="0"/>
              <a:t>along with a variety of </a:t>
            </a:r>
            <a:r>
              <a:rPr lang="en-GB" b="1" dirty="0">
                <a:solidFill>
                  <a:srgbClr val="C00000"/>
                </a:solidFill>
              </a:rPr>
              <a:t>sentence lengths and types</a:t>
            </a:r>
            <a:r>
              <a:rPr lang="en-GB" b="1" dirty="0" smtClean="0">
                <a:solidFill>
                  <a:srgbClr val="C00000"/>
                </a:solidFill>
              </a:rPr>
              <a:t>.</a:t>
            </a:r>
            <a:endParaRPr lang="en-GB" b="1" dirty="0">
              <a:solidFill>
                <a:srgbClr val="C00000"/>
              </a:solidFill>
            </a:endParaRPr>
          </a:p>
          <a:p>
            <a:r>
              <a:rPr lang="en-GB" dirty="0" smtClean="0"/>
              <a:t>Use </a:t>
            </a:r>
            <a:r>
              <a:rPr lang="en-GB" dirty="0"/>
              <a:t>features of story writing such as </a:t>
            </a:r>
            <a:r>
              <a:rPr lang="en-GB" b="1" dirty="0">
                <a:solidFill>
                  <a:srgbClr val="C00000"/>
                </a:solidFill>
              </a:rPr>
              <a:t>setting</a:t>
            </a:r>
            <a:r>
              <a:rPr lang="en-GB" dirty="0"/>
              <a:t> and </a:t>
            </a:r>
            <a:r>
              <a:rPr lang="en-GB" b="1" dirty="0">
                <a:solidFill>
                  <a:srgbClr val="C00000"/>
                </a:solidFill>
              </a:rPr>
              <a:t>dramatic climax.</a:t>
            </a:r>
          </a:p>
          <a:p>
            <a:endParaRPr lang="en-GB" dirty="0"/>
          </a:p>
        </p:txBody>
      </p:sp>
    </p:spTree>
    <p:extLst>
      <p:ext uri="{BB962C8B-B14F-4D97-AF65-F5344CB8AC3E}">
        <p14:creationId xmlns:p14="http://schemas.microsoft.com/office/powerpoint/2010/main" val="60026069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23"/>
          <p:cNvSpPr>
            <a:spLocks noGrp="1"/>
          </p:cNvSpPr>
          <p:nvPr>
            <p:ph type="title"/>
          </p:nvPr>
        </p:nvSpPr>
        <p:spPr>
          <a:xfrm>
            <a:off x="2933700" y="275698"/>
            <a:ext cx="8770571" cy="1560716"/>
          </a:xfrm>
          <a:solidFill>
            <a:schemeClr val="bg1"/>
          </a:solidFill>
        </p:spPr>
        <p:txBody>
          <a:bodyPr>
            <a:normAutofit fontScale="90000"/>
          </a:bodyPr>
          <a:lstStyle/>
          <a:p>
            <a:pPr algn="ctr"/>
            <a:r>
              <a:rPr lang="en-GB" sz="4000" dirty="0" smtClean="0"/>
              <a:t/>
            </a:r>
            <a:br>
              <a:rPr lang="en-GB" sz="4000" dirty="0" smtClean="0"/>
            </a:br>
            <a:r>
              <a:rPr lang="en-GB" sz="4000" dirty="0" smtClean="0"/>
              <a:t>Explorations in creative reading and writing: Example Paper 2, section 2</a:t>
            </a:r>
            <a:r>
              <a:rPr lang="en-GB" dirty="0" smtClean="0">
                <a:solidFill>
                  <a:schemeClr val="accent4">
                    <a:lumMod val="20000"/>
                    <a:lumOff val="80000"/>
                  </a:schemeClr>
                </a:solidFill>
              </a:rPr>
              <a:t/>
            </a:r>
            <a:br>
              <a:rPr lang="en-GB" dirty="0" smtClean="0">
                <a:solidFill>
                  <a:schemeClr val="accent4">
                    <a:lumMod val="20000"/>
                    <a:lumOff val="80000"/>
                  </a:schemeClr>
                </a:solidFill>
              </a:rPr>
            </a:br>
            <a:endParaRPr lang="en-GB" dirty="0"/>
          </a:p>
        </p:txBody>
      </p:sp>
      <p:sp>
        <p:nvSpPr>
          <p:cNvPr id="8" name="Content Placeholder 7"/>
          <p:cNvSpPr>
            <a:spLocks noGrp="1"/>
          </p:cNvSpPr>
          <p:nvPr>
            <p:ph idx="1"/>
          </p:nvPr>
        </p:nvSpPr>
        <p:spPr>
          <a:xfrm>
            <a:off x="2993334" y="2255965"/>
            <a:ext cx="8770571" cy="3651504"/>
          </a:xfrm>
          <a:noFill/>
        </p:spPr>
        <p:txBody>
          <a:bodyPr>
            <a:normAutofit/>
          </a:bodyPr>
          <a:lstStyle/>
          <a:p>
            <a:pPr marL="0" indent="0">
              <a:buNone/>
            </a:pPr>
            <a:r>
              <a:rPr lang="en-GB" sz="3600" b="1" dirty="0" smtClean="0"/>
              <a:t>EITHER</a:t>
            </a:r>
          </a:p>
          <a:p>
            <a:pPr marL="0" indent="0">
              <a:buNone/>
            </a:pPr>
            <a:r>
              <a:rPr lang="en-GB" sz="3600" dirty="0" smtClean="0"/>
              <a:t>Write a </a:t>
            </a:r>
            <a:r>
              <a:rPr lang="en-GB" sz="3600" b="1" dirty="0" smtClean="0">
                <a:solidFill>
                  <a:srgbClr val="C00000"/>
                </a:solidFill>
              </a:rPr>
              <a:t>description</a:t>
            </a:r>
            <a:r>
              <a:rPr lang="en-GB" sz="3600" dirty="0" smtClean="0"/>
              <a:t> suggested by </a:t>
            </a:r>
            <a:r>
              <a:rPr lang="en-GB" sz="3600" b="1" dirty="0" smtClean="0">
                <a:solidFill>
                  <a:srgbClr val="C00000"/>
                </a:solidFill>
              </a:rPr>
              <a:t>this picture.</a:t>
            </a:r>
          </a:p>
          <a:p>
            <a:pPr marL="0" indent="0">
              <a:buNone/>
            </a:pPr>
            <a:endParaRPr lang="en-GB" sz="3600" dirty="0"/>
          </a:p>
          <a:p>
            <a:pPr marL="0" indent="0">
              <a:buNone/>
            </a:pPr>
            <a:r>
              <a:rPr lang="en-GB" sz="3600" b="1" dirty="0" smtClean="0"/>
              <a:t>OR</a:t>
            </a:r>
          </a:p>
          <a:p>
            <a:pPr marL="0" indent="0">
              <a:buNone/>
            </a:pPr>
            <a:r>
              <a:rPr lang="en-GB" sz="3600" dirty="0" smtClean="0"/>
              <a:t>Write the </a:t>
            </a:r>
            <a:r>
              <a:rPr lang="en-GB" sz="3600" b="1" dirty="0" smtClean="0">
                <a:solidFill>
                  <a:srgbClr val="C00000"/>
                </a:solidFill>
              </a:rPr>
              <a:t>opening part of a story </a:t>
            </a:r>
            <a:r>
              <a:rPr lang="en-GB" sz="3600" dirty="0" smtClean="0"/>
              <a:t>about a person or place that is </a:t>
            </a:r>
            <a:r>
              <a:rPr lang="en-GB" sz="3600" b="1" dirty="0" smtClean="0">
                <a:solidFill>
                  <a:srgbClr val="C00000"/>
                </a:solidFill>
              </a:rPr>
              <a:t>old.</a:t>
            </a:r>
            <a:endParaRPr lang="en-GB" sz="3600" b="1" dirty="0">
              <a:solidFill>
                <a:srgbClr val="C00000"/>
              </a:solidFill>
            </a:endParaRPr>
          </a:p>
        </p:txBody>
      </p:sp>
      <p:cxnSp>
        <p:nvCxnSpPr>
          <p:cNvPr id="11" name="Straight Arrow Connector 10"/>
          <p:cNvCxnSpPr/>
          <p:nvPr/>
        </p:nvCxnSpPr>
        <p:spPr>
          <a:xfrm flipH="1" flipV="1">
            <a:off x="3334043" y="2926080"/>
            <a:ext cx="1111500" cy="3029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Rounded Rectangle 11"/>
          <p:cNvSpPr/>
          <p:nvPr/>
        </p:nvSpPr>
        <p:spPr>
          <a:xfrm>
            <a:off x="457786" y="2116376"/>
            <a:ext cx="2475914" cy="88626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GB" dirty="0" smtClean="0"/>
              <a:t>Focus on what the tasks provides you with.</a:t>
            </a:r>
            <a:endParaRPr lang="en-GB" dirty="0"/>
          </a:p>
        </p:txBody>
      </p:sp>
      <p:cxnSp>
        <p:nvCxnSpPr>
          <p:cNvPr id="14" name="Straight Arrow Connector 13"/>
          <p:cNvCxnSpPr/>
          <p:nvPr/>
        </p:nvCxnSpPr>
        <p:spPr>
          <a:xfrm flipV="1">
            <a:off x="8918917" y="3489601"/>
            <a:ext cx="394048" cy="17919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Rounded Rectangle 14"/>
          <p:cNvSpPr/>
          <p:nvPr/>
        </p:nvSpPr>
        <p:spPr>
          <a:xfrm>
            <a:off x="8296804" y="3739674"/>
            <a:ext cx="3335508" cy="815926"/>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GB" dirty="0" smtClean="0"/>
              <a:t>Centre your response around the picture – do not go off on a tangent.</a:t>
            </a:r>
            <a:endParaRPr lang="en-GB" dirty="0"/>
          </a:p>
        </p:txBody>
      </p:sp>
      <p:cxnSp>
        <p:nvCxnSpPr>
          <p:cNvPr id="17" name="Straight Arrow Connector 16"/>
          <p:cNvCxnSpPr/>
          <p:nvPr/>
        </p:nvCxnSpPr>
        <p:spPr>
          <a:xfrm flipH="1" flipV="1">
            <a:off x="7504043" y="5200654"/>
            <a:ext cx="792762" cy="4976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Rounded Rectangle 18"/>
          <p:cNvSpPr/>
          <p:nvPr/>
        </p:nvSpPr>
        <p:spPr>
          <a:xfrm>
            <a:off x="8245478" y="5620205"/>
            <a:ext cx="3244948" cy="922057"/>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GB" dirty="0" smtClean="0"/>
              <a:t>Do not write a complete story – focus on detail atmosphere.</a:t>
            </a:r>
            <a:endParaRPr lang="en-GB" dirty="0"/>
          </a:p>
        </p:txBody>
      </p:sp>
      <p:cxnSp>
        <p:nvCxnSpPr>
          <p:cNvPr id="21" name="Straight Arrow Connector 20"/>
          <p:cNvCxnSpPr/>
          <p:nvPr/>
        </p:nvCxnSpPr>
        <p:spPr>
          <a:xfrm flipV="1">
            <a:off x="4075043" y="5351321"/>
            <a:ext cx="1096280" cy="6940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Rounded Rectangle 21"/>
          <p:cNvSpPr/>
          <p:nvPr/>
        </p:nvSpPr>
        <p:spPr>
          <a:xfrm>
            <a:off x="431511" y="5772149"/>
            <a:ext cx="3643532" cy="618167"/>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GB" dirty="0" smtClean="0"/>
              <a:t>Make sure your story reflects the task.</a:t>
            </a:r>
            <a:endParaRPr lang="en-GB" dirty="0"/>
          </a:p>
        </p:txBody>
      </p:sp>
      <p:sp>
        <p:nvSpPr>
          <p:cNvPr id="23" name="Rounded Rectangle 22"/>
          <p:cNvSpPr/>
          <p:nvPr/>
        </p:nvSpPr>
        <p:spPr>
          <a:xfrm>
            <a:off x="3516923" y="1690688"/>
            <a:ext cx="5627077" cy="4571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ounded Rectangle 24"/>
          <p:cNvSpPr/>
          <p:nvPr/>
        </p:nvSpPr>
        <p:spPr>
          <a:xfrm>
            <a:off x="1252177" y="370165"/>
            <a:ext cx="6386733" cy="818802"/>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en-GB" sz="2800" dirty="0" smtClean="0"/>
              <a:t>Content and organisation (18 marks)</a:t>
            </a:r>
          </a:p>
          <a:p>
            <a:r>
              <a:rPr lang="en-GB" sz="2800" dirty="0" smtClean="0"/>
              <a:t>SPaG                                     (12 marks)</a:t>
            </a:r>
            <a:endParaRPr lang="en-GB" sz="2800" dirty="0"/>
          </a:p>
        </p:txBody>
      </p:sp>
    </p:spTree>
    <p:extLst>
      <p:ext uri="{BB962C8B-B14F-4D97-AF65-F5344CB8AC3E}">
        <p14:creationId xmlns:p14="http://schemas.microsoft.com/office/powerpoint/2010/main" val="174166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ppt_x"/>
                                          </p:val>
                                        </p:tav>
                                        <p:tav tm="100000">
                                          <p:val>
                                            <p:strVal val="#ppt_x"/>
                                          </p:val>
                                        </p:tav>
                                      </p:tavLst>
                                    </p:anim>
                                    <p:anim calcmode="lin" valueType="num">
                                      <p:cBhvr additive="base">
                                        <p:cTn id="2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additive="base">
                                        <p:cTn id="31" dur="500" fill="hold"/>
                                        <p:tgtEl>
                                          <p:spTgt spid="21"/>
                                        </p:tgtEl>
                                        <p:attrNameLst>
                                          <p:attrName>ppt_x</p:attrName>
                                        </p:attrNameLst>
                                      </p:cBhvr>
                                      <p:tavLst>
                                        <p:tav tm="0">
                                          <p:val>
                                            <p:strVal val="#ppt_x"/>
                                          </p:val>
                                        </p:tav>
                                        <p:tav tm="100000">
                                          <p:val>
                                            <p:strVal val="#ppt_x"/>
                                          </p:val>
                                        </p:tav>
                                      </p:tavLst>
                                    </p:anim>
                                    <p:anim calcmode="lin" valueType="num">
                                      <p:cBhvr additive="base">
                                        <p:cTn id="3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2"/>
                                        </p:tgtEl>
                                        <p:attrNameLst>
                                          <p:attrName>style.visibility</p:attrName>
                                        </p:attrNameLst>
                                      </p:cBhvr>
                                      <p:to>
                                        <p:strVal val="visible"/>
                                      </p:to>
                                    </p:set>
                                    <p:anim calcmode="lin" valueType="num">
                                      <p:cBhvr additive="base">
                                        <p:cTn id="37" dur="500" fill="hold"/>
                                        <p:tgtEl>
                                          <p:spTgt spid="22"/>
                                        </p:tgtEl>
                                        <p:attrNameLst>
                                          <p:attrName>ppt_x</p:attrName>
                                        </p:attrNameLst>
                                      </p:cBhvr>
                                      <p:tavLst>
                                        <p:tav tm="0">
                                          <p:val>
                                            <p:strVal val="#ppt_x"/>
                                          </p:val>
                                        </p:tav>
                                        <p:tav tm="100000">
                                          <p:val>
                                            <p:strVal val="#ppt_x"/>
                                          </p:val>
                                        </p:tav>
                                      </p:tavLst>
                                    </p:anim>
                                    <p:anim calcmode="lin" valueType="num">
                                      <p:cBhvr additive="base">
                                        <p:cTn id="3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additive="base">
                                        <p:cTn id="43" dur="500" fill="hold"/>
                                        <p:tgtEl>
                                          <p:spTgt spid="17"/>
                                        </p:tgtEl>
                                        <p:attrNameLst>
                                          <p:attrName>ppt_x</p:attrName>
                                        </p:attrNameLst>
                                      </p:cBhvr>
                                      <p:tavLst>
                                        <p:tav tm="0">
                                          <p:val>
                                            <p:strVal val="#ppt_x"/>
                                          </p:val>
                                        </p:tav>
                                        <p:tav tm="100000">
                                          <p:val>
                                            <p:strVal val="#ppt_x"/>
                                          </p:val>
                                        </p:tav>
                                      </p:tavLst>
                                    </p:anim>
                                    <p:anim calcmode="lin" valueType="num">
                                      <p:cBhvr additive="base">
                                        <p:cTn id="4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additive="base">
                                        <p:cTn id="49" dur="500" fill="hold"/>
                                        <p:tgtEl>
                                          <p:spTgt spid="19"/>
                                        </p:tgtEl>
                                        <p:attrNameLst>
                                          <p:attrName>ppt_x</p:attrName>
                                        </p:attrNameLst>
                                      </p:cBhvr>
                                      <p:tavLst>
                                        <p:tav tm="0">
                                          <p:val>
                                            <p:strVal val="#ppt_x"/>
                                          </p:val>
                                        </p:tav>
                                        <p:tav tm="100000">
                                          <p:val>
                                            <p:strVal val="#ppt_x"/>
                                          </p:val>
                                        </p:tav>
                                      </p:tavLst>
                                    </p:anim>
                                    <p:anim calcmode="lin" valueType="num">
                                      <p:cBhvr additive="base">
                                        <p:cTn id="5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25"/>
                                        </p:tgtEl>
                                        <p:attrNameLst>
                                          <p:attrName>style.visibility</p:attrName>
                                        </p:attrNameLst>
                                      </p:cBhvr>
                                      <p:to>
                                        <p:strVal val="visible"/>
                                      </p:to>
                                    </p:set>
                                    <p:animEffect transition="in" filter="fade">
                                      <p:cBhvr>
                                        <p:cTn id="55" dur="1000"/>
                                        <p:tgtEl>
                                          <p:spTgt spid="25"/>
                                        </p:tgtEl>
                                      </p:cBhvr>
                                    </p:animEffect>
                                    <p:anim calcmode="lin" valueType="num">
                                      <p:cBhvr>
                                        <p:cTn id="56" dur="1000" fill="hold"/>
                                        <p:tgtEl>
                                          <p:spTgt spid="25"/>
                                        </p:tgtEl>
                                        <p:attrNameLst>
                                          <p:attrName>ppt_x</p:attrName>
                                        </p:attrNameLst>
                                      </p:cBhvr>
                                      <p:tavLst>
                                        <p:tav tm="0">
                                          <p:val>
                                            <p:strVal val="#ppt_x"/>
                                          </p:val>
                                        </p:tav>
                                        <p:tav tm="100000">
                                          <p:val>
                                            <p:strVal val="#ppt_x"/>
                                          </p:val>
                                        </p:tav>
                                      </p:tavLst>
                                    </p:anim>
                                    <p:anim calcmode="lin" valueType="num">
                                      <p:cBhvr>
                                        <p:cTn id="57"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5" grpId="0" animBg="1"/>
      <p:bldP spid="19" grpId="0" animBg="1"/>
      <p:bldP spid="22" grpId="0" animBg="1"/>
      <p:bldP spid="2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noFill/>
        </p:spPr>
        <p:txBody>
          <a:bodyPr/>
          <a:lstStyle/>
          <a:p>
            <a:pPr algn="ctr" eaLnBrk="1" hangingPunct="1">
              <a:defRPr/>
            </a:pPr>
            <a:r>
              <a:rPr lang="en-GB" altLang="en-US" dirty="0" smtClean="0">
                <a:latin typeface="+mn-lt"/>
              </a:rPr>
              <a:t>Describing a character or place using </a:t>
            </a:r>
            <a:br>
              <a:rPr lang="en-GB" altLang="en-US" dirty="0" smtClean="0">
                <a:latin typeface="+mn-lt"/>
              </a:rPr>
            </a:br>
            <a:r>
              <a:rPr lang="en-GB" altLang="en-US" dirty="0" smtClean="0">
                <a:latin typeface="+mn-lt"/>
              </a:rPr>
              <a:t>SHOW DON’T TELL</a:t>
            </a:r>
          </a:p>
        </p:txBody>
      </p:sp>
      <p:sp>
        <p:nvSpPr>
          <p:cNvPr id="33795" name="Content Placeholder 2"/>
          <p:cNvSpPr>
            <a:spLocks noGrp="1"/>
          </p:cNvSpPr>
          <p:nvPr>
            <p:ph idx="1"/>
          </p:nvPr>
        </p:nvSpPr>
        <p:spPr>
          <a:noFill/>
        </p:spPr>
        <p:txBody>
          <a:bodyPr>
            <a:normAutofit lnSpcReduction="10000"/>
          </a:bodyPr>
          <a:lstStyle/>
          <a:p>
            <a:pPr eaLnBrk="1" hangingPunct="1">
              <a:buFont typeface="Arial" panose="020B0604020202020204" pitchFamily="34" charset="0"/>
              <a:buNone/>
            </a:pPr>
            <a:endParaRPr lang="en-GB" altLang="en-US" dirty="0" smtClean="0"/>
          </a:p>
          <a:p>
            <a:pPr eaLnBrk="1" hangingPunct="1">
              <a:buFont typeface="Arial" panose="020B0604020202020204" pitchFamily="34" charset="0"/>
              <a:buNone/>
            </a:pPr>
            <a:endParaRPr lang="en-GB" altLang="en-US" dirty="0" smtClean="0"/>
          </a:p>
          <a:p>
            <a:pPr algn="ctr" eaLnBrk="1" hangingPunct="1">
              <a:buFont typeface="Arial" panose="020B0604020202020204" pitchFamily="34" charset="0"/>
              <a:buNone/>
            </a:pPr>
            <a:r>
              <a:rPr lang="en-GB" altLang="en-US" dirty="0" smtClean="0"/>
              <a:t>-He </a:t>
            </a:r>
            <a:r>
              <a:rPr lang="en-GB" altLang="en-US" dirty="0"/>
              <a:t>was really tall</a:t>
            </a:r>
            <a:r>
              <a:rPr lang="en-GB" altLang="en-US" dirty="0" smtClean="0"/>
              <a:t>.</a:t>
            </a:r>
          </a:p>
          <a:p>
            <a:pPr algn="ctr" eaLnBrk="1" hangingPunct="1">
              <a:buFont typeface="Arial" panose="020B0604020202020204" pitchFamily="34" charset="0"/>
              <a:buNone/>
            </a:pPr>
            <a:r>
              <a:rPr lang="en-GB" altLang="en-US" dirty="0" smtClean="0"/>
              <a:t>-The town was deserted.</a:t>
            </a:r>
            <a:endParaRPr lang="en-GB" altLang="en-US" dirty="0"/>
          </a:p>
          <a:p>
            <a:pPr algn="ctr" eaLnBrk="1" hangingPunct="1">
              <a:buFont typeface="Arial" panose="020B0604020202020204" pitchFamily="34" charset="0"/>
              <a:buNone/>
            </a:pPr>
            <a:endParaRPr lang="en-GB" altLang="en-US" dirty="0" smtClean="0"/>
          </a:p>
          <a:p>
            <a:pPr algn="ctr" eaLnBrk="1" hangingPunct="1">
              <a:buFont typeface="Arial" panose="020B0604020202020204" pitchFamily="34" charset="0"/>
              <a:buNone/>
            </a:pPr>
            <a:endParaRPr lang="en-GB" altLang="en-US" dirty="0" smtClean="0"/>
          </a:p>
          <a:p>
            <a:pPr algn="ctr" eaLnBrk="1" hangingPunct="1">
              <a:buFont typeface="Arial" panose="020B0604020202020204" pitchFamily="34" charset="0"/>
              <a:buNone/>
            </a:pPr>
            <a:endParaRPr lang="en-GB" altLang="en-US" dirty="0" smtClean="0"/>
          </a:p>
          <a:p>
            <a:pPr algn="ctr" eaLnBrk="1" hangingPunct="1">
              <a:buFont typeface="Arial" panose="020B0604020202020204" pitchFamily="34" charset="0"/>
              <a:buNone/>
            </a:pPr>
            <a:r>
              <a:rPr lang="en-GB" altLang="en-US" dirty="0" smtClean="0"/>
              <a:t>-He </a:t>
            </a:r>
            <a:r>
              <a:rPr lang="en-GB" altLang="en-US" dirty="0"/>
              <a:t>was a skyscraper</a:t>
            </a:r>
            <a:r>
              <a:rPr lang="en-GB" altLang="en-US" dirty="0" smtClean="0"/>
              <a:t>.</a:t>
            </a:r>
          </a:p>
          <a:p>
            <a:pPr algn="ctr" eaLnBrk="1" hangingPunct="1">
              <a:buFont typeface="Arial" panose="020B0604020202020204" pitchFamily="34" charset="0"/>
              <a:buNone/>
            </a:pPr>
            <a:r>
              <a:rPr lang="en-GB" altLang="en-US" dirty="0" smtClean="0"/>
              <a:t>-The town was lost and lonely.</a:t>
            </a:r>
            <a:endParaRPr lang="en-GB" altLang="en-US" dirty="0"/>
          </a:p>
        </p:txBody>
      </p:sp>
      <p:pic>
        <p:nvPicPr>
          <p:cNvPr id="33796" name="Picture 2" descr="C:\Documents and Settings\louisec\Local Settings\Temporary Internet Files\Content.IE5\YUTDWII8\MCj0434713000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58614" y="4152930"/>
            <a:ext cx="2143125"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3" descr="C:\Documents and Settings\louisec\Local Settings\Temporary Internet Files\Content.IE5\YUTDWII8\MCj0432537000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56459" y="1843882"/>
            <a:ext cx="1928812" cy="192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rot="1828367">
            <a:off x="1235603" y="4870089"/>
            <a:ext cx="2640723" cy="923330"/>
          </a:xfrm>
          <a:prstGeom prst="rect">
            <a:avLst/>
          </a:prstGeom>
          <a:noFill/>
        </p:spPr>
        <p:txBody>
          <a:bodyPr wrap="none">
            <a:spAutoFit/>
          </a:bodyPr>
          <a:lstStyle/>
          <a:p>
            <a:pPr algn="ctr">
              <a:defRPr/>
            </a:pPr>
            <a:r>
              <a:rPr lang="en-US" sz="5400" b="1" dirty="0">
                <a:ln w="18000">
                  <a:solidFill>
                    <a:srgbClr val="C0504D">
                      <a:satMod val="140000"/>
                    </a:srgbClr>
                  </a:solidFill>
                  <a:prstDash val="solid"/>
                  <a:miter lim="800000"/>
                </a:ln>
                <a:solidFill>
                  <a:srgbClr val="FF0000"/>
                </a:solidFill>
                <a:effectLst>
                  <a:outerShdw blurRad="25500" dist="23000" dir="7020000" algn="tl">
                    <a:srgbClr val="000000">
                      <a:alpha val="50000"/>
                    </a:srgbClr>
                  </a:outerShdw>
                </a:effectLst>
                <a:latin typeface="Calibri" panose="020F0502020204030204"/>
              </a:rPr>
              <a:t>Showing</a:t>
            </a:r>
          </a:p>
        </p:txBody>
      </p:sp>
      <p:sp>
        <p:nvSpPr>
          <p:cNvPr id="10" name="Rectangle 9"/>
          <p:cNvSpPr/>
          <p:nvPr/>
        </p:nvSpPr>
        <p:spPr>
          <a:xfrm rot="20182013">
            <a:off x="1962557" y="2346623"/>
            <a:ext cx="2026004" cy="923330"/>
          </a:xfrm>
          <a:prstGeom prst="rect">
            <a:avLst/>
          </a:prstGeom>
          <a:noFill/>
        </p:spPr>
        <p:txBody>
          <a:bodyPr wrap="none">
            <a:spAutoFit/>
          </a:bodyPr>
          <a:lstStyle/>
          <a:p>
            <a:pPr algn="ctr">
              <a:defRPr/>
            </a:pPr>
            <a:r>
              <a:rPr lang="en-US" sz="5400" b="1" dirty="0">
                <a:ln w="18000">
                  <a:solidFill>
                    <a:srgbClr val="C0504D">
                      <a:satMod val="140000"/>
                    </a:srgbClr>
                  </a:solidFill>
                  <a:prstDash val="solid"/>
                  <a:miter lim="800000"/>
                </a:ln>
                <a:solidFill>
                  <a:srgbClr val="FF0000"/>
                </a:solidFill>
                <a:effectLst>
                  <a:outerShdw blurRad="25500" dist="23000" dir="7020000" algn="tl">
                    <a:srgbClr val="000000">
                      <a:alpha val="50000"/>
                    </a:srgbClr>
                  </a:outerShdw>
                </a:effectLst>
                <a:latin typeface="Calibri" panose="020F0502020204030204"/>
              </a:rPr>
              <a:t>Telling</a:t>
            </a:r>
          </a:p>
        </p:txBody>
      </p:sp>
    </p:spTree>
    <p:extLst>
      <p:ext uri="{BB962C8B-B14F-4D97-AF65-F5344CB8AC3E}">
        <p14:creationId xmlns:p14="http://schemas.microsoft.com/office/powerpoint/2010/main" val="2348061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795">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3795">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37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8913" y="379501"/>
            <a:ext cx="8770571" cy="1002038"/>
          </a:xfrm>
        </p:spPr>
        <p:txBody>
          <a:bodyPr/>
          <a:lstStyle/>
          <a:p>
            <a:r>
              <a:rPr lang="en-GB" dirty="0" smtClean="0"/>
              <a:t>Deconstructing a question</a:t>
            </a:r>
            <a:endParaRPr lang="en-GB" dirty="0"/>
          </a:p>
        </p:txBody>
      </p:sp>
      <p:sp>
        <p:nvSpPr>
          <p:cNvPr id="3" name="Content Placeholder 2"/>
          <p:cNvSpPr>
            <a:spLocks noGrp="1"/>
          </p:cNvSpPr>
          <p:nvPr>
            <p:ph idx="1"/>
          </p:nvPr>
        </p:nvSpPr>
        <p:spPr>
          <a:xfrm>
            <a:off x="2715039" y="1176131"/>
            <a:ext cx="8770571" cy="3651504"/>
          </a:xfrm>
        </p:spPr>
        <p:txBody>
          <a:bodyPr/>
          <a:lstStyle/>
          <a:p>
            <a:r>
              <a:rPr lang="en-GB" dirty="0" smtClean="0"/>
              <a:t>If you misunderstand the question, you will not score well, however good the writing presented maybe. Consider these two extracts from an IGCSE mark scheme:</a:t>
            </a:r>
          </a:p>
          <a:p>
            <a:endParaRPr lang="en-GB" dirty="0" smtClean="0"/>
          </a:p>
          <a:p>
            <a:endParaRPr lang="en-GB" dirty="0"/>
          </a:p>
        </p:txBody>
      </p:sp>
      <p:pic>
        <p:nvPicPr>
          <p:cNvPr id="4" name="Picture 3"/>
          <p:cNvPicPr>
            <a:picLocks noChangeAspect="1"/>
          </p:cNvPicPr>
          <p:nvPr/>
        </p:nvPicPr>
        <p:blipFill>
          <a:blip r:embed="rId2"/>
          <a:stretch>
            <a:fillRect/>
          </a:stretch>
        </p:blipFill>
        <p:spPr>
          <a:xfrm>
            <a:off x="2898913" y="2400298"/>
            <a:ext cx="4252291" cy="4391399"/>
          </a:xfrm>
          <a:prstGeom prst="rect">
            <a:avLst/>
          </a:prstGeom>
        </p:spPr>
      </p:pic>
      <p:pic>
        <p:nvPicPr>
          <p:cNvPr id="5" name="Picture 4"/>
          <p:cNvPicPr>
            <a:picLocks noChangeAspect="1"/>
          </p:cNvPicPr>
          <p:nvPr/>
        </p:nvPicPr>
        <p:blipFill>
          <a:blip r:embed="rId3"/>
          <a:stretch>
            <a:fillRect/>
          </a:stretch>
        </p:blipFill>
        <p:spPr>
          <a:xfrm>
            <a:off x="7577101" y="2495707"/>
            <a:ext cx="4305445" cy="1524671"/>
          </a:xfrm>
          <a:prstGeom prst="rect">
            <a:avLst/>
          </a:prstGeom>
        </p:spPr>
      </p:pic>
      <p:sp>
        <p:nvSpPr>
          <p:cNvPr id="6" name="TextBox 5"/>
          <p:cNvSpPr txBox="1"/>
          <p:nvPr/>
        </p:nvSpPr>
        <p:spPr>
          <a:xfrm>
            <a:off x="7762461" y="4646543"/>
            <a:ext cx="3274943" cy="646331"/>
          </a:xfrm>
          <a:prstGeom prst="rect">
            <a:avLst/>
          </a:prstGeom>
          <a:noFill/>
        </p:spPr>
        <p:txBody>
          <a:bodyPr wrap="square" rtlCol="0">
            <a:spAutoFit/>
          </a:bodyPr>
          <a:lstStyle/>
          <a:p>
            <a:r>
              <a:rPr lang="en-GB" dirty="0" smtClean="0"/>
              <a:t>Failure to hit the requirements will result in a Band 1 mark.</a:t>
            </a:r>
            <a:endParaRPr lang="en-GB" dirty="0"/>
          </a:p>
        </p:txBody>
      </p:sp>
    </p:spTree>
    <p:extLst>
      <p:ext uri="{BB962C8B-B14F-4D97-AF65-F5344CB8AC3E}">
        <p14:creationId xmlns:p14="http://schemas.microsoft.com/office/powerpoint/2010/main" val="118911460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noFill/>
        </p:spPr>
        <p:txBody>
          <a:bodyPr>
            <a:normAutofit/>
          </a:bodyPr>
          <a:lstStyle/>
          <a:p>
            <a:pPr algn="ctr" eaLnBrk="1" hangingPunct="1">
              <a:defRPr/>
            </a:pPr>
            <a:r>
              <a:rPr lang="en-GB" altLang="en-US" dirty="0" smtClean="0">
                <a:latin typeface="+mn-lt"/>
              </a:rPr>
              <a:t>Using detail to describe </a:t>
            </a:r>
            <a:r>
              <a:rPr lang="en-GB" altLang="en-US" b="1" dirty="0" smtClean="0">
                <a:latin typeface="+mn-lt"/>
              </a:rPr>
              <a:t>character</a:t>
            </a:r>
            <a:r>
              <a:rPr lang="en-GB" altLang="en-US" dirty="0" smtClean="0">
                <a:latin typeface="+mn-lt"/>
              </a:rPr>
              <a:t> by </a:t>
            </a:r>
            <a:br>
              <a:rPr lang="en-GB" altLang="en-US" dirty="0" smtClean="0">
                <a:latin typeface="+mn-lt"/>
              </a:rPr>
            </a:br>
            <a:r>
              <a:rPr lang="en-GB" altLang="en-US" dirty="0" smtClean="0">
                <a:latin typeface="+mn-lt"/>
              </a:rPr>
              <a:t>showing NOT telling….</a:t>
            </a:r>
          </a:p>
        </p:txBody>
      </p:sp>
      <p:sp>
        <p:nvSpPr>
          <p:cNvPr id="19458" name="Content Placeholder 2"/>
          <p:cNvSpPr>
            <a:spLocks noGrp="1"/>
          </p:cNvSpPr>
          <p:nvPr>
            <p:ph idx="1"/>
          </p:nvPr>
        </p:nvSpPr>
        <p:spPr>
          <a:noFill/>
        </p:spPr>
        <p:txBody>
          <a:bodyPr/>
          <a:lstStyle/>
          <a:p>
            <a:pPr marL="0" indent="0">
              <a:buNone/>
            </a:pPr>
            <a:endParaRPr lang="en-GB" altLang="en-US" b="1" dirty="0" smtClean="0"/>
          </a:p>
          <a:p>
            <a:pPr marL="0" indent="0">
              <a:buNone/>
            </a:pPr>
            <a:r>
              <a:rPr lang="en-GB" altLang="en-US" b="1" dirty="0" smtClean="0"/>
              <a:t>Brief </a:t>
            </a:r>
            <a:r>
              <a:rPr lang="en-GB" altLang="en-US" b="1" dirty="0"/>
              <a:t>version - ‘TELLS’ the reader </a:t>
            </a:r>
            <a:r>
              <a:rPr lang="en-GB" altLang="en-US" b="1" dirty="0" smtClean="0"/>
              <a:t>Sally </a:t>
            </a:r>
            <a:r>
              <a:rPr lang="en-GB" altLang="en-US" b="1" dirty="0"/>
              <a:t>is disorganised (weak writing)</a:t>
            </a:r>
          </a:p>
          <a:p>
            <a:pPr marL="0" indent="0">
              <a:buNone/>
            </a:pPr>
            <a:r>
              <a:rPr lang="en-GB" altLang="en-US" dirty="0" smtClean="0">
                <a:solidFill>
                  <a:srgbClr val="C00000"/>
                </a:solidFill>
              </a:rPr>
              <a:t>Sally, </a:t>
            </a:r>
            <a:r>
              <a:rPr lang="en-GB" altLang="en-US" dirty="0">
                <a:solidFill>
                  <a:srgbClr val="C00000"/>
                </a:solidFill>
              </a:rPr>
              <a:t>who worked in a newspaper office, was very disorganized. </a:t>
            </a:r>
          </a:p>
          <a:p>
            <a:pPr marL="0" indent="0">
              <a:buNone/>
            </a:pPr>
            <a:endParaRPr lang="en-GB" altLang="en-US" dirty="0" smtClean="0"/>
          </a:p>
          <a:p>
            <a:pPr marL="0" indent="0">
              <a:buNone/>
            </a:pPr>
            <a:r>
              <a:rPr lang="en-GB" altLang="en-US" b="1" dirty="0"/>
              <a:t>Detailed version - ‘SHOWS’ the reader </a:t>
            </a:r>
            <a:r>
              <a:rPr lang="en-GB" altLang="en-US" b="1" dirty="0" smtClean="0"/>
              <a:t>Sally </a:t>
            </a:r>
            <a:r>
              <a:rPr lang="en-GB" altLang="en-US" b="1" dirty="0"/>
              <a:t>is disorganised (effective writing)</a:t>
            </a:r>
          </a:p>
          <a:p>
            <a:pPr marL="0" indent="0">
              <a:buNone/>
            </a:pPr>
            <a:r>
              <a:rPr lang="en-GB" altLang="en-US" dirty="0">
                <a:solidFill>
                  <a:srgbClr val="C00000"/>
                </a:solidFill>
              </a:rPr>
              <a:t>As she sat down at her desk, </a:t>
            </a:r>
            <a:r>
              <a:rPr lang="en-GB" altLang="en-US" dirty="0" smtClean="0">
                <a:solidFill>
                  <a:srgbClr val="C00000"/>
                </a:solidFill>
              </a:rPr>
              <a:t>Sally </a:t>
            </a:r>
            <a:r>
              <a:rPr lang="en-GB" altLang="en-US" dirty="0">
                <a:solidFill>
                  <a:srgbClr val="C00000"/>
                </a:solidFill>
              </a:rPr>
              <a:t>heaped a pile of letters </a:t>
            </a:r>
            <a:r>
              <a:rPr lang="en-GB" altLang="en-US" dirty="0" smtClean="0">
                <a:solidFill>
                  <a:srgbClr val="C00000"/>
                </a:solidFill>
              </a:rPr>
              <a:t>and </a:t>
            </a:r>
            <a:r>
              <a:rPr lang="en-GB" altLang="en-US" dirty="0">
                <a:solidFill>
                  <a:srgbClr val="C00000"/>
                </a:solidFill>
              </a:rPr>
              <a:t>files onto the top of her in-tray. She hunted for a biro she thought she’d seen earlier in the day. </a:t>
            </a:r>
          </a:p>
        </p:txBody>
      </p:sp>
    </p:spTree>
    <p:extLst>
      <p:ext uri="{BB962C8B-B14F-4D97-AF65-F5344CB8AC3E}">
        <p14:creationId xmlns:p14="http://schemas.microsoft.com/office/powerpoint/2010/main" val="2787278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458">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45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pPr algn="ctr"/>
            <a:r>
              <a:rPr lang="en-GB" dirty="0" smtClean="0"/>
              <a:t>Using detail to describe </a:t>
            </a:r>
            <a:r>
              <a:rPr lang="en-GB" b="1" dirty="0" smtClean="0"/>
              <a:t>place</a:t>
            </a:r>
            <a:r>
              <a:rPr lang="en-GB" dirty="0" smtClean="0"/>
              <a:t> by</a:t>
            </a:r>
            <a:br>
              <a:rPr lang="en-GB" dirty="0" smtClean="0"/>
            </a:br>
            <a:r>
              <a:rPr lang="en-GB" dirty="0" smtClean="0"/>
              <a:t>showing NOT telling…</a:t>
            </a:r>
            <a:endParaRPr lang="en-GB" dirty="0"/>
          </a:p>
        </p:txBody>
      </p:sp>
      <p:sp>
        <p:nvSpPr>
          <p:cNvPr id="3" name="Content Placeholder 2"/>
          <p:cNvSpPr>
            <a:spLocks noGrp="1"/>
          </p:cNvSpPr>
          <p:nvPr>
            <p:ph idx="1"/>
          </p:nvPr>
        </p:nvSpPr>
        <p:spPr>
          <a:noFill/>
        </p:spPr>
        <p:txBody>
          <a:bodyPr/>
          <a:lstStyle/>
          <a:p>
            <a:pPr marL="0" indent="0">
              <a:buNone/>
            </a:pPr>
            <a:r>
              <a:rPr lang="en-GB" b="1" dirty="0" smtClean="0"/>
              <a:t>Brief </a:t>
            </a:r>
            <a:r>
              <a:rPr lang="en-GB" b="1" dirty="0"/>
              <a:t>v</a:t>
            </a:r>
            <a:r>
              <a:rPr lang="en-GB" b="1" dirty="0" smtClean="0"/>
              <a:t>ersion – ‘TELLS’ the reader the street was covered in snow (weak writing)</a:t>
            </a:r>
          </a:p>
          <a:p>
            <a:pPr marL="0" indent="0">
              <a:buNone/>
            </a:pPr>
            <a:r>
              <a:rPr lang="en-GB" b="1" dirty="0" smtClean="0">
                <a:solidFill>
                  <a:srgbClr val="FF0000"/>
                </a:solidFill>
              </a:rPr>
              <a:t>When I woke in the morning, I saw my street was covered in snow.</a:t>
            </a:r>
          </a:p>
          <a:p>
            <a:pPr marL="0" indent="0">
              <a:buNone/>
            </a:pPr>
            <a:endParaRPr lang="en-GB" b="1" dirty="0"/>
          </a:p>
          <a:p>
            <a:pPr marL="0" indent="0">
              <a:buNone/>
            </a:pPr>
            <a:r>
              <a:rPr lang="en-GB" b="1" dirty="0" smtClean="0"/>
              <a:t>Detailed version – ‘SHOWS’ the reader the street was covered in snow (effective writing)</a:t>
            </a:r>
          </a:p>
          <a:p>
            <a:pPr marL="0" indent="0">
              <a:buNone/>
            </a:pPr>
            <a:r>
              <a:rPr lang="en-GB" b="1" dirty="0" smtClean="0">
                <a:solidFill>
                  <a:srgbClr val="FF0000"/>
                </a:solidFill>
              </a:rPr>
              <a:t>I emerged from beneath my duvet to see that my street was covered in a white, glistening duvet of its very own.</a:t>
            </a:r>
          </a:p>
          <a:p>
            <a:pPr marL="0" indent="0">
              <a:buNone/>
            </a:pPr>
            <a:endParaRPr lang="en-GB" dirty="0"/>
          </a:p>
        </p:txBody>
      </p:sp>
    </p:spTree>
    <p:extLst>
      <p:ext uri="{BB962C8B-B14F-4D97-AF65-F5344CB8AC3E}">
        <p14:creationId xmlns:p14="http://schemas.microsoft.com/office/powerpoint/2010/main" val="41449026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4"/>
          <p:cNvSpPr txBox="1">
            <a:spLocks noChangeArrowheads="1"/>
          </p:cNvSpPr>
          <p:nvPr/>
        </p:nvSpPr>
        <p:spPr bwMode="auto">
          <a:xfrm>
            <a:off x="1828800" y="304801"/>
            <a:ext cx="7391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0000"/>
              </a:lnSpc>
              <a:spcBef>
                <a:spcPct val="50000"/>
              </a:spcBef>
              <a:buFontTx/>
              <a:buNone/>
            </a:pPr>
            <a:endParaRPr lang="en-GB" altLang="en-US" sz="1800" i="1">
              <a:solidFill>
                <a:srgbClr val="000000"/>
              </a:solidFill>
            </a:endParaRPr>
          </a:p>
        </p:txBody>
      </p:sp>
      <p:sp>
        <p:nvSpPr>
          <p:cNvPr id="20483" name="Text Box 5"/>
          <p:cNvSpPr txBox="1">
            <a:spLocks noChangeArrowheads="1"/>
          </p:cNvSpPr>
          <p:nvPr/>
        </p:nvSpPr>
        <p:spPr bwMode="auto">
          <a:xfrm>
            <a:off x="3733800" y="3505201"/>
            <a:ext cx="6248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0000"/>
              </a:lnSpc>
              <a:spcBef>
                <a:spcPct val="50000"/>
              </a:spcBef>
              <a:buFontTx/>
              <a:buNone/>
            </a:pPr>
            <a:endParaRPr lang="en-GB" altLang="en-US" sz="1800">
              <a:solidFill>
                <a:srgbClr val="000000"/>
              </a:solidFill>
            </a:endParaRPr>
          </a:p>
        </p:txBody>
      </p:sp>
      <p:graphicFrame>
        <p:nvGraphicFramePr>
          <p:cNvPr id="6215" name="Group 71"/>
          <p:cNvGraphicFramePr>
            <a:graphicFrameLocks noGrp="1"/>
          </p:cNvGraphicFramePr>
          <p:nvPr>
            <p:extLst>
              <p:ext uri="{D42A27DB-BD31-4B8C-83A1-F6EECF244321}">
                <p14:modId xmlns:p14="http://schemas.microsoft.com/office/powerpoint/2010/main" val="4142328242"/>
              </p:ext>
            </p:extLst>
          </p:nvPr>
        </p:nvGraphicFramePr>
        <p:xfrm>
          <a:off x="2944686" y="2406657"/>
          <a:ext cx="8748972" cy="4154973"/>
        </p:xfrm>
        <a:graphic>
          <a:graphicData uri="http://schemas.openxmlformats.org/drawingml/2006/table">
            <a:tbl>
              <a:tblPr>
                <a:tableStyleId>{775DCB02-9BB8-47FD-8907-85C794F793BA}</a:tableStyleId>
              </a:tblPr>
              <a:tblGrid>
                <a:gridCol w="8748972">
                  <a:extLst>
                    <a:ext uri="{9D8B030D-6E8A-4147-A177-3AD203B41FA5}">
                      <a16:colId xmlns:a16="http://schemas.microsoft.com/office/drawing/2014/main" val="20000"/>
                    </a:ext>
                  </a:extLst>
                </a:gridCol>
              </a:tblGrid>
              <a:tr h="0">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600" b="1" u="none" strike="noStrike" cap="none" normalizeH="0" baseline="0" dirty="0" smtClean="0">
                          <a:ln>
                            <a:noFill/>
                          </a:ln>
                          <a:effectLst/>
                        </a:rPr>
                        <a:t>‘Showing’ Sentences</a:t>
                      </a:r>
                      <a:endParaRPr kumimoji="0" lang="en-US" sz="2600" b="1" i="0" u="none" strike="noStrike" cap="none" normalizeH="0" baseline="0" dirty="0" smtClean="0">
                        <a:ln>
                          <a:noFill/>
                        </a:ln>
                        <a:solidFill>
                          <a:schemeClr val="tx1"/>
                        </a:solidFill>
                        <a:effectLst/>
                        <a:latin typeface="Comic Sans MS" panose="030F0702030302020204" pitchFamily="66"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600" b="1" i="0" u="none" strike="noStrike" cap="none" normalizeH="0" baseline="0" dirty="0" smtClean="0">
                          <a:ln>
                            <a:noFill/>
                          </a:ln>
                          <a:solidFill>
                            <a:srgbClr val="C00000"/>
                          </a:solidFill>
                          <a:effectLst/>
                          <a:latin typeface="+mn-lt"/>
                          <a:cs typeface="Arial" panose="020B0604020202020204" pitchFamily="34" charset="0"/>
                        </a:rPr>
                        <a:t>Please write the following down and state what they show.</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878284">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GB" sz="2600" b="0" u="none" strike="noStrike" cap="none" normalizeH="0" baseline="0" dirty="0" smtClean="0">
                          <a:ln>
                            <a:noFill/>
                          </a:ln>
                          <a:effectLst/>
                          <a:latin typeface="+mn-lt"/>
                        </a:rPr>
                        <a:t>Her eyes seemed to flash and glitter with savage laughter.</a:t>
                      </a:r>
                      <a:endParaRPr kumimoji="0" lang="en-US" sz="2600" b="0" u="none" strike="noStrike" cap="none" normalizeH="0" baseline="0" dirty="0" smtClean="0">
                        <a:ln>
                          <a:noFill/>
                        </a:ln>
                        <a:effectLst/>
                        <a:latin typeface="+mn-lt"/>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686741">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2600" b="0" u="none" strike="noStrike" cap="none" normalizeH="0" baseline="0" dirty="0" smtClean="0">
                          <a:ln>
                            <a:noFill/>
                          </a:ln>
                          <a:effectLst/>
                          <a:latin typeface="+mn-lt"/>
                        </a:rPr>
                        <a:t>Leaves glowed red, orange and yellow in the frosty park.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736304">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2600" b="0" i="0" u="none" strike="noStrike" cap="none" normalizeH="0" baseline="0" dirty="0" smtClean="0">
                          <a:ln>
                            <a:noFill/>
                          </a:ln>
                          <a:solidFill>
                            <a:schemeClr val="tx1"/>
                          </a:solidFill>
                          <a:effectLst/>
                          <a:latin typeface="+mn-lt"/>
                          <a:cs typeface="Arial" panose="020B0604020202020204" pitchFamily="34" charset="0"/>
                        </a:rPr>
                        <a:t>His hands closed into fists.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878284">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2600" b="0" i="0" u="none" strike="noStrike" cap="none" normalizeH="0" baseline="0" dirty="0" smtClean="0">
                          <a:ln>
                            <a:noFill/>
                          </a:ln>
                          <a:solidFill>
                            <a:schemeClr val="tx1"/>
                          </a:solidFill>
                          <a:effectLst/>
                          <a:latin typeface="+mn-lt"/>
                          <a:cs typeface="Arial" panose="020B0604020202020204" pitchFamily="34" charset="0"/>
                        </a:rPr>
                        <a:t>A dark blanket covered the city.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sp>
        <p:nvSpPr>
          <p:cNvPr id="5" name="Title 4"/>
          <p:cNvSpPr>
            <a:spLocks noGrp="1"/>
          </p:cNvSpPr>
          <p:nvPr>
            <p:ph type="title"/>
          </p:nvPr>
        </p:nvSpPr>
        <p:spPr>
          <a:xfrm>
            <a:off x="3013627" y="671514"/>
            <a:ext cx="8858250" cy="976313"/>
          </a:xfrm>
        </p:spPr>
        <p:txBody>
          <a:bodyPr>
            <a:normAutofit/>
          </a:bodyPr>
          <a:lstStyle/>
          <a:p>
            <a:pPr>
              <a:defRPr/>
            </a:pPr>
            <a:r>
              <a:rPr lang="en-GB" sz="3200" dirty="0">
                <a:solidFill>
                  <a:srgbClr val="C00000"/>
                </a:solidFill>
                <a:latin typeface="+mn-lt"/>
              </a:rPr>
              <a:t>What do each of these sentences </a:t>
            </a:r>
            <a:r>
              <a:rPr lang="en-GB" sz="3200" b="1" dirty="0">
                <a:solidFill>
                  <a:srgbClr val="C00000"/>
                </a:solidFill>
                <a:latin typeface="+mn-lt"/>
              </a:rPr>
              <a:t>show</a:t>
            </a:r>
            <a:r>
              <a:rPr lang="en-GB" sz="3200" dirty="0">
                <a:solidFill>
                  <a:srgbClr val="C00000"/>
                </a:solidFill>
                <a:latin typeface="+mn-lt"/>
              </a:rPr>
              <a:t> the reader?</a:t>
            </a:r>
            <a:endParaRPr lang="en-US" sz="3200" dirty="0">
              <a:solidFill>
                <a:srgbClr val="C00000"/>
              </a:solidFill>
              <a:latin typeface="+mn-lt"/>
            </a:endParaRPr>
          </a:p>
        </p:txBody>
      </p:sp>
    </p:spTree>
    <p:extLst>
      <p:ext uri="{BB962C8B-B14F-4D97-AF65-F5344CB8AC3E}">
        <p14:creationId xmlns:p14="http://schemas.microsoft.com/office/powerpoint/2010/main" val="317787796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noFill/>
        </p:spPr>
        <p:txBody>
          <a:bodyPr/>
          <a:lstStyle/>
          <a:p>
            <a:pPr algn="ctr">
              <a:defRPr/>
            </a:pPr>
            <a:r>
              <a:rPr lang="en-US" altLang="en-US" sz="4200" dirty="0" smtClean="0">
                <a:latin typeface="+mn-lt"/>
              </a:rPr>
              <a:t>Effective creative writing</a:t>
            </a:r>
            <a:endParaRPr lang="en-US" altLang="en-US" sz="4200" dirty="0">
              <a:latin typeface="+mn-lt"/>
            </a:endParaRPr>
          </a:p>
        </p:txBody>
      </p:sp>
      <p:sp>
        <p:nvSpPr>
          <p:cNvPr id="10243" name="Content Placeholder 2"/>
          <p:cNvSpPr>
            <a:spLocks noGrp="1"/>
          </p:cNvSpPr>
          <p:nvPr>
            <p:ph idx="1"/>
          </p:nvPr>
        </p:nvSpPr>
        <p:spPr>
          <a:xfrm>
            <a:off x="3972339" y="2418522"/>
            <a:ext cx="8770571" cy="3651504"/>
          </a:xfrm>
          <a:noFill/>
        </p:spPr>
        <p:txBody>
          <a:bodyPr>
            <a:normAutofit fontScale="70000" lnSpcReduction="20000"/>
          </a:bodyPr>
          <a:lstStyle/>
          <a:p>
            <a:pPr marL="0" indent="0">
              <a:buNone/>
              <a:defRPr/>
            </a:pPr>
            <a:r>
              <a:rPr lang="en-US" altLang="en-US" sz="2600" dirty="0"/>
              <a:t>Use </a:t>
            </a:r>
            <a:r>
              <a:rPr lang="en-US" altLang="en-US" sz="2600" b="1" dirty="0"/>
              <a:t>precise vocabulary </a:t>
            </a:r>
            <a:r>
              <a:rPr lang="en-US" altLang="en-US" sz="2600" dirty="0" smtClean="0"/>
              <a:t>and an imaginative range of language features.</a:t>
            </a:r>
          </a:p>
          <a:p>
            <a:pPr marL="0" indent="0">
              <a:buNone/>
              <a:defRPr/>
            </a:pPr>
            <a:endParaRPr lang="en-US" altLang="en-US" sz="1000" dirty="0"/>
          </a:p>
          <a:p>
            <a:pPr marL="0" indent="0">
              <a:buNone/>
              <a:defRPr/>
            </a:pPr>
            <a:r>
              <a:rPr lang="en-US" altLang="en-US" sz="2600" dirty="0">
                <a:solidFill>
                  <a:srgbClr val="C00000"/>
                </a:solidFill>
              </a:rPr>
              <a:t>Avoid </a:t>
            </a:r>
            <a:r>
              <a:rPr lang="en-US" altLang="en-US" sz="3000" b="1" dirty="0">
                <a:solidFill>
                  <a:srgbClr val="C00000"/>
                </a:solidFill>
              </a:rPr>
              <a:t>CLICHÉ </a:t>
            </a:r>
            <a:endParaRPr lang="en-US" altLang="en-US" sz="1000" dirty="0">
              <a:solidFill>
                <a:srgbClr val="C00000"/>
              </a:solidFill>
            </a:endParaRPr>
          </a:p>
          <a:p>
            <a:pPr marL="0" indent="0">
              <a:buNone/>
              <a:defRPr/>
            </a:pPr>
            <a:r>
              <a:rPr lang="en-US" altLang="en-US" sz="3000" dirty="0" smtClean="0">
                <a:solidFill>
                  <a:srgbClr val="110157"/>
                </a:solidFill>
                <a:latin typeface="Comic Sans MS" panose="030F0702030302020204" pitchFamily="66" charset="0"/>
              </a:rPr>
              <a:t>For example </a:t>
            </a:r>
            <a:r>
              <a:rPr lang="en-US" altLang="en-US" sz="3000" dirty="0">
                <a:solidFill>
                  <a:srgbClr val="110157"/>
                </a:solidFill>
                <a:latin typeface="Comic Sans MS" panose="030F0702030302020204" pitchFamily="66" charset="0"/>
              </a:rPr>
              <a:t>– ‘as busy as a bee’, ‘as light as a feather’  </a:t>
            </a:r>
            <a:r>
              <a:rPr lang="en-US" altLang="en-US" sz="5000" b="1" dirty="0">
                <a:solidFill>
                  <a:srgbClr val="C00000"/>
                </a:solidFill>
                <a:latin typeface="Comic Sans MS" panose="030F0702030302020204" pitchFamily="66" charset="0"/>
              </a:rPr>
              <a:t>X</a:t>
            </a:r>
          </a:p>
          <a:p>
            <a:pPr marL="0" indent="0">
              <a:buNone/>
              <a:defRPr/>
            </a:pPr>
            <a:endParaRPr lang="en-US" altLang="en-US" sz="2600" dirty="0"/>
          </a:p>
          <a:p>
            <a:pPr marL="0" indent="0">
              <a:buNone/>
              <a:defRPr/>
            </a:pPr>
            <a:r>
              <a:rPr lang="en-US" altLang="en-US" sz="2600" dirty="0"/>
              <a:t>How could you make the simile ‘as light as a feather’ more </a:t>
            </a:r>
            <a:r>
              <a:rPr lang="en-US" altLang="en-US" sz="2600" dirty="0" smtClean="0"/>
              <a:t>original? </a:t>
            </a:r>
            <a:r>
              <a:rPr lang="en-US" altLang="en-US" sz="2600" dirty="0"/>
              <a:t>What else is light? </a:t>
            </a:r>
          </a:p>
          <a:p>
            <a:pPr marL="0" indent="0">
              <a:buNone/>
              <a:defRPr/>
            </a:pPr>
            <a:endParaRPr lang="en-US" altLang="en-US" sz="1500" dirty="0"/>
          </a:p>
          <a:p>
            <a:pPr marL="0" indent="0">
              <a:buNone/>
              <a:defRPr/>
            </a:pPr>
            <a:r>
              <a:rPr lang="en-US" altLang="en-US" sz="2600" b="1" dirty="0">
                <a:solidFill>
                  <a:srgbClr val="110157"/>
                </a:solidFill>
                <a:latin typeface="Comic Sans MS" panose="030F0702030302020204" pitchFamily="66" charset="0"/>
              </a:rPr>
              <a:t>As light as ……..?</a:t>
            </a:r>
          </a:p>
          <a:p>
            <a:pPr marL="0" indent="0">
              <a:buNone/>
              <a:defRPr/>
            </a:pPr>
            <a:r>
              <a:rPr lang="en-US" altLang="en-US" sz="2600" dirty="0"/>
              <a:t> - whipped </a:t>
            </a:r>
            <a:r>
              <a:rPr lang="en-US" altLang="en-US" sz="2600" dirty="0" smtClean="0"/>
              <a:t>cream.</a:t>
            </a:r>
            <a:endParaRPr lang="en-US" altLang="en-US" sz="2600" dirty="0"/>
          </a:p>
          <a:p>
            <a:pPr marL="0" indent="0">
              <a:buNone/>
              <a:defRPr/>
            </a:pPr>
            <a:r>
              <a:rPr lang="en-US" altLang="en-US" sz="2600" dirty="0"/>
              <a:t> - </a:t>
            </a:r>
            <a:r>
              <a:rPr lang="en-US" altLang="en-US" sz="2600" dirty="0" smtClean="0"/>
              <a:t>a summer breeze.</a:t>
            </a:r>
            <a:endParaRPr lang="en-US" altLang="en-US" sz="2600" dirty="0"/>
          </a:p>
          <a:p>
            <a:pPr marL="0" indent="0">
              <a:buNone/>
              <a:defRPr/>
            </a:pPr>
            <a:r>
              <a:rPr lang="en-US" altLang="en-US" sz="2600" dirty="0"/>
              <a:t> - a spider’s silken </a:t>
            </a:r>
            <a:r>
              <a:rPr lang="en-US" altLang="en-US" sz="2600" dirty="0" smtClean="0"/>
              <a:t>web.</a:t>
            </a:r>
            <a:endParaRPr lang="en-US" altLang="en-US" sz="2600" dirty="0"/>
          </a:p>
        </p:txBody>
      </p:sp>
    </p:spTree>
    <p:extLst>
      <p:ext uri="{BB962C8B-B14F-4D97-AF65-F5344CB8AC3E}">
        <p14:creationId xmlns:p14="http://schemas.microsoft.com/office/powerpoint/2010/main" val="2917041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4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4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243">
                                            <p:txEl>
                                              <p:pRg st="7" end="7"/>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243">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243">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24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noFill/>
        </p:spPr>
        <p:txBody>
          <a:bodyPr>
            <a:normAutofit/>
          </a:bodyPr>
          <a:lstStyle/>
          <a:p>
            <a:pPr algn="ctr" eaLnBrk="1" hangingPunct="1">
              <a:defRPr/>
            </a:pPr>
            <a:r>
              <a:rPr lang="en-GB" altLang="en-US" dirty="0" smtClean="0">
                <a:latin typeface="+mn-lt"/>
              </a:rPr>
              <a:t>Using detail to describe character </a:t>
            </a:r>
            <a:br>
              <a:rPr lang="en-GB" altLang="en-US" dirty="0" smtClean="0">
                <a:latin typeface="+mn-lt"/>
              </a:rPr>
            </a:br>
            <a:r>
              <a:rPr lang="en-GB" altLang="en-US" dirty="0" smtClean="0">
                <a:latin typeface="+mn-lt"/>
              </a:rPr>
              <a:t>by showing NOT telling….</a:t>
            </a:r>
          </a:p>
        </p:txBody>
      </p:sp>
      <p:sp>
        <p:nvSpPr>
          <p:cNvPr id="23555" name="Content Placeholder 2"/>
          <p:cNvSpPr>
            <a:spLocks noGrp="1"/>
          </p:cNvSpPr>
          <p:nvPr>
            <p:ph idx="1"/>
          </p:nvPr>
        </p:nvSpPr>
        <p:spPr>
          <a:noFill/>
        </p:spPr>
        <p:txBody>
          <a:bodyPr>
            <a:normAutofit/>
          </a:bodyPr>
          <a:lstStyle/>
          <a:p>
            <a:pPr marL="0" indent="0">
              <a:buNone/>
            </a:pPr>
            <a:r>
              <a:rPr lang="en-GB" altLang="en-US" sz="3200" dirty="0" smtClean="0"/>
              <a:t>Practise </a:t>
            </a:r>
            <a:r>
              <a:rPr lang="en-GB" altLang="en-US" sz="3200" dirty="0"/>
              <a:t>using detail to show character by writing a paragraph based on this </a:t>
            </a:r>
            <a:r>
              <a:rPr lang="en-GB" altLang="en-US" sz="3200" dirty="0" smtClean="0"/>
              <a:t>brief </a:t>
            </a:r>
            <a:r>
              <a:rPr lang="en-GB" altLang="en-US" sz="3200" dirty="0"/>
              <a:t>sentence</a:t>
            </a:r>
            <a:r>
              <a:rPr lang="en-GB" altLang="en-US" sz="3200" dirty="0" smtClean="0"/>
              <a:t>:</a:t>
            </a:r>
          </a:p>
          <a:p>
            <a:pPr marL="0" indent="0">
              <a:buNone/>
            </a:pPr>
            <a:endParaRPr lang="en-GB" altLang="en-US" sz="2600" dirty="0"/>
          </a:p>
          <a:p>
            <a:pPr marL="0" indent="0">
              <a:buNone/>
            </a:pPr>
            <a:endParaRPr lang="en-GB" altLang="en-US" sz="2600" dirty="0"/>
          </a:p>
          <a:p>
            <a:pPr marL="0" indent="0" algn="ctr">
              <a:buNone/>
            </a:pPr>
            <a:r>
              <a:rPr lang="en-GB" altLang="en-US" sz="4000" dirty="0">
                <a:solidFill>
                  <a:srgbClr val="C00000"/>
                </a:solidFill>
              </a:rPr>
              <a:t>The woman behind the counter was </a:t>
            </a:r>
            <a:endParaRPr lang="en-GB" altLang="en-US" sz="4000" dirty="0" smtClean="0">
              <a:solidFill>
                <a:srgbClr val="C00000"/>
              </a:solidFill>
            </a:endParaRPr>
          </a:p>
          <a:p>
            <a:pPr marL="0" indent="0" algn="ctr">
              <a:buNone/>
            </a:pPr>
            <a:r>
              <a:rPr lang="en-GB" altLang="en-US" sz="4000" dirty="0" smtClean="0">
                <a:solidFill>
                  <a:srgbClr val="C00000"/>
                </a:solidFill>
              </a:rPr>
              <a:t>old </a:t>
            </a:r>
            <a:r>
              <a:rPr lang="en-GB" altLang="en-US" sz="4000" dirty="0">
                <a:solidFill>
                  <a:srgbClr val="C00000"/>
                </a:solidFill>
              </a:rPr>
              <a:t>and bad-tempered</a:t>
            </a:r>
            <a:r>
              <a:rPr lang="en-GB" altLang="en-US" sz="4000" dirty="0" smtClean="0">
                <a:solidFill>
                  <a:srgbClr val="C00000"/>
                </a:solidFill>
              </a:rPr>
              <a:t>.  (10 Minutes)</a:t>
            </a:r>
            <a:endParaRPr lang="en-GB" altLang="en-US" sz="4000" dirty="0">
              <a:solidFill>
                <a:srgbClr val="C00000"/>
              </a:solidFill>
            </a:endParaRPr>
          </a:p>
        </p:txBody>
      </p:sp>
    </p:spTree>
    <p:extLst>
      <p:ext uri="{BB962C8B-B14F-4D97-AF65-F5344CB8AC3E}">
        <p14:creationId xmlns:p14="http://schemas.microsoft.com/office/powerpoint/2010/main" val="408162531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noFill/>
        </p:spPr>
        <p:txBody>
          <a:bodyPr/>
          <a:lstStyle/>
          <a:p>
            <a:pPr algn="ctr">
              <a:defRPr/>
            </a:pPr>
            <a:r>
              <a:rPr lang="en-US" altLang="en-US" sz="4200" b="1" dirty="0" smtClean="0">
                <a:latin typeface="+mn-lt"/>
              </a:rPr>
              <a:t>Effective creative writing</a:t>
            </a:r>
            <a:endParaRPr lang="en-US" altLang="en-US" sz="4200" b="1" dirty="0">
              <a:latin typeface="+mn-lt"/>
            </a:endParaRPr>
          </a:p>
        </p:txBody>
      </p:sp>
      <p:sp>
        <p:nvSpPr>
          <p:cNvPr id="10243" name="Content Placeholder 2"/>
          <p:cNvSpPr>
            <a:spLocks noGrp="1"/>
          </p:cNvSpPr>
          <p:nvPr>
            <p:ph idx="1"/>
          </p:nvPr>
        </p:nvSpPr>
        <p:spPr>
          <a:noFill/>
        </p:spPr>
        <p:txBody>
          <a:bodyPr>
            <a:normAutofit/>
          </a:bodyPr>
          <a:lstStyle/>
          <a:p>
            <a:pPr marL="0" indent="0">
              <a:buNone/>
              <a:defRPr/>
            </a:pPr>
            <a:endParaRPr lang="en-US" altLang="en-US" sz="1000" dirty="0"/>
          </a:p>
          <a:p>
            <a:pPr marL="0" indent="0">
              <a:buNone/>
              <a:defRPr/>
            </a:pPr>
            <a:r>
              <a:rPr lang="en-US" altLang="en-US" sz="3200" b="1" dirty="0" smtClean="0">
                <a:solidFill>
                  <a:srgbClr val="C00000"/>
                </a:solidFill>
              </a:rPr>
              <a:t>Some </a:t>
            </a:r>
            <a:r>
              <a:rPr lang="en-US" altLang="en-US" sz="3200" b="1" dirty="0">
                <a:solidFill>
                  <a:srgbClr val="C00000"/>
                </a:solidFill>
              </a:rPr>
              <a:t>examples of more imaginative similes  </a:t>
            </a:r>
            <a:r>
              <a:rPr lang="en-US" altLang="en-US" sz="3200" b="1" dirty="0" smtClean="0">
                <a:solidFill>
                  <a:srgbClr val="C00000"/>
                </a:solidFill>
              </a:rPr>
              <a:t>and metaphors:</a:t>
            </a:r>
          </a:p>
          <a:p>
            <a:pPr marL="0" indent="0">
              <a:buNone/>
              <a:defRPr/>
            </a:pPr>
            <a:endParaRPr lang="en-US" altLang="en-US" sz="3200" b="1" dirty="0">
              <a:solidFill>
                <a:srgbClr val="C00000"/>
              </a:solidFill>
            </a:endParaRPr>
          </a:p>
          <a:p>
            <a:pPr marL="0" indent="0">
              <a:buNone/>
              <a:defRPr/>
            </a:pPr>
            <a:endParaRPr lang="en-US" altLang="en-US" sz="500" b="1" u="sng" dirty="0"/>
          </a:p>
          <a:p>
            <a:pPr marL="357505" indent="-357505">
              <a:buFont typeface="Arial" panose="020B0604020202020204" pitchFamily="34" charset="0"/>
              <a:buChar char="•"/>
              <a:defRPr/>
            </a:pPr>
            <a:r>
              <a:rPr lang="en-US" altLang="en-US" sz="2600" dirty="0"/>
              <a:t>My elbow </a:t>
            </a:r>
            <a:r>
              <a:rPr lang="en-US" altLang="en-US" sz="2600" u="sng" dirty="0"/>
              <a:t>shredded like cheese in a </a:t>
            </a:r>
            <a:r>
              <a:rPr lang="en-US" altLang="en-US" sz="2600" u="sng" dirty="0" smtClean="0"/>
              <a:t>grater.</a:t>
            </a:r>
            <a:endParaRPr lang="en-US" altLang="en-US" sz="2600" u="sng" dirty="0"/>
          </a:p>
          <a:p>
            <a:pPr marL="357505" indent="-357505">
              <a:buFont typeface="Arial" panose="020B0604020202020204" pitchFamily="34" charset="0"/>
              <a:buChar char="•"/>
              <a:defRPr/>
            </a:pPr>
            <a:endParaRPr lang="en-US" altLang="en-US" sz="1000" u="sng" dirty="0"/>
          </a:p>
          <a:p>
            <a:pPr marL="357505" indent="-357505">
              <a:buFont typeface="Arial" panose="020B0604020202020204" pitchFamily="34" charset="0"/>
              <a:buChar char="•"/>
              <a:defRPr/>
            </a:pPr>
            <a:r>
              <a:rPr lang="en-GB" sz="2600" u="sng" dirty="0"/>
              <a:t>The gate complained</a:t>
            </a:r>
            <a:r>
              <a:rPr lang="en-GB" sz="2600" dirty="0"/>
              <a:t> as I pushed against </a:t>
            </a:r>
            <a:r>
              <a:rPr lang="en-GB" sz="2600" dirty="0" smtClean="0"/>
              <a:t>it. </a:t>
            </a:r>
            <a:endParaRPr lang="en-GB" sz="2600" dirty="0"/>
          </a:p>
          <a:p>
            <a:pPr marL="0" indent="0">
              <a:buNone/>
              <a:defRPr/>
            </a:pPr>
            <a:endParaRPr lang="en-GB" sz="1000" dirty="0"/>
          </a:p>
          <a:p>
            <a:pPr marL="357505" indent="-357505">
              <a:buFont typeface="Arial" panose="020B0604020202020204" pitchFamily="34" charset="0"/>
              <a:buChar char="•"/>
              <a:defRPr/>
            </a:pPr>
            <a:r>
              <a:rPr lang="en-GB" altLang="en-US" sz="2600" dirty="0"/>
              <a:t>Her skirt hung like a </a:t>
            </a:r>
            <a:r>
              <a:rPr lang="en-GB" altLang="en-US" sz="2600" u="sng" dirty="0"/>
              <a:t>wilted</a:t>
            </a:r>
            <a:r>
              <a:rPr lang="en-GB" altLang="en-US" sz="2600" dirty="0"/>
              <a:t> </a:t>
            </a:r>
            <a:r>
              <a:rPr lang="en-GB" altLang="en-US" sz="2600" u="sng" dirty="0"/>
              <a:t>cabbage </a:t>
            </a:r>
            <a:r>
              <a:rPr lang="en-GB" altLang="en-US" sz="2600" u="sng" dirty="0" smtClean="0"/>
              <a:t>leaf.</a:t>
            </a:r>
            <a:endParaRPr lang="en-GB" altLang="en-US" sz="2600" u="sng" dirty="0"/>
          </a:p>
          <a:p>
            <a:pPr marL="357505" indent="-357505">
              <a:buFont typeface="Arial" panose="020B0604020202020204" pitchFamily="34" charset="0"/>
              <a:buChar char="•"/>
              <a:defRPr/>
            </a:pPr>
            <a:endParaRPr lang="en-GB" altLang="en-US" sz="1000" u="sng" dirty="0"/>
          </a:p>
          <a:p>
            <a:pPr marL="357505" indent="-357505">
              <a:buFont typeface="Arial" panose="020B0604020202020204" pitchFamily="34" charset="0"/>
              <a:buChar char="•"/>
              <a:defRPr/>
            </a:pPr>
            <a:r>
              <a:rPr lang="en-GB" altLang="en-US" sz="2600" dirty="0" smtClean="0"/>
              <a:t>His </a:t>
            </a:r>
            <a:r>
              <a:rPr lang="en-GB" altLang="en-US" sz="2600" dirty="0"/>
              <a:t>hair was a </a:t>
            </a:r>
            <a:r>
              <a:rPr lang="en-GB" altLang="en-US" sz="2600" u="sng" dirty="0"/>
              <a:t>blanket of </a:t>
            </a:r>
            <a:r>
              <a:rPr lang="en-GB" altLang="en-US" sz="2600" u="sng" dirty="0" smtClean="0"/>
              <a:t>darkness.</a:t>
            </a:r>
            <a:endParaRPr lang="en-US" altLang="en-US" sz="2600" dirty="0"/>
          </a:p>
        </p:txBody>
      </p:sp>
    </p:spTree>
    <p:extLst>
      <p:ext uri="{BB962C8B-B14F-4D97-AF65-F5344CB8AC3E}">
        <p14:creationId xmlns:p14="http://schemas.microsoft.com/office/powerpoint/2010/main" val="339592648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03880" y="182376"/>
            <a:ext cx="8770573" cy="1563624"/>
          </a:xfrm>
          <a:noFill/>
        </p:spPr>
        <p:txBody>
          <a:bodyPr>
            <a:normAutofit/>
          </a:bodyPr>
          <a:lstStyle/>
          <a:p>
            <a:pPr algn="ctr"/>
            <a:r>
              <a:rPr lang="en-GB" b="1" dirty="0" smtClean="0"/>
              <a:t>In order to be successful, you will need to meet these Assessment Objectives</a:t>
            </a:r>
            <a:endParaRPr lang="en-GB" b="1" dirty="0"/>
          </a:p>
        </p:txBody>
      </p:sp>
      <p:sp>
        <p:nvSpPr>
          <p:cNvPr id="4" name="Text Placeholder 3"/>
          <p:cNvSpPr>
            <a:spLocks noGrp="1"/>
          </p:cNvSpPr>
          <p:nvPr>
            <p:ph type="body" idx="1"/>
          </p:nvPr>
        </p:nvSpPr>
        <p:spPr>
          <a:xfrm>
            <a:off x="1378614" y="2267958"/>
            <a:ext cx="5157787" cy="520506"/>
          </a:xfrm>
          <a:noFill/>
        </p:spPr>
        <p:txBody>
          <a:bodyPr/>
          <a:lstStyle/>
          <a:p>
            <a:pPr algn="ctr"/>
            <a:r>
              <a:rPr lang="en-GB" dirty="0" smtClean="0"/>
              <a:t>AO4</a:t>
            </a:r>
            <a:endParaRPr lang="en-GB" dirty="0"/>
          </a:p>
        </p:txBody>
      </p:sp>
      <p:pic>
        <p:nvPicPr>
          <p:cNvPr id="8" name="Content Placeholder 7"/>
          <p:cNvPicPr>
            <a:picLocks noGrp="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2308667" y="2982046"/>
            <a:ext cx="4227734" cy="3684588"/>
          </a:xfrm>
          <a:prstGeom prst="rect">
            <a:avLst/>
          </a:prstGeom>
          <a:noFill/>
          <a:ln>
            <a:noFill/>
          </a:ln>
        </p:spPr>
      </p:pic>
      <p:sp>
        <p:nvSpPr>
          <p:cNvPr id="6" name="Text Placeholder 5"/>
          <p:cNvSpPr>
            <a:spLocks noGrp="1"/>
          </p:cNvSpPr>
          <p:nvPr>
            <p:ph type="body" sz="quarter" idx="3"/>
          </p:nvPr>
        </p:nvSpPr>
        <p:spPr>
          <a:xfrm>
            <a:off x="6872909" y="2281031"/>
            <a:ext cx="5183188" cy="520506"/>
          </a:xfrm>
          <a:noFill/>
        </p:spPr>
        <p:txBody>
          <a:bodyPr/>
          <a:lstStyle/>
          <a:p>
            <a:pPr algn="ctr"/>
            <a:r>
              <a:rPr lang="en-GB" dirty="0" smtClean="0"/>
              <a:t>AO5</a:t>
            </a:r>
            <a:endParaRPr lang="en-GB" dirty="0"/>
          </a:p>
        </p:txBody>
      </p:sp>
      <p:pic>
        <p:nvPicPr>
          <p:cNvPr id="9" name="Content Placeholder 8"/>
          <p:cNvPicPr>
            <a:picLocks noGrp="1"/>
          </p:cNvPicPr>
          <p:nvPr>
            <p:ph sz="quarter" idx="4"/>
          </p:nvPr>
        </p:nvPicPr>
        <p:blipFill>
          <a:blip r:embed="rId3" cstate="print">
            <a:extLst>
              <a:ext uri="{28A0092B-C50C-407E-A947-70E740481C1C}">
                <a14:useLocalDpi xmlns:a14="http://schemas.microsoft.com/office/drawing/2010/main" val="0"/>
              </a:ext>
            </a:extLst>
          </a:blip>
          <a:stretch>
            <a:fillRect/>
          </a:stretch>
        </p:blipFill>
        <p:spPr bwMode="auto">
          <a:xfrm>
            <a:off x="7009441" y="2505075"/>
            <a:ext cx="3508705" cy="3684588"/>
          </a:xfrm>
          <a:prstGeom prst="rect">
            <a:avLst/>
          </a:prstGeom>
          <a:noFill/>
          <a:ln>
            <a:noFill/>
          </a:ln>
        </p:spPr>
      </p:pic>
    </p:spTree>
    <p:extLst>
      <p:ext uri="{BB962C8B-B14F-4D97-AF65-F5344CB8AC3E}">
        <p14:creationId xmlns:p14="http://schemas.microsoft.com/office/powerpoint/2010/main" val="399404706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pPr algn="ctr"/>
            <a:r>
              <a:rPr lang="en-GB" dirty="0" smtClean="0"/>
              <a:t/>
            </a:r>
            <a:br>
              <a:rPr lang="en-GB" dirty="0" smtClean="0"/>
            </a:br>
            <a:r>
              <a:rPr lang="en-GB" dirty="0" smtClean="0"/>
              <a:t>The keys to exam success</a:t>
            </a:r>
            <a:endParaRPr lang="en-GB" dirty="0"/>
          </a:p>
        </p:txBody>
      </p:sp>
      <p:sp>
        <p:nvSpPr>
          <p:cNvPr id="3" name="Content Placeholder 2"/>
          <p:cNvSpPr>
            <a:spLocks noGrp="1"/>
          </p:cNvSpPr>
          <p:nvPr>
            <p:ph idx="1"/>
          </p:nvPr>
        </p:nvSpPr>
        <p:spPr>
          <a:noFill/>
        </p:spPr>
        <p:txBody>
          <a:bodyPr>
            <a:normAutofit lnSpcReduction="10000"/>
          </a:bodyPr>
          <a:lstStyle/>
          <a:p>
            <a:r>
              <a:rPr lang="en-GB" dirty="0" smtClean="0"/>
              <a:t>You will be provided with a suggested </a:t>
            </a:r>
            <a:r>
              <a:rPr lang="en-GB" b="1" dirty="0" smtClean="0">
                <a:solidFill>
                  <a:srgbClr val="C00000"/>
                </a:solidFill>
              </a:rPr>
              <a:t>audience</a:t>
            </a:r>
            <a:r>
              <a:rPr lang="en-GB" dirty="0" smtClean="0"/>
              <a:t> for your response – make sure your writing targets them.</a:t>
            </a:r>
          </a:p>
          <a:p>
            <a:endParaRPr lang="en-GB" dirty="0"/>
          </a:p>
          <a:p>
            <a:r>
              <a:rPr lang="en-GB" b="1" dirty="0" smtClean="0">
                <a:solidFill>
                  <a:srgbClr val="C00000"/>
                </a:solidFill>
              </a:rPr>
              <a:t>PLAN your response </a:t>
            </a:r>
            <a:r>
              <a:rPr lang="en-GB" dirty="0" smtClean="0"/>
              <a:t>– annotate the image to reflect your choice and approach.</a:t>
            </a:r>
          </a:p>
          <a:p>
            <a:endParaRPr lang="en-GB" dirty="0"/>
          </a:p>
          <a:p>
            <a:r>
              <a:rPr lang="en-GB" dirty="0" smtClean="0"/>
              <a:t>Use a range of carefully chosen </a:t>
            </a:r>
            <a:r>
              <a:rPr lang="en-GB" b="1" dirty="0" smtClean="0">
                <a:solidFill>
                  <a:srgbClr val="C00000"/>
                </a:solidFill>
              </a:rPr>
              <a:t>language and structural features</a:t>
            </a:r>
            <a:r>
              <a:rPr lang="en-GB" dirty="0" smtClean="0"/>
              <a:t>, along with consistently </a:t>
            </a:r>
            <a:r>
              <a:rPr lang="en-GB" b="1" dirty="0" smtClean="0">
                <a:solidFill>
                  <a:srgbClr val="C00000"/>
                </a:solidFill>
              </a:rPr>
              <a:t>high level vocabulary.</a:t>
            </a:r>
          </a:p>
          <a:p>
            <a:endParaRPr lang="en-GB" dirty="0"/>
          </a:p>
          <a:p>
            <a:r>
              <a:rPr lang="en-GB" dirty="0" smtClean="0"/>
              <a:t>Write in</a:t>
            </a:r>
            <a:r>
              <a:rPr lang="en-GB" b="1" dirty="0" smtClean="0">
                <a:solidFill>
                  <a:srgbClr val="C00000"/>
                </a:solidFill>
              </a:rPr>
              <a:t> paragraphs </a:t>
            </a:r>
            <a:r>
              <a:rPr lang="en-GB" dirty="0" smtClean="0"/>
              <a:t>and include accurate </a:t>
            </a:r>
            <a:r>
              <a:rPr lang="en-GB" b="1" dirty="0" err="1" smtClean="0">
                <a:solidFill>
                  <a:srgbClr val="C00000"/>
                </a:solidFill>
              </a:rPr>
              <a:t>SPaG</a:t>
            </a:r>
            <a:r>
              <a:rPr lang="en-GB" b="1" dirty="0" smtClean="0">
                <a:solidFill>
                  <a:srgbClr val="C00000"/>
                </a:solidFill>
              </a:rPr>
              <a:t>. </a:t>
            </a:r>
            <a:endParaRPr lang="en-GB" b="1" dirty="0">
              <a:solidFill>
                <a:srgbClr val="C00000"/>
              </a:solidFill>
            </a:endParaRPr>
          </a:p>
        </p:txBody>
      </p:sp>
    </p:spTree>
    <p:extLst>
      <p:ext uri="{BB962C8B-B14F-4D97-AF65-F5344CB8AC3E}">
        <p14:creationId xmlns:p14="http://schemas.microsoft.com/office/powerpoint/2010/main" val="138083330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en-GB"/>
          </a:p>
        </p:txBody>
      </p:sp>
      <p:pic>
        <p:nvPicPr>
          <p:cNvPr id="9" name="Content Placeholder 8"/>
          <p:cNvPicPr>
            <a:picLocks noGrp="1" noChangeAspect="1"/>
          </p:cNvPicPr>
          <p:nvPr>
            <p:ph idx="1"/>
          </p:nvPr>
        </p:nvPicPr>
        <p:blipFill rotWithShape="1">
          <a:blip r:embed="rId2"/>
          <a:srcRect l="11841"/>
          <a:stretch>
            <a:fillRect/>
          </a:stretch>
        </p:blipFill>
        <p:spPr>
          <a:xfrm>
            <a:off x="329236" y="1181051"/>
            <a:ext cx="7222007" cy="4608000"/>
          </a:xfrm>
          <a:prstGeom prst="rect">
            <a:avLst/>
          </a:prstGeom>
        </p:spPr>
      </p:pic>
      <p:sp>
        <p:nvSpPr>
          <p:cNvPr id="10" name="Rounded Rectangle 9"/>
          <p:cNvSpPr/>
          <p:nvPr/>
        </p:nvSpPr>
        <p:spPr>
          <a:xfrm>
            <a:off x="7821637" y="365125"/>
            <a:ext cx="4149969" cy="6134149"/>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en-GB" sz="2400" b="1" dirty="0" smtClean="0"/>
              <a:t>EITHER</a:t>
            </a:r>
          </a:p>
          <a:p>
            <a:r>
              <a:rPr lang="en-GB" sz="2400" dirty="0" smtClean="0"/>
              <a:t>Write a </a:t>
            </a:r>
            <a:r>
              <a:rPr lang="en-GB" sz="2400" b="1" dirty="0" smtClean="0">
                <a:solidFill>
                  <a:srgbClr val="C00000"/>
                </a:solidFill>
              </a:rPr>
              <a:t>description</a:t>
            </a:r>
            <a:r>
              <a:rPr lang="en-GB" sz="2400" dirty="0" smtClean="0"/>
              <a:t> suggested by </a:t>
            </a:r>
            <a:r>
              <a:rPr lang="en-GB" sz="2400" b="1" dirty="0" smtClean="0">
                <a:solidFill>
                  <a:srgbClr val="C00000"/>
                </a:solidFill>
              </a:rPr>
              <a:t>this picture.</a:t>
            </a:r>
          </a:p>
          <a:p>
            <a:endParaRPr lang="en-GB" sz="2400" b="1" dirty="0">
              <a:solidFill>
                <a:srgbClr val="C00000"/>
              </a:solidFill>
            </a:endParaRPr>
          </a:p>
          <a:p>
            <a:r>
              <a:rPr lang="en-GB" sz="2400" b="1" dirty="0" smtClean="0"/>
              <a:t>OR</a:t>
            </a:r>
          </a:p>
          <a:p>
            <a:r>
              <a:rPr lang="en-GB" sz="2400" dirty="0" smtClean="0"/>
              <a:t>Write the </a:t>
            </a:r>
            <a:r>
              <a:rPr lang="en-GB" sz="2400" b="1" dirty="0" smtClean="0">
                <a:solidFill>
                  <a:srgbClr val="C00000"/>
                </a:solidFill>
              </a:rPr>
              <a:t>opening part of a story </a:t>
            </a:r>
            <a:r>
              <a:rPr lang="en-GB" sz="2400" dirty="0" smtClean="0"/>
              <a:t>about a place that is </a:t>
            </a:r>
            <a:r>
              <a:rPr lang="en-GB" sz="2400" b="1" dirty="0" smtClean="0">
                <a:solidFill>
                  <a:srgbClr val="C00000"/>
                </a:solidFill>
              </a:rPr>
              <a:t>old.</a:t>
            </a:r>
          </a:p>
          <a:p>
            <a:endParaRPr lang="en-GB" b="1" dirty="0" smtClean="0">
              <a:solidFill>
                <a:srgbClr val="C00000"/>
              </a:solidFill>
            </a:endParaRPr>
          </a:p>
        </p:txBody>
      </p:sp>
    </p:spTree>
    <p:extLst>
      <p:ext uri="{BB962C8B-B14F-4D97-AF65-F5344CB8AC3E}">
        <p14:creationId xmlns:p14="http://schemas.microsoft.com/office/powerpoint/2010/main" val="358193965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en-GB"/>
          </a:p>
        </p:txBody>
      </p:sp>
      <p:pic>
        <p:nvPicPr>
          <p:cNvPr id="9" name="Content Placeholder 8"/>
          <p:cNvPicPr>
            <a:picLocks noGrp="1" noChangeAspect="1"/>
          </p:cNvPicPr>
          <p:nvPr>
            <p:ph idx="1"/>
          </p:nvPr>
        </p:nvPicPr>
        <p:blipFill rotWithShape="1">
          <a:blip r:embed="rId2"/>
          <a:srcRect l="12603"/>
          <a:stretch>
            <a:fillRect/>
          </a:stretch>
        </p:blipFill>
        <p:spPr>
          <a:xfrm>
            <a:off x="1257704" y="352339"/>
            <a:ext cx="9676591" cy="6228000"/>
          </a:xfrm>
          <a:prstGeom prst="rect">
            <a:avLst/>
          </a:prstGeom>
        </p:spPr>
      </p:pic>
      <p:sp>
        <p:nvSpPr>
          <p:cNvPr id="2" name="Rounded Rectangle 1"/>
          <p:cNvSpPr/>
          <p:nvPr/>
        </p:nvSpPr>
        <p:spPr>
          <a:xfrm>
            <a:off x="0" y="5948223"/>
            <a:ext cx="3635326" cy="909777"/>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GB" sz="3200" dirty="0" smtClean="0"/>
              <a:t>Isolated/neglected/overlooked</a:t>
            </a:r>
            <a:endParaRPr lang="en-GB" sz="3200" dirty="0"/>
          </a:p>
        </p:txBody>
      </p:sp>
      <p:sp>
        <p:nvSpPr>
          <p:cNvPr id="3" name="Right Arrow 2"/>
          <p:cNvSpPr/>
          <p:nvPr/>
        </p:nvSpPr>
        <p:spPr>
          <a:xfrm rot="1925270">
            <a:off x="2040337" y="2221319"/>
            <a:ext cx="3814521" cy="3529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ounded Rectangle 3"/>
          <p:cNvSpPr/>
          <p:nvPr/>
        </p:nvSpPr>
        <p:spPr>
          <a:xfrm>
            <a:off x="838199" y="590843"/>
            <a:ext cx="4183967" cy="1099845"/>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GB" sz="3200" dirty="0" smtClean="0"/>
              <a:t>Missing features -</a:t>
            </a:r>
          </a:p>
          <a:p>
            <a:pPr algn="ctr"/>
            <a:r>
              <a:rPr lang="en-GB" sz="3200" dirty="0" smtClean="0"/>
              <a:t>exposed/vulnerable</a:t>
            </a:r>
            <a:endParaRPr lang="en-GB" sz="3200" dirty="0"/>
          </a:p>
        </p:txBody>
      </p:sp>
      <p:sp>
        <p:nvSpPr>
          <p:cNvPr id="5" name="Left Arrow 4"/>
          <p:cNvSpPr/>
          <p:nvPr/>
        </p:nvSpPr>
        <p:spPr>
          <a:xfrm rot="2497468">
            <a:off x="6169206" y="2556112"/>
            <a:ext cx="4121834" cy="37982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ounded Rectangle 5"/>
          <p:cNvSpPr/>
          <p:nvPr/>
        </p:nvSpPr>
        <p:spPr>
          <a:xfrm>
            <a:off x="9026769" y="3651147"/>
            <a:ext cx="3165231" cy="984738"/>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GB" sz="2400" dirty="0" smtClean="0"/>
              <a:t>Flag – suggests patriotism, a history</a:t>
            </a:r>
            <a:endParaRPr lang="en-GB" sz="2400" dirty="0"/>
          </a:p>
        </p:txBody>
      </p:sp>
      <p:sp>
        <p:nvSpPr>
          <p:cNvPr id="8" name="Rounded Rectangle 7"/>
          <p:cNvSpPr/>
          <p:nvPr/>
        </p:nvSpPr>
        <p:spPr>
          <a:xfrm>
            <a:off x="7399606" y="5683348"/>
            <a:ext cx="3954194" cy="896991"/>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GB" sz="2800" dirty="0" smtClean="0"/>
              <a:t>Easy access – what could be inside?</a:t>
            </a:r>
            <a:endParaRPr lang="en-GB" sz="2800" dirty="0"/>
          </a:p>
        </p:txBody>
      </p:sp>
      <p:sp>
        <p:nvSpPr>
          <p:cNvPr id="10" name="Left Arrow 9"/>
          <p:cNvSpPr/>
          <p:nvPr/>
        </p:nvSpPr>
        <p:spPr>
          <a:xfrm>
            <a:off x="7765366" y="858129"/>
            <a:ext cx="2105042" cy="37697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ounded Rectangle 10"/>
          <p:cNvSpPr/>
          <p:nvPr/>
        </p:nvSpPr>
        <p:spPr>
          <a:xfrm>
            <a:off x="9200271" y="365125"/>
            <a:ext cx="2869809" cy="1275905"/>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GB" sz="2800" dirty="0" smtClean="0"/>
              <a:t>Roof still provides shelter/sanctuary</a:t>
            </a:r>
            <a:endParaRPr lang="en-GB" sz="2800" dirty="0"/>
          </a:p>
        </p:txBody>
      </p:sp>
      <p:sp>
        <p:nvSpPr>
          <p:cNvPr id="12" name="Rounded Rectangle 11"/>
          <p:cNvSpPr/>
          <p:nvPr/>
        </p:nvSpPr>
        <p:spPr>
          <a:xfrm>
            <a:off x="100488" y="3604737"/>
            <a:ext cx="3847109" cy="1286613"/>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GB" sz="2800" dirty="0" smtClean="0"/>
              <a:t>In a state of ruin but still standing, like a proud old soldier</a:t>
            </a:r>
            <a:endParaRPr lang="en-GB" sz="2800" dirty="0"/>
          </a:p>
        </p:txBody>
      </p:sp>
    </p:spTree>
    <p:extLst>
      <p:ext uri="{BB962C8B-B14F-4D97-AF65-F5344CB8AC3E}">
        <p14:creationId xmlns:p14="http://schemas.microsoft.com/office/powerpoint/2010/main" val="2524384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additive="base">
                                        <p:cTn id="37" dur="500" fill="hold"/>
                                        <p:tgtEl>
                                          <p:spTgt spid="5"/>
                                        </p:tgtEl>
                                        <p:attrNameLst>
                                          <p:attrName>ppt_x</p:attrName>
                                        </p:attrNameLst>
                                      </p:cBhvr>
                                      <p:tavLst>
                                        <p:tav tm="0">
                                          <p:val>
                                            <p:strVal val="#ppt_x"/>
                                          </p:val>
                                        </p:tav>
                                        <p:tav tm="100000">
                                          <p:val>
                                            <p:strVal val="#ppt_x"/>
                                          </p:val>
                                        </p:tav>
                                      </p:tavLst>
                                    </p:anim>
                                    <p:anim calcmode="lin" valueType="num">
                                      <p:cBhvr additive="base">
                                        <p:cTn id="3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additive="base">
                                        <p:cTn id="43" dur="500" fill="hold"/>
                                        <p:tgtEl>
                                          <p:spTgt spid="6"/>
                                        </p:tgtEl>
                                        <p:attrNameLst>
                                          <p:attrName>ppt_x</p:attrName>
                                        </p:attrNameLst>
                                      </p:cBhvr>
                                      <p:tavLst>
                                        <p:tav tm="0">
                                          <p:val>
                                            <p:strVal val="#ppt_x"/>
                                          </p:val>
                                        </p:tav>
                                        <p:tav tm="100000">
                                          <p:val>
                                            <p:strVal val="#ppt_x"/>
                                          </p:val>
                                        </p:tav>
                                      </p:tavLst>
                                    </p:anim>
                                    <p:anim calcmode="lin" valueType="num">
                                      <p:cBhvr additive="base">
                                        <p:cTn id="4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animBg="1"/>
      <p:bldP spid="6" grpId="0" animBg="1"/>
      <p:bldP spid="8" grpId="0" animBg="1"/>
      <p:bldP spid="10" grpId="0" animBg="1"/>
      <p:bldP spid="11" grpId="0" animBg="1"/>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Consider this from Paper 1</a:t>
            </a:r>
            <a:endParaRPr lang="en-GB" dirty="0"/>
          </a:p>
        </p:txBody>
      </p:sp>
      <p:sp>
        <p:nvSpPr>
          <p:cNvPr id="3" name="Content Placeholder 2"/>
          <p:cNvSpPr>
            <a:spLocks noGrp="1"/>
          </p:cNvSpPr>
          <p:nvPr>
            <p:ph idx="1"/>
          </p:nvPr>
        </p:nvSpPr>
        <p:spPr/>
        <p:txBody>
          <a:bodyPr/>
          <a:lstStyle/>
          <a:p>
            <a:r>
              <a:rPr lang="en-GB" b="1" dirty="0" smtClean="0"/>
              <a:t>Your local area is suffering from vandalism and a lack of respect for the surroundings. Write a letter to your MP to explain your feelings about this.</a:t>
            </a:r>
            <a:endParaRPr lang="en-GB" b="1" dirty="0"/>
          </a:p>
        </p:txBody>
      </p:sp>
      <p:pic>
        <p:nvPicPr>
          <p:cNvPr id="4" name="Picture 3"/>
          <p:cNvPicPr>
            <a:picLocks noChangeAspect="1"/>
          </p:cNvPicPr>
          <p:nvPr/>
        </p:nvPicPr>
        <p:blipFill>
          <a:blip r:embed="rId2"/>
          <a:stretch>
            <a:fillRect/>
          </a:stretch>
        </p:blipFill>
        <p:spPr>
          <a:xfrm>
            <a:off x="2869369" y="2286943"/>
            <a:ext cx="8652163" cy="4043519"/>
          </a:xfrm>
          <a:prstGeom prst="rect">
            <a:avLst/>
          </a:prstGeom>
        </p:spPr>
      </p:pic>
    </p:spTree>
    <p:extLst>
      <p:ext uri="{BB962C8B-B14F-4D97-AF65-F5344CB8AC3E}">
        <p14:creationId xmlns:p14="http://schemas.microsoft.com/office/powerpoint/2010/main" val="3614247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pPr algn="ctr"/>
            <a:r>
              <a:rPr lang="en-GB" dirty="0" smtClean="0"/>
              <a:t/>
            </a:r>
            <a:br>
              <a:rPr lang="en-GB" dirty="0" smtClean="0"/>
            </a:br>
            <a:r>
              <a:rPr lang="en-GB" b="1" dirty="0" smtClean="0"/>
              <a:t>Possible approaches</a:t>
            </a:r>
            <a:endParaRPr lang="en-GB" b="1" dirty="0"/>
          </a:p>
        </p:txBody>
      </p:sp>
      <p:sp>
        <p:nvSpPr>
          <p:cNvPr id="4" name="Text Placeholder 3"/>
          <p:cNvSpPr>
            <a:spLocks noGrp="1"/>
          </p:cNvSpPr>
          <p:nvPr>
            <p:ph type="body" idx="1"/>
          </p:nvPr>
        </p:nvSpPr>
        <p:spPr>
          <a:xfrm>
            <a:off x="1510680" y="2438756"/>
            <a:ext cx="5157787" cy="464234"/>
          </a:xfrm>
          <a:noFill/>
        </p:spPr>
        <p:txBody>
          <a:bodyPr/>
          <a:lstStyle/>
          <a:p>
            <a:pPr algn="ctr"/>
            <a:r>
              <a:rPr lang="en-GB" dirty="0" smtClean="0"/>
              <a:t>DESCRIPTIVE WRITING</a:t>
            </a:r>
            <a:endParaRPr lang="en-GB" dirty="0"/>
          </a:p>
        </p:txBody>
      </p:sp>
      <p:sp>
        <p:nvSpPr>
          <p:cNvPr id="5" name="Content Placeholder 4"/>
          <p:cNvSpPr>
            <a:spLocks noGrp="1"/>
          </p:cNvSpPr>
          <p:nvPr>
            <p:ph sz="half" idx="2"/>
          </p:nvPr>
        </p:nvSpPr>
        <p:spPr>
          <a:xfrm>
            <a:off x="1934817" y="3338456"/>
            <a:ext cx="4160520" cy="2779361"/>
          </a:xfrm>
          <a:noFill/>
        </p:spPr>
        <p:txBody>
          <a:bodyPr>
            <a:normAutofit fontScale="85000" lnSpcReduction="20000"/>
          </a:bodyPr>
          <a:lstStyle/>
          <a:p>
            <a:r>
              <a:rPr lang="en-GB" dirty="0" smtClean="0"/>
              <a:t>Focus on the exterior.</a:t>
            </a:r>
          </a:p>
          <a:p>
            <a:endParaRPr lang="en-GB" dirty="0"/>
          </a:p>
          <a:p>
            <a:r>
              <a:rPr lang="en-GB" dirty="0" smtClean="0"/>
              <a:t>Begin with the exterior but then enter the house.</a:t>
            </a:r>
          </a:p>
          <a:p>
            <a:endParaRPr lang="en-GB" dirty="0"/>
          </a:p>
          <a:p>
            <a:r>
              <a:rPr lang="en-GB" dirty="0" smtClean="0"/>
              <a:t>Use personification to give the house character and a history.</a:t>
            </a:r>
            <a:endParaRPr lang="en-GB" dirty="0"/>
          </a:p>
        </p:txBody>
      </p:sp>
      <p:sp>
        <p:nvSpPr>
          <p:cNvPr id="6" name="Text Placeholder 5"/>
          <p:cNvSpPr>
            <a:spLocks noGrp="1"/>
          </p:cNvSpPr>
          <p:nvPr>
            <p:ph type="body" sz="quarter" idx="3"/>
          </p:nvPr>
        </p:nvSpPr>
        <p:spPr>
          <a:xfrm>
            <a:off x="7094219" y="2438756"/>
            <a:ext cx="5183188" cy="464234"/>
          </a:xfrm>
          <a:noFill/>
        </p:spPr>
        <p:txBody>
          <a:bodyPr/>
          <a:lstStyle/>
          <a:p>
            <a:pPr algn="ctr"/>
            <a:r>
              <a:rPr lang="en-GB" dirty="0" smtClean="0"/>
              <a:t>NARRATIVE WRITING</a:t>
            </a:r>
            <a:endParaRPr lang="en-GB" dirty="0"/>
          </a:p>
        </p:txBody>
      </p:sp>
      <p:sp>
        <p:nvSpPr>
          <p:cNvPr id="7" name="Content Placeholder 6"/>
          <p:cNvSpPr>
            <a:spLocks noGrp="1"/>
          </p:cNvSpPr>
          <p:nvPr>
            <p:ph sz="quarter" idx="4"/>
          </p:nvPr>
        </p:nvSpPr>
        <p:spPr>
          <a:xfrm>
            <a:off x="7543751" y="3338455"/>
            <a:ext cx="4160520" cy="2779361"/>
          </a:xfrm>
          <a:noFill/>
        </p:spPr>
        <p:txBody>
          <a:bodyPr>
            <a:normAutofit fontScale="77500" lnSpcReduction="20000"/>
          </a:bodyPr>
          <a:lstStyle/>
          <a:p>
            <a:r>
              <a:rPr lang="en-GB" dirty="0" smtClean="0"/>
              <a:t>Write from the perspective of the house – provide it with a narrative voice.</a:t>
            </a:r>
          </a:p>
          <a:p>
            <a:pPr marL="0" indent="0">
              <a:buNone/>
            </a:pPr>
            <a:endParaRPr lang="en-GB" dirty="0" smtClean="0"/>
          </a:p>
          <a:p>
            <a:r>
              <a:rPr lang="en-GB" dirty="0" smtClean="0"/>
              <a:t>Write as a former occupant or a passer-by.</a:t>
            </a:r>
          </a:p>
          <a:p>
            <a:pPr marL="0" indent="0">
              <a:buNone/>
            </a:pPr>
            <a:endParaRPr lang="en-GB" dirty="0" smtClean="0"/>
          </a:p>
          <a:p>
            <a:r>
              <a:rPr lang="en-GB" dirty="0" smtClean="0"/>
              <a:t>Write about the experience of exploring the house.</a:t>
            </a:r>
          </a:p>
          <a:p>
            <a:endParaRPr lang="en-GB" dirty="0"/>
          </a:p>
        </p:txBody>
      </p:sp>
    </p:spTree>
    <p:extLst>
      <p:ext uri="{BB962C8B-B14F-4D97-AF65-F5344CB8AC3E}">
        <p14:creationId xmlns:p14="http://schemas.microsoft.com/office/powerpoint/2010/main" val="83105039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993335" y="188038"/>
            <a:ext cx="8770571" cy="1560716"/>
          </a:xfrm>
          <a:noFill/>
        </p:spPr>
        <p:txBody>
          <a:bodyPr>
            <a:normAutofit/>
          </a:bodyPr>
          <a:lstStyle/>
          <a:p>
            <a:pPr algn="ctr"/>
            <a:r>
              <a:rPr lang="en-GB" dirty="0" smtClean="0"/>
              <a:t/>
            </a:r>
            <a:br>
              <a:rPr lang="en-GB" dirty="0" smtClean="0"/>
            </a:br>
            <a:r>
              <a:rPr lang="en-GB" u="sng" dirty="0" smtClean="0"/>
              <a:t>Show don’t tell</a:t>
            </a:r>
            <a:endParaRPr lang="en-GB" u="sng" dirty="0"/>
          </a:p>
        </p:txBody>
      </p:sp>
      <p:sp>
        <p:nvSpPr>
          <p:cNvPr id="5" name="Content Placeholder 4"/>
          <p:cNvSpPr>
            <a:spLocks noGrp="1"/>
          </p:cNvSpPr>
          <p:nvPr>
            <p:ph idx="1"/>
          </p:nvPr>
        </p:nvSpPr>
        <p:spPr>
          <a:xfrm>
            <a:off x="1433194" y="2212553"/>
            <a:ext cx="10515600" cy="4351338"/>
          </a:xfrm>
          <a:solidFill>
            <a:schemeClr val="accent4">
              <a:lumMod val="40000"/>
              <a:lumOff val="60000"/>
            </a:schemeClr>
          </a:solidFill>
        </p:spPr>
        <p:txBody>
          <a:bodyPr/>
          <a:lstStyle/>
          <a:p>
            <a:pPr marL="0" indent="0">
              <a:buNone/>
            </a:pPr>
            <a:r>
              <a:rPr lang="en-GB" dirty="0" smtClean="0"/>
              <a:t>LEARNING AIMS</a:t>
            </a:r>
          </a:p>
          <a:p>
            <a:pPr marL="0" indent="0">
              <a:buNone/>
            </a:pPr>
            <a:r>
              <a:rPr lang="en-GB" dirty="0" smtClean="0"/>
              <a:t>-To be able to </a:t>
            </a:r>
            <a:r>
              <a:rPr lang="en-GB" b="1" dirty="0" smtClean="0">
                <a:solidFill>
                  <a:srgbClr val="C00000"/>
                </a:solidFill>
              </a:rPr>
              <a:t>use an image </a:t>
            </a:r>
            <a:r>
              <a:rPr lang="en-GB" dirty="0" smtClean="0"/>
              <a:t>as a creative writing prompt.</a:t>
            </a:r>
          </a:p>
          <a:p>
            <a:pPr marL="0" indent="0">
              <a:buNone/>
            </a:pPr>
            <a:r>
              <a:rPr lang="en-GB" dirty="0" smtClean="0"/>
              <a:t>-To </a:t>
            </a:r>
            <a:r>
              <a:rPr lang="en-GB" b="1" dirty="0" smtClean="0">
                <a:solidFill>
                  <a:srgbClr val="C00000"/>
                </a:solidFill>
              </a:rPr>
              <a:t>show the difference </a:t>
            </a:r>
            <a:r>
              <a:rPr lang="en-GB" dirty="0" smtClean="0"/>
              <a:t>between descriptive and narrative writing</a:t>
            </a:r>
          </a:p>
        </p:txBody>
      </p:sp>
      <p:sp>
        <p:nvSpPr>
          <p:cNvPr id="6" name="Rectangle 5"/>
          <p:cNvSpPr/>
          <p:nvPr/>
        </p:nvSpPr>
        <p:spPr>
          <a:xfrm>
            <a:off x="1012672" y="3658504"/>
            <a:ext cx="10303098" cy="811369"/>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dirty="0" smtClean="0">
                <a:solidFill>
                  <a:schemeClr val="tx1"/>
                </a:solidFill>
              </a:rPr>
              <a:t>SECURE</a:t>
            </a:r>
          </a:p>
          <a:p>
            <a:r>
              <a:rPr lang="en-GB" dirty="0" smtClean="0">
                <a:solidFill>
                  <a:schemeClr val="tx1"/>
                </a:solidFill>
              </a:rPr>
              <a:t>I can thoughtfully select and demonstrate language and structural features convincingly with secure </a:t>
            </a:r>
            <a:r>
              <a:rPr lang="en-GB" dirty="0" err="1" smtClean="0">
                <a:solidFill>
                  <a:schemeClr val="tx1"/>
                </a:solidFill>
              </a:rPr>
              <a:t>SPaG</a:t>
            </a:r>
            <a:endParaRPr lang="en-GB" dirty="0">
              <a:solidFill>
                <a:schemeClr val="tx1"/>
              </a:solidFill>
            </a:endParaRPr>
          </a:p>
        </p:txBody>
      </p:sp>
      <p:sp>
        <p:nvSpPr>
          <p:cNvPr id="7" name="Rectangle 6"/>
          <p:cNvSpPr/>
          <p:nvPr/>
        </p:nvSpPr>
        <p:spPr>
          <a:xfrm>
            <a:off x="1133295" y="4611824"/>
            <a:ext cx="10303098" cy="824248"/>
          </a:xfrm>
          <a:prstGeom prst="rect">
            <a:avLst/>
          </a:prstGeom>
          <a:solidFill>
            <a:srgbClr val="F89D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dirty="0" smtClean="0">
                <a:solidFill>
                  <a:schemeClr val="tx1"/>
                </a:solidFill>
              </a:rPr>
              <a:t>DEVELOPING</a:t>
            </a:r>
          </a:p>
          <a:p>
            <a:r>
              <a:rPr lang="en-GB" dirty="0" smtClean="0">
                <a:solidFill>
                  <a:schemeClr val="tx1"/>
                </a:solidFill>
              </a:rPr>
              <a:t>I can clearly include language and structural features effectively with mostly accurate </a:t>
            </a:r>
            <a:r>
              <a:rPr lang="en-GB" dirty="0" err="1" smtClean="0">
                <a:solidFill>
                  <a:schemeClr val="tx1"/>
                </a:solidFill>
              </a:rPr>
              <a:t>SPaG</a:t>
            </a:r>
            <a:r>
              <a:rPr lang="en-GB" dirty="0" smtClean="0">
                <a:solidFill>
                  <a:schemeClr val="tx1"/>
                </a:solidFill>
              </a:rPr>
              <a:t>   </a:t>
            </a:r>
            <a:endParaRPr lang="en-GB" dirty="0">
              <a:solidFill>
                <a:schemeClr val="tx1"/>
              </a:solidFill>
            </a:endParaRPr>
          </a:p>
        </p:txBody>
      </p:sp>
      <p:sp>
        <p:nvSpPr>
          <p:cNvPr id="8" name="Rectangle 7"/>
          <p:cNvSpPr/>
          <p:nvPr/>
        </p:nvSpPr>
        <p:spPr>
          <a:xfrm>
            <a:off x="1330724" y="5584812"/>
            <a:ext cx="10303098" cy="83712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dirty="0" smtClean="0">
                <a:solidFill>
                  <a:schemeClr val="tx1"/>
                </a:solidFill>
              </a:rPr>
              <a:t>EMERGING</a:t>
            </a:r>
          </a:p>
          <a:p>
            <a:r>
              <a:rPr lang="en-GB" dirty="0" smtClean="0">
                <a:solidFill>
                  <a:schemeClr val="tx1"/>
                </a:solidFill>
              </a:rPr>
              <a:t>I can use some examples of language and structure with basic </a:t>
            </a:r>
            <a:r>
              <a:rPr lang="en-GB" dirty="0" err="1" smtClean="0">
                <a:solidFill>
                  <a:schemeClr val="tx1"/>
                </a:solidFill>
              </a:rPr>
              <a:t>SPaG</a:t>
            </a:r>
            <a:r>
              <a:rPr lang="en-GB" dirty="0" smtClean="0">
                <a:solidFill>
                  <a:schemeClr val="tx1"/>
                </a:solidFill>
              </a:rPr>
              <a:t> </a:t>
            </a:r>
            <a:endParaRPr lang="en-GB" dirty="0">
              <a:solidFill>
                <a:schemeClr val="tx1"/>
              </a:solidFill>
            </a:endParaRPr>
          </a:p>
        </p:txBody>
      </p:sp>
    </p:spTree>
    <p:extLst>
      <p:ext uri="{BB962C8B-B14F-4D97-AF65-F5344CB8AC3E}">
        <p14:creationId xmlns:p14="http://schemas.microsoft.com/office/powerpoint/2010/main" val="114789248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Recognising the importance of character</a:t>
            </a:r>
            <a:endParaRPr lang="en-GB" dirty="0"/>
          </a:p>
        </p:txBody>
      </p:sp>
      <p:sp>
        <p:nvSpPr>
          <p:cNvPr id="3" name="Subtitle 2"/>
          <p:cNvSpPr>
            <a:spLocks noGrp="1"/>
          </p:cNvSpPr>
          <p:nvPr>
            <p:ph type="subTitle" idx="1"/>
          </p:nvPr>
        </p:nvSpPr>
        <p:spPr/>
        <p:txBody>
          <a:bodyPr/>
          <a:lstStyle/>
          <a:p>
            <a:fld id="{FC00F24F-0ED7-4459-A637-7AD975A62916}" type="datetime2">
              <a:rPr lang="en-GB" smtClean="0"/>
              <a:t>Wednesday, 01 May 2019</a:t>
            </a:fld>
            <a:endParaRPr lang="en-GB" dirty="0"/>
          </a:p>
        </p:txBody>
      </p:sp>
    </p:spTree>
    <p:extLst>
      <p:ext uri="{BB962C8B-B14F-4D97-AF65-F5344CB8AC3E}">
        <p14:creationId xmlns:p14="http://schemas.microsoft.com/office/powerpoint/2010/main" val="51646749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Character</a:t>
            </a:r>
            <a:endParaRPr lang="en-GB" dirty="0"/>
          </a:p>
        </p:txBody>
      </p:sp>
      <p:sp>
        <p:nvSpPr>
          <p:cNvPr id="3" name="Content Placeholder 2"/>
          <p:cNvSpPr>
            <a:spLocks noGrp="1"/>
          </p:cNvSpPr>
          <p:nvPr>
            <p:ph idx="1"/>
          </p:nvPr>
        </p:nvSpPr>
        <p:spPr/>
        <p:txBody>
          <a:bodyPr>
            <a:normAutofit fontScale="77500" lnSpcReduction="20000"/>
          </a:bodyPr>
          <a:lstStyle/>
          <a:p>
            <a:r>
              <a:rPr lang="en-GB" dirty="0" smtClean="0"/>
              <a:t>The driver of all writing, both Non fiction and Fiction.</a:t>
            </a:r>
          </a:p>
          <a:p>
            <a:r>
              <a:rPr lang="en-GB" dirty="0" smtClean="0"/>
              <a:t>All main characters must develop</a:t>
            </a:r>
          </a:p>
          <a:p>
            <a:r>
              <a:rPr lang="en-GB" dirty="0" smtClean="0"/>
              <a:t>All main characters need to be described </a:t>
            </a:r>
          </a:p>
          <a:p>
            <a:endParaRPr lang="en-GB" dirty="0"/>
          </a:p>
          <a:p>
            <a:r>
              <a:rPr lang="en-GB" dirty="0" smtClean="0"/>
              <a:t>Think of how Steinbeck sets up his characters with description:</a:t>
            </a:r>
          </a:p>
          <a:p>
            <a:pPr marL="0" indent="0">
              <a:buNone/>
            </a:pPr>
            <a:r>
              <a:rPr lang="en-GB" i="1" dirty="0" smtClean="0"/>
              <a:t>‘Both </a:t>
            </a:r>
            <a:r>
              <a:rPr lang="en-GB" i="1" dirty="0"/>
              <a:t>men glanced up, for the rectangle of sunshine in the doorway was cut off. A girl was standing there looking in. She had full, rouged lips and wide-spaced eyes, heavily made up. Her fingernails were red. Her hair hung in little rolled clusters, like sausages. She wore a cotton house dress and red mules, on the insteps of which were little bouquets of red ostrich feathers. "I'm </a:t>
            </a:r>
            <a:r>
              <a:rPr lang="en-GB" i="1" dirty="0" err="1"/>
              <a:t>lookin</a:t>
            </a:r>
            <a:r>
              <a:rPr lang="en-GB" i="1" dirty="0"/>
              <a:t>' for Curley," she said. Her voice had a nasal, brittle quality. George looked away from her and then back. "He was in here a minute ago, but he went</a:t>
            </a:r>
            <a:r>
              <a:rPr lang="en-GB" i="1" dirty="0" smtClean="0"/>
              <a:t>.“</a:t>
            </a:r>
          </a:p>
          <a:p>
            <a:pPr marL="0" indent="0">
              <a:buNone/>
            </a:pPr>
            <a:r>
              <a:rPr lang="en-GB" i="1" dirty="0" smtClean="0"/>
              <a:t> </a:t>
            </a:r>
            <a:r>
              <a:rPr lang="en-GB" i="1" dirty="0"/>
              <a:t>"Oh!" She put her hands behind her back and leaned against the door frame so that her body was thrown forward. "You're the new fellas that just come, </a:t>
            </a:r>
            <a:r>
              <a:rPr lang="en-GB" i="1" dirty="0" err="1"/>
              <a:t>ain't</a:t>
            </a:r>
            <a:r>
              <a:rPr lang="en-GB" i="1" dirty="0"/>
              <a:t> </a:t>
            </a:r>
            <a:r>
              <a:rPr lang="en-GB" i="1" dirty="0" err="1"/>
              <a:t>ya</a:t>
            </a:r>
            <a:r>
              <a:rPr lang="en-GB" i="1" dirty="0"/>
              <a:t>?" </a:t>
            </a:r>
            <a:r>
              <a:rPr lang="en-GB" i="1" dirty="0" smtClean="0"/>
              <a:t>‘</a:t>
            </a:r>
            <a:endParaRPr lang="en-GB" i="1" dirty="0"/>
          </a:p>
        </p:txBody>
      </p:sp>
    </p:spTree>
    <p:extLst>
      <p:ext uri="{BB962C8B-B14F-4D97-AF65-F5344CB8AC3E}">
        <p14:creationId xmlns:p14="http://schemas.microsoft.com/office/powerpoint/2010/main" val="358369130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Three ACT Plan</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45493019"/>
              </p:ext>
            </p:extLst>
          </p:nvPr>
        </p:nvGraphicFramePr>
        <p:xfrm>
          <a:off x="2292626" y="2027582"/>
          <a:ext cx="9470334" cy="49894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8195938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Try one of these characters:.</a:t>
            </a:r>
            <a:endParaRPr lang="en-GB" dirty="0"/>
          </a:p>
        </p:txBody>
      </p:sp>
      <p:sp>
        <p:nvSpPr>
          <p:cNvPr id="3" name="Content Placeholder 2"/>
          <p:cNvSpPr>
            <a:spLocks noGrp="1"/>
          </p:cNvSpPr>
          <p:nvPr>
            <p:ph idx="1"/>
          </p:nvPr>
        </p:nvSpPr>
        <p:spPr/>
        <p:txBody>
          <a:bodyPr/>
          <a:lstStyle/>
          <a:p>
            <a:r>
              <a:rPr lang="en-GB" dirty="0"/>
              <a:t>Establish their description, traits and trajectory in an </a:t>
            </a:r>
            <a:r>
              <a:rPr lang="en-GB" dirty="0" smtClean="0"/>
              <a:t>opening paragraph.</a:t>
            </a:r>
          </a:p>
          <a:p>
            <a:endParaRPr lang="en-GB" dirty="0"/>
          </a:p>
          <a:p>
            <a:endParaRPr lang="en-GB" dirty="0"/>
          </a:p>
        </p:txBody>
      </p:sp>
      <p:pic>
        <p:nvPicPr>
          <p:cNvPr id="9" name="Picture 8"/>
          <p:cNvPicPr>
            <a:picLocks noChangeAspect="1"/>
          </p:cNvPicPr>
          <p:nvPr/>
        </p:nvPicPr>
        <p:blipFill>
          <a:blip r:embed="rId3"/>
          <a:stretch>
            <a:fillRect/>
          </a:stretch>
        </p:blipFill>
        <p:spPr>
          <a:xfrm>
            <a:off x="838199" y="2977243"/>
            <a:ext cx="3469821" cy="1943100"/>
          </a:xfrm>
          <a:prstGeom prst="rect">
            <a:avLst/>
          </a:prstGeom>
        </p:spPr>
      </p:pic>
      <p:pic>
        <p:nvPicPr>
          <p:cNvPr id="10" name="Picture 9"/>
          <p:cNvPicPr>
            <a:picLocks noChangeAspect="1"/>
          </p:cNvPicPr>
          <p:nvPr/>
        </p:nvPicPr>
        <p:blipFill>
          <a:blip r:embed="rId4"/>
          <a:stretch>
            <a:fillRect/>
          </a:stretch>
        </p:blipFill>
        <p:spPr>
          <a:xfrm>
            <a:off x="3772581" y="2509971"/>
            <a:ext cx="2905125" cy="1571625"/>
          </a:xfrm>
          <a:prstGeom prst="rect">
            <a:avLst/>
          </a:prstGeom>
        </p:spPr>
      </p:pic>
      <p:pic>
        <p:nvPicPr>
          <p:cNvPr id="11" name="Picture 10"/>
          <p:cNvPicPr>
            <a:picLocks noChangeAspect="1"/>
          </p:cNvPicPr>
          <p:nvPr/>
        </p:nvPicPr>
        <p:blipFill>
          <a:blip r:embed="rId5"/>
          <a:stretch>
            <a:fillRect/>
          </a:stretch>
        </p:blipFill>
        <p:spPr>
          <a:xfrm>
            <a:off x="8156530" y="2509971"/>
            <a:ext cx="2619375" cy="1743075"/>
          </a:xfrm>
          <a:prstGeom prst="rect">
            <a:avLst/>
          </a:prstGeom>
        </p:spPr>
      </p:pic>
      <p:pic>
        <p:nvPicPr>
          <p:cNvPr id="12" name="Picture 11"/>
          <p:cNvPicPr>
            <a:picLocks noChangeAspect="1"/>
          </p:cNvPicPr>
          <p:nvPr/>
        </p:nvPicPr>
        <p:blipFill>
          <a:blip r:embed="rId6"/>
          <a:stretch>
            <a:fillRect/>
          </a:stretch>
        </p:blipFill>
        <p:spPr>
          <a:xfrm>
            <a:off x="3236458" y="4552404"/>
            <a:ext cx="2143125" cy="2143125"/>
          </a:xfrm>
          <a:prstGeom prst="rect">
            <a:avLst/>
          </a:prstGeom>
        </p:spPr>
      </p:pic>
      <p:pic>
        <p:nvPicPr>
          <p:cNvPr id="13" name="Picture 12"/>
          <p:cNvPicPr>
            <a:picLocks noChangeAspect="1"/>
          </p:cNvPicPr>
          <p:nvPr/>
        </p:nvPicPr>
        <p:blipFill>
          <a:blip r:embed="rId7"/>
          <a:stretch>
            <a:fillRect/>
          </a:stretch>
        </p:blipFill>
        <p:spPr>
          <a:xfrm>
            <a:off x="6222272" y="3848780"/>
            <a:ext cx="2143125" cy="2143125"/>
          </a:xfrm>
          <a:prstGeom prst="rect">
            <a:avLst/>
          </a:prstGeom>
        </p:spPr>
      </p:pic>
    </p:spTree>
    <p:extLst>
      <p:ext uri="{BB962C8B-B14F-4D97-AF65-F5344CB8AC3E}">
        <p14:creationId xmlns:p14="http://schemas.microsoft.com/office/powerpoint/2010/main" val="204044508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All scenarios should allow for development…</a:t>
            </a:r>
            <a:endParaRPr lang="en-GB" dirty="0"/>
          </a:p>
        </p:txBody>
      </p:sp>
      <p:sp>
        <p:nvSpPr>
          <p:cNvPr id="3" name="Content Placeholder 2"/>
          <p:cNvSpPr>
            <a:spLocks noGrp="1"/>
          </p:cNvSpPr>
          <p:nvPr>
            <p:ph idx="1"/>
          </p:nvPr>
        </p:nvSpPr>
        <p:spPr/>
        <p:txBody>
          <a:bodyPr>
            <a:normAutofit/>
          </a:bodyPr>
          <a:lstStyle/>
          <a:p>
            <a:r>
              <a:rPr lang="en-GB" dirty="0" smtClean="0"/>
              <a:t>It is the action – the event undertaken which defines the character.</a:t>
            </a:r>
          </a:p>
          <a:p>
            <a:endParaRPr lang="en-GB" dirty="0" smtClean="0"/>
          </a:p>
          <a:p>
            <a:r>
              <a:rPr lang="en-GB" dirty="0" smtClean="0"/>
              <a:t>This is true even in NON Fiction and transactional writing – newspapers look for the ‘human’ angle – the plight of the individual made homeless by the fire is more interesting than the fire itself.</a:t>
            </a:r>
          </a:p>
          <a:p>
            <a:pPr marL="0" indent="0">
              <a:buNone/>
            </a:pPr>
            <a:endParaRPr lang="en-GB" dirty="0"/>
          </a:p>
          <a:p>
            <a:endParaRPr lang="en-GB" dirty="0" smtClean="0"/>
          </a:p>
          <a:p>
            <a:r>
              <a:rPr lang="en-GB" dirty="0" smtClean="0"/>
              <a:t>We can then add one of the fundamental themes of writing to our character.</a:t>
            </a:r>
            <a:endParaRPr lang="en-GB" dirty="0"/>
          </a:p>
        </p:txBody>
      </p:sp>
    </p:spTree>
    <p:extLst>
      <p:ext uri="{BB962C8B-B14F-4D97-AF65-F5344CB8AC3E}">
        <p14:creationId xmlns:p14="http://schemas.microsoft.com/office/powerpoint/2010/main" val="163910938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Fundamental Themes</a:t>
            </a:r>
            <a:endParaRPr lang="en-GB" dirty="0"/>
          </a:p>
        </p:txBody>
      </p:sp>
      <p:sp>
        <p:nvSpPr>
          <p:cNvPr id="3" name="Content Placeholder 2"/>
          <p:cNvSpPr>
            <a:spLocks noGrp="1"/>
          </p:cNvSpPr>
          <p:nvPr>
            <p:ph idx="1"/>
          </p:nvPr>
        </p:nvSpPr>
        <p:spPr/>
        <p:txBody>
          <a:bodyPr/>
          <a:lstStyle/>
          <a:p>
            <a:r>
              <a:rPr lang="en-GB" dirty="0" smtClean="0"/>
              <a:t>Human VS Machine </a:t>
            </a:r>
          </a:p>
          <a:p>
            <a:r>
              <a:rPr lang="en-GB" dirty="0" smtClean="0"/>
              <a:t>Human VS Nature – natural disasters</a:t>
            </a:r>
          </a:p>
          <a:p>
            <a:r>
              <a:rPr lang="en-GB" dirty="0" smtClean="0"/>
              <a:t>Human VS Self – conscience shift?</a:t>
            </a:r>
          </a:p>
          <a:p>
            <a:r>
              <a:rPr lang="en-GB" dirty="0" smtClean="0"/>
              <a:t>Human VS Human – better to avoid conflict</a:t>
            </a:r>
          </a:p>
          <a:p>
            <a:r>
              <a:rPr lang="en-GB" dirty="0" smtClean="0"/>
              <a:t>Human VS </a:t>
            </a:r>
            <a:r>
              <a:rPr lang="en-GB" dirty="0" err="1" smtClean="0"/>
              <a:t>Techology</a:t>
            </a:r>
            <a:endParaRPr lang="en-GB" dirty="0" smtClean="0"/>
          </a:p>
          <a:p>
            <a:endParaRPr lang="en-GB" dirty="0"/>
          </a:p>
          <a:p>
            <a:r>
              <a:rPr lang="en-GB" dirty="0" smtClean="0"/>
              <a:t>Consider your character from the opening – which do you think is the best theme to explore with him?</a:t>
            </a:r>
            <a:endParaRPr lang="en-GB" dirty="0"/>
          </a:p>
        </p:txBody>
      </p:sp>
    </p:spTree>
    <p:extLst>
      <p:ext uri="{BB962C8B-B14F-4D97-AF65-F5344CB8AC3E}">
        <p14:creationId xmlns:p14="http://schemas.microsoft.com/office/powerpoint/2010/main" val="70702698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NOTE</a:t>
            </a:r>
            <a:endParaRPr lang="en-GB" dirty="0"/>
          </a:p>
        </p:txBody>
      </p:sp>
      <p:sp>
        <p:nvSpPr>
          <p:cNvPr id="3" name="Content Placeholder 2"/>
          <p:cNvSpPr>
            <a:spLocks noGrp="1"/>
          </p:cNvSpPr>
          <p:nvPr>
            <p:ph idx="1"/>
          </p:nvPr>
        </p:nvSpPr>
        <p:spPr/>
        <p:txBody>
          <a:bodyPr/>
          <a:lstStyle/>
          <a:p>
            <a:r>
              <a:rPr lang="en-GB" dirty="0" smtClean="0"/>
              <a:t>From the Edexcel Examiners’ report 2018:</a:t>
            </a:r>
          </a:p>
          <a:p>
            <a:endParaRPr lang="en-GB" dirty="0"/>
          </a:p>
        </p:txBody>
      </p:sp>
      <p:pic>
        <p:nvPicPr>
          <p:cNvPr id="4" name="Picture 3"/>
          <p:cNvPicPr>
            <a:picLocks noChangeAspect="1"/>
          </p:cNvPicPr>
          <p:nvPr/>
        </p:nvPicPr>
        <p:blipFill>
          <a:blip r:embed="rId2"/>
          <a:stretch>
            <a:fillRect/>
          </a:stretch>
        </p:blipFill>
        <p:spPr>
          <a:xfrm>
            <a:off x="3794920" y="2962275"/>
            <a:ext cx="8751162" cy="3826151"/>
          </a:xfrm>
          <a:prstGeom prst="rect">
            <a:avLst/>
          </a:prstGeom>
        </p:spPr>
      </p:pic>
    </p:spTree>
    <p:extLst>
      <p:ext uri="{BB962C8B-B14F-4D97-AF65-F5344CB8AC3E}">
        <p14:creationId xmlns:p14="http://schemas.microsoft.com/office/powerpoint/2010/main" val="174292400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AND</a:t>
            </a:r>
            <a:endParaRPr lang="en-GB" dirty="0"/>
          </a:p>
        </p:txBody>
      </p:sp>
      <p:pic>
        <p:nvPicPr>
          <p:cNvPr id="4" name="Content Placeholder 3"/>
          <p:cNvPicPr>
            <a:picLocks noGrp="1" noChangeAspect="1"/>
          </p:cNvPicPr>
          <p:nvPr>
            <p:ph idx="1"/>
          </p:nvPr>
        </p:nvPicPr>
        <p:blipFill>
          <a:blip r:embed="rId2"/>
          <a:stretch>
            <a:fillRect/>
          </a:stretch>
        </p:blipFill>
        <p:spPr>
          <a:xfrm>
            <a:off x="3856383" y="2390443"/>
            <a:ext cx="5989523" cy="4060053"/>
          </a:xfrm>
          <a:prstGeom prst="rect">
            <a:avLst/>
          </a:prstGeom>
        </p:spPr>
      </p:pic>
    </p:spTree>
    <p:extLst>
      <p:ext uri="{BB962C8B-B14F-4D97-AF65-F5344CB8AC3E}">
        <p14:creationId xmlns:p14="http://schemas.microsoft.com/office/powerpoint/2010/main" val="7994217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Consider this example from a possible Paper 2.</a:t>
            </a:r>
            <a:endParaRPr lang="en-GB" dirty="0"/>
          </a:p>
        </p:txBody>
      </p:sp>
      <p:sp>
        <p:nvSpPr>
          <p:cNvPr id="3" name="Content Placeholder 2"/>
          <p:cNvSpPr>
            <a:spLocks noGrp="1"/>
          </p:cNvSpPr>
          <p:nvPr>
            <p:ph idx="1"/>
          </p:nvPr>
        </p:nvSpPr>
        <p:spPr/>
        <p:txBody>
          <a:bodyPr/>
          <a:lstStyle/>
          <a:p>
            <a:r>
              <a:rPr lang="en-GB" b="1" dirty="0"/>
              <a:t>Write a description suggested by this picture: (picture of a coastline in a tumultuous storm</a:t>
            </a:r>
            <a:r>
              <a:rPr lang="en-GB" b="1" dirty="0" smtClean="0"/>
              <a:t>). </a:t>
            </a:r>
          </a:p>
          <a:p>
            <a:endParaRPr lang="en-GB" b="1" dirty="0"/>
          </a:p>
          <a:p>
            <a:r>
              <a:rPr lang="en-GB" b="1" dirty="0" smtClean="0"/>
              <a:t>What do you need to be sure to notice here?</a:t>
            </a:r>
          </a:p>
          <a:p>
            <a:endParaRPr lang="en-GB" b="1" dirty="0"/>
          </a:p>
          <a:p>
            <a:endParaRPr lang="en-GB" dirty="0"/>
          </a:p>
        </p:txBody>
      </p:sp>
      <p:pic>
        <p:nvPicPr>
          <p:cNvPr id="4" name="Picture 3"/>
          <p:cNvPicPr>
            <a:picLocks noChangeAspect="1"/>
          </p:cNvPicPr>
          <p:nvPr/>
        </p:nvPicPr>
        <p:blipFill>
          <a:blip r:embed="rId2"/>
          <a:stretch>
            <a:fillRect/>
          </a:stretch>
        </p:blipFill>
        <p:spPr>
          <a:xfrm>
            <a:off x="2628900" y="3669356"/>
            <a:ext cx="5972660" cy="2625135"/>
          </a:xfrm>
          <a:prstGeom prst="rect">
            <a:avLst/>
          </a:prstGeom>
        </p:spPr>
      </p:pic>
    </p:spTree>
    <p:extLst>
      <p:ext uri="{BB962C8B-B14F-4D97-AF65-F5344CB8AC3E}">
        <p14:creationId xmlns:p14="http://schemas.microsoft.com/office/powerpoint/2010/main" val="308935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NOW we can plan….</a:t>
            </a:r>
            <a:endParaRPr lang="en-GB" dirty="0"/>
          </a:p>
        </p:txBody>
      </p:sp>
      <p:sp>
        <p:nvSpPr>
          <p:cNvPr id="3" name="Content Placeholder 2"/>
          <p:cNvSpPr>
            <a:spLocks noGrp="1"/>
          </p:cNvSpPr>
          <p:nvPr>
            <p:ph idx="1"/>
          </p:nvPr>
        </p:nvSpPr>
        <p:spPr/>
        <p:txBody>
          <a:bodyPr/>
          <a:lstStyle/>
          <a:p>
            <a:r>
              <a:rPr lang="en-GB" dirty="0" smtClean="0"/>
              <a:t>Remind yourselves of the Narrative Arc – the 3 acts sits well within this idea…</a:t>
            </a:r>
          </a:p>
          <a:p>
            <a:endParaRPr lang="en-GB" dirty="0"/>
          </a:p>
        </p:txBody>
      </p:sp>
      <p:pic>
        <p:nvPicPr>
          <p:cNvPr id="4" name="Picture 3"/>
          <p:cNvPicPr>
            <a:picLocks noChangeAspect="1"/>
          </p:cNvPicPr>
          <p:nvPr/>
        </p:nvPicPr>
        <p:blipFill>
          <a:blip r:embed="rId2"/>
          <a:stretch>
            <a:fillRect/>
          </a:stretch>
        </p:blipFill>
        <p:spPr>
          <a:xfrm>
            <a:off x="2908404" y="2781715"/>
            <a:ext cx="6492803" cy="3651821"/>
          </a:xfrm>
          <a:prstGeom prst="rect">
            <a:avLst/>
          </a:prstGeom>
        </p:spPr>
      </p:pic>
      <p:sp>
        <p:nvSpPr>
          <p:cNvPr id="5" name="Line Callout 1 4"/>
          <p:cNvSpPr/>
          <p:nvPr/>
        </p:nvSpPr>
        <p:spPr>
          <a:xfrm>
            <a:off x="3274943" y="2971800"/>
            <a:ext cx="914400" cy="612648"/>
          </a:xfrm>
          <a:prstGeom prst="borderCallout1">
            <a:avLst>
              <a:gd name="adj1" fmla="val 90132"/>
              <a:gd name="adj2" fmla="val 49276"/>
              <a:gd name="adj3" fmla="val 299067"/>
              <a:gd name="adj4" fmla="val 13449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ACT 1</a:t>
            </a:r>
            <a:endParaRPr lang="en-GB" dirty="0"/>
          </a:p>
        </p:txBody>
      </p:sp>
      <p:sp>
        <p:nvSpPr>
          <p:cNvPr id="6" name="Line Callout 1 5"/>
          <p:cNvSpPr/>
          <p:nvPr/>
        </p:nvSpPr>
        <p:spPr>
          <a:xfrm>
            <a:off x="4485860" y="1348703"/>
            <a:ext cx="914400" cy="612648"/>
          </a:xfrm>
          <a:prstGeom prst="borderCallout1">
            <a:avLst>
              <a:gd name="adj1" fmla="val 90132"/>
              <a:gd name="adj2" fmla="val 49276"/>
              <a:gd name="adj3" fmla="val 503480"/>
              <a:gd name="adj4" fmla="val 5297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ACT 2</a:t>
            </a:r>
            <a:endParaRPr lang="en-GB" dirty="0"/>
          </a:p>
        </p:txBody>
      </p:sp>
      <p:sp>
        <p:nvSpPr>
          <p:cNvPr id="10" name="Line Callout 1 9"/>
          <p:cNvSpPr/>
          <p:nvPr/>
        </p:nvSpPr>
        <p:spPr>
          <a:xfrm>
            <a:off x="8120270" y="2623930"/>
            <a:ext cx="914400" cy="612648"/>
          </a:xfrm>
          <a:prstGeom prst="borderCallout1">
            <a:avLst>
              <a:gd name="adj1" fmla="val 30918"/>
              <a:gd name="adj2" fmla="val 906"/>
              <a:gd name="adj3" fmla="val 278788"/>
              <a:gd name="adj4" fmla="val -1035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Act 3</a:t>
            </a:r>
            <a:endParaRPr lang="en-GB" dirty="0"/>
          </a:p>
        </p:txBody>
      </p:sp>
      <p:cxnSp>
        <p:nvCxnSpPr>
          <p:cNvPr id="15" name="Straight Connector 14"/>
          <p:cNvCxnSpPr/>
          <p:nvPr/>
        </p:nvCxnSpPr>
        <p:spPr>
          <a:xfrm flipH="1">
            <a:off x="8438322" y="3236578"/>
            <a:ext cx="323021" cy="1549113"/>
          </a:xfrm>
          <a:prstGeom prst="line">
            <a:avLst/>
          </a:prstGeom>
        </p:spPr>
        <p:style>
          <a:lnRef idx="1">
            <a:schemeClr val="accent1"/>
          </a:lnRef>
          <a:fillRef idx="0">
            <a:schemeClr val="accent1"/>
          </a:fillRef>
          <a:effectRef idx="0">
            <a:schemeClr val="accent1"/>
          </a:effectRef>
          <a:fontRef idx="minor">
            <a:schemeClr val="tx1"/>
          </a:fontRef>
        </p:style>
      </p:cxnSp>
      <p:sp>
        <p:nvSpPr>
          <p:cNvPr id="18" name="Arc 17"/>
          <p:cNvSpPr/>
          <p:nvPr/>
        </p:nvSpPr>
        <p:spPr>
          <a:xfrm>
            <a:off x="5195444" y="1274343"/>
            <a:ext cx="1918725" cy="2912165"/>
          </a:xfrm>
          <a:prstGeom prst="arc">
            <a:avLst>
              <a:gd name="adj1" fmla="val 13937733"/>
              <a:gd name="adj2" fmla="val 3338365"/>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106149322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Each phase of the plan can have a beginning, a middle and an end…</a:t>
            </a:r>
            <a:endParaRPr lang="en-GB" dirty="0"/>
          </a:p>
        </p:txBody>
      </p:sp>
      <p:sp>
        <p:nvSpPr>
          <p:cNvPr id="3" name="Content Placeholder 2"/>
          <p:cNvSpPr>
            <a:spLocks noGrp="1"/>
          </p:cNvSpPr>
          <p:nvPr>
            <p:ph idx="1"/>
          </p:nvPr>
        </p:nvSpPr>
        <p:spPr/>
        <p:txBody>
          <a:bodyPr/>
          <a:lstStyle/>
          <a:p>
            <a:r>
              <a:rPr lang="en-GB" dirty="0" smtClean="0"/>
              <a:t>Each act includes a key point- the event which kicks off the rising action, the crisis or the event which resolves the issue…</a:t>
            </a:r>
          </a:p>
          <a:p>
            <a:endParaRPr lang="en-GB" dirty="0"/>
          </a:p>
          <a:p>
            <a:r>
              <a:rPr lang="en-GB" dirty="0" smtClean="0"/>
              <a:t>You could use the 3 act structure of An Inspector Calls to help you here – each Act ends on a crisis which must  flow naturally into the next.</a:t>
            </a:r>
            <a:endParaRPr lang="en-GB" dirty="0"/>
          </a:p>
        </p:txBody>
      </p:sp>
    </p:spTree>
    <p:extLst>
      <p:ext uri="{BB962C8B-B14F-4D97-AF65-F5344CB8AC3E}">
        <p14:creationId xmlns:p14="http://schemas.microsoft.com/office/powerpoint/2010/main" val="364332074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Consider the common developments</a:t>
            </a:r>
            <a:endParaRPr lang="en-GB" dirty="0"/>
          </a:p>
        </p:txBody>
      </p:sp>
      <p:sp>
        <p:nvSpPr>
          <p:cNvPr id="3" name="Content Placeholder 2"/>
          <p:cNvSpPr>
            <a:spLocks noGrp="1"/>
          </p:cNvSpPr>
          <p:nvPr>
            <p:ph idx="1"/>
          </p:nvPr>
        </p:nvSpPr>
        <p:spPr/>
        <p:txBody>
          <a:bodyPr/>
          <a:lstStyle/>
          <a:p>
            <a:r>
              <a:rPr lang="en-GB" dirty="0" smtClean="0"/>
              <a:t>Rich to poor</a:t>
            </a:r>
          </a:p>
          <a:p>
            <a:r>
              <a:rPr lang="en-GB" dirty="0" smtClean="0"/>
              <a:t>Arrogant to conciliatory</a:t>
            </a:r>
          </a:p>
          <a:p>
            <a:r>
              <a:rPr lang="en-GB" dirty="0" smtClean="0"/>
              <a:t>Cruel to kind</a:t>
            </a:r>
          </a:p>
          <a:p>
            <a:r>
              <a:rPr lang="en-GB" dirty="0" smtClean="0"/>
              <a:t>Stressed to relaxed</a:t>
            </a:r>
          </a:p>
          <a:p>
            <a:endParaRPr lang="en-GB" dirty="0"/>
          </a:p>
          <a:p>
            <a:r>
              <a:rPr lang="en-GB" dirty="0" smtClean="0"/>
              <a:t>Try to keep within your experience</a:t>
            </a:r>
            <a:endParaRPr lang="en-GB" dirty="0"/>
          </a:p>
        </p:txBody>
      </p:sp>
    </p:spTree>
    <p:extLst>
      <p:ext uri="{BB962C8B-B14F-4D97-AF65-F5344CB8AC3E}">
        <p14:creationId xmlns:p14="http://schemas.microsoft.com/office/powerpoint/2010/main" val="60758817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Practical work</a:t>
            </a:r>
            <a:endParaRPr lang="en-GB" dirty="0"/>
          </a:p>
        </p:txBody>
      </p:sp>
      <p:sp>
        <p:nvSpPr>
          <p:cNvPr id="3" name="Subtitle 2"/>
          <p:cNvSpPr>
            <a:spLocks noGrp="1"/>
          </p:cNvSpPr>
          <p:nvPr>
            <p:ph type="subTitle" idx="1"/>
          </p:nvPr>
        </p:nvSpPr>
        <p:spPr/>
        <p:txBody>
          <a:bodyPr/>
          <a:lstStyle/>
          <a:p>
            <a:fld id="{37CF12E0-1063-49F7-A8B3-773C3018A9FD}" type="datetime2">
              <a:rPr lang="en-GB" smtClean="0"/>
              <a:t>Wednesday, 01 May 2019</a:t>
            </a:fld>
            <a:endParaRPr lang="en-GB" dirty="0"/>
          </a:p>
        </p:txBody>
      </p:sp>
    </p:spTree>
    <p:extLst>
      <p:ext uri="{BB962C8B-B14F-4D97-AF65-F5344CB8AC3E}">
        <p14:creationId xmlns:p14="http://schemas.microsoft.com/office/powerpoint/2010/main" val="270539523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Writing task</a:t>
            </a:r>
            <a:endParaRPr lang="en-GB" dirty="0"/>
          </a:p>
        </p:txBody>
      </p:sp>
      <p:sp>
        <p:nvSpPr>
          <p:cNvPr id="3" name="Content Placeholder 2"/>
          <p:cNvSpPr>
            <a:spLocks noGrp="1"/>
          </p:cNvSpPr>
          <p:nvPr>
            <p:ph idx="1"/>
          </p:nvPr>
        </p:nvSpPr>
        <p:spPr/>
        <p:txBody>
          <a:bodyPr/>
          <a:lstStyle/>
          <a:p>
            <a:r>
              <a:rPr lang="en-GB" dirty="0" smtClean="0"/>
              <a:t>You have witnessed a daring rescue. Write a newspaper article to report the event to your readers.</a:t>
            </a:r>
          </a:p>
          <a:p>
            <a:endParaRPr lang="en-GB" dirty="0"/>
          </a:p>
          <a:p>
            <a:r>
              <a:rPr lang="en-GB" dirty="0" smtClean="0"/>
              <a:t>Note: a transactional task – no need for columns, but there must be a Headline and a clear inform, explain, describe structure.</a:t>
            </a:r>
          </a:p>
          <a:p>
            <a:r>
              <a:rPr lang="en-GB" dirty="0" smtClean="0"/>
              <a:t>You rescuer will be vital, as will be the person rescued – is there more character work in choosing to rescue across race/gender/social boundaries?</a:t>
            </a:r>
            <a:endParaRPr lang="en-GB" dirty="0"/>
          </a:p>
        </p:txBody>
      </p:sp>
    </p:spTree>
    <p:extLst>
      <p:ext uri="{BB962C8B-B14F-4D97-AF65-F5344CB8AC3E}">
        <p14:creationId xmlns:p14="http://schemas.microsoft.com/office/powerpoint/2010/main" val="133517882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dirty="0" smtClean="0"/>
              <a:t>Feedback and DIRT: the importance of proofreading for excellence.</a:t>
            </a:r>
            <a:endParaRPr lang="en-GB" dirty="0"/>
          </a:p>
        </p:txBody>
      </p:sp>
      <p:sp>
        <p:nvSpPr>
          <p:cNvPr id="3" name="Subtitle 2"/>
          <p:cNvSpPr>
            <a:spLocks noGrp="1"/>
          </p:cNvSpPr>
          <p:nvPr>
            <p:ph type="subTitle" idx="1"/>
          </p:nvPr>
        </p:nvSpPr>
        <p:spPr/>
        <p:txBody>
          <a:bodyPr/>
          <a:lstStyle/>
          <a:p>
            <a:fld id="{45C6E170-D09F-4EBA-93FC-653D0F5E4B86}" type="datetime2">
              <a:rPr lang="en-GB" smtClean="0"/>
              <a:t>Wednesday, 01 May 2019</a:t>
            </a:fld>
            <a:endParaRPr lang="en-GB" dirty="0"/>
          </a:p>
        </p:txBody>
      </p:sp>
    </p:spTree>
    <p:extLst>
      <p:ext uri="{BB962C8B-B14F-4D97-AF65-F5344CB8AC3E}">
        <p14:creationId xmlns:p14="http://schemas.microsoft.com/office/powerpoint/2010/main" val="123234158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Gallery Critique</a:t>
            </a:r>
            <a:endParaRPr lang="en-GB" dirty="0"/>
          </a:p>
        </p:txBody>
      </p:sp>
      <p:sp>
        <p:nvSpPr>
          <p:cNvPr id="3" name="Content Placeholder 2"/>
          <p:cNvSpPr>
            <a:spLocks noGrp="1"/>
          </p:cNvSpPr>
          <p:nvPr>
            <p:ph idx="1"/>
          </p:nvPr>
        </p:nvSpPr>
        <p:spPr/>
        <p:txBody>
          <a:bodyPr/>
          <a:lstStyle/>
          <a:p>
            <a:r>
              <a:rPr lang="en-GB" dirty="0" smtClean="0"/>
              <a:t>The essays are on the table – choose one. Read it and offer clear, critical feedback.</a:t>
            </a:r>
          </a:p>
          <a:p>
            <a:r>
              <a:rPr lang="en-GB" dirty="0" smtClean="0"/>
              <a:t>Do not be rude.</a:t>
            </a:r>
          </a:p>
          <a:p>
            <a:r>
              <a:rPr lang="en-GB" dirty="0" smtClean="0"/>
              <a:t>Offer clear advice, not just generalised statements.</a:t>
            </a:r>
            <a:endParaRPr lang="en-GB" dirty="0"/>
          </a:p>
        </p:txBody>
      </p:sp>
    </p:spTree>
    <p:extLst>
      <p:ext uri="{BB962C8B-B14F-4D97-AF65-F5344CB8AC3E}">
        <p14:creationId xmlns:p14="http://schemas.microsoft.com/office/powerpoint/2010/main" val="33307558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FOCUS ON ACCURACY</a:t>
            </a:r>
            <a:endParaRPr lang="en-GB" dirty="0"/>
          </a:p>
        </p:txBody>
      </p:sp>
      <p:sp>
        <p:nvSpPr>
          <p:cNvPr id="3" name="Content Placeholder 2"/>
          <p:cNvSpPr>
            <a:spLocks noGrp="1"/>
          </p:cNvSpPr>
          <p:nvPr>
            <p:ph idx="1"/>
          </p:nvPr>
        </p:nvSpPr>
        <p:spPr/>
        <p:txBody>
          <a:bodyPr/>
          <a:lstStyle/>
          <a:p>
            <a:r>
              <a:rPr lang="en-GB" dirty="0" smtClean="0"/>
              <a:t>SPAG counts. </a:t>
            </a:r>
          </a:p>
          <a:p>
            <a:r>
              <a:rPr lang="en-GB" dirty="0" smtClean="0"/>
              <a:t>MAKE A LIST OF THE ERRORS THAT YOU HAVE MADE </a:t>
            </a:r>
          </a:p>
          <a:p>
            <a:r>
              <a:rPr lang="en-GB" dirty="0" smtClean="0"/>
              <a:t>SHARE THESE WITH THE GROUP</a:t>
            </a:r>
          </a:p>
          <a:p>
            <a:r>
              <a:rPr lang="en-GB" dirty="0" smtClean="0"/>
              <a:t>IDENTIFY A PERSONAL TARGET AND STATE HOW YOU WILL ACHIEVE THIS.</a:t>
            </a:r>
            <a:endParaRPr lang="en-GB" dirty="0"/>
          </a:p>
        </p:txBody>
      </p:sp>
    </p:spTree>
    <p:extLst>
      <p:ext uri="{BB962C8B-B14F-4D97-AF65-F5344CB8AC3E}">
        <p14:creationId xmlns:p14="http://schemas.microsoft.com/office/powerpoint/2010/main" val="208098330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Character Part 2</a:t>
            </a:r>
            <a:endParaRPr lang="en-GB" dirty="0"/>
          </a:p>
        </p:txBody>
      </p:sp>
      <p:sp>
        <p:nvSpPr>
          <p:cNvPr id="3" name="Subtitle 2"/>
          <p:cNvSpPr>
            <a:spLocks noGrp="1"/>
          </p:cNvSpPr>
          <p:nvPr>
            <p:ph type="subTitle" idx="1"/>
          </p:nvPr>
        </p:nvSpPr>
        <p:spPr/>
        <p:txBody>
          <a:bodyPr/>
          <a:lstStyle/>
          <a:p>
            <a:fld id="{A9C43662-1D37-422C-AFCE-5FF3401B1106}" type="datetime2">
              <a:rPr lang="en-GB" smtClean="0"/>
              <a:t>Wednesday, 01 May 2019</a:t>
            </a:fld>
            <a:endParaRPr lang="en-GB" dirty="0"/>
          </a:p>
        </p:txBody>
      </p:sp>
    </p:spTree>
    <p:extLst>
      <p:ext uri="{BB962C8B-B14F-4D97-AF65-F5344CB8AC3E}">
        <p14:creationId xmlns:p14="http://schemas.microsoft.com/office/powerpoint/2010/main" val="96092288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We will revisit characterisation</a:t>
            </a:r>
            <a:endParaRPr lang="en-GB" dirty="0"/>
          </a:p>
        </p:txBody>
      </p:sp>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val="13732723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Which makes more sense</a:t>
            </a:r>
            <a:endParaRPr lang="en-GB" dirty="0"/>
          </a:p>
        </p:txBody>
      </p:sp>
      <p:sp>
        <p:nvSpPr>
          <p:cNvPr id="3" name="Content Placeholder 2"/>
          <p:cNvSpPr>
            <a:spLocks noGrp="1"/>
          </p:cNvSpPr>
          <p:nvPr>
            <p:ph idx="1"/>
          </p:nvPr>
        </p:nvSpPr>
        <p:spPr/>
        <p:txBody>
          <a:bodyPr/>
          <a:lstStyle/>
          <a:p>
            <a:r>
              <a:rPr lang="en-GB" dirty="0" smtClean="0"/>
              <a:t>Write completely fictitious work based on nothing but your imagination.</a:t>
            </a:r>
          </a:p>
          <a:p>
            <a:r>
              <a:rPr lang="en-GB" dirty="0" smtClean="0"/>
              <a:t>Write work based on your own experience to help to remain focused on the task?</a:t>
            </a:r>
          </a:p>
          <a:p>
            <a:endParaRPr lang="en-GB" dirty="0"/>
          </a:p>
          <a:p>
            <a:r>
              <a:rPr lang="en-GB" dirty="0" smtClean="0"/>
              <a:t>Let’s try…</a:t>
            </a:r>
            <a:endParaRPr lang="en-GB" dirty="0"/>
          </a:p>
        </p:txBody>
      </p:sp>
    </p:spTree>
    <p:extLst>
      <p:ext uri="{BB962C8B-B14F-4D97-AF65-F5344CB8AC3E}">
        <p14:creationId xmlns:p14="http://schemas.microsoft.com/office/powerpoint/2010/main" val="1332351630"/>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850106"/>
          </a:xfrm>
        </p:spPr>
        <p:style>
          <a:lnRef idx="1">
            <a:schemeClr val="accent5"/>
          </a:lnRef>
          <a:fillRef idx="2">
            <a:schemeClr val="accent5"/>
          </a:fillRef>
          <a:effectRef idx="1">
            <a:schemeClr val="accent5"/>
          </a:effectRef>
          <a:fontRef idx="minor">
            <a:schemeClr val="dk1"/>
          </a:fontRef>
        </p:style>
        <p:txBody>
          <a:bodyPr>
            <a:normAutofit fontScale="90000"/>
          </a:bodyPr>
          <a:lstStyle/>
          <a:p>
            <a:r>
              <a:rPr lang="en-GB" sz="3000" dirty="0"/>
              <a:t>Developing vocabulary: crucial for writing, important for reading</a:t>
            </a:r>
          </a:p>
        </p:txBody>
      </p:sp>
      <p:sp>
        <p:nvSpPr>
          <p:cNvPr id="3" name="Content Placeholder 2"/>
          <p:cNvSpPr>
            <a:spLocks noGrp="1"/>
          </p:cNvSpPr>
          <p:nvPr>
            <p:ph idx="1"/>
          </p:nvPr>
        </p:nvSpPr>
        <p:spPr>
          <a:xfrm>
            <a:off x="1991544" y="1124744"/>
            <a:ext cx="8229600" cy="676672"/>
          </a:xfrm>
        </p:spPr>
        <p:style>
          <a:lnRef idx="2">
            <a:schemeClr val="accent5"/>
          </a:lnRef>
          <a:fillRef idx="1">
            <a:schemeClr val="lt1"/>
          </a:fillRef>
          <a:effectRef idx="0">
            <a:schemeClr val="accent5"/>
          </a:effectRef>
          <a:fontRef idx="minor">
            <a:schemeClr val="dk1"/>
          </a:fontRef>
        </p:style>
        <p:txBody>
          <a:bodyPr/>
          <a:lstStyle/>
          <a:p>
            <a:r>
              <a:rPr lang="en-GB" dirty="0" smtClean="0"/>
              <a:t>Below is a word web to enhance vocabulary </a:t>
            </a:r>
            <a:endParaRPr lang="en-GB"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3513" y="1988841"/>
            <a:ext cx="7170850" cy="45030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8760296" y="2204865"/>
            <a:ext cx="1728192" cy="4247317"/>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GB" dirty="0"/>
              <a:t>DO the same for the following words which you may use in the character description today:</a:t>
            </a:r>
          </a:p>
          <a:p>
            <a:endParaRPr lang="en-GB" dirty="0"/>
          </a:p>
          <a:p>
            <a:pPr marL="342900" indent="-342900">
              <a:buAutoNum type="alphaUcParenR"/>
            </a:pPr>
            <a:r>
              <a:rPr lang="en-GB" b="1" dirty="0"/>
              <a:t>BLACK</a:t>
            </a:r>
          </a:p>
          <a:p>
            <a:pPr marL="342900" indent="-342900">
              <a:buAutoNum type="alphaUcParenR"/>
            </a:pPr>
            <a:endParaRPr lang="en-GB" b="1" dirty="0"/>
          </a:p>
          <a:p>
            <a:pPr marL="342900" indent="-342900">
              <a:buAutoNum type="alphaUcParenR"/>
            </a:pPr>
            <a:endParaRPr lang="en-GB" b="1" dirty="0"/>
          </a:p>
          <a:p>
            <a:pPr marL="342900" indent="-342900">
              <a:buAutoNum type="alphaUcParenR"/>
            </a:pPr>
            <a:r>
              <a:rPr lang="en-GB" b="1" dirty="0"/>
              <a:t>OLD </a:t>
            </a:r>
          </a:p>
          <a:p>
            <a:pPr marL="342900" indent="-342900">
              <a:buAutoNum type="alphaUcParenR"/>
            </a:pPr>
            <a:endParaRPr lang="en-GB" b="1" dirty="0"/>
          </a:p>
          <a:p>
            <a:pPr marL="342900" indent="-342900">
              <a:buAutoNum type="alphaUcParenR"/>
            </a:pPr>
            <a:endParaRPr lang="en-GB" b="1" dirty="0"/>
          </a:p>
          <a:p>
            <a:endParaRPr lang="en-GB" b="1" dirty="0"/>
          </a:p>
        </p:txBody>
      </p:sp>
    </p:spTree>
    <p:extLst>
      <p:ext uri="{BB962C8B-B14F-4D97-AF65-F5344CB8AC3E}">
        <p14:creationId xmlns:p14="http://schemas.microsoft.com/office/powerpoint/2010/main" val="2916325940"/>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72" name="Picture 28"/>
          <p:cNvPicPr>
            <a:picLocks noChangeAspect="1" noChangeArrowheads="1"/>
          </p:cNvPicPr>
          <p:nvPr/>
        </p:nvPicPr>
        <p:blipFill>
          <a:blip r:embed="rId2" cstate="print"/>
          <a:srcRect/>
          <a:stretch>
            <a:fillRect/>
          </a:stretch>
        </p:blipFill>
        <p:spPr bwMode="auto">
          <a:xfrm>
            <a:off x="1824039" y="2564904"/>
            <a:ext cx="4283075" cy="4005262"/>
          </a:xfrm>
          <a:prstGeom prst="rect">
            <a:avLst/>
          </a:prstGeom>
          <a:noFill/>
          <a:ln w="9525">
            <a:noFill/>
            <a:miter lim="800000"/>
            <a:headEnd/>
            <a:tailEnd/>
          </a:ln>
        </p:spPr>
      </p:pic>
      <p:sp>
        <p:nvSpPr>
          <p:cNvPr id="3075" name="Rectangle 31"/>
          <p:cNvSpPr>
            <a:spLocks noChangeArrowheads="1"/>
          </p:cNvSpPr>
          <p:nvPr/>
        </p:nvSpPr>
        <p:spPr bwMode="auto">
          <a:xfrm>
            <a:off x="1992313" y="1"/>
            <a:ext cx="8229600" cy="777875"/>
          </a:xfrm>
          <a:prstGeom prst="rect">
            <a:avLst/>
          </a:prstGeom>
          <a:noFill/>
          <a:ln w="9525">
            <a:noFill/>
            <a:miter lim="800000"/>
            <a:headEnd/>
            <a:tailEnd/>
          </a:ln>
        </p:spPr>
        <p:txBody>
          <a:bodyPr anchor="ctr"/>
          <a:lstStyle/>
          <a:p>
            <a:pPr algn="ctr" fontAlgn="base">
              <a:spcBef>
                <a:spcPct val="0"/>
              </a:spcBef>
              <a:spcAft>
                <a:spcPct val="0"/>
              </a:spcAft>
            </a:pPr>
            <a:endParaRPr lang="en-US" sz="2400">
              <a:solidFill>
                <a:srgbClr val="000000"/>
              </a:solidFill>
              <a:latin typeface="Comic Sans MS" pitchFamily="66" charset="0"/>
            </a:endParaRPr>
          </a:p>
        </p:txBody>
      </p:sp>
      <p:sp>
        <p:nvSpPr>
          <p:cNvPr id="3076" name="Rectangle 32"/>
          <p:cNvSpPr>
            <a:spLocks noChangeArrowheads="1"/>
          </p:cNvSpPr>
          <p:nvPr/>
        </p:nvSpPr>
        <p:spPr bwMode="auto">
          <a:xfrm>
            <a:off x="2135311" y="-57211"/>
            <a:ext cx="8353425" cy="1368425"/>
          </a:xfrm>
          <a:prstGeom prst="rect">
            <a:avLst/>
          </a:prstGeom>
          <a:noFill/>
          <a:ln w="9525">
            <a:noFill/>
            <a:miter lim="800000"/>
            <a:headEnd/>
            <a:tailEnd/>
          </a:ln>
        </p:spPr>
        <p:txBody>
          <a:bodyPr/>
          <a:lstStyle/>
          <a:p>
            <a:pPr marL="342900" indent="-342900" algn="ctr" fontAlgn="base">
              <a:spcBef>
                <a:spcPct val="20000"/>
              </a:spcBef>
              <a:spcAft>
                <a:spcPct val="0"/>
              </a:spcAft>
            </a:pPr>
            <a:endParaRPr lang="en-GB" sz="3200" u="sng" dirty="0">
              <a:solidFill>
                <a:srgbClr val="000000"/>
              </a:solidFill>
              <a:latin typeface="Comic Sans MS" pitchFamily="66" charset="0"/>
            </a:endParaRPr>
          </a:p>
          <a:p>
            <a:pPr marL="342900" indent="-342900" algn="ctr" fontAlgn="base">
              <a:spcBef>
                <a:spcPct val="20000"/>
              </a:spcBef>
              <a:spcAft>
                <a:spcPct val="0"/>
              </a:spcAft>
            </a:pPr>
            <a:r>
              <a:rPr lang="en-GB" sz="3200" u="sng" dirty="0">
                <a:solidFill>
                  <a:srgbClr val="000000"/>
                </a:solidFill>
              </a:rPr>
              <a:t>Writing to Describe – </a:t>
            </a:r>
            <a:r>
              <a:rPr lang="en-GB" sz="3200" u="sng" dirty="0" smtClean="0">
                <a:solidFill>
                  <a:srgbClr val="000000"/>
                </a:solidFill>
              </a:rPr>
              <a:t>needed in all the writing in Papers 1 and 2</a:t>
            </a:r>
            <a:endParaRPr lang="en-GB" sz="3200" u="sng" dirty="0">
              <a:solidFill>
                <a:srgbClr val="000000"/>
              </a:solidFill>
            </a:endParaRPr>
          </a:p>
        </p:txBody>
      </p:sp>
      <p:sp>
        <p:nvSpPr>
          <p:cNvPr id="2" name="TextBox 1"/>
          <p:cNvSpPr txBox="1"/>
          <p:nvPr/>
        </p:nvSpPr>
        <p:spPr>
          <a:xfrm>
            <a:off x="6312024" y="3212976"/>
            <a:ext cx="3994026" cy="3139321"/>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r>
              <a:rPr lang="en-GB" b="1" dirty="0"/>
              <a:t>CRUCIAL:</a:t>
            </a:r>
          </a:p>
          <a:p>
            <a:endParaRPr lang="en-GB" b="1" dirty="0"/>
          </a:p>
          <a:p>
            <a:r>
              <a:rPr lang="en-GB" b="1" dirty="0"/>
              <a:t>It does NOT have to be, or SHOULD NOT be, a whole story! </a:t>
            </a:r>
          </a:p>
          <a:p>
            <a:endParaRPr lang="en-GB" b="1" dirty="0"/>
          </a:p>
          <a:p>
            <a:r>
              <a:rPr lang="en-GB" b="1" dirty="0"/>
              <a:t>You are assessed against </a:t>
            </a:r>
            <a:r>
              <a:rPr lang="en-GB" b="1" dirty="0" smtClean="0"/>
              <a:t>AO4 and 5 – </a:t>
            </a:r>
            <a:r>
              <a:rPr lang="en-GB" b="1" dirty="0"/>
              <a:t>descriptive </a:t>
            </a:r>
            <a:r>
              <a:rPr lang="en-GB" b="1" dirty="0" smtClean="0"/>
              <a:t>detail and accuracy, </a:t>
            </a:r>
            <a:r>
              <a:rPr lang="en-GB" b="1" dirty="0"/>
              <a:t>so FOCUS ON a specific moment and develop it</a:t>
            </a:r>
          </a:p>
          <a:p>
            <a:endParaRPr lang="en-GB" b="1" dirty="0"/>
          </a:p>
          <a:p>
            <a:r>
              <a:rPr lang="en-GB" b="1" dirty="0"/>
              <a:t>- NO TELLING, Show the reader…</a:t>
            </a:r>
          </a:p>
        </p:txBody>
      </p:sp>
    </p:spTree>
    <p:extLst>
      <p:ext uri="{BB962C8B-B14F-4D97-AF65-F5344CB8AC3E}">
        <p14:creationId xmlns:p14="http://schemas.microsoft.com/office/powerpoint/2010/main" val="1351630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7372"/>
                                        </p:tgtEl>
                                        <p:attrNameLst>
                                          <p:attrName>style.visibility</p:attrName>
                                        </p:attrNameLst>
                                      </p:cBhvr>
                                      <p:to>
                                        <p:strVal val="visible"/>
                                      </p:to>
                                    </p:set>
                                    <p:animEffect transition="in" filter="fade">
                                      <p:cBhvr>
                                        <p:cTn id="7" dur="2000"/>
                                        <p:tgtEl>
                                          <p:spTgt spid="573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Line 32"/>
          <p:cNvSpPr>
            <a:spLocks noChangeShapeType="1"/>
          </p:cNvSpPr>
          <p:nvPr/>
        </p:nvSpPr>
        <p:spPr bwMode="auto">
          <a:xfrm flipV="1">
            <a:off x="6096001" y="3933825"/>
            <a:ext cx="1800225" cy="71438"/>
          </a:xfrm>
          <a:prstGeom prst="line">
            <a:avLst/>
          </a:prstGeom>
          <a:noFill/>
          <a:ln w="25400">
            <a:solidFill>
              <a:schemeClr val="bg1"/>
            </a:solidFill>
            <a:round/>
            <a:headEnd/>
            <a:tailEnd type="triangle" w="med" len="med"/>
          </a:ln>
        </p:spPr>
        <p:txBody>
          <a:bodyPr/>
          <a:lstStyle/>
          <a:p>
            <a:pPr fontAlgn="base">
              <a:spcBef>
                <a:spcPct val="0"/>
              </a:spcBef>
              <a:spcAft>
                <a:spcPct val="0"/>
              </a:spcAft>
            </a:pPr>
            <a:endParaRPr lang="en-US">
              <a:solidFill>
                <a:srgbClr val="000000"/>
              </a:solidFill>
              <a:latin typeface="Comic Sans MS" pitchFamily="66" charset="0"/>
            </a:endParaRPr>
          </a:p>
        </p:txBody>
      </p:sp>
      <p:grpSp>
        <p:nvGrpSpPr>
          <p:cNvPr id="2" name="Group 43"/>
          <p:cNvGrpSpPr>
            <a:grpSpLocks/>
          </p:cNvGrpSpPr>
          <p:nvPr/>
        </p:nvGrpSpPr>
        <p:grpSpPr bwMode="auto">
          <a:xfrm>
            <a:off x="1919289" y="908050"/>
            <a:ext cx="8569325" cy="5949950"/>
            <a:chOff x="249" y="572"/>
            <a:chExt cx="5398" cy="3748"/>
          </a:xfrm>
        </p:grpSpPr>
        <p:pic>
          <p:nvPicPr>
            <p:cNvPr id="6150" name="Picture 29" descr="johnnypirate"/>
            <p:cNvPicPr>
              <a:picLocks noChangeAspect="1" noChangeArrowheads="1"/>
            </p:cNvPicPr>
            <p:nvPr/>
          </p:nvPicPr>
          <p:blipFill>
            <a:blip r:embed="rId2" cstate="print"/>
            <a:srcRect/>
            <a:stretch>
              <a:fillRect/>
            </a:stretch>
          </p:blipFill>
          <p:spPr bwMode="auto">
            <a:xfrm>
              <a:off x="1655" y="618"/>
              <a:ext cx="2448" cy="3702"/>
            </a:xfrm>
            <a:prstGeom prst="rect">
              <a:avLst/>
            </a:prstGeom>
            <a:noFill/>
            <a:ln w="9525">
              <a:noFill/>
              <a:miter lim="800000"/>
              <a:headEnd/>
              <a:tailEnd/>
            </a:ln>
          </p:spPr>
        </p:pic>
        <p:sp>
          <p:nvSpPr>
            <p:cNvPr id="6151" name="Line 30"/>
            <p:cNvSpPr>
              <a:spLocks noChangeShapeType="1"/>
            </p:cNvSpPr>
            <p:nvPr/>
          </p:nvSpPr>
          <p:spPr bwMode="auto">
            <a:xfrm flipV="1">
              <a:off x="2925" y="1661"/>
              <a:ext cx="1089" cy="91"/>
            </a:xfrm>
            <a:prstGeom prst="line">
              <a:avLst/>
            </a:prstGeom>
            <a:noFill/>
            <a:ln w="25400">
              <a:solidFill>
                <a:schemeClr val="bg1"/>
              </a:solidFill>
              <a:round/>
              <a:headEnd/>
              <a:tailEnd type="triangle" w="med" len="med"/>
            </a:ln>
          </p:spPr>
          <p:txBody>
            <a:bodyPr/>
            <a:lstStyle/>
            <a:p>
              <a:pPr fontAlgn="base">
                <a:spcBef>
                  <a:spcPct val="0"/>
                </a:spcBef>
                <a:spcAft>
                  <a:spcPct val="0"/>
                </a:spcAft>
              </a:pPr>
              <a:endParaRPr lang="en-US">
                <a:solidFill>
                  <a:srgbClr val="000000"/>
                </a:solidFill>
                <a:latin typeface="Comic Sans MS" pitchFamily="66" charset="0"/>
              </a:endParaRPr>
            </a:p>
          </p:txBody>
        </p:sp>
        <p:sp>
          <p:nvSpPr>
            <p:cNvPr id="6152" name="Rectangle 31"/>
            <p:cNvSpPr>
              <a:spLocks noChangeArrowheads="1"/>
            </p:cNvSpPr>
            <p:nvPr/>
          </p:nvSpPr>
          <p:spPr bwMode="auto">
            <a:xfrm>
              <a:off x="4014" y="1480"/>
              <a:ext cx="544" cy="453"/>
            </a:xfrm>
            <a:prstGeom prst="rect">
              <a:avLst/>
            </a:prstGeom>
            <a:solidFill>
              <a:schemeClr val="accent1"/>
            </a:solidFill>
            <a:ln w="9525">
              <a:solidFill>
                <a:schemeClr val="tx1"/>
              </a:solidFill>
              <a:miter lim="800000"/>
              <a:headEnd/>
              <a:tailEnd/>
            </a:ln>
          </p:spPr>
          <p:txBody>
            <a:bodyPr wrap="none" anchor="ctr"/>
            <a:lstStyle/>
            <a:p>
              <a:pPr algn="ctr" fontAlgn="base">
                <a:spcBef>
                  <a:spcPct val="0"/>
                </a:spcBef>
                <a:spcAft>
                  <a:spcPct val="0"/>
                </a:spcAft>
              </a:pPr>
              <a:r>
                <a:rPr lang="en-GB" sz="2800">
                  <a:solidFill>
                    <a:srgbClr val="000000"/>
                  </a:solidFill>
                  <a:latin typeface="Comic Sans MS" pitchFamily="66" charset="0"/>
                </a:rPr>
                <a:t>?</a:t>
              </a:r>
            </a:p>
          </p:txBody>
        </p:sp>
        <p:sp>
          <p:nvSpPr>
            <p:cNvPr id="6153" name="Rectangle 33"/>
            <p:cNvSpPr>
              <a:spLocks noChangeArrowheads="1"/>
            </p:cNvSpPr>
            <p:nvPr/>
          </p:nvSpPr>
          <p:spPr bwMode="auto">
            <a:xfrm>
              <a:off x="4014" y="2251"/>
              <a:ext cx="544" cy="453"/>
            </a:xfrm>
            <a:prstGeom prst="rect">
              <a:avLst/>
            </a:prstGeom>
            <a:solidFill>
              <a:schemeClr val="accent1"/>
            </a:solidFill>
            <a:ln w="9525">
              <a:solidFill>
                <a:schemeClr val="tx1"/>
              </a:solidFill>
              <a:miter lim="800000"/>
              <a:headEnd/>
              <a:tailEnd/>
            </a:ln>
          </p:spPr>
          <p:txBody>
            <a:bodyPr wrap="none" anchor="ctr"/>
            <a:lstStyle/>
            <a:p>
              <a:pPr algn="ctr" fontAlgn="base">
                <a:spcBef>
                  <a:spcPct val="0"/>
                </a:spcBef>
                <a:spcAft>
                  <a:spcPct val="0"/>
                </a:spcAft>
              </a:pPr>
              <a:r>
                <a:rPr lang="en-GB" sz="2800">
                  <a:solidFill>
                    <a:srgbClr val="000000"/>
                  </a:solidFill>
                  <a:latin typeface="Comic Sans MS" pitchFamily="66" charset="0"/>
                </a:rPr>
                <a:t>?</a:t>
              </a:r>
            </a:p>
          </p:txBody>
        </p:sp>
        <p:sp>
          <p:nvSpPr>
            <p:cNvPr id="6154" name="Line 34"/>
            <p:cNvSpPr>
              <a:spLocks noChangeShapeType="1"/>
            </p:cNvSpPr>
            <p:nvPr/>
          </p:nvSpPr>
          <p:spPr bwMode="auto">
            <a:xfrm flipH="1">
              <a:off x="1701" y="2205"/>
              <a:ext cx="544" cy="0"/>
            </a:xfrm>
            <a:prstGeom prst="line">
              <a:avLst/>
            </a:prstGeom>
            <a:noFill/>
            <a:ln w="25400">
              <a:solidFill>
                <a:schemeClr val="bg1"/>
              </a:solidFill>
              <a:round/>
              <a:headEnd/>
              <a:tailEnd type="triangle" w="med" len="med"/>
            </a:ln>
          </p:spPr>
          <p:txBody>
            <a:bodyPr/>
            <a:lstStyle/>
            <a:p>
              <a:pPr fontAlgn="base">
                <a:spcBef>
                  <a:spcPct val="0"/>
                </a:spcBef>
                <a:spcAft>
                  <a:spcPct val="0"/>
                </a:spcAft>
              </a:pPr>
              <a:endParaRPr lang="en-US">
                <a:solidFill>
                  <a:srgbClr val="000000"/>
                </a:solidFill>
                <a:latin typeface="Comic Sans MS" pitchFamily="66" charset="0"/>
              </a:endParaRPr>
            </a:p>
          </p:txBody>
        </p:sp>
        <p:sp>
          <p:nvSpPr>
            <p:cNvPr id="6155" name="Rectangle 35"/>
            <p:cNvSpPr>
              <a:spLocks noChangeArrowheads="1"/>
            </p:cNvSpPr>
            <p:nvPr/>
          </p:nvSpPr>
          <p:spPr bwMode="auto">
            <a:xfrm>
              <a:off x="1156" y="1979"/>
              <a:ext cx="544" cy="453"/>
            </a:xfrm>
            <a:prstGeom prst="rect">
              <a:avLst/>
            </a:prstGeom>
            <a:solidFill>
              <a:schemeClr val="accent1"/>
            </a:solidFill>
            <a:ln w="9525">
              <a:solidFill>
                <a:schemeClr val="tx1"/>
              </a:solidFill>
              <a:miter lim="800000"/>
              <a:headEnd/>
              <a:tailEnd/>
            </a:ln>
          </p:spPr>
          <p:txBody>
            <a:bodyPr wrap="none" anchor="ctr"/>
            <a:lstStyle/>
            <a:p>
              <a:pPr algn="ctr" fontAlgn="base">
                <a:spcBef>
                  <a:spcPct val="0"/>
                </a:spcBef>
                <a:spcAft>
                  <a:spcPct val="0"/>
                </a:spcAft>
              </a:pPr>
              <a:r>
                <a:rPr lang="en-GB" sz="2800">
                  <a:solidFill>
                    <a:srgbClr val="000000"/>
                  </a:solidFill>
                  <a:latin typeface="Comic Sans MS" pitchFamily="66" charset="0"/>
                </a:rPr>
                <a:t>?</a:t>
              </a:r>
            </a:p>
          </p:txBody>
        </p:sp>
        <p:sp>
          <p:nvSpPr>
            <p:cNvPr id="6156" name="Line 36"/>
            <p:cNvSpPr>
              <a:spLocks noChangeShapeType="1"/>
            </p:cNvSpPr>
            <p:nvPr/>
          </p:nvSpPr>
          <p:spPr bwMode="auto">
            <a:xfrm flipH="1">
              <a:off x="884" y="3884"/>
              <a:ext cx="817" cy="0"/>
            </a:xfrm>
            <a:prstGeom prst="line">
              <a:avLst/>
            </a:prstGeom>
            <a:noFill/>
            <a:ln w="25400">
              <a:solidFill>
                <a:schemeClr val="tx1"/>
              </a:solidFill>
              <a:round/>
              <a:headEnd/>
              <a:tailEnd type="triangle" w="med" len="med"/>
            </a:ln>
          </p:spPr>
          <p:txBody>
            <a:bodyPr/>
            <a:lstStyle/>
            <a:p>
              <a:pPr fontAlgn="base">
                <a:spcBef>
                  <a:spcPct val="0"/>
                </a:spcBef>
                <a:spcAft>
                  <a:spcPct val="0"/>
                </a:spcAft>
              </a:pPr>
              <a:endParaRPr lang="en-US">
                <a:solidFill>
                  <a:srgbClr val="000000"/>
                </a:solidFill>
                <a:latin typeface="Comic Sans MS" pitchFamily="66" charset="0"/>
              </a:endParaRPr>
            </a:p>
          </p:txBody>
        </p:sp>
        <p:sp>
          <p:nvSpPr>
            <p:cNvPr id="6157" name="Rectangle 37"/>
            <p:cNvSpPr>
              <a:spLocks noChangeArrowheads="1"/>
            </p:cNvSpPr>
            <p:nvPr/>
          </p:nvSpPr>
          <p:spPr bwMode="auto">
            <a:xfrm>
              <a:off x="340" y="3612"/>
              <a:ext cx="544" cy="453"/>
            </a:xfrm>
            <a:prstGeom prst="rect">
              <a:avLst/>
            </a:prstGeom>
            <a:solidFill>
              <a:schemeClr val="accent1"/>
            </a:solidFill>
            <a:ln w="9525">
              <a:solidFill>
                <a:schemeClr val="tx1"/>
              </a:solidFill>
              <a:miter lim="800000"/>
              <a:headEnd/>
              <a:tailEnd/>
            </a:ln>
          </p:spPr>
          <p:txBody>
            <a:bodyPr wrap="none" anchor="ctr"/>
            <a:lstStyle/>
            <a:p>
              <a:pPr algn="ctr" fontAlgn="base">
                <a:spcBef>
                  <a:spcPct val="0"/>
                </a:spcBef>
                <a:spcAft>
                  <a:spcPct val="0"/>
                </a:spcAft>
              </a:pPr>
              <a:r>
                <a:rPr lang="en-GB" sz="2800">
                  <a:solidFill>
                    <a:srgbClr val="000000"/>
                  </a:solidFill>
                  <a:latin typeface="Comic Sans MS" pitchFamily="66" charset="0"/>
                </a:rPr>
                <a:t>?</a:t>
              </a:r>
            </a:p>
          </p:txBody>
        </p:sp>
        <p:sp>
          <p:nvSpPr>
            <p:cNvPr id="6158" name="Line 38"/>
            <p:cNvSpPr>
              <a:spLocks noChangeShapeType="1"/>
            </p:cNvSpPr>
            <p:nvPr/>
          </p:nvSpPr>
          <p:spPr bwMode="auto">
            <a:xfrm flipH="1">
              <a:off x="1701" y="2296"/>
              <a:ext cx="952" cy="590"/>
            </a:xfrm>
            <a:prstGeom prst="line">
              <a:avLst/>
            </a:prstGeom>
            <a:noFill/>
            <a:ln w="25400">
              <a:solidFill>
                <a:schemeClr val="bg1"/>
              </a:solidFill>
              <a:round/>
              <a:headEnd/>
              <a:tailEnd type="triangle" w="med" len="med"/>
            </a:ln>
          </p:spPr>
          <p:txBody>
            <a:bodyPr/>
            <a:lstStyle/>
            <a:p>
              <a:pPr fontAlgn="base">
                <a:spcBef>
                  <a:spcPct val="0"/>
                </a:spcBef>
                <a:spcAft>
                  <a:spcPct val="0"/>
                </a:spcAft>
              </a:pPr>
              <a:endParaRPr lang="en-US">
                <a:solidFill>
                  <a:srgbClr val="000000"/>
                </a:solidFill>
                <a:latin typeface="Comic Sans MS" pitchFamily="66" charset="0"/>
              </a:endParaRPr>
            </a:p>
          </p:txBody>
        </p:sp>
        <p:sp>
          <p:nvSpPr>
            <p:cNvPr id="6159" name="Rectangle 39"/>
            <p:cNvSpPr>
              <a:spLocks noChangeArrowheads="1"/>
            </p:cNvSpPr>
            <p:nvPr/>
          </p:nvSpPr>
          <p:spPr bwMode="auto">
            <a:xfrm>
              <a:off x="1156" y="2704"/>
              <a:ext cx="544" cy="453"/>
            </a:xfrm>
            <a:prstGeom prst="rect">
              <a:avLst/>
            </a:prstGeom>
            <a:solidFill>
              <a:schemeClr val="accent1"/>
            </a:solidFill>
            <a:ln w="9525">
              <a:solidFill>
                <a:schemeClr val="tx1"/>
              </a:solidFill>
              <a:miter lim="800000"/>
              <a:headEnd/>
              <a:tailEnd/>
            </a:ln>
          </p:spPr>
          <p:txBody>
            <a:bodyPr wrap="none" anchor="ctr"/>
            <a:lstStyle/>
            <a:p>
              <a:pPr algn="ctr" fontAlgn="base">
                <a:spcBef>
                  <a:spcPct val="0"/>
                </a:spcBef>
                <a:spcAft>
                  <a:spcPct val="0"/>
                </a:spcAft>
              </a:pPr>
              <a:r>
                <a:rPr lang="en-GB" sz="2800">
                  <a:solidFill>
                    <a:srgbClr val="000000"/>
                  </a:solidFill>
                  <a:latin typeface="Comic Sans MS" pitchFamily="66" charset="0"/>
                </a:rPr>
                <a:t>?</a:t>
              </a:r>
            </a:p>
          </p:txBody>
        </p:sp>
        <p:sp>
          <p:nvSpPr>
            <p:cNvPr id="6160" name="Rectangle 40"/>
            <p:cNvSpPr>
              <a:spLocks noChangeArrowheads="1"/>
            </p:cNvSpPr>
            <p:nvPr/>
          </p:nvSpPr>
          <p:spPr bwMode="auto">
            <a:xfrm>
              <a:off x="4059" y="572"/>
              <a:ext cx="1588" cy="635"/>
            </a:xfrm>
            <a:prstGeom prst="rect">
              <a:avLst/>
            </a:prstGeom>
            <a:solidFill>
              <a:schemeClr val="accent1"/>
            </a:solidFill>
            <a:ln w="9525">
              <a:solidFill>
                <a:schemeClr val="tx1"/>
              </a:solidFill>
              <a:miter lim="800000"/>
              <a:headEnd/>
              <a:tailEnd/>
            </a:ln>
          </p:spPr>
          <p:txBody>
            <a:bodyPr wrap="none" anchor="ctr"/>
            <a:lstStyle/>
            <a:p>
              <a:pPr algn="ctr" fontAlgn="base">
                <a:spcBef>
                  <a:spcPct val="0"/>
                </a:spcBef>
                <a:spcAft>
                  <a:spcPct val="0"/>
                </a:spcAft>
              </a:pPr>
              <a:r>
                <a:rPr lang="en-GB" sz="2000" dirty="0">
                  <a:solidFill>
                    <a:srgbClr val="000000"/>
                  </a:solidFill>
                </a:rPr>
                <a:t>Bandana stretched</a:t>
              </a:r>
            </a:p>
            <a:p>
              <a:pPr algn="ctr" fontAlgn="base">
                <a:spcBef>
                  <a:spcPct val="0"/>
                </a:spcBef>
                <a:spcAft>
                  <a:spcPct val="0"/>
                </a:spcAft>
              </a:pPr>
              <a:r>
                <a:rPr lang="en-GB" sz="2000" dirty="0">
                  <a:solidFill>
                    <a:srgbClr val="000000"/>
                  </a:solidFill>
                </a:rPr>
                <a:t>as tight as a drum.</a:t>
              </a:r>
            </a:p>
          </p:txBody>
        </p:sp>
        <p:sp>
          <p:nvSpPr>
            <p:cNvPr id="6161" name="Rectangle 41"/>
            <p:cNvSpPr>
              <a:spLocks noChangeArrowheads="1"/>
            </p:cNvSpPr>
            <p:nvPr/>
          </p:nvSpPr>
          <p:spPr bwMode="auto">
            <a:xfrm>
              <a:off x="249" y="935"/>
              <a:ext cx="1588" cy="635"/>
            </a:xfrm>
            <a:prstGeom prst="rect">
              <a:avLst/>
            </a:prstGeom>
            <a:solidFill>
              <a:schemeClr val="accent1"/>
            </a:solidFill>
            <a:ln w="9525">
              <a:solidFill>
                <a:schemeClr val="tx1"/>
              </a:solidFill>
              <a:miter lim="800000"/>
              <a:headEnd/>
              <a:tailEnd/>
            </a:ln>
          </p:spPr>
          <p:txBody>
            <a:bodyPr wrap="none" anchor="ctr"/>
            <a:lstStyle/>
            <a:p>
              <a:pPr algn="ctr" fontAlgn="base">
                <a:spcBef>
                  <a:spcPct val="0"/>
                </a:spcBef>
                <a:spcAft>
                  <a:spcPct val="0"/>
                </a:spcAft>
              </a:pPr>
              <a:r>
                <a:rPr lang="en-GB" sz="2000" dirty="0">
                  <a:solidFill>
                    <a:srgbClr val="000000"/>
                  </a:solidFill>
                </a:rPr>
                <a:t>His nose is a ski </a:t>
              </a:r>
            </a:p>
            <a:p>
              <a:pPr algn="ctr" fontAlgn="base">
                <a:spcBef>
                  <a:spcPct val="0"/>
                </a:spcBef>
                <a:spcAft>
                  <a:spcPct val="0"/>
                </a:spcAft>
              </a:pPr>
              <a:r>
                <a:rPr lang="en-GB" sz="2000" dirty="0">
                  <a:solidFill>
                    <a:srgbClr val="000000"/>
                  </a:solidFill>
                </a:rPr>
                <a:t>slope.</a:t>
              </a:r>
            </a:p>
          </p:txBody>
        </p:sp>
        <p:sp>
          <p:nvSpPr>
            <p:cNvPr id="6162" name="Line 42"/>
            <p:cNvSpPr>
              <a:spLocks noChangeShapeType="1"/>
            </p:cNvSpPr>
            <p:nvPr/>
          </p:nvSpPr>
          <p:spPr bwMode="auto">
            <a:xfrm flipH="1" flipV="1">
              <a:off x="1837" y="1434"/>
              <a:ext cx="816" cy="545"/>
            </a:xfrm>
            <a:prstGeom prst="line">
              <a:avLst/>
            </a:prstGeom>
            <a:noFill/>
            <a:ln w="25400">
              <a:solidFill>
                <a:schemeClr val="bg1"/>
              </a:solidFill>
              <a:round/>
              <a:headEnd/>
              <a:tailEnd type="triangle" w="med" len="med"/>
            </a:ln>
          </p:spPr>
          <p:txBody>
            <a:bodyPr/>
            <a:lstStyle/>
            <a:p>
              <a:pPr fontAlgn="base">
                <a:spcBef>
                  <a:spcPct val="0"/>
                </a:spcBef>
                <a:spcAft>
                  <a:spcPct val="0"/>
                </a:spcAft>
              </a:pPr>
              <a:endParaRPr lang="en-US">
                <a:solidFill>
                  <a:srgbClr val="000000"/>
                </a:solidFill>
                <a:latin typeface="Comic Sans MS" pitchFamily="66" charset="0"/>
              </a:endParaRPr>
            </a:p>
          </p:txBody>
        </p:sp>
      </p:grpSp>
      <p:sp>
        <p:nvSpPr>
          <p:cNvPr id="57388" name="Oval 44"/>
          <p:cNvSpPr>
            <a:spLocks noChangeArrowheads="1"/>
          </p:cNvSpPr>
          <p:nvPr/>
        </p:nvSpPr>
        <p:spPr bwMode="auto">
          <a:xfrm>
            <a:off x="7896226" y="4437064"/>
            <a:ext cx="2771775" cy="2420937"/>
          </a:xfrm>
          <a:prstGeom prst="ellipse">
            <a:avLst/>
          </a:prstGeom>
          <a:solidFill>
            <a:schemeClr val="tx1"/>
          </a:solidFill>
          <a:ln w="9525">
            <a:solidFill>
              <a:schemeClr val="tx1"/>
            </a:solidFill>
            <a:round/>
            <a:headEnd/>
            <a:tailEnd/>
          </a:ln>
        </p:spPr>
        <p:txBody>
          <a:bodyPr wrap="none" anchor="ctr"/>
          <a:lstStyle/>
          <a:p>
            <a:pPr algn="ctr" fontAlgn="base">
              <a:spcBef>
                <a:spcPct val="0"/>
              </a:spcBef>
              <a:spcAft>
                <a:spcPct val="0"/>
              </a:spcAft>
            </a:pPr>
            <a:r>
              <a:rPr lang="en-GB" sz="2400" dirty="0">
                <a:solidFill>
                  <a:srgbClr val="FFFFFF"/>
                </a:solidFill>
              </a:rPr>
              <a:t>Use adjectives,</a:t>
            </a:r>
          </a:p>
          <a:p>
            <a:pPr algn="ctr" fontAlgn="base">
              <a:spcBef>
                <a:spcPct val="0"/>
              </a:spcBef>
              <a:spcAft>
                <a:spcPct val="0"/>
              </a:spcAft>
            </a:pPr>
            <a:r>
              <a:rPr lang="en-GB" sz="2400" dirty="0">
                <a:solidFill>
                  <a:srgbClr val="FFFFFF"/>
                </a:solidFill>
              </a:rPr>
              <a:t> metaphors </a:t>
            </a:r>
          </a:p>
          <a:p>
            <a:pPr algn="ctr" fontAlgn="base">
              <a:spcBef>
                <a:spcPct val="0"/>
              </a:spcBef>
              <a:spcAft>
                <a:spcPct val="0"/>
              </a:spcAft>
            </a:pPr>
            <a:r>
              <a:rPr lang="en-GB" sz="2400" dirty="0">
                <a:solidFill>
                  <a:srgbClr val="FFFFFF"/>
                </a:solidFill>
              </a:rPr>
              <a:t>and similes</a:t>
            </a:r>
          </a:p>
        </p:txBody>
      </p:sp>
      <p:sp>
        <p:nvSpPr>
          <p:cNvPr id="6149" name="Rectangle 2"/>
          <p:cNvSpPr>
            <a:spLocks noChangeArrowheads="1"/>
          </p:cNvSpPr>
          <p:nvPr/>
        </p:nvSpPr>
        <p:spPr bwMode="auto">
          <a:xfrm>
            <a:off x="1992313" y="1"/>
            <a:ext cx="8147050" cy="633413"/>
          </a:xfrm>
          <a:prstGeom prst="rect">
            <a:avLst/>
          </a:prstGeom>
          <a:noFill/>
          <a:ln w="9525">
            <a:noFill/>
            <a:miter lim="800000"/>
            <a:headEnd/>
            <a:tailEnd/>
          </a:ln>
        </p:spPr>
        <p:txBody>
          <a:bodyPr anchor="ctr"/>
          <a:lstStyle/>
          <a:p>
            <a:pPr algn="ctr" fontAlgn="base">
              <a:spcBef>
                <a:spcPct val="0"/>
              </a:spcBef>
              <a:spcAft>
                <a:spcPct val="0"/>
              </a:spcAft>
            </a:pPr>
            <a:r>
              <a:rPr lang="en-GB" sz="3200" dirty="0">
                <a:solidFill>
                  <a:srgbClr val="000000"/>
                </a:solidFill>
              </a:rPr>
              <a:t>Similes, Metaphors and Adjectives</a:t>
            </a:r>
          </a:p>
        </p:txBody>
      </p:sp>
    </p:spTree>
    <p:extLst>
      <p:ext uri="{BB962C8B-B14F-4D97-AF65-F5344CB8AC3E}">
        <p14:creationId xmlns:p14="http://schemas.microsoft.com/office/powerpoint/2010/main" val="4151123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57388"/>
                                        </p:tgtEl>
                                        <p:attrNameLst>
                                          <p:attrName>style.visibility</p:attrName>
                                        </p:attrNameLst>
                                      </p:cBhvr>
                                      <p:to>
                                        <p:strVal val="visible"/>
                                      </p:to>
                                    </p:set>
                                    <p:animEffect transition="in" filter="diamond(in)">
                                      <p:cBhvr>
                                        <p:cTn id="12" dur="2000"/>
                                        <p:tgtEl>
                                          <p:spTgt spid="57388"/>
                                        </p:tgtEl>
                                      </p:cBhvr>
                                    </p:animEffect>
                                  </p:childTnLst>
                                </p:cTn>
                              </p:par>
                            </p:childTnLst>
                          </p:cTn>
                        </p:par>
                        <p:par>
                          <p:cTn id="13" fill="hold">
                            <p:stCondLst>
                              <p:cond delay="2000"/>
                            </p:stCondLst>
                            <p:childTnLst>
                              <p:par>
                                <p:cTn id="14" presetID="8" presetClass="emph" presetSubtype="0" fill="hold" grpId="1" nodeType="afterEffect">
                                  <p:stCondLst>
                                    <p:cond delay="0"/>
                                  </p:stCondLst>
                                  <p:childTnLst>
                                    <p:animRot by="43200000">
                                      <p:cBhvr>
                                        <p:cTn id="15" dur="5000" fill="hold"/>
                                        <p:tgtEl>
                                          <p:spTgt spid="5738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88" grpId="0" animBg="1"/>
      <p:bldP spid="57388" grpId="1"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idx="1"/>
          </p:nvPr>
        </p:nvSpPr>
        <p:spPr>
          <a:xfrm>
            <a:off x="1524000" y="1"/>
            <a:ext cx="9144000" cy="6092825"/>
          </a:xfrm>
        </p:spPr>
        <p:txBody>
          <a:bodyPr/>
          <a:lstStyle/>
          <a:p>
            <a:pPr eaLnBrk="1" hangingPunct="1">
              <a:lnSpc>
                <a:spcPct val="90000"/>
              </a:lnSpc>
              <a:buFontTx/>
              <a:buNone/>
            </a:pPr>
            <a:r>
              <a:rPr lang="en-GB" sz="2400"/>
              <a:t>   </a:t>
            </a:r>
            <a:r>
              <a:rPr lang="en-GB" sz="2400">
                <a:latin typeface="Comic Sans MS" pitchFamily="66" charset="0"/>
              </a:rPr>
              <a:t>This man was slim and wiry and he played football. On the football field he wore white running shorts and white gym shoes and short white socks.  His legs were as hard and as thin as ram’s legs and the skin around his calves was almost exactly the colour of mutton fat.  </a:t>
            </a:r>
          </a:p>
          <a:p>
            <a:pPr eaLnBrk="1" hangingPunct="1">
              <a:lnSpc>
                <a:spcPct val="90000"/>
              </a:lnSpc>
              <a:buFontTx/>
              <a:buNone/>
            </a:pPr>
            <a:r>
              <a:rPr lang="en-GB" sz="2400">
                <a:latin typeface="Comic Sans MS" pitchFamily="66" charset="0"/>
              </a:rPr>
              <a:t>		The hair on his head was not ginger.  It was a brilliant dark vermilion, like a ripe orange, and it was plastered back with immense quantities of brilliantine in the same fashion as the Headmaster’s.  The parting in his hair was a white line straight down the middle of the scalp so straight it could only have been made with a ruler.  On either side of the parting you could see the comb tracks running back through the greasy orange hair like tram lines.  </a:t>
            </a:r>
          </a:p>
          <a:p>
            <a:pPr eaLnBrk="1" hangingPunct="1">
              <a:lnSpc>
                <a:spcPct val="90000"/>
              </a:lnSpc>
              <a:buFontTx/>
              <a:buNone/>
            </a:pPr>
            <a:r>
              <a:rPr lang="en-GB" sz="2400">
                <a:latin typeface="Comic Sans MS" pitchFamily="66" charset="0"/>
              </a:rPr>
              <a:t>		Captain Hardcastle was never still.  His orange head twitched and jerked perpetually from side to side in the most alarming fashion, and each twitch was accompanied by a little grunt that came out of the nostrils. </a:t>
            </a:r>
          </a:p>
        </p:txBody>
      </p:sp>
      <p:sp>
        <p:nvSpPr>
          <p:cNvPr id="7171" name="Text Box 4"/>
          <p:cNvSpPr txBox="1">
            <a:spLocks noChangeArrowheads="1"/>
          </p:cNvSpPr>
          <p:nvPr/>
        </p:nvSpPr>
        <p:spPr bwMode="auto">
          <a:xfrm>
            <a:off x="1524000" y="6096000"/>
            <a:ext cx="9144000" cy="762000"/>
          </a:xfrm>
          <a:prstGeom prst="rect">
            <a:avLst/>
          </a:prstGeom>
          <a:solidFill>
            <a:srgbClr val="FF99CC"/>
          </a:solidFill>
          <a:ln w="9525">
            <a:noFill/>
            <a:miter lim="800000"/>
            <a:headEnd/>
            <a:tailEnd/>
          </a:ln>
        </p:spPr>
        <p:txBody>
          <a:bodyPr>
            <a:spAutoFit/>
          </a:bodyPr>
          <a:lstStyle/>
          <a:p>
            <a:pPr fontAlgn="base">
              <a:spcBef>
                <a:spcPct val="50000"/>
              </a:spcBef>
              <a:spcAft>
                <a:spcPct val="0"/>
              </a:spcAft>
            </a:pPr>
            <a:r>
              <a:rPr lang="en-GB" sz="2000" dirty="0">
                <a:solidFill>
                  <a:srgbClr val="000000"/>
                </a:solidFill>
                <a:latin typeface="Comic Sans MS" pitchFamily="66" charset="0"/>
              </a:rPr>
              <a:t>Annotate the text you have been given – how has this character been created?</a:t>
            </a:r>
            <a:r>
              <a:rPr lang="en-GB" sz="2400" dirty="0">
                <a:solidFill>
                  <a:srgbClr val="000000"/>
                </a:solidFill>
                <a:latin typeface="Comic Sans MS" pitchFamily="66" charset="0"/>
              </a:rPr>
              <a:t> What does the writer describe/focus on ? HOW?</a:t>
            </a:r>
          </a:p>
        </p:txBody>
      </p:sp>
    </p:spTree>
    <p:extLst>
      <p:ext uri="{BB962C8B-B14F-4D97-AF65-F5344CB8AC3E}">
        <p14:creationId xmlns:p14="http://schemas.microsoft.com/office/powerpoint/2010/main" val="1892172617"/>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2588661" y="760345"/>
            <a:ext cx="8229600" cy="1052513"/>
          </a:xfrm>
        </p:spPr>
        <p:txBody>
          <a:bodyPr/>
          <a:lstStyle/>
          <a:p>
            <a:pPr eaLnBrk="1" hangingPunct="1"/>
            <a:r>
              <a:rPr lang="en-GB" dirty="0" smtClean="0">
                <a:latin typeface="+mn-lt"/>
              </a:rPr>
              <a:t>Creating a Character</a:t>
            </a:r>
          </a:p>
        </p:txBody>
      </p:sp>
      <p:sp>
        <p:nvSpPr>
          <p:cNvPr id="8195" name="Rectangle 3"/>
          <p:cNvSpPr>
            <a:spLocks noGrp="1" noChangeArrowheads="1"/>
          </p:cNvSpPr>
          <p:nvPr>
            <p:ph idx="1"/>
          </p:nvPr>
        </p:nvSpPr>
        <p:spPr>
          <a:xfrm>
            <a:off x="3402979" y="2955856"/>
            <a:ext cx="8686800" cy="3097212"/>
          </a:xfrm>
        </p:spPr>
        <p:txBody>
          <a:bodyPr>
            <a:normAutofit/>
          </a:bodyPr>
          <a:lstStyle/>
          <a:p>
            <a:pPr marL="609600" indent="-609600">
              <a:buFontTx/>
              <a:buAutoNum type="arabicPeriod"/>
            </a:pPr>
            <a:r>
              <a:rPr lang="en-GB" sz="2800" dirty="0"/>
              <a:t>Face – eyes, nose, mouth, hair, skin . . .</a:t>
            </a:r>
          </a:p>
          <a:p>
            <a:pPr marL="609600" indent="-609600">
              <a:buFontTx/>
              <a:buAutoNum type="arabicPeriod"/>
            </a:pPr>
            <a:r>
              <a:rPr lang="en-GB" sz="2800" dirty="0"/>
              <a:t>Body – size, shape, clothing, movement, (shuffled, staggered ) . . .</a:t>
            </a:r>
          </a:p>
          <a:p>
            <a:pPr marL="609600" indent="-609600">
              <a:buFontTx/>
              <a:buAutoNum type="arabicPeriod"/>
            </a:pPr>
            <a:r>
              <a:rPr lang="en-GB" sz="2800" dirty="0"/>
              <a:t>Personality – likes, dislikes, qualities (e.g. kind, thoughtful), friends, job . . .</a:t>
            </a:r>
          </a:p>
          <a:p>
            <a:pPr marL="609600" indent="-609600">
              <a:buFontTx/>
              <a:buAutoNum type="arabicPeriod"/>
            </a:pPr>
            <a:r>
              <a:rPr lang="en-GB" sz="2800" dirty="0"/>
              <a:t>Tone of voice – volume, laughter, accent . . .</a:t>
            </a:r>
          </a:p>
          <a:p>
            <a:pPr marL="609600" indent="-609600">
              <a:buNone/>
            </a:pPr>
            <a:endParaRPr lang="en-GB" sz="2800" dirty="0">
              <a:latin typeface="Comic Sans MS" pitchFamily="66" charset="0"/>
            </a:endParaRPr>
          </a:p>
          <a:p>
            <a:pPr marL="609600" indent="-609600">
              <a:buFontTx/>
              <a:buAutoNum type="arabicPeriod"/>
            </a:pPr>
            <a:endParaRPr lang="en-GB" sz="2800" dirty="0">
              <a:latin typeface="Comic Sans MS" pitchFamily="66" charset="0"/>
            </a:endParaRPr>
          </a:p>
        </p:txBody>
      </p:sp>
      <p:sp>
        <p:nvSpPr>
          <p:cNvPr id="154628" name="Oval 4"/>
          <p:cNvSpPr>
            <a:spLocks noChangeArrowheads="1"/>
          </p:cNvSpPr>
          <p:nvPr/>
        </p:nvSpPr>
        <p:spPr bwMode="auto">
          <a:xfrm>
            <a:off x="7440199" y="84622"/>
            <a:ext cx="4248150" cy="2232025"/>
          </a:xfrm>
          <a:prstGeom prst="ellipse">
            <a:avLst/>
          </a:prstGeom>
          <a:solidFill>
            <a:srgbClr val="CCFFFF"/>
          </a:solidFill>
          <a:ln w="9525">
            <a:solidFill>
              <a:schemeClr val="tx1"/>
            </a:solidFill>
            <a:round/>
            <a:headEnd/>
            <a:tailEnd/>
          </a:ln>
        </p:spPr>
        <p:txBody>
          <a:bodyPr wrap="none" anchor="ctr"/>
          <a:lstStyle/>
          <a:p>
            <a:pPr algn="ctr" fontAlgn="base">
              <a:spcBef>
                <a:spcPct val="0"/>
              </a:spcBef>
              <a:spcAft>
                <a:spcPct val="0"/>
              </a:spcAft>
            </a:pPr>
            <a:r>
              <a:rPr lang="en-GB" sz="2400" dirty="0">
                <a:solidFill>
                  <a:srgbClr val="000000"/>
                </a:solidFill>
              </a:rPr>
              <a:t>Think of a</a:t>
            </a:r>
          </a:p>
          <a:p>
            <a:pPr algn="ctr" fontAlgn="base">
              <a:spcBef>
                <a:spcPct val="0"/>
              </a:spcBef>
              <a:spcAft>
                <a:spcPct val="0"/>
              </a:spcAft>
            </a:pPr>
            <a:r>
              <a:rPr lang="en-GB" sz="2400" dirty="0">
                <a:solidFill>
                  <a:srgbClr val="000000"/>
                </a:solidFill>
              </a:rPr>
              <a:t>favourite character from</a:t>
            </a:r>
          </a:p>
          <a:p>
            <a:pPr algn="ctr" fontAlgn="base">
              <a:spcBef>
                <a:spcPct val="0"/>
              </a:spcBef>
              <a:spcAft>
                <a:spcPct val="0"/>
              </a:spcAft>
            </a:pPr>
            <a:r>
              <a:rPr lang="en-GB" sz="2400" dirty="0">
                <a:solidFill>
                  <a:srgbClr val="000000"/>
                </a:solidFill>
              </a:rPr>
              <a:t>TV or film, how does this</a:t>
            </a:r>
          </a:p>
          <a:p>
            <a:pPr algn="ctr" fontAlgn="base">
              <a:spcBef>
                <a:spcPct val="0"/>
              </a:spcBef>
              <a:spcAft>
                <a:spcPct val="0"/>
              </a:spcAft>
            </a:pPr>
            <a:r>
              <a:rPr lang="en-GB" sz="2400" dirty="0">
                <a:solidFill>
                  <a:srgbClr val="000000"/>
                </a:solidFill>
              </a:rPr>
              <a:t>relate to them?</a:t>
            </a:r>
          </a:p>
        </p:txBody>
      </p:sp>
    </p:spTree>
    <p:extLst>
      <p:ext uri="{BB962C8B-B14F-4D97-AF65-F5344CB8AC3E}">
        <p14:creationId xmlns:p14="http://schemas.microsoft.com/office/powerpoint/2010/main" val="3348273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iterate type="lt">
                                    <p:tmPct val="10000"/>
                                  </p:iterate>
                                  <p:childTnLst>
                                    <p:set>
                                      <p:cBhvr>
                                        <p:cTn id="6" dur="1" fill="hold">
                                          <p:stCondLst>
                                            <p:cond delay="0"/>
                                          </p:stCondLst>
                                        </p:cTn>
                                        <p:tgtEl>
                                          <p:spTgt spid="154628"/>
                                        </p:tgtEl>
                                        <p:attrNameLst>
                                          <p:attrName>style.visibility</p:attrName>
                                        </p:attrNameLst>
                                      </p:cBhvr>
                                      <p:to>
                                        <p:strVal val="visible"/>
                                      </p:to>
                                    </p:set>
                                    <p:animEffect transition="in" filter="fade">
                                      <p:cBhvr>
                                        <p:cTn id="7" dur="2000"/>
                                        <p:tgtEl>
                                          <p:spTgt spid="154628"/>
                                        </p:tgtEl>
                                      </p:cBhvr>
                                    </p:animEffect>
                                    <p:anim calcmode="lin" valueType="num">
                                      <p:cBhvr>
                                        <p:cTn id="8" dur="2000" fill="hold"/>
                                        <p:tgtEl>
                                          <p:spTgt spid="154628"/>
                                        </p:tgtEl>
                                        <p:attrNameLst>
                                          <p:attrName>ppt_w</p:attrName>
                                        </p:attrNameLst>
                                      </p:cBhvr>
                                      <p:tavLst>
                                        <p:tav tm="0" fmla="#ppt_w*sin(2.5*pi*$)">
                                          <p:val>
                                            <p:fltVal val="0"/>
                                          </p:val>
                                        </p:tav>
                                        <p:tav tm="100000">
                                          <p:val>
                                            <p:fltVal val="1"/>
                                          </p:val>
                                        </p:tav>
                                      </p:tavLst>
                                    </p:anim>
                                    <p:anim calcmode="lin" valueType="num">
                                      <p:cBhvr>
                                        <p:cTn id="9" dur="2000" fill="hold"/>
                                        <p:tgtEl>
                                          <p:spTgt spid="15462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628"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1992313" y="1"/>
            <a:ext cx="8229600" cy="836613"/>
          </a:xfrm>
        </p:spPr>
        <p:txBody>
          <a:bodyPr/>
          <a:lstStyle/>
          <a:p>
            <a:pPr eaLnBrk="1" hangingPunct="1"/>
            <a:r>
              <a:rPr lang="en-GB" sz="2400" dirty="0" smtClean="0">
                <a:latin typeface="+mn-lt"/>
              </a:rPr>
              <a:t>Creative </a:t>
            </a:r>
            <a:r>
              <a:rPr lang="en-GB" sz="2400" dirty="0">
                <a:latin typeface="+mn-lt"/>
              </a:rPr>
              <a:t>Writing Assessment Piece–</a:t>
            </a:r>
            <a:br>
              <a:rPr lang="en-GB" sz="2400" dirty="0">
                <a:latin typeface="+mn-lt"/>
              </a:rPr>
            </a:br>
            <a:r>
              <a:rPr lang="en-GB" sz="2400" dirty="0">
                <a:latin typeface="+mn-lt"/>
              </a:rPr>
              <a:t> to get a good grade (write these in your own words)...</a:t>
            </a:r>
          </a:p>
        </p:txBody>
      </p:sp>
      <p:sp>
        <p:nvSpPr>
          <p:cNvPr id="143363" name="Rectangle 3"/>
          <p:cNvSpPr>
            <a:spLocks noGrp="1" noChangeArrowheads="1"/>
          </p:cNvSpPr>
          <p:nvPr>
            <p:ph idx="1"/>
          </p:nvPr>
        </p:nvSpPr>
        <p:spPr>
          <a:xfrm>
            <a:off x="4273826" y="2405270"/>
            <a:ext cx="6857518" cy="4059169"/>
          </a:xfrm>
          <a:solidFill>
            <a:srgbClr val="FF99CC"/>
          </a:solidFill>
        </p:spPr>
        <p:txBody>
          <a:bodyPr>
            <a:normAutofit fontScale="92500" lnSpcReduction="20000"/>
          </a:bodyPr>
          <a:lstStyle/>
          <a:p>
            <a:pPr marL="609600" indent="-609600">
              <a:buFontTx/>
              <a:buAutoNum type="arabicPeriod"/>
            </a:pPr>
            <a:r>
              <a:rPr lang="en-GB" sz="2400" dirty="0"/>
              <a:t>Write in </a:t>
            </a:r>
            <a:r>
              <a:rPr lang="en-GB" sz="2400" b="1" dirty="0"/>
              <a:t>an appropriate manner </a:t>
            </a:r>
            <a:r>
              <a:rPr lang="en-GB" sz="2400" dirty="0"/>
              <a:t>for the genre or purpose of your story.</a:t>
            </a:r>
          </a:p>
          <a:p>
            <a:pPr marL="609600" indent="-609600">
              <a:buFontTx/>
              <a:buAutoNum type="arabicPeriod"/>
            </a:pPr>
            <a:r>
              <a:rPr lang="en-GB" sz="2400" dirty="0"/>
              <a:t>Use </a:t>
            </a:r>
            <a:r>
              <a:rPr lang="en-GB" sz="2400" b="1" dirty="0"/>
              <a:t>a varied range of sentences </a:t>
            </a:r>
            <a:r>
              <a:rPr lang="en-GB" sz="2400" dirty="0"/>
              <a:t>and </a:t>
            </a:r>
            <a:r>
              <a:rPr lang="en-GB" sz="2400" b="1" dirty="0"/>
              <a:t>vocabulary</a:t>
            </a:r>
            <a:r>
              <a:rPr lang="en-GB" sz="2400" dirty="0"/>
              <a:t> to keep your audience’s interest.</a:t>
            </a:r>
          </a:p>
          <a:p>
            <a:pPr marL="609600" indent="-609600">
              <a:buFontTx/>
              <a:buAutoNum type="arabicPeriod"/>
            </a:pPr>
            <a:r>
              <a:rPr lang="en-GB" sz="2400" dirty="0"/>
              <a:t>Keep </a:t>
            </a:r>
            <a:r>
              <a:rPr lang="en-GB" sz="2400" b="1" dirty="0"/>
              <a:t>punctuation accurate</a:t>
            </a:r>
            <a:r>
              <a:rPr lang="en-GB" sz="2400" dirty="0"/>
              <a:t> and produce logical paragraphs to make your meaning clear.</a:t>
            </a:r>
          </a:p>
          <a:p>
            <a:pPr marL="609600" indent="-609600">
              <a:buFontTx/>
              <a:buAutoNum type="arabicPeriod"/>
            </a:pPr>
            <a:r>
              <a:rPr lang="en-GB" sz="2400" b="1" dirty="0"/>
              <a:t>Develop characters and settings within your narrative.</a:t>
            </a:r>
          </a:p>
          <a:p>
            <a:pPr marL="609600" indent="-609600">
              <a:buFontTx/>
              <a:buAutoNum type="arabicPeriod"/>
            </a:pPr>
            <a:r>
              <a:rPr lang="en-GB" sz="2400" b="1" dirty="0"/>
              <a:t>Use literary devices </a:t>
            </a:r>
            <a:r>
              <a:rPr lang="en-GB" sz="2400" dirty="0"/>
              <a:t>such as similes and metaphors effectively.</a:t>
            </a:r>
          </a:p>
          <a:p>
            <a:pPr marL="609600" indent="-609600">
              <a:buFontTx/>
              <a:buAutoNum type="arabicPeriod"/>
            </a:pPr>
            <a:r>
              <a:rPr lang="en-GB" sz="2400" dirty="0"/>
              <a:t>Show an </a:t>
            </a:r>
            <a:r>
              <a:rPr lang="en-GB" sz="2400" b="1" dirty="0"/>
              <a:t>awareness of tone in words and sentences</a:t>
            </a:r>
            <a:r>
              <a:rPr lang="en-GB" sz="2400" dirty="0"/>
              <a:t>.</a:t>
            </a:r>
          </a:p>
          <a:p>
            <a:pPr marL="609600" indent="-609600">
              <a:buFontTx/>
              <a:buAutoNum type="arabicPeriod"/>
            </a:pPr>
            <a:r>
              <a:rPr lang="en-GB" sz="2400" dirty="0"/>
              <a:t>Write with </a:t>
            </a:r>
            <a:r>
              <a:rPr lang="en-GB" sz="2400" b="1" dirty="0"/>
              <a:t>flair and originality</a:t>
            </a:r>
            <a:r>
              <a:rPr lang="en-GB" sz="2400" dirty="0"/>
              <a:t>.</a:t>
            </a:r>
          </a:p>
          <a:p>
            <a:pPr marL="609600" indent="-609600">
              <a:buFontTx/>
              <a:buAutoNum type="arabicPeriod"/>
            </a:pPr>
            <a:endParaRPr lang="en-GB" sz="2400" dirty="0">
              <a:latin typeface="Comic Sans MS" pitchFamily="66" charset="0"/>
            </a:endParaRPr>
          </a:p>
        </p:txBody>
      </p:sp>
    </p:spTree>
    <p:extLst>
      <p:ext uri="{BB962C8B-B14F-4D97-AF65-F5344CB8AC3E}">
        <p14:creationId xmlns:p14="http://schemas.microsoft.com/office/powerpoint/2010/main" val="1532643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3363">
                                            <p:txEl>
                                              <p:pRg st="0" end="0"/>
                                            </p:txEl>
                                          </p:spTgt>
                                        </p:tgtEl>
                                        <p:attrNameLst>
                                          <p:attrName>style.visibility</p:attrName>
                                        </p:attrNameLst>
                                      </p:cBhvr>
                                      <p:to>
                                        <p:strVal val="visible"/>
                                      </p:to>
                                    </p:set>
                                    <p:anim calcmode="lin" valueType="num">
                                      <p:cBhvr additive="base">
                                        <p:cTn id="7" dur="500" fill="hold"/>
                                        <p:tgtEl>
                                          <p:spTgt spid="14336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336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3363">
                                            <p:txEl>
                                              <p:pRg st="1" end="1"/>
                                            </p:txEl>
                                          </p:spTgt>
                                        </p:tgtEl>
                                        <p:attrNameLst>
                                          <p:attrName>style.visibility</p:attrName>
                                        </p:attrNameLst>
                                      </p:cBhvr>
                                      <p:to>
                                        <p:strVal val="visible"/>
                                      </p:to>
                                    </p:set>
                                    <p:anim calcmode="lin" valueType="num">
                                      <p:cBhvr additive="base">
                                        <p:cTn id="13" dur="500" fill="hold"/>
                                        <p:tgtEl>
                                          <p:spTgt spid="14336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336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43363">
                                            <p:txEl>
                                              <p:pRg st="2" end="2"/>
                                            </p:txEl>
                                          </p:spTgt>
                                        </p:tgtEl>
                                        <p:attrNameLst>
                                          <p:attrName>style.visibility</p:attrName>
                                        </p:attrNameLst>
                                      </p:cBhvr>
                                      <p:to>
                                        <p:strVal val="visible"/>
                                      </p:to>
                                    </p:set>
                                    <p:anim calcmode="lin" valueType="num">
                                      <p:cBhvr additive="base">
                                        <p:cTn id="19" dur="500" fill="hold"/>
                                        <p:tgtEl>
                                          <p:spTgt spid="14336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336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43363">
                                            <p:txEl>
                                              <p:pRg st="3" end="3"/>
                                            </p:txEl>
                                          </p:spTgt>
                                        </p:tgtEl>
                                        <p:attrNameLst>
                                          <p:attrName>style.visibility</p:attrName>
                                        </p:attrNameLst>
                                      </p:cBhvr>
                                      <p:to>
                                        <p:strVal val="visible"/>
                                      </p:to>
                                    </p:set>
                                    <p:anim calcmode="lin" valueType="num">
                                      <p:cBhvr additive="base">
                                        <p:cTn id="25" dur="500" fill="hold"/>
                                        <p:tgtEl>
                                          <p:spTgt spid="14336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4336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43363">
                                            <p:txEl>
                                              <p:pRg st="4" end="4"/>
                                            </p:txEl>
                                          </p:spTgt>
                                        </p:tgtEl>
                                        <p:attrNameLst>
                                          <p:attrName>style.visibility</p:attrName>
                                        </p:attrNameLst>
                                      </p:cBhvr>
                                      <p:to>
                                        <p:strVal val="visible"/>
                                      </p:to>
                                    </p:set>
                                    <p:anim calcmode="lin" valueType="num">
                                      <p:cBhvr additive="base">
                                        <p:cTn id="31" dur="500" fill="hold"/>
                                        <p:tgtEl>
                                          <p:spTgt spid="14336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4336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43363">
                                            <p:txEl>
                                              <p:pRg st="5" end="5"/>
                                            </p:txEl>
                                          </p:spTgt>
                                        </p:tgtEl>
                                        <p:attrNameLst>
                                          <p:attrName>style.visibility</p:attrName>
                                        </p:attrNameLst>
                                      </p:cBhvr>
                                      <p:to>
                                        <p:strVal val="visible"/>
                                      </p:to>
                                    </p:set>
                                    <p:anim calcmode="lin" valueType="num">
                                      <p:cBhvr additive="base">
                                        <p:cTn id="37" dur="500" fill="hold"/>
                                        <p:tgtEl>
                                          <p:spTgt spid="14336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4336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43363">
                                            <p:txEl>
                                              <p:pRg st="6" end="6"/>
                                            </p:txEl>
                                          </p:spTgt>
                                        </p:tgtEl>
                                        <p:attrNameLst>
                                          <p:attrName>style.visibility</p:attrName>
                                        </p:attrNameLst>
                                      </p:cBhvr>
                                      <p:to>
                                        <p:strVal val="visible"/>
                                      </p:to>
                                    </p:set>
                                    <p:anim calcmode="lin" valueType="num">
                                      <p:cBhvr additive="base">
                                        <p:cTn id="43" dur="500" fill="hold"/>
                                        <p:tgtEl>
                                          <p:spTgt spid="14336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4336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4"/>
          <p:cNvPicPr>
            <a:picLocks noChangeAspect="1" noChangeArrowheads="1"/>
          </p:cNvPicPr>
          <p:nvPr/>
        </p:nvPicPr>
        <p:blipFill>
          <a:blip r:embed="rId2" cstate="print"/>
          <a:srcRect/>
          <a:stretch>
            <a:fillRect/>
          </a:stretch>
        </p:blipFill>
        <p:spPr bwMode="auto">
          <a:xfrm>
            <a:off x="4848915" y="1021658"/>
            <a:ext cx="6282911" cy="5672346"/>
          </a:xfrm>
          <a:prstGeom prst="rect">
            <a:avLst/>
          </a:prstGeom>
          <a:noFill/>
          <a:ln w="9525">
            <a:noFill/>
            <a:miter lim="800000"/>
            <a:headEnd/>
            <a:tailEnd/>
          </a:ln>
        </p:spPr>
      </p:pic>
      <p:sp>
        <p:nvSpPr>
          <p:cNvPr id="10243" name="Rectangle 5"/>
          <p:cNvSpPr>
            <a:spLocks noChangeArrowheads="1"/>
          </p:cNvSpPr>
          <p:nvPr/>
        </p:nvSpPr>
        <p:spPr bwMode="auto">
          <a:xfrm>
            <a:off x="1524000" y="0"/>
            <a:ext cx="2700338" cy="3284538"/>
          </a:xfrm>
          <a:prstGeom prst="rect">
            <a:avLst/>
          </a:prstGeom>
          <a:solidFill>
            <a:schemeClr val="tx1"/>
          </a:solidFill>
          <a:ln w="9525">
            <a:solidFill>
              <a:schemeClr val="tx1"/>
            </a:solidFill>
            <a:miter lim="800000"/>
            <a:headEnd/>
            <a:tailEnd/>
          </a:ln>
        </p:spPr>
        <p:txBody>
          <a:bodyPr wrap="none" anchor="ctr"/>
          <a:lstStyle/>
          <a:p>
            <a:pPr fontAlgn="base">
              <a:spcBef>
                <a:spcPct val="0"/>
              </a:spcBef>
              <a:spcAft>
                <a:spcPct val="0"/>
              </a:spcAft>
            </a:pPr>
            <a:r>
              <a:rPr lang="en-GB" sz="2400" b="1" dirty="0">
                <a:solidFill>
                  <a:srgbClr val="FFFFFF"/>
                </a:solidFill>
              </a:rPr>
              <a:t>How does this </a:t>
            </a:r>
          </a:p>
          <a:p>
            <a:pPr fontAlgn="base">
              <a:spcBef>
                <a:spcPct val="0"/>
              </a:spcBef>
              <a:spcAft>
                <a:spcPct val="0"/>
              </a:spcAft>
            </a:pPr>
            <a:r>
              <a:rPr lang="en-GB" sz="2400" b="1" dirty="0">
                <a:solidFill>
                  <a:srgbClr val="FFFFFF"/>
                </a:solidFill>
              </a:rPr>
              <a:t>woman feel?</a:t>
            </a:r>
          </a:p>
          <a:p>
            <a:pPr fontAlgn="base">
              <a:spcBef>
                <a:spcPct val="0"/>
              </a:spcBef>
              <a:spcAft>
                <a:spcPct val="0"/>
              </a:spcAft>
            </a:pPr>
            <a:endParaRPr lang="en-GB" sz="2400" b="1" dirty="0">
              <a:solidFill>
                <a:srgbClr val="FFFFFF"/>
              </a:solidFill>
            </a:endParaRPr>
          </a:p>
          <a:p>
            <a:pPr fontAlgn="base">
              <a:spcBef>
                <a:spcPct val="0"/>
              </a:spcBef>
              <a:spcAft>
                <a:spcPct val="0"/>
              </a:spcAft>
            </a:pPr>
            <a:r>
              <a:rPr lang="en-GB" sz="2400" b="1" dirty="0">
                <a:solidFill>
                  <a:srgbClr val="FFFFFF"/>
                </a:solidFill>
              </a:rPr>
              <a:t>Why does she </a:t>
            </a:r>
          </a:p>
          <a:p>
            <a:pPr fontAlgn="base">
              <a:spcBef>
                <a:spcPct val="0"/>
              </a:spcBef>
              <a:spcAft>
                <a:spcPct val="0"/>
              </a:spcAft>
            </a:pPr>
            <a:r>
              <a:rPr lang="en-GB" sz="2400" b="1" dirty="0">
                <a:solidFill>
                  <a:srgbClr val="FFFFFF"/>
                </a:solidFill>
              </a:rPr>
              <a:t>feel this way?</a:t>
            </a:r>
          </a:p>
          <a:p>
            <a:pPr fontAlgn="base">
              <a:spcBef>
                <a:spcPct val="0"/>
              </a:spcBef>
              <a:spcAft>
                <a:spcPct val="0"/>
              </a:spcAft>
            </a:pPr>
            <a:endParaRPr lang="en-GB" sz="2400" b="1" dirty="0">
              <a:solidFill>
                <a:srgbClr val="FFFFFF"/>
              </a:solidFill>
            </a:endParaRPr>
          </a:p>
          <a:p>
            <a:pPr fontAlgn="base">
              <a:spcBef>
                <a:spcPct val="0"/>
              </a:spcBef>
              <a:spcAft>
                <a:spcPct val="0"/>
              </a:spcAft>
            </a:pPr>
            <a:r>
              <a:rPr lang="en-GB" sz="2400" b="1" dirty="0">
                <a:solidFill>
                  <a:srgbClr val="FFFFFF"/>
                </a:solidFill>
              </a:rPr>
              <a:t>Where has she </a:t>
            </a:r>
          </a:p>
          <a:p>
            <a:pPr fontAlgn="base">
              <a:spcBef>
                <a:spcPct val="0"/>
              </a:spcBef>
              <a:spcAft>
                <a:spcPct val="0"/>
              </a:spcAft>
            </a:pPr>
            <a:r>
              <a:rPr lang="en-GB" sz="2400" b="1" dirty="0">
                <a:solidFill>
                  <a:srgbClr val="FFFFFF"/>
                </a:solidFill>
              </a:rPr>
              <a:t>come from?</a:t>
            </a:r>
          </a:p>
          <a:p>
            <a:pPr fontAlgn="base">
              <a:spcBef>
                <a:spcPct val="0"/>
              </a:spcBef>
              <a:spcAft>
                <a:spcPct val="0"/>
              </a:spcAft>
            </a:pPr>
            <a:endParaRPr lang="en-GB" sz="2400" b="1" dirty="0">
              <a:solidFill>
                <a:srgbClr val="FFFFFF"/>
              </a:solidFill>
              <a:latin typeface="Comic Sans MS" pitchFamily="66" charset="0"/>
            </a:endParaRPr>
          </a:p>
        </p:txBody>
      </p:sp>
    </p:spTree>
    <p:extLst>
      <p:ext uri="{BB962C8B-B14F-4D97-AF65-F5344CB8AC3E}">
        <p14:creationId xmlns:p14="http://schemas.microsoft.com/office/powerpoint/2010/main" val="2778864844"/>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cstate="print"/>
          <a:srcRect/>
          <a:stretch>
            <a:fillRect/>
          </a:stretch>
        </p:blipFill>
        <p:spPr bwMode="auto">
          <a:xfrm>
            <a:off x="7559332" y="74543"/>
            <a:ext cx="4447622" cy="4015408"/>
          </a:xfrm>
          <a:prstGeom prst="rect">
            <a:avLst/>
          </a:prstGeom>
          <a:noFill/>
          <a:ln w="9525">
            <a:noFill/>
            <a:miter lim="800000"/>
            <a:headEnd/>
            <a:tailEnd/>
          </a:ln>
        </p:spPr>
      </p:pic>
      <p:sp>
        <p:nvSpPr>
          <p:cNvPr id="11267" name="Text Box 5"/>
          <p:cNvSpPr txBox="1">
            <a:spLocks noChangeArrowheads="1"/>
          </p:cNvSpPr>
          <p:nvPr/>
        </p:nvSpPr>
        <p:spPr bwMode="auto">
          <a:xfrm>
            <a:off x="4118941" y="2149019"/>
            <a:ext cx="3168650" cy="4708981"/>
          </a:xfrm>
          <a:prstGeom prst="rect">
            <a:avLst/>
          </a:prstGeom>
          <a:noFill/>
          <a:ln w="9525">
            <a:noFill/>
            <a:miter lim="800000"/>
            <a:headEnd/>
            <a:tailEnd/>
          </a:ln>
        </p:spPr>
        <p:txBody>
          <a:bodyPr>
            <a:spAutoFit/>
          </a:bodyPr>
          <a:lstStyle/>
          <a:p>
            <a:pPr fontAlgn="base">
              <a:spcBef>
                <a:spcPct val="50000"/>
              </a:spcBef>
              <a:spcAft>
                <a:spcPct val="0"/>
              </a:spcAft>
            </a:pPr>
            <a:r>
              <a:rPr lang="en-GB" sz="2400" dirty="0"/>
              <a:t>Look at the picture of the old woman and think through the questions that follow on the next slide....</a:t>
            </a:r>
          </a:p>
          <a:p>
            <a:pPr fontAlgn="base">
              <a:spcBef>
                <a:spcPct val="50000"/>
              </a:spcBef>
              <a:spcAft>
                <a:spcPct val="0"/>
              </a:spcAft>
            </a:pPr>
            <a:endParaRPr lang="en-GB" sz="2400" dirty="0"/>
          </a:p>
          <a:p>
            <a:pPr fontAlgn="base">
              <a:spcBef>
                <a:spcPct val="50000"/>
              </a:spcBef>
              <a:spcAft>
                <a:spcPct val="0"/>
              </a:spcAft>
            </a:pPr>
            <a:r>
              <a:rPr lang="en-GB" sz="2400" dirty="0"/>
              <a:t>Using the answers you have given, </a:t>
            </a:r>
            <a:r>
              <a:rPr lang="en-GB" sz="2400" b="1" dirty="0"/>
              <a:t>write a description of her, in paragraph form.</a:t>
            </a:r>
          </a:p>
          <a:p>
            <a:pPr fontAlgn="base">
              <a:spcBef>
                <a:spcPct val="50000"/>
              </a:spcBef>
              <a:spcAft>
                <a:spcPct val="0"/>
              </a:spcAft>
            </a:pPr>
            <a:r>
              <a:rPr lang="en-GB" sz="2400" dirty="0"/>
              <a:t> </a:t>
            </a:r>
          </a:p>
        </p:txBody>
      </p:sp>
    </p:spTree>
    <p:extLst>
      <p:ext uri="{BB962C8B-B14F-4D97-AF65-F5344CB8AC3E}">
        <p14:creationId xmlns:p14="http://schemas.microsoft.com/office/powerpoint/2010/main" val="2541321778"/>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3170100" y="561561"/>
            <a:ext cx="8229600" cy="1143000"/>
          </a:xfrm>
        </p:spPr>
        <p:txBody>
          <a:bodyPr/>
          <a:lstStyle/>
          <a:p>
            <a:pPr eaLnBrk="1" hangingPunct="1"/>
            <a:r>
              <a:rPr lang="en-GB" dirty="0" smtClean="0">
                <a:latin typeface="+mn-lt"/>
              </a:rPr>
              <a:t>Give this lady a character</a:t>
            </a:r>
          </a:p>
        </p:txBody>
      </p:sp>
      <p:sp>
        <p:nvSpPr>
          <p:cNvPr id="151555" name="Rectangle 3"/>
          <p:cNvSpPr>
            <a:spLocks noGrp="1" noChangeArrowheads="1"/>
          </p:cNvSpPr>
          <p:nvPr>
            <p:ph idx="1"/>
          </p:nvPr>
        </p:nvSpPr>
        <p:spPr>
          <a:xfrm>
            <a:off x="3170100" y="1658249"/>
            <a:ext cx="8229600" cy="5113337"/>
          </a:xfrm>
          <a:solidFill>
            <a:schemeClr val="accent1"/>
          </a:solidFill>
        </p:spPr>
        <p:txBody>
          <a:bodyPr>
            <a:normAutofit/>
          </a:bodyPr>
          <a:lstStyle/>
          <a:p>
            <a:pPr eaLnBrk="1" hangingPunct="1">
              <a:lnSpc>
                <a:spcPct val="80000"/>
              </a:lnSpc>
            </a:pPr>
            <a:r>
              <a:rPr lang="en-GB" dirty="0" smtClean="0">
                <a:solidFill>
                  <a:schemeClr val="bg1"/>
                </a:solidFill>
              </a:rPr>
              <a:t>Think about these questions:</a:t>
            </a:r>
          </a:p>
          <a:p>
            <a:pPr eaLnBrk="1" hangingPunct="1">
              <a:lnSpc>
                <a:spcPct val="80000"/>
              </a:lnSpc>
            </a:pPr>
            <a:endParaRPr lang="en-GB" dirty="0" smtClean="0">
              <a:solidFill>
                <a:schemeClr val="bg1"/>
              </a:solidFill>
            </a:endParaRPr>
          </a:p>
          <a:p>
            <a:pPr lvl="1" eaLnBrk="1" hangingPunct="1">
              <a:lnSpc>
                <a:spcPct val="80000"/>
              </a:lnSpc>
            </a:pPr>
            <a:r>
              <a:rPr lang="en-GB" sz="2000" dirty="0">
                <a:solidFill>
                  <a:schemeClr val="bg1"/>
                </a:solidFill>
              </a:rPr>
              <a:t>1. Who is this lady?</a:t>
            </a:r>
          </a:p>
          <a:p>
            <a:pPr lvl="1" eaLnBrk="1" hangingPunct="1">
              <a:lnSpc>
                <a:spcPct val="80000"/>
              </a:lnSpc>
            </a:pPr>
            <a:r>
              <a:rPr lang="en-GB" sz="2000" dirty="0">
                <a:solidFill>
                  <a:schemeClr val="bg1"/>
                </a:solidFill>
              </a:rPr>
              <a:t>2. Where does she live?</a:t>
            </a:r>
          </a:p>
          <a:p>
            <a:pPr lvl="4" eaLnBrk="1" hangingPunct="1">
              <a:lnSpc>
                <a:spcPct val="80000"/>
              </a:lnSpc>
            </a:pPr>
            <a:r>
              <a:rPr lang="en-GB" sz="1600" dirty="0">
                <a:solidFill>
                  <a:schemeClr val="bg1"/>
                </a:solidFill>
              </a:rPr>
              <a:t>In the countryside, in the city? Where?</a:t>
            </a:r>
          </a:p>
          <a:p>
            <a:pPr lvl="1" eaLnBrk="1" hangingPunct="1">
              <a:lnSpc>
                <a:spcPct val="80000"/>
              </a:lnSpc>
            </a:pPr>
            <a:r>
              <a:rPr lang="en-GB" sz="2000" dirty="0">
                <a:solidFill>
                  <a:schemeClr val="bg1"/>
                </a:solidFill>
              </a:rPr>
              <a:t>3. What kind of house does she live in?</a:t>
            </a:r>
          </a:p>
          <a:p>
            <a:pPr lvl="4" eaLnBrk="1" hangingPunct="1">
              <a:lnSpc>
                <a:spcPct val="80000"/>
              </a:lnSpc>
            </a:pPr>
            <a:r>
              <a:rPr lang="en-GB" sz="1600" dirty="0">
                <a:solidFill>
                  <a:schemeClr val="bg1"/>
                </a:solidFill>
              </a:rPr>
              <a:t>Is it big, small, old, modern, warm, comfortable, cold?</a:t>
            </a:r>
          </a:p>
          <a:p>
            <a:pPr lvl="1" eaLnBrk="1" hangingPunct="1">
              <a:lnSpc>
                <a:spcPct val="80000"/>
              </a:lnSpc>
            </a:pPr>
            <a:r>
              <a:rPr lang="en-GB" sz="2000" dirty="0">
                <a:solidFill>
                  <a:schemeClr val="bg1"/>
                </a:solidFill>
              </a:rPr>
              <a:t>4. How old is she?</a:t>
            </a:r>
          </a:p>
          <a:p>
            <a:pPr lvl="4" eaLnBrk="1" hangingPunct="1">
              <a:lnSpc>
                <a:spcPct val="80000"/>
              </a:lnSpc>
            </a:pPr>
            <a:r>
              <a:rPr lang="en-GB" sz="1600" dirty="0">
                <a:solidFill>
                  <a:schemeClr val="bg1"/>
                </a:solidFill>
              </a:rPr>
              <a:t>Is she fairly young, old, very old?</a:t>
            </a:r>
          </a:p>
          <a:p>
            <a:pPr lvl="1" eaLnBrk="1" hangingPunct="1">
              <a:lnSpc>
                <a:spcPct val="80000"/>
              </a:lnSpc>
            </a:pPr>
            <a:r>
              <a:rPr lang="en-GB" sz="2000" dirty="0">
                <a:solidFill>
                  <a:schemeClr val="bg1"/>
                </a:solidFill>
              </a:rPr>
              <a:t>5. Has she got any family?</a:t>
            </a:r>
          </a:p>
          <a:p>
            <a:pPr lvl="4" eaLnBrk="1" hangingPunct="1">
              <a:lnSpc>
                <a:spcPct val="80000"/>
              </a:lnSpc>
            </a:pPr>
            <a:r>
              <a:rPr lang="en-GB" sz="1600" dirty="0">
                <a:solidFill>
                  <a:schemeClr val="bg1"/>
                </a:solidFill>
              </a:rPr>
              <a:t>Does she have a husband? Any children? Any grandchildren? Does anyone live with her?</a:t>
            </a:r>
          </a:p>
          <a:p>
            <a:pPr lvl="1" eaLnBrk="1" hangingPunct="1">
              <a:lnSpc>
                <a:spcPct val="80000"/>
              </a:lnSpc>
            </a:pPr>
            <a:r>
              <a:rPr lang="en-GB" sz="2000" dirty="0">
                <a:solidFill>
                  <a:schemeClr val="bg1"/>
                </a:solidFill>
              </a:rPr>
              <a:t>6. Has she got any pets?</a:t>
            </a:r>
          </a:p>
          <a:p>
            <a:pPr lvl="1" eaLnBrk="1" hangingPunct="1">
              <a:lnSpc>
                <a:spcPct val="80000"/>
              </a:lnSpc>
            </a:pPr>
            <a:r>
              <a:rPr lang="en-GB" sz="2000" dirty="0">
                <a:solidFill>
                  <a:schemeClr val="bg1"/>
                </a:solidFill>
              </a:rPr>
              <a:t>7. What does she do all day?</a:t>
            </a:r>
          </a:p>
          <a:p>
            <a:pPr lvl="4" eaLnBrk="1" hangingPunct="1">
              <a:lnSpc>
                <a:spcPct val="80000"/>
              </a:lnSpc>
            </a:pPr>
            <a:r>
              <a:rPr lang="en-GB" sz="1600" dirty="0">
                <a:solidFill>
                  <a:schemeClr val="bg1"/>
                </a:solidFill>
              </a:rPr>
              <a:t>Does she have a job, have any hobbies?</a:t>
            </a:r>
          </a:p>
          <a:p>
            <a:pPr lvl="1" eaLnBrk="1" hangingPunct="1">
              <a:lnSpc>
                <a:spcPct val="80000"/>
              </a:lnSpc>
            </a:pPr>
            <a:r>
              <a:rPr lang="en-GB" sz="2000" dirty="0">
                <a:solidFill>
                  <a:schemeClr val="bg1"/>
                </a:solidFill>
              </a:rPr>
              <a:t>8. What is she thinking about?</a:t>
            </a:r>
          </a:p>
          <a:p>
            <a:pPr lvl="4" eaLnBrk="1" hangingPunct="1">
              <a:lnSpc>
                <a:spcPct val="80000"/>
              </a:lnSpc>
            </a:pPr>
            <a:r>
              <a:rPr lang="en-GB" sz="1600" dirty="0">
                <a:solidFill>
                  <a:schemeClr val="bg1"/>
                </a:solidFill>
              </a:rPr>
              <a:t>Is she happy, sad? Why?</a:t>
            </a:r>
          </a:p>
          <a:p>
            <a:pPr lvl="1" eaLnBrk="1" hangingPunct="1">
              <a:lnSpc>
                <a:spcPct val="80000"/>
              </a:lnSpc>
              <a:buFontTx/>
              <a:buNone/>
            </a:pPr>
            <a:endParaRPr lang="en-GB" dirty="0" smtClean="0">
              <a:latin typeface="Comic Sans MS" pitchFamily="66" charset="0"/>
            </a:endParaRPr>
          </a:p>
        </p:txBody>
      </p:sp>
    </p:spTree>
    <p:extLst>
      <p:ext uri="{BB962C8B-B14F-4D97-AF65-F5344CB8AC3E}">
        <p14:creationId xmlns:p14="http://schemas.microsoft.com/office/powerpoint/2010/main" val="2910075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51555">
                                            <p:txEl>
                                              <p:pRg st="2" end="2"/>
                                            </p:txEl>
                                          </p:spTgt>
                                        </p:tgtEl>
                                        <p:attrNameLst>
                                          <p:attrName>style.visibility</p:attrName>
                                        </p:attrNameLst>
                                      </p:cBhvr>
                                      <p:to>
                                        <p:strVal val="visible"/>
                                      </p:to>
                                    </p:set>
                                    <p:animEffect transition="in" filter="fade">
                                      <p:cBhvr>
                                        <p:cTn id="7" dur="1000"/>
                                        <p:tgtEl>
                                          <p:spTgt spid="151555">
                                            <p:txEl>
                                              <p:pRg st="2" end="2"/>
                                            </p:txEl>
                                          </p:spTgt>
                                        </p:tgtEl>
                                      </p:cBhvr>
                                    </p:animEffect>
                                    <p:anim calcmode="lin" valueType="num">
                                      <p:cBhvr>
                                        <p:cTn id="8" dur="1000" fill="hold"/>
                                        <p:tgtEl>
                                          <p:spTgt spid="151555">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15155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51555">
                                            <p:txEl>
                                              <p:pRg st="3" end="3"/>
                                            </p:txEl>
                                          </p:spTgt>
                                        </p:tgtEl>
                                        <p:attrNameLst>
                                          <p:attrName>style.visibility</p:attrName>
                                        </p:attrNameLst>
                                      </p:cBhvr>
                                      <p:to>
                                        <p:strVal val="visible"/>
                                      </p:to>
                                    </p:set>
                                    <p:animEffect transition="in" filter="fade">
                                      <p:cBhvr>
                                        <p:cTn id="14" dur="1000"/>
                                        <p:tgtEl>
                                          <p:spTgt spid="151555">
                                            <p:txEl>
                                              <p:pRg st="3" end="3"/>
                                            </p:txEl>
                                          </p:spTgt>
                                        </p:tgtEl>
                                      </p:cBhvr>
                                    </p:animEffect>
                                    <p:anim calcmode="lin" valueType="num">
                                      <p:cBhvr>
                                        <p:cTn id="15" dur="1000" fill="hold"/>
                                        <p:tgtEl>
                                          <p:spTgt spid="151555">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15155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51555">
                                            <p:txEl>
                                              <p:pRg st="4" end="4"/>
                                            </p:txEl>
                                          </p:spTgt>
                                        </p:tgtEl>
                                        <p:attrNameLst>
                                          <p:attrName>style.visibility</p:attrName>
                                        </p:attrNameLst>
                                      </p:cBhvr>
                                      <p:to>
                                        <p:strVal val="visible"/>
                                      </p:to>
                                    </p:set>
                                    <p:animEffect transition="in" filter="fade">
                                      <p:cBhvr>
                                        <p:cTn id="21" dur="1000"/>
                                        <p:tgtEl>
                                          <p:spTgt spid="151555">
                                            <p:txEl>
                                              <p:pRg st="4" end="4"/>
                                            </p:txEl>
                                          </p:spTgt>
                                        </p:tgtEl>
                                      </p:cBhvr>
                                    </p:animEffect>
                                    <p:anim calcmode="lin" valueType="num">
                                      <p:cBhvr>
                                        <p:cTn id="22" dur="1000" fill="hold"/>
                                        <p:tgtEl>
                                          <p:spTgt spid="151555">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15155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51555">
                                            <p:txEl>
                                              <p:pRg st="5" end="5"/>
                                            </p:txEl>
                                          </p:spTgt>
                                        </p:tgtEl>
                                        <p:attrNameLst>
                                          <p:attrName>style.visibility</p:attrName>
                                        </p:attrNameLst>
                                      </p:cBhvr>
                                      <p:to>
                                        <p:strVal val="visible"/>
                                      </p:to>
                                    </p:set>
                                    <p:animEffect transition="in" filter="fade">
                                      <p:cBhvr>
                                        <p:cTn id="28" dur="1000"/>
                                        <p:tgtEl>
                                          <p:spTgt spid="151555">
                                            <p:txEl>
                                              <p:pRg st="5" end="5"/>
                                            </p:txEl>
                                          </p:spTgt>
                                        </p:tgtEl>
                                      </p:cBhvr>
                                    </p:animEffect>
                                    <p:anim calcmode="lin" valueType="num">
                                      <p:cBhvr>
                                        <p:cTn id="29" dur="1000" fill="hold"/>
                                        <p:tgtEl>
                                          <p:spTgt spid="151555">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15155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51555">
                                            <p:txEl>
                                              <p:pRg st="6" end="6"/>
                                            </p:txEl>
                                          </p:spTgt>
                                        </p:tgtEl>
                                        <p:attrNameLst>
                                          <p:attrName>style.visibility</p:attrName>
                                        </p:attrNameLst>
                                      </p:cBhvr>
                                      <p:to>
                                        <p:strVal val="visible"/>
                                      </p:to>
                                    </p:set>
                                    <p:animEffect transition="in" filter="fade">
                                      <p:cBhvr>
                                        <p:cTn id="35" dur="1000"/>
                                        <p:tgtEl>
                                          <p:spTgt spid="151555">
                                            <p:txEl>
                                              <p:pRg st="6" end="6"/>
                                            </p:txEl>
                                          </p:spTgt>
                                        </p:tgtEl>
                                      </p:cBhvr>
                                    </p:animEffect>
                                    <p:anim calcmode="lin" valueType="num">
                                      <p:cBhvr>
                                        <p:cTn id="36" dur="1000" fill="hold"/>
                                        <p:tgtEl>
                                          <p:spTgt spid="151555">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15155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51555">
                                            <p:txEl>
                                              <p:pRg st="7" end="7"/>
                                            </p:txEl>
                                          </p:spTgt>
                                        </p:tgtEl>
                                        <p:attrNameLst>
                                          <p:attrName>style.visibility</p:attrName>
                                        </p:attrNameLst>
                                      </p:cBhvr>
                                      <p:to>
                                        <p:strVal val="visible"/>
                                      </p:to>
                                    </p:set>
                                    <p:animEffect transition="in" filter="fade">
                                      <p:cBhvr>
                                        <p:cTn id="42" dur="1000"/>
                                        <p:tgtEl>
                                          <p:spTgt spid="151555">
                                            <p:txEl>
                                              <p:pRg st="7" end="7"/>
                                            </p:txEl>
                                          </p:spTgt>
                                        </p:tgtEl>
                                      </p:cBhvr>
                                    </p:animEffect>
                                    <p:anim calcmode="lin" valueType="num">
                                      <p:cBhvr>
                                        <p:cTn id="43" dur="1000" fill="hold"/>
                                        <p:tgtEl>
                                          <p:spTgt spid="151555">
                                            <p:txEl>
                                              <p:pRg st="7" end="7"/>
                                            </p:txEl>
                                          </p:spTgt>
                                        </p:tgtEl>
                                        <p:attrNameLst>
                                          <p:attrName>ppt_x</p:attrName>
                                        </p:attrNameLst>
                                      </p:cBhvr>
                                      <p:tavLst>
                                        <p:tav tm="0">
                                          <p:val>
                                            <p:strVal val="#ppt_x"/>
                                          </p:val>
                                        </p:tav>
                                        <p:tav tm="100000">
                                          <p:val>
                                            <p:strVal val="#ppt_x"/>
                                          </p:val>
                                        </p:tav>
                                      </p:tavLst>
                                    </p:anim>
                                    <p:anim calcmode="lin" valueType="num">
                                      <p:cBhvr>
                                        <p:cTn id="44" dur="1000" fill="hold"/>
                                        <p:tgtEl>
                                          <p:spTgt spid="151555">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151555">
                                            <p:txEl>
                                              <p:pRg st="8" end="8"/>
                                            </p:txEl>
                                          </p:spTgt>
                                        </p:tgtEl>
                                        <p:attrNameLst>
                                          <p:attrName>style.visibility</p:attrName>
                                        </p:attrNameLst>
                                      </p:cBhvr>
                                      <p:to>
                                        <p:strVal val="visible"/>
                                      </p:to>
                                    </p:set>
                                    <p:animEffect transition="in" filter="fade">
                                      <p:cBhvr>
                                        <p:cTn id="49" dur="1000"/>
                                        <p:tgtEl>
                                          <p:spTgt spid="151555">
                                            <p:txEl>
                                              <p:pRg st="8" end="8"/>
                                            </p:txEl>
                                          </p:spTgt>
                                        </p:tgtEl>
                                      </p:cBhvr>
                                    </p:animEffect>
                                    <p:anim calcmode="lin" valueType="num">
                                      <p:cBhvr>
                                        <p:cTn id="50" dur="1000" fill="hold"/>
                                        <p:tgtEl>
                                          <p:spTgt spid="151555">
                                            <p:txEl>
                                              <p:pRg st="8" end="8"/>
                                            </p:txEl>
                                          </p:spTgt>
                                        </p:tgtEl>
                                        <p:attrNameLst>
                                          <p:attrName>ppt_x</p:attrName>
                                        </p:attrNameLst>
                                      </p:cBhvr>
                                      <p:tavLst>
                                        <p:tav tm="0">
                                          <p:val>
                                            <p:strVal val="#ppt_x"/>
                                          </p:val>
                                        </p:tav>
                                        <p:tav tm="100000">
                                          <p:val>
                                            <p:strVal val="#ppt_x"/>
                                          </p:val>
                                        </p:tav>
                                      </p:tavLst>
                                    </p:anim>
                                    <p:anim calcmode="lin" valueType="num">
                                      <p:cBhvr>
                                        <p:cTn id="51" dur="1000" fill="hold"/>
                                        <p:tgtEl>
                                          <p:spTgt spid="151555">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151555">
                                            <p:txEl>
                                              <p:pRg st="9" end="9"/>
                                            </p:txEl>
                                          </p:spTgt>
                                        </p:tgtEl>
                                        <p:attrNameLst>
                                          <p:attrName>style.visibility</p:attrName>
                                        </p:attrNameLst>
                                      </p:cBhvr>
                                      <p:to>
                                        <p:strVal val="visible"/>
                                      </p:to>
                                    </p:set>
                                    <p:animEffect transition="in" filter="fade">
                                      <p:cBhvr>
                                        <p:cTn id="56" dur="1000"/>
                                        <p:tgtEl>
                                          <p:spTgt spid="151555">
                                            <p:txEl>
                                              <p:pRg st="9" end="9"/>
                                            </p:txEl>
                                          </p:spTgt>
                                        </p:tgtEl>
                                      </p:cBhvr>
                                    </p:animEffect>
                                    <p:anim calcmode="lin" valueType="num">
                                      <p:cBhvr>
                                        <p:cTn id="57" dur="1000" fill="hold"/>
                                        <p:tgtEl>
                                          <p:spTgt spid="151555">
                                            <p:txEl>
                                              <p:pRg st="9" end="9"/>
                                            </p:txEl>
                                          </p:spTgt>
                                        </p:tgtEl>
                                        <p:attrNameLst>
                                          <p:attrName>ppt_x</p:attrName>
                                        </p:attrNameLst>
                                      </p:cBhvr>
                                      <p:tavLst>
                                        <p:tav tm="0">
                                          <p:val>
                                            <p:strVal val="#ppt_x"/>
                                          </p:val>
                                        </p:tav>
                                        <p:tav tm="100000">
                                          <p:val>
                                            <p:strVal val="#ppt_x"/>
                                          </p:val>
                                        </p:tav>
                                      </p:tavLst>
                                    </p:anim>
                                    <p:anim calcmode="lin" valueType="num">
                                      <p:cBhvr>
                                        <p:cTn id="58" dur="1000" fill="hold"/>
                                        <p:tgtEl>
                                          <p:spTgt spid="151555">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151555">
                                            <p:txEl>
                                              <p:pRg st="10" end="10"/>
                                            </p:txEl>
                                          </p:spTgt>
                                        </p:tgtEl>
                                        <p:attrNameLst>
                                          <p:attrName>style.visibility</p:attrName>
                                        </p:attrNameLst>
                                      </p:cBhvr>
                                      <p:to>
                                        <p:strVal val="visible"/>
                                      </p:to>
                                    </p:set>
                                    <p:animEffect transition="in" filter="fade">
                                      <p:cBhvr>
                                        <p:cTn id="63" dur="1000"/>
                                        <p:tgtEl>
                                          <p:spTgt spid="151555">
                                            <p:txEl>
                                              <p:pRg st="10" end="10"/>
                                            </p:txEl>
                                          </p:spTgt>
                                        </p:tgtEl>
                                      </p:cBhvr>
                                    </p:animEffect>
                                    <p:anim calcmode="lin" valueType="num">
                                      <p:cBhvr>
                                        <p:cTn id="64" dur="1000" fill="hold"/>
                                        <p:tgtEl>
                                          <p:spTgt spid="151555">
                                            <p:txEl>
                                              <p:pRg st="10" end="10"/>
                                            </p:txEl>
                                          </p:spTgt>
                                        </p:tgtEl>
                                        <p:attrNameLst>
                                          <p:attrName>ppt_x</p:attrName>
                                        </p:attrNameLst>
                                      </p:cBhvr>
                                      <p:tavLst>
                                        <p:tav tm="0">
                                          <p:val>
                                            <p:strVal val="#ppt_x"/>
                                          </p:val>
                                        </p:tav>
                                        <p:tav tm="100000">
                                          <p:val>
                                            <p:strVal val="#ppt_x"/>
                                          </p:val>
                                        </p:tav>
                                      </p:tavLst>
                                    </p:anim>
                                    <p:anim calcmode="lin" valueType="num">
                                      <p:cBhvr>
                                        <p:cTn id="65" dur="1000" fill="hold"/>
                                        <p:tgtEl>
                                          <p:spTgt spid="151555">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151555">
                                            <p:txEl>
                                              <p:pRg st="11" end="11"/>
                                            </p:txEl>
                                          </p:spTgt>
                                        </p:tgtEl>
                                        <p:attrNameLst>
                                          <p:attrName>style.visibility</p:attrName>
                                        </p:attrNameLst>
                                      </p:cBhvr>
                                      <p:to>
                                        <p:strVal val="visible"/>
                                      </p:to>
                                    </p:set>
                                    <p:animEffect transition="in" filter="fade">
                                      <p:cBhvr>
                                        <p:cTn id="70" dur="1000"/>
                                        <p:tgtEl>
                                          <p:spTgt spid="151555">
                                            <p:txEl>
                                              <p:pRg st="11" end="11"/>
                                            </p:txEl>
                                          </p:spTgt>
                                        </p:tgtEl>
                                      </p:cBhvr>
                                    </p:animEffect>
                                    <p:anim calcmode="lin" valueType="num">
                                      <p:cBhvr>
                                        <p:cTn id="71" dur="1000" fill="hold"/>
                                        <p:tgtEl>
                                          <p:spTgt spid="151555">
                                            <p:txEl>
                                              <p:pRg st="11" end="11"/>
                                            </p:txEl>
                                          </p:spTgt>
                                        </p:tgtEl>
                                        <p:attrNameLst>
                                          <p:attrName>ppt_x</p:attrName>
                                        </p:attrNameLst>
                                      </p:cBhvr>
                                      <p:tavLst>
                                        <p:tav tm="0">
                                          <p:val>
                                            <p:strVal val="#ppt_x"/>
                                          </p:val>
                                        </p:tav>
                                        <p:tav tm="100000">
                                          <p:val>
                                            <p:strVal val="#ppt_x"/>
                                          </p:val>
                                        </p:tav>
                                      </p:tavLst>
                                    </p:anim>
                                    <p:anim calcmode="lin" valueType="num">
                                      <p:cBhvr>
                                        <p:cTn id="72" dur="1000" fill="hold"/>
                                        <p:tgtEl>
                                          <p:spTgt spid="151555">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nodeType="clickEffect">
                                  <p:stCondLst>
                                    <p:cond delay="0"/>
                                  </p:stCondLst>
                                  <p:childTnLst>
                                    <p:set>
                                      <p:cBhvr>
                                        <p:cTn id="76" dur="1" fill="hold">
                                          <p:stCondLst>
                                            <p:cond delay="0"/>
                                          </p:stCondLst>
                                        </p:cTn>
                                        <p:tgtEl>
                                          <p:spTgt spid="151555">
                                            <p:txEl>
                                              <p:pRg st="12" end="12"/>
                                            </p:txEl>
                                          </p:spTgt>
                                        </p:tgtEl>
                                        <p:attrNameLst>
                                          <p:attrName>style.visibility</p:attrName>
                                        </p:attrNameLst>
                                      </p:cBhvr>
                                      <p:to>
                                        <p:strVal val="visible"/>
                                      </p:to>
                                    </p:set>
                                    <p:animEffect transition="in" filter="fade">
                                      <p:cBhvr>
                                        <p:cTn id="77" dur="1000"/>
                                        <p:tgtEl>
                                          <p:spTgt spid="151555">
                                            <p:txEl>
                                              <p:pRg st="12" end="12"/>
                                            </p:txEl>
                                          </p:spTgt>
                                        </p:tgtEl>
                                      </p:cBhvr>
                                    </p:animEffect>
                                    <p:anim calcmode="lin" valueType="num">
                                      <p:cBhvr>
                                        <p:cTn id="78" dur="1000" fill="hold"/>
                                        <p:tgtEl>
                                          <p:spTgt spid="151555">
                                            <p:txEl>
                                              <p:pRg st="12" end="12"/>
                                            </p:txEl>
                                          </p:spTgt>
                                        </p:tgtEl>
                                        <p:attrNameLst>
                                          <p:attrName>ppt_x</p:attrName>
                                        </p:attrNameLst>
                                      </p:cBhvr>
                                      <p:tavLst>
                                        <p:tav tm="0">
                                          <p:val>
                                            <p:strVal val="#ppt_x"/>
                                          </p:val>
                                        </p:tav>
                                        <p:tav tm="100000">
                                          <p:val>
                                            <p:strVal val="#ppt_x"/>
                                          </p:val>
                                        </p:tav>
                                      </p:tavLst>
                                    </p:anim>
                                    <p:anim calcmode="lin" valueType="num">
                                      <p:cBhvr>
                                        <p:cTn id="79" dur="1000" fill="hold"/>
                                        <p:tgtEl>
                                          <p:spTgt spid="151555">
                                            <p:txEl>
                                              <p:pRg st="12" end="12"/>
                                            </p:txEl>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nodeType="clickEffect">
                                  <p:stCondLst>
                                    <p:cond delay="0"/>
                                  </p:stCondLst>
                                  <p:childTnLst>
                                    <p:set>
                                      <p:cBhvr>
                                        <p:cTn id="83" dur="1" fill="hold">
                                          <p:stCondLst>
                                            <p:cond delay="0"/>
                                          </p:stCondLst>
                                        </p:cTn>
                                        <p:tgtEl>
                                          <p:spTgt spid="151555">
                                            <p:txEl>
                                              <p:pRg st="13" end="13"/>
                                            </p:txEl>
                                          </p:spTgt>
                                        </p:tgtEl>
                                        <p:attrNameLst>
                                          <p:attrName>style.visibility</p:attrName>
                                        </p:attrNameLst>
                                      </p:cBhvr>
                                      <p:to>
                                        <p:strVal val="visible"/>
                                      </p:to>
                                    </p:set>
                                    <p:animEffect transition="in" filter="fade">
                                      <p:cBhvr>
                                        <p:cTn id="84" dur="1000"/>
                                        <p:tgtEl>
                                          <p:spTgt spid="151555">
                                            <p:txEl>
                                              <p:pRg st="13" end="13"/>
                                            </p:txEl>
                                          </p:spTgt>
                                        </p:tgtEl>
                                      </p:cBhvr>
                                    </p:animEffect>
                                    <p:anim calcmode="lin" valueType="num">
                                      <p:cBhvr>
                                        <p:cTn id="85" dur="1000" fill="hold"/>
                                        <p:tgtEl>
                                          <p:spTgt spid="151555">
                                            <p:txEl>
                                              <p:pRg st="13" end="13"/>
                                            </p:txEl>
                                          </p:spTgt>
                                        </p:tgtEl>
                                        <p:attrNameLst>
                                          <p:attrName>ppt_x</p:attrName>
                                        </p:attrNameLst>
                                      </p:cBhvr>
                                      <p:tavLst>
                                        <p:tav tm="0">
                                          <p:val>
                                            <p:strVal val="#ppt_x"/>
                                          </p:val>
                                        </p:tav>
                                        <p:tav tm="100000">
                                          <p:val>
                                            <p:strVal val="#ppt_x"/>
                                          </p:val>
                                        </p:tav>
                                      </p:tavLst>
                                    </p:anim>
                                    <p:anim calcmode="lin" valueType="num">
                                      <p:cBhvr>
                                        <p:cTn id="86" dur="1000" fill="hold"/>
                                        <p:tgtEl>
                                          <p:spTgt spid="151555">
                                            <p:txEl>
                                              <p:pRg st="13" end="13"/>
                                            </p:txEl>
                                          </p:spTgt>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nodeType="clickEffect">
                                  <p:stCondLst>
                                    <p:cond delay="0"/>
                                  </p:stCondLst>
                                  <p:childTnLst>
                                    <p:set>
                                      <p:cBhvr>
                                        <p:cTn id="90" dur="1" fill="hold">
                                          <p:stCondLst>
                                            <p:cond delay="0"/>
                                          </p:stCondLst>
                                        </p:cTn>
                                        <p:tgtEl>
                                          <p:spTgt spid="151555">
                                            <p:txEl>
                                              <p:pRg st="14" end="14"/>
                                            </p:txEl>
                                          </p:spTgt>
                                        </p:tgtEl>
                                        <p:attrNameLst>
                                          <p:attrName>style.visibility</p:attrName>
                                        </p:attrNameLst>
                                      </p:cBhvr>
                                      <p:to>
                                        <p:strVal val="visible"/>
                                      </p:to>
                                    </p:set>
                                    <p:animEffect transition="in" filter="fade">
                                      <p:cBhvr>
                                        <p:cTn id="91" dur="1000"/>
                                        <p:tgtEl>
                                          <p:spTgt spid="151555">
                                            <p:txEl>
                                              <p:pRg st="14" end="14"/>
                                            </p:txEl>
                                          </p:spTgt>
                                        </p:tgtEl>
                                      </p:cBhvr>
                                    </p:animEffect>
                                    <p:anim calcmode="lin" valueType="num">
                                      <p:cBhvr>
                                        <p:cTn id="92" dur="1000" fill="hold"/>
                                        <p:tgtEl>
                                          <p:spTgt spid="151555">
                                            <p:txEl>
                                              <p:pRg st="14" end="14"/>
                                            </p:txEl>
                                          </p:spTgt>
                                        </p:tgtEl>
                                        <p:attrNameLst>
                                          <p:attrName>ppt_x</p:attrName>
                                        </p:attrNameLst>
                                      </p:cBhvr>
                                      <p:tavLst>
                                        <p:tav tm="0">
                                          <p:val>
                                            <p:strVal val="#ppt_x"/>
                                          </p:val>
                                        </p:tav>
                                        <p:tav tm="100000">
                                          <p:val>
                                            <p:strVal val="#ppt_x"/>
                                          </p:val>
                                        </p:tav>
                                      </p:tavLst>
                                    </p:anim>
                                    <p:anim calcmode="lin" valueType="num">
                                      <p:cBhvr>
                                        <p:cTn id="93" dur="1000" fill="hold"/>
                                        <p:tgtEl>
                                          <p:spTgt spid="151555">
                                            <p:txEl>
                                              <p:pRg st="14" end="14"/>
                                            </p:txEl>
                                          </p:spTgt>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42" presetClass="entr" presetSubtype="0" fill="hold" nodeType="clickEffect">
                                  <p:stCondLst>
                                    <p:cond delay="0"/>
                                  </p:stCondLst>
                                  <p:childTnLst>
                                    <p:set>
                                      <p:cBhvr>
                                        <p:cTn id="97" dur="1" fill="hold">
                                          <p:stCondLst>
                                            <p:cond delay="0"/>
                                          </p:stCondLst>
                                        </p:cTn>
                                        <p:tgtEl>
                                          <p:spTgt spid="151555">
                                            <p:txEl>
                                              <p:pRg st="15" end="15"/>
                                            </p:txEl>
                                          </p:spTgt>
                                        </p:tgtEl>
                                        <p:attrNameLst>
                                          <p:attrName>style.visibility</p:attrName>
                                        </p:attrNameLst>
                                      </p:cBhvr>
                                      <p:to>
                                        <p:strVal val="visible"/>
                                      </p:to>
                                    </p:set>
                                    <p:animEffect transition="in" filter="fade">
                                      <p:cBhvr>
                                        <p:cTn id="98" dur="1000"/>
                                        <p:tgtEl>
                                          <p:spTgt spid="151555">
                                            <p:txEl>
                                              <p:pRg st="15" end="15"/>
                                            </p:txEl>
                                          </p:spTgt>
                                        </p:tgtEl>
                                      </p:cBhvr>
                                    </p:animEffect>
                                    <p:anim calcmode="lin" valueType="num">
                                      <p:cBhvr>
                                        <p:cTn id="99" dur="1000" fill="hold"/>
                                        <p:tgtEl>
                                          <p:spTgt spid="151555">
                                            <p:txEl>
                                              <p:pRg st="15" end="15"/>
                                            </p:txEl>
                                          </p:spTgt>
                                        </p:tgtEl>
                                        <p:attrNameLst>
                                          <p:attrName>ppt_x</p:attrName>
                                        </p:attrNameLst>
                                      </p:cBhvr>
                                      <p:tavLst>
                                        <p:tav tm="0">
                                          <p:val>
                                            <p:strVal val="#ppt_x"/>
                                          </p:val>
                                        </p:tav>
                                        <p:tav tm="100000">
                                          <p:val>
                                            <p:strVal val="#ppt_x"/>
                                          </p:val>
                                        </p:tav>
                                      </p:tavLst>
                                    </p:anim>
                                    <p:anim calcmode="lin" valueType="num">
                                      <p:cBhvr>
                                        <p:cTn id="100" dur="1000" fill="hold"/>
                                        <p:tgtEl>
                                          <p:spTgt spid="151555">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283266" y="568345"/>
            <a:ext cx="11421006" cy="1560716"/>
          </a:xfrm>
        </p:spPr>
        <p:txBody>
          <a:bodyPr>
            <a:normAutofit fontScale="90000"/>
          </a:bodyPr>
          <a:lstStyle/>
          <a:p>
            <a:r>
              <a:rPr lang="en-GB" dirty="0"/>
              <a:t>Here is what one student wrote about the old woman, using the image and answering the questions</a:t>
            </a:r>
            <a:r>
              <a:rPr lang="en-GB" dirty="0" smtClean="0"/>
              <a:t>...</a:t>
            </a:r>
            <a:r>
              <a:rPr lang="en-GB" dirty="0"/>
              <a:t/>
            </a:r>
            <a:br>
              <a:rPr lang="en-GB" dirty="0"/>
            </a:br>
            <a:endParaRPr lang="en-US" dirty="0" smtClean="0"/>
          </a:p>
        </p:txBody>
      </p:sp>
      <p:sp>
        <p:nvSpPr>
          <p:cNvPr id="13315" name="Content Placeholder 2"/>
          <p:cNvSpPr>
            <a:spLocks noGrp="1"/>
          </p:cNvSpPr>
          <p:nvPr>
            <p:ph idx="1"/>
          </p:nvPr>
        </p:nvSpPr>
        <p:spPr/>
        <p:txBody>
          <a:bodyPr>
            <a:normAutofit fontScale="92500" lnSpcReduction="10000"/>
          </a:bodyPr>
          <a:lstStyle/>
          <a:p>
            <a:pPr marL="0" indent="0" fontAlgn="base">
              <a:spcBef>
                <a:spcPct val="50000"/>
              </a:spcBef>
              <a:spcAft>
                <a:spcPct val="0"/>
              </a:spcAft>
              <a:buNone/>
            </a:pPr>
            <a:r>
              <a:rPr lang="en-GB" i="1" dirty="0">
                <a:solidFill>
                  <a:srgbClr val="000000"/>
                </a:solidFill>
                <a:cs typeface="Arial" charset="0"/>
              </a:rPr>
              <a:t>She was a feisty old girl, that Eve, who most describe as old in looks but definitely not in mind. She used to write children's novels, though that has stopped. Her house is large and muggy, and is prowled through by her cat, Gabriel. The only person who’s allowed to stroke Gabriel's soft, fluffy fur is the old woman. They have a peculiar relationship, him and her. </a:t>
            </a:r>
          </a:p>
          <a:p>
            <a:pPr marL="0" indent="0" fontAlgn="base">
              <a:spcBef>
                <a:spcPct val="50000"/>
              </a:spcBef>
              <a:spcAft>
                <a:spcPct val="0"/>
              </a:spcAft>
              <a:buNone/>
            </a:pPr>
            <a:r>
              <a:rPr lang="en-GB" i="1" dirty="0">
                <a:solidFill>
                  <a:srgbClr val="000000"/>
                </a:solidFill>
                <a:cs typeface="Arial" charset="0"/>
              </a:rPr>
              <a:t>Eve lived with her husband in her big mansion on the edge of the city of Durham. Her house looked over the fresh green hills and every morning she would hear the birds twittering in the trees in her large, tidy garden full of sweet smells from the hundreds of flowers she kept there. </a:t>
            </a:r>
          </a:p>
          <a:p>
            <a:pPr marL="0" indent="0" fontAlgn="base">
              <a:spcBef>
                <a:spcPct val="50000"/>
              </a:spcBef>
              <a:spcAft>
                <a:spcPct val="0"/>
              </a:spcAft>
              <a:buNone/>
            </a:pPr>
            <a:r>
              <a:rPr lang="en-GB" i="1" dirty="0">
                <a:solidFill>
                  <a:srgbClr val="000000"/>
                </a:solidFill>
                <a:cs typeface="Arial" charset="0"/>
              </a:rPr>
              <a:t>Eve would often sit in her conservatory and gaze out of the window thinking of new stories, wishing she could start writing again.... </a:t>
            </a:r>
          </a:p>
          <a:p>
            <a:endParaRPr lang="en-GB" dirty="0" smtClean="0"/>
          </a:p>
        </p:txBody>
      </p:sp>
    </p:spTree>
    <p:extLst>
      <p:ext uri="{BB962C8B-B14F-4D97-AF65-F5344CB8AC3E}">
        <p14:creationId xmlns:p14="http://schemas.microsoft.com/office/powerpoint/2010/main" val="22452301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10 minute writing task based on My Last Duchess.</a:t>
            </a:r>
            <a:endParaRPr lang="en-GB" dirty="0"/>
          </a:p>
        </p:txBody>
      </p:sp>
      <p:sp>
        <p:nvSpPr>
          <p:cNvPr id="3" name="Content Placeholder 2"/>
          <p:cNvSpPr>
            <a:spLocks noGrp="1"/>
          </p:cNvSpPr>
          <p:nvPr>
            <p:ph idx="1"/>
          </p:nvPr>
        </p:nvSpPr>
        <p:spPr>
          <a:xfrm>
            <a:off x="2933700" y="2438400"/>
            <a:ext cx="8770571" cy="4285422"/>
          </a:xfrm>
        </p:spPr>
        <p:txBody>
          <a:bodyPr>
            <a:normAutofit fontScale="92500"/>
          </a:bodyPr>
          <a:lstStyle/>
          <a:p>
            <a:r>
              <a:rPr lang="en-GB" dirty="0" smtClean="0"/>
              <a:t>Consider this prompt, then write for </a:t>
            </a:r>
            <a:r>
              <a:rPr lang="en-GB" b="1" dirty="0" smtClean="0"/>
              <a:t>10</a:t>
            </a:r>
            <a:r>
              <a:rPr lang="en-GB" dirty="0" smtClean="0"/>
              <a:t> minutes – no title:</a:t>
            </a:r>
          </a:p>
          <a:p>
            <a:pPr marL="0" indent="0">
              <a:buNone/>
            </a:pPr>
            <a:r>
              <a:rPr lang="en-US" altLang="en-US" i="1" dirty="0">
                <a:latin typeface="Helvetica" panose="020B0604020202020204" pitchFamily="34" charset="0"/>
              </a:rPr>
              <a:t>I gave commands;        </a:t>
            </a:r>
          </a:p>
          <a:p>
            <a:pPr marL="0" indent="0">
              <a:buNone/>
            </a:pPr>
            <a:r>
              <a:rPr lang="en-US" altLang="en-US" i="1" dirty="0">
                <a:latin typeface="Helvetica" panose="020B0604020202020204" pitchFamily="34" charset="0"/>
              </a:rPr>
              <a:t>Then all smiles stopped together. There she stands        </a:t>
            </a:r>
          </a:p>
          <a:p>
            <a:pPr marL="0" indent="0">
              <a:buNone/>
            </a:pPr>
            <a:r>
              <a:rPr lang="en-US" altLang="en-US" i="1" dirty="0">
                <a:latin typeface="Helvetica" panose="020B0604020202020204" pitchFamily="34" charset="0"/>
              </a:rPr>
              <a:t>As if alive. </a:t>
            </a:r>
            <a:endParaRPr lang="en-US" altLang="en-US" i="1" dirty="0" smtClean="0">
              <a:latin typeface="Helvetica" panose="020B0604020202020204" pitchFamily="34" charset="0"/>
            </a:endParaRPr>
          </a:p>
          <a:p>
            <a:pPr marL="0" indent="0">
              <a:buNone/>
            </a:pPr>
            <a:endParaRPr lang="en-US" altLang="en-US" i="1" dirty="0">
              <a:latin typeface="Helvetica" panose="020B0604020202020204" pitchFamily="34" charset="0"/>
            </a:endParaRPr>
          </a:p>
          <a:p>
            <a:endParaRPr lang="en-GB" dirty="0" smtClean="0"/>
          </a:p>
          <a:p>
            <a:endParaRPr lang="en-GB" dirty="0"/>
          </a:p>
          <a:p>
            <a:r>
              <a:rPr lang="en-GB" dirty="0" smtClean="0"/>
              <a:t>What does the image suggest about power, love, possession, masculinity, position and attitudes to women.</a:t>
            </a:r>
            <a:endParaRPr lang="en-GB" dirty="0"/>
          </a:p>
        </p:txBody>
      </p:sp>
      <p:pic>
        <p:nvPicPr>
          <p:cNvPr id="4" name="Picture 3"/>
          <p:cNvPicPr>
            <a:picLocks noChangeAspect="1"/>
          </p:cNvPicPr>
          <p:nvPr/>
        </p:nvPicPr>
        <p:blipFill>
          <a:blip r:embed="rId2"/>
          <a:stretch>
            <a:fillRect/>
          </a:stretch>
        </p:blipFill>
        <p:spPr>
          <a:xfrm>
            <a:off x="4841186" y="3901109"/>
            <a:ext cx="2857500" cy="1600200"/>
          </a:xfrm>
          <a:prstGeom prst="rect">
            <a:avLst/>
          </a:prstGeom>
        </p:spPr>
      </p:pic>
    </p:spTree>
    <p:extLst>
      <p:ext uri="{BB962C8B-B14F-4D97-AF65-F5344CB8AC3E}">
        <p14:creationId xmlns:p14="http://schemas.microsoft.com/office/powerpoint/2010/main" val="4216705011"/>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4"/>
          <p:cNvSpPr>
            <a:spLocks noGrp="1"/>
          </p:cNvSpPr>
          <p:nvPr>
            <p:ph type="title"/>
          </p:nvPr>
        </p:nvSpPr>
        <p:spPr/>
        <p:txBody>
          <a:bodyPr>
            <a:normAutofit fontScale="90000"/>
          </a:bodyPr>
          <a:lstStyle/>
          <a:p>
            <a:r>
              <a:rPr lang="en-GB" dirty="0"/>
              <a:t>After hearing that story, take a look at your own, and consider....</a:t>
            </a:r>
            <a:br>
              <a:rPr lang="en-GB" dirty="0"/>
            </a:br>
            <a:endParaRPr lang="en-US" dirty="0" smtClean="0"/>
          </a:p>
        </p:txBody>
      </p:sp>
      <p:sp>
        <p:nvSpPr>
          <p:cNvPr id="14339" name="Content Placeholder 5"/>
          <p:cNvSpPr>
            <a:spLocks noGrp="1"/>
          </p:cNvSpPr>
          <p:nvPr>
            <p:ph idx="1"/>
          </p:nvPr>
        </p:nvSpPr>
        <p:spPr/>
        <p:txBody>
          <a:bodyPr/>
          <a:lstStyle/>
          <a:p>
            <a:pPr marL="0" indent="0">
              <a:buNone/>
            </a:pPr>
            <a:r>
              <a:rPr lang="en-GB" dirty="0" smtClean="0"/>
              <a:t>Have you:</a:t>
            </a:r>
            <a:endParaRPr lang="en-GB" dirty="0"/>
          </a:p>
          <a:p>
            <a:pPr marL="609600" indent="-609600">
              <a:buFontTx/>
              <a:buAutoNum type="arabicPeriod"/>
            </a:pPr>
            <a:r>
              <a:rPr lang="en-GB" dirty="0" smtClean="0"/>
              <a:t>Used </a:t>
            </a:r>
            <a:r>
              <a:rPr lang="en-GB" dirty="0"/>
              <a:t>varied sentences?</a:t>
            </a:r>
          </a:p>
          <a:p>
            <a:pPr marL="609600" indent="-609600">
              <a:buFontTx/>
              <a:buAutoNum type="arabicPeriod"/>
            </a:pPr>
            <a:r>
              <a:rPr lang="en-GB" dirty="0"/>
              <a:t>Used accurate punctuation, spelling and clear paragraphs?</a:t>
            </a:r>
          </a:p>
          <a:p>
            <a:pPr marL="609600" indent="-609600">
              <a:buFontTx/>
              <a:buAutoNum type="arabicPeriod"/>
            </a:pPr>
            <a:r>
              <a:rPr lang="en-GB" dirty="0"/>
              <a:t>Developed your character?</a:t>
            </a:r>
          </a:p>
          <a:p>
            <a:pPr marL="609600" indent="-609600">
              <a:buFontTx/>
              <a:buAutoNum type="arabicPeriod"/>
            </a:pPr>
            <a:r>
              <a:rPr lang="en-GB" dirty="0"/>
              <a:t>Described effectively using literary devices?</a:t>
            </a:r>
          </a:p>
          <a:p>
            <a:pPr marL="609600" indent="-609600">
              <a:buFontTx/>
              <a:buAutoNum type="arabicPeriod"/>
            </a:pPr>
            <a:r>
              <a:rPr lang="en-GB" dirty="0"/>
              <a:t>Maintained an appropriate tone throughout</a:t>
            </a:r>
            <a:r>
              <a:rPr lang="en-GB" dirty="0" smtClean="0"/>
              <a:t>?</a:t>
            </a:r>
          </a:p>
          <a:p>
            <a:pPr marL="0" indent="0">
              <a:buNone/>
            </a:pPr>
            <a:r>
              <a:rPr lang="en-GB" dirty="0" smtClean="0"/>
              <a:t>Score your paragraph out of 5.</a:t>
            </a:r>
            <a:endParaRPr lang="en-GB" dirty="0"/>
          </a:p>
          <a:p>
            <a:endParaRPr lang="en-GB" dirty="0" smtClean="0"/>
          </a:p>
        </p:txBody>
      </p:sp>
    </p:spTree>
    <p:extLst>
      <p:ext uri="{BB962C8B-B14F-4D97-AF65-F5344CB8AC3E}">
        <p14:creationId xmlns:p14="http://schemas.microsoft.com/office/powerpoint/2010/main" val="2567107575"/>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Settings</a:t>
            </a:r>
            <a:endParaRPr lang="en-GB" dirty="0"/>
          </a:p>
        </p:txBody>
      </p:sp>
      <p:sp>
        <p:nvSpPr>
          <p:cNvPr id="3" name="Subtitle 2"/>
          <p:cNvSpPr>
            <a:spLocks noGrp="1"/>
          </p:cNvSpPr>
          <p:nvPr>
            <p:ph type="subTitle" idx="1"/>
          </p:nvPr>
        </p:nvSpPr>
        <p:spPr/>
        <p:txBody>
          <a:bodyPr/>
          <a:lstStyle/>
          <a:p>
            <a:fld id="{D0E8BCC4-0434-45F2-83FD-02CC37897EC4}" type="datetime2">
              <a:rPr lang="en-GB" smtClean="0"/>
              <a:t>Wednesday, 01 May 2019</a:t>
            </a:fld>
            <a:endParaRPr lang="en-GB" dirty="0"/>
          </a:p>
        </p:txBody>
      </p:sp>
    </p:spTree>
    <p:extLst>
      <p:ext uri="{BB962C8B-B14F-4D97-AF65-F5344CB8AC3E}">
        <p14:creationId xmlns:p14="http://schemas.microsoft.com/office/powerpoint/2010/main" val="2307070161"/>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IMG_0002"/>
          <p:cNvPicPr>
            <a:picLocks noChangeAspect="1" noChangeArrowheads="1"/>
          </p:cNvPicPr>
          <p:nvPr/>
        </p:nvPicPr>
        <p:blipFill>
          <a:blip r:embed="rId2" cstate="print"/>
          <a:srcRect l="55426" r="4256" b="17130"/>
          <a:stretch>
            <a:fillRect/>
          </a:stretch>
        </p:blipFill>
        <p:spPr bwMode="auto">
          <a:xfrm>
            <a:off x="3503613" y="0"/>
            <a:ext cx="4716462" cy="6858000"/>
          </a:xfrm>
          <a:prstGeom prst="rect">
            <a:avLst/>
          </a:prstGeom>
          <a:noFill/>
        </p:spPr>
      </p:pic>
      <p:cxnSp>
        <p:nvCxnSpPr>
          <p:cNvPr id="3" name="Straight Connector 2"/>
          <p:cNvCxnSpPr/>
          <p:nvPr/>
        </p:nvCxnSpPr>
        <p:spPr>
          <a:xfrm>
            <a:off x="5591944" y="1412776"/>
            <a:ext cx="504056" cy="0"/>
          </a:xfrm>
          <a:prstGeom prst="line">
            <a:avLst/>
          </a:prstGeom>
          <a:ln w="254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flipV="1">
            <a:off x="5861844" y="836712"/>
            <a:ext cx="1170260" cy="4320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7176120" y="188641"/>
            <a:ext cx="1656184" cy="461665"/>
          </a:xfrm>
          <a:prstGeom prst="rect">
            <a:avLst/>
          </a:prstGeom>
          <a:solidFill>
            <a:schemeClr val="accent3">
              <a:lumMod val="20000"/>
              <a:lumOff val="80000"/>
            </a:schemeClr>
          </a:solidFill>
        </p:spPr>
        <p:txBody>
          <a:bodyPr wrap="square" rtlCol="0">
            <a:spAutoFit/>
          </a:bodyPr>
          <a:lstStyle/>
          <a:p>
            <a:r>
              <a:rPr lang="en-GB" sz="1200" dirty="0">
                <a:solidFill>
                  <a:prstClr val="black"/>
                </a:solidFill>
              </a:rPr>
              <a:t>A place in California. Why is this significant?</a:t>
            </a:r>
          </a:p>
        </p:txBody>
      </p:sp>
      <p:cxnSp>
        <p:nvCxnSpPr>
          <p:cNvPr id="8" name="Straight Connector 7"/>
          <p:cNvCxnSpPr/>
          <p:nvPr/>
        </p:nvCxnSpPr>
        <p:spPr>
          <a:xfrm>
            <a:off x="4799856" y="4581128"/>
            <a:ext cx="504056" cy="0"/>
          </a:xfrm>
          <a:prstGeom prst="line">
            <a:avLst/>
          </a:prstGeom>
          <a:ln w="254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3857085" y="4581128"/>
            <a:ext cx="11948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798301" y="4350296"/>
            <a:ext cx="1656184" cy="276999"/>
          </a:xfrm>
          <a:prstGeom prst="rect">
            <a:avLst/>
          </a:prstGeom>
          <a:noFill/>
        </p:spPr>
        <p:txBody>
          <a:bodyPr wrap="square" rtlCol="0">
            <a:spAutoFit/>
          </a:bodyPr>
          <a:lstStyle/>
          <a:p>
            <a:r>
              <a:rPr lang="en-GB" sz="1200" dirty="0">
                <a:solidFill>
                  <a:prstClr val="black"/>
                </a:solidFill>
              </a:rPr>
              <a:t>Short for racoons</a:t>
            </a:r>
          </a:p>
        </p:txBody>
      </p:sp>
      <p:sp>
        <p:nvSpPr>
          <p:cNvPr id="11" name="TextBox 10"/>
          <p:cNvSpPr txBox="1"/>
          <p:nvPr/>
        </p:nvSpPr>
        <p:spPr>
          <a:xfrm>
            <a:off x="8349927" y="1067255"/>
            <a:ext cx="1656184" cy="461665"/>
          </a:xfrm>
          <a:prstGeom prst="rect">
            <a:avLst/>
          </a:prstGeom>
          <a:solidFill>
            <a:schemeClr val="accent3">
              <a:lumMod val="20000"/>
              <a:lumOff val="80000"/>
            </a:schemeClr>
          </a:solidFill>
        </p:spPr>
        <p:txBody>
          <a:bodyPr wrap="square" rtlCol="0">
            <a:spAutoFit/>
          </a:bodyPr>
          <a:lstStyle/>
          <a:p>
            <a:r>
              <a:rPr lang="en-GB" sz="1200" dirty="0">
                <a:solidFill>
                  <a:prstClr val="black"/>
                </a:solidFill>
              </a:rPr>
              <a:t>What impression do  we get of the river? </a:t>
            </a:r>
          </a:p>
        </p:txBody>
      </p:sp>
      <p:cxnSp>
        <p:nvCxnSpPr>
          <p:cNvPr id="12" name="Straight Connector 11"/>
          <p:cNvCxnSpPr/>
          <p:nvPr/>
        </p:nvCxnSpPr>
        <p:spPr>
          <a:xfrm flipV="1">
            <a:off x="6617022" y="1628801"/>
            <a:ext cx="1315182" cy="436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7536160" y="1268760"/>
            <a:ext cx="792088" cy="36004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4142265" y="1916833"/>
            <a:ext cx="1315182" cy="436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6676447" y="1887885"/>
            <a:ext cx="1315182" cy="436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1703513" y="836713"/>
            <a:ext cx="1800101" cy="2585323"/>
          </a:xfrm>
          <a:prstGeom prst="rect">
            <a:avLst/>
          </a:prstGeom>
          <a:solidFill>
            <a:schemeClr val="accent6">
              <a:lumMod val="40000"/>
              <a:lumOff val="60000"/>
            </a:schemeClr>
          </a:solidFill>
          <a:ln>
            <a:solidFill>
              <a:schemeClr val="accent1"/>
            </a:solidFill>
          </a:ln>
        </p:spPr>
        <p:txBody>
          <a:bodyPr wrap="square" rtlCol="0">
            <a:spAutoFit/>
          </a:bodyPr>
          <a:lstStyle/>
          <a:p>
            <a:r>
              <a:rPr lang="en-GB" b="1" u="sng" dirty="0">
                <a:solidFill>
                  <a:srgbClr val="00B050"/>
                </a:solidFill>
              </a:rPr>
              <a:t>Extension:</a:t>
            </a:r>
          </a:p>
          <a:p>
            <a:endParaRPr lang="en-GB" b="1" u="sng" dirty="0">
              <a:solidFill>
                <a:prstClr val="black"/>
              </a:solidFill>
            </a:endParaRPr>
          </a:p>
          <a:p>
            <a:r>
              <a:rPr lang="en-GB" b="1" i="1" dirty="0">
                <a:solidFill>
                  <a:prstClr val="black"/>
                </a:solidFill>
              </a:rPr>
              <a:t>Structure Hint:</a:t>
            </a:r>
          </a:p>
          <a:p>
            <a:r>
              <a:rPr lang="en-GB" b="1" dirty="0">
                <a:solidFill>
                  <a:prstClr val="black"/>
                </a:solidFill>
              </a:rPr>
              <a:t>What tense is this opening in and why?</a:t>
            </a:r>
          </a:p>
          <a:p>
            <a:r>
              <a:rPr lang="en-GB" b="1" dirty="0">
                <a:solidFill>
                  <a:prstClr val="black"/>
                </a:solidFill>
              </a:rPr>
              <a:t>What impression is Steinbeck trying to give us?</a:t>
            </a:r>
          </a:p>
        </p:txBody>
      </p:sp>
      <p:sp>
        <p:nvSpPr>
          <p:cNvPr id="25" name="Content Placeholder 2"/>
          <p:cNvSpPr txBox="1">
            <a:spLocks/>
          </p:cNvSpPr>
          <p:nvPr/>
        </p:nvSpPr>
        <p:spPr>
          <a:xfrm>
            <a:off x="8472264" y="4808910"/>
            <a:ext cx="2215311" cy="2049091"/>
          </a:xfrm>
          <a:prstGeom prst="rect">
            <a:avLst/>
          </a:prstGeom>
          <a:solidFill>
            <a:schemeClr val="accent3">
              <a:lumMod val="20000"/>
              <a:lumOff val="80000"/>
            </a:schemeClr>
          </a:solidFill>
        </p:spPr>
        <p:txBody>
          <a:bodyPr vert="horz" lIns="91440" tIns="45720" rIns="91440" bIns="45720" rtlCol="0">
            <a:normAutofit fontScale="85000" lnSpcReduction="1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GB" sz="2000" dirty="0">
                <a:solidFill>
                  <a:srgbClr val="7030A0"/>
                </a:solidFill>
              </a:rPr>
              <a:t>Task Reminder:</a:t>
            </a:r>
          </a:p>
          <a:p>
            <a:endParaRPr lang="en-GB" sz="2000" dirty="0">
              <a:solidFill>
                <a:prstClr val="black"/>
              </a:solidFill>
            </a:endParaRPr>
          </a:p>
          <a:p>
            <a:r>
              <a:rPr lang="en-GB" sz="2000" dirty="0">
                <a:solidFill>
                  <a:prstClr val="black"/>
                </a:solidFill>
              </a:rPr>
              <a:t>Annotate the extract by underlining the key words and explaining what effect they give.</a:t>
            </a:r>
          </a:p>
          <a:p>
            <a:r>
              <a:rPr lang="en-GB" sz="2000" dirty="0">
                <a:solidFill>
                  <a:prstClr val="black"/>
                </a:solidFill>
              </a:rPr>
              <a:t>You have 5 minutes.</a:t>
            </a:r>
          </a:p>
        </p:txBody>
      </p:sp>
    </p:spTree>
    <p:extLst>
      <p:ext uri="{BB962C8B-B14F-4D97-AF65-F5344CB8AC3E}">
        <p14:creationId xmlns:p14="http://schemas.microsoft.com/office/powerpoint/2010/main" val="2216589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25"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53409" y="327692"/>
            <a:ext cx="8229600" cy="1348365"/>
          </a:xfrm>
          <a:solidFill>
            <a:schemeClr val="bg1"/>
          </a:solidFill>
        </p:spPr>
        <p:txBody>
          <a:bodyPr>
            <a:normAutofit fontScale="90000"/>
          </a:bodyPr>
          <a:lstStyle/>
          <a:p>
            <a:r>
              <a:rPr lang="en-GB" sz="3600" b="1" dirty="0">
                <a:solidFill>
                  <a:srgbClr val="0070C0"/>
                </a:solidFill>
              </a:rPr>
              <a:t>Build on your skills</a:t>
            </a:r>
            <a:r>
              <a:rPr lang="en-GB" sz="3600" dirty="0">
                <a:solidFill>
                  <a:srgbClr val="0070C0"/>
                </a:solidFill>
              </a:rPr>
              <a:t>: </a:t>
            </a:r>
            <a:r>
              <a:rPr lang="en-GB" sz="3600" dirty="0"/>
              <a:t>For each of the following statements write a descriptive sentence that </a:t>
            </a:r>
            <a:r>
              <a:rPr lang="en-GB" sz="3600" dirty="0" smtClean="0"/>
              <a:t>SHOWS </a:t>
            </a:r>
            <a:r>
              <a:rPr lang="en-GB" sz="3600" dirty="0"/>
              <a:t>not TELLS</a:t>
            </a:r>
          </a:p>
        </p:txBody>
      </p:sp>
      <p:sp>
        <p:nvSpPr>
          <p:cNvPr id="3" name="Content Placeholder 2"/>
          <p:cNvSpPr>
            <a:spLocks noGrp="1"/>
          </p:cNvSpPr>
          <p:nvPr>
            <p:ph idx="1"/>
          </p:nvPr>
        </p:nvSpPr>
        <p:spPr>
          <a:xfrm>
            <a:off x="3962400" y="2225047"/>
            <a:ext cx="8229600" cy="4525963"/>
          </a:xfrm>
          <a:solidFill>
            <a:schemeClr val="bg1"/>
          </a:solidFill>
        </p:spPr>
        <p:txBody>
          <a:bodyPr/>
          <a:lstStyle/>
          <a:p>
            <a:pPr marL="0" indent="0">
              <a:buNone/>
            </a:pPr>
            <a:r>
              <a:rPr lang="en-GB" dirty="0" smtClean="0"/>
              <a:t>For example: </a:t>
            </a:r>
            <a:r>
              <a:rPr lang="en-GB" b="1" dirty="0" smtClean="0"/>
              <a:t>It had been raining heavily.</a:t>
            </a:r>
          </a:p>
          <a:p>
            <a:pPr marL="457200" lvl="1" indent="0">
              <a:buNone/>
            </a:pPr>
            <a:r>
              <a:rPr lang="en-GB" i="1" dirty="0" smtClean="0"/>
              <a:t>                  </a:t>
            </a:r>
            <a:r>
              <a:rPr lang="en-GB" i="1" dirty="0" smtClean="0">
                <a:sym typeface="Wingdings" panose="05000000000000000000" pitchFamily="2" charset="2"/>
              </a:rPr>
              <a:t> </a:t>
            </a:r>
            <a:r>
              <a:rPr lang="en-GB" i="1" dirty="0" smtClean="0">
                <a:solidFill>
                  <a:srgbClr val="0070C0"/>
                </a:solidFill>
              </a:rPr>
              <a:t>Deep puddles covered the path.</a:t>
            </a:r>
          </a:p>
          <a:p>
            <a:r>
              <a:rPr lang="en-GB" b="1" i="1" dirty="0" smtClean="0"/>
              <a:t>It was a very windy night.</a:t>
            </a:r>
          </a:p>
          <a:p>
            <a:r>
              <a:rPr lang="en-GB" b="1" i="1" dirty="0" smtClean="0"/>
              <a:t>There was rain.</a:t>
            </a:r>
          </a:p>
          <a:p>
            <a:r>
              <a:rPr lang="en-GB" b="1" i="1" dirty="0" smtClean="0"/>
              <a:t>He was nervous.</a:t>
            </a:r>
          </a:p>
          <a:p>
            <a:r>
              <a:rPr lang="en-GB" b="1" i="1" dirty="0" smtClean="0"/>
              <a:t>She was loud.</a:t>
            </a:r>
          </a:p>
          <a:p>
            <a:r>
              <a:rPr lang="en-GB" b="1" i="1" dirty="0" smtClean="0"/>
              <a:t>They were very happy.</a:t>
            </a:r>
            <a:endParaRPr lang="en-GB" b="1" i="1" dirty="0"/>
          </a:p>
        </p:txBody>
      </p:sp>
    </p:spTree>
    <p:extLst>
      <p:ext uri="{BB962C8B-B14F-4D97-AF65-F5344CB8AC3E}">
        <p14:creationId xmlns:p14="http://schemas.microsoft.com/office/powerpoint/2010/main" val="945141647"/>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13213" y="0"/>
            <a:ext cx="8770571" cy="1560716"/>
          </a:xfrm>
        </p:spPr>
        <p:txBody>
          <a:bodyPr>
            <a:normAutofit fontScale="90000"/>
          </a:bodyPr>
          <a:lstStyle/>
          <a:p>
            <a:r>
              <a:rPr lang="en-GB" i="1" dirty="0"/>
              <a:t> </a:t>
            </a:r>
            <a:r>
              <a:rPr lang="en-GB" dirty="0"/>
              <a:t/>
            </a:r>
            <a:br>
              <a:rPr lang="en-GB" dirty="0"/>
            </a:br>
            <a:r>
              <a:rPr lang="en-GB" i="1" dirty="0"/>
              <a:t>Look at these story openings. </a:t>
            </a:r>
            <a:r>
              <a:rPr lang="en-GB" i="1" dirty="0" smtClean="0"/>
              <a:t>Can </a:t>
            </a:r>
            <a:r>
              <a:rPr lang="en-GB" i="1" dirty="0"/>
              <a:t>you </a:t>
            </a:r>
            <a:r>
              <a:rPr lang="en-GB" i="1" dirty="0" smtClean="0"/>
              <a:t>guess where </a:t>
            </a:r>
            <a:r>
              <a:rPr lang="en-GB" i="1" dirty="0"/>
              <a:t>my stories are set?</a:t>
            </a:r>
            <a:r>
              <a:rPr lang="en-GB" dirty="0"/>
              <a:t/>
            </a:r>
            <a:br>
              <a:rPr lang="en-GB" dirty="0"/>
            </a:br>
            <a:endParaRPr lang="en-GB" dirty="0"/>
          </a:p>
        </p:txBody>
      </p:sp>
      <p:sp>
        <p:nvSpPr>
          <p:cNvPr id="5" name="Content Placeholder 4"/>
          <p:cNvSpPr>
            <a:spLocks noGrp="1"/>
          </p:cNvSpPr>
          <p:nvPr>
            <p:ph idx="1"/>
          </p:nvPr>
        </p:nvSpPr>
        <p:spPr/>
        <p:txBody>
          <a:bodyPr>
            <a:normAutofit fontScale="70000" lnSpcReduction="20000"/>
          </a:bodyPr>
          <a:lstStyle/>
          <a:p>
            <a:r>
              <a:rPr lang="en-GB" dirty="0"/>
              <a:t>Story 1</a:t>
            </a:r>
          </a:p>
          <a:p>
            <a:r>
              <a:rPr lang="en-GB" dirty="0"/>
              <a:t>The automatic doors opened swiftly as Jenny strode in. She glanced quickly at </a:t>
            </a:r>
            <a:r>
              <a:rPr lang="en-GB" dirty="0" smtClean="0"/>
              <a:t>the cluster </a:t>
            </a:r>
            <a:r>
              <a:rPr lang="en-GB" dirty="0"/>
              <a:t>of signs and strode briskly through the wide polished corridor. Ahead of her a set </a:t>
            </a:r>
            <a:r>
              <a:rPr lang="en-GB" dirty="0" smtClean="0"/>
              <a:t>of double </a:t>
            </a:r>
            <a:r>
              <a:rPr lang="en-GB" dirty="0"/>
              <a:t>doors flew open and a trolley, pushed by five concerned faces, passed </a:t>
            </a:r>
            <a:r>
              <a:rPr lang="en-GB" dirty="0" smtClean="0"/>
              <a:t>rapidly by</a:t>
            </a:r>
            <a:r>
              <a:rPr lang="en-GB" dirty="0"/>
              <a:t>. The smell of antiseptic caught at the back of her throat. Pushing through </a:t>
            </a:r>
            <a:r>
              <a:rPr lang="en-GB" dirty="0" smtClean="0"/>
              <a:t>the doors </a:t>
            </a:r>
            <a:r>
              <a:rPr lang="en-GB" dirty="0"/>
              <a:t>at the end of the corridor, she emerged into a brightly lit room. Rows of </a:t>
            </a:r>
            <a:r>
              <a:rPr lang="en-GB" dirty="0" smtClean="0"/>
              <a:t>plastic seats </a:t>
            </a:r>
            <a:r>
              <a:rPr lang="en-GB" dirty="0"/>
              <a:t>groaned with injured people and white coated medical staff bustled around . Where was Manny? The call had been brief. All she knew was that Manny was here somewhere….</a:t>
            </a:r>
          </a:p>
          <a:p>
            <a:r>
              <a:rPr lang="en-GB" dirty="0"/>
              <a:t> </a:t>
            </a:r>
          </a:p>
          <a:p>
            <a:r>
              <a:rPr lang="en-GB" dirty="0"/>
              <a:t>Story 2</a:t>
            </a:r>
          </a:p>
          <a:p>
            <a:r>
              <a:rPr lang="en-GB" dirty="0"/>
              <a:t>Sadie thrust the ticket into the man’s hand. Half-torn he returned it and pulled </a:t>
            </a:r>
            <a:r>
              <a:rPr lang="en-GB" dirty="0" smtClean="0"/>
              <a:t>open  the </a:t>
            </a:r>
            <a:r>
              <a:rPr lang="en-GB" dirty="0"/>
              <a:t>door. Her eyes narrowed as she stepped forward urgently into the dimly-lit </a:t>
            </a:r>
            <a:r>
              <a:rPr lang="en-GB" dirty="0" smtClean="0"/>
              <a:t>room. Stale </a:t>
            </a:r>
            <a:r>
              <a:rPr lang="en-GB" dirty="0"/>
              <a:t>popcorn collapsed under her feet. She felt her way down the narrow aisle. </a:t>
            </a:r>
            <a:r>
              <a:rPr lang="en-GB" dirty="0" smtClean="0"/>
              <a:t>She had </a:t>
            </a:r>
            <a:r>
              <a:rPr lang="en-GB" dirty="0"/>
              <a:t>agreed to meet Gerry somewhere in the middle. The front was too close, </a:t>
            </a:r>
            <a:r>
              <a:rPr lang="en-GB" dirty="0" smtClean="0"/>
              <a:t>whilst the </a:t>
            </a:r>
            <a:r>
              <a:rPr lang="en-GB" dirty="0"/>
              <a:t>back meant you spent most of your time staring at the hairstyle in front. A </a:t>
            </a:r>
            <a:r>
              <a:rPr lang="en-GB" dirty="0" smtClean="0"/>
              <a:t>young couple </a:t>
            </a:r>
            <a:r>
              <a:rPr lang="en-GB" dirty="0"/>
              <a:t>stood up to let her pass, their coats fell from their laps and were lost in the </a:t>
            </a:r>
            <a:r>
              <a:rPr lang="en-GB" dirty="0" smtClean="0"/>
              <a:t>dark alley </a:t>
            </a:r>
            <a:r>
              <a:rPr lang="en-GB" dirty="0"/>
              <a:t>beneath their folding seats.</a:t>
            </a:r>
          </a:p>
          <a:p>
            <a:endParaRPr lang="en-GB" dirty="0"/>
          </a:p>
        </p:txBody>
      </p:sp>
    </p:spTree>
    <p:extLst>
      <p:ext uri="{BB962C8B-B14F-4D97-AF65-F5344CB8AC3E}">
        <p14:creationId xmlns:p14="http://schemas.microsoft.com/office/powerpoint/2010/main" val="4290075283"/>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Let’s see…</a:t>
            </a:r>
            <a:endParaRPr lang="en-GB" dirty="0"/>
          </a:p>
        </p:txBody>
      </p:sp>
      <p:sp>
        <p:nvSpPr>
          <p:cNvPr id="3" name="Content Placeholder 2"/>
          <p:cNvSpPr>
            <a:spLocks noGrp="1"/>
          </p:cNvSpPr>
          <p:nvPr>
            <p:ph idx="1"/>
          </p:nvPr>
        </p:nvSpPr>
        <p:spPr/>
        <p:txBody>
          <a:bodyPr>
            <a:normAutofit fontScale="40000" lnSpcReduction="20000"/>
          </a:bodyPr>
          <a:lstStyle/>
          <a:p>
            <a:r>
              <a:rPr lang="en-GB" sz="7000" dirty="0"/>
              <a:t>I think the setting for story one is:</a:t>
            </a:r>
          </a:p>
          <a:p>
            <a:endParaRPr lang="en-GB" sz="7000" dirty="0"/>
          </a:p>
          <a:p>
            <a:r>
              <a:rPr lang="en-GB" sz="7000" dirty="0"/>
              <a:t> </a:t>
            </a:r>
          </a:p>
          <a:p>
            <a:r>
              <a:rPr lang="en-GB" sz="7000" dirty="0"/>
              <a:t>The words and expressions that helped me guess were:</a:t>
            </a:r>
          </a:p>
          <a:p>
            <a:endParaRPr lang="en-GB" sz="7000" dirty="0"/>
          </a:p>
          <a:p>
            <a:r>
              <a:rPr lang="en-GB" sz="7000" dirty="0"/>
              <a:t> </a:t>
            </a:r>
          </a:p>
          <a:p>
            <a:r>
              <a:rPr lang="en-GB" sz="7000" dirty="0"/>
              <a:t>I think the setting for story two is:</a:t>
            </a:r>
          </a:p>
          <a:p>
            <a:r>
              <a:rPr lang="en-GB" sz="7000" dirty="0"/>
              <a:t> </a:t>
            </a:r>
          </a:p>
          <a:p>
            <a:r>
              <a:rPr lang="en-GB" sz="7000" dirty="0"/>
              <a:t> </a:t>
            </a:r>
          </a:p>
          <a:p>
            <a:r>
              <a:rPr lang="en-GB" sz="7000" dirty="0"/>
              <a:t>The words and expressions that helped me guess were:</a:t>
            </a:r>
          </a:p>
          <a:p>
            <a:endParaRPr lang="en-GB" dirty="0"/>
          </a:p>
        </p:txBody>
      </p:sp>
    </p:spTree>
    <p:extLst>
      <p:ext uri="{BB962C8B-B14F-4D97-AF65-F5344CB8AC3E}">
        <p14:creationId xmlns:p14="http://schemas.microsoft.com/office/powerpoint/2010/main" val="1195707796"/>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
            </a:r>
            <a:br>
              <a:rPr lang="en-GB" dirty="0"/>
            </a:br>
            <a:r>
              <a:rPr lang="en-GB" sz="3100" dirty="0"/>
              <a:t>Now try to write a story opening in which your character </a:t>
            </a:r>
            <a:r>
              <a:rPr lang="en-GB" sz="3100" dirty="0" smtClean="0"/>
              <a:t>passes through</a:t>
            </a:r>
            <a:r>
              <a:rPr lang="en-GB" sz="3100" dirty="0"/>
              <a:t>:</a:t>
            </a:r>
            <a:br>
              <a:rPr lang="en-GB" sz="3100" dirty="0"/>
            </a:br>
            <a:endParaRPr lang="en-GB" sz="3100" dirty="0"/>
          </a:p>
        </p:txBody>
      </p:sp>
      <p:sp>
        <p:nvSpPr>
          <p:cNvPr id="3" name="Content Placeholder 2"/>
          <p:cNvSpPr>
            <a:spLocks noGrp="1"/>
          </p:cNvSpPr>
          <p:nvPr>
            <p:ph idx="1"/>
          </p:nvPr>
        </p:nvSpPr>
        <p:spPr/>
        <p:txBody>
          <a:bodyPr/>
          <a:lstStyle/>
          <a:p>
            <a:r>
              <a:rPr lang="en-GB" b="1" dirty="0"/>
              <a:t> </a:t>
            </a:r>
            <a:r>
              <a:rPr lang="en-GB" b="1" dirty="0" smtClean="0"/>
              <a:t>1</a:t>
            </a:r>
            <a:r>
              <a:rPr lang="en-GB" b="1" dirty="0"/>
              <a:t>) a school</a:t>
            </a:r>
          </a:p>
          <a:p>
            <a:r>
              <a:rPr lang="en-GB" b="1" dirty="0"/>
              <a:t>2) an </a:t>
            </a:r>
            <a:r>
              <a:rPr lang="en-GB" b="1" dirty="0" smtClean="0"/>
              <a:t>amusement </a:t>
            </a:r>
            <a:r>
              <a:rPr lang="en-GB" b="1" dirty="0"/>
              <a:t>arcade</a:t>
            </a:r>
          </a:p>
          <a:p>
            <a:r>
              <a:rPr lang="en-GB" b="1" dirty="0"/>
              <a:t>3) a park</a:t>
            </a:r>
          </a:p>
          <a:p>
            <a:r>
              <a:rPr lang="en-GB" dirty="0"/>
              <a:t> </a:t>
            </a:r>
          </a:p>
          <a:p>
            <a:r>
              <a:rPr lang="en-GB" dirty="0"/>
              <a:t>Remember, describe the things you might see and hear if you </a:t>
            </a:r>
            <a:r>
              <a:rPr lang="en-GB" dirty="0" smtClean="0"/>
              <a:t>were there</a:t>
            </a:r>
            <a:r>
              <a:rPr lang="en-GB" dirty="0"/>
              <a:t>. Don’t tell your reader directly</a:t>
            </a:r>
            <a:r>
              <a:rPr lang="en-GB" dirty="0" smtClean="0"/>
              <a:t>.</a:t>
            </a:r>
          </a:p>
          <a:p>
            <a:endParaRPr lang="en-GB" dirty="0"/>
          </a:p>
          <a:p>
            <a:r>
              <a:rPr lang="en-GB" dirty="0" smtClean="0"/>
              <a:t>If in doubt, think Steinbeck.</a:t>
            </a:r>
            <a:endParaRPr lang="en-GB" dirty="0"/>
          </a:p>
          <a:p>
            <a:endParaRPr lang="en-GB" dirty="0"/>
          </a:p>
        </p:txBody>
      </p:sp>
      <p:sp>
        <p:nvSpPr>
          <p:cNvPr id="4" name="Cloud Callout 3"/>
          <p:cNvSpPr/>
          <p:nvPr/>
        </p:nvSpPr>
        <p:spPr>
          <a:xfrm>
            <a:off x="9039638" y="1858617"/>
            <a:ext cx="1838739" cy="2163153"/>
          </a:xfrm>
          <a:prstGeom prst="cloudCallout">
            <a:avLst>
              <a:gd name="adj1" fmla="val -217008"/>
              <a:gd name="adj2" fmla="val 115362"/>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What would John do?</a:t>
            </a:r>
            <a:endParaRPr lang="en-GB" dirty="0"/>
          </a:p>
        </p:txBody>
      </p:sp>
    </p:spTree>
    <p:extLst>
      <p:ext uri="{BB962C8B-B14F-4D97-AF65-F5344CB8AC3E}">
        <p14:creationId xmlns:p14="http://schemas.microsoft.com/office/powerpoint/2010/main" val="4044918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Write</a:t>
            </a:r>
            <a:endParaRPr lang="en-GB" dirty="0"/>
          </a:p>
        </p:txBody>
      </p:sp>
      <p:sp>
        <p:nvSpPr>
          <p:cNvPr id="3" name="Content Placeholder 2"/>
          <p:cNvSpPr>
            <a:spLocks noGrp="1"/>
          </p:cNvSpPr>
          <p:nvPr>
            <p:ph idx="1"/>
          </p:nvPr>
        </p:nvSpPr>
        <p:spPr/>
        <p:txBody>
          <a:bodyPr/>
          <a:lstStyle/>
          <a:p>
            <a:r>
              <a:rPr lang="en-GB" dirty="0" smtClean="0"/>
              <a:t>We will hear some in 15 minutes…</a:t>
            </a:r>
          </a:p>
          <a:p>
            <a:endParaRPr lang="en-GB" dirty="0"/>
          </a:p>
          <a:p>
            <a:r>
              <a:rPr lang="en-GB" dirty="0" smtClean="0"/>
              <a:t>So make it accurate.</a:t>
            </a:r>
            <a:endParaRPr lang="en-GB" dirty="0"/>
          </a:p>
        </p:txBody>
      </p:sp>
    </p:spTree>
    <p:extLst>
      <p:ext uri="{BB962C8B-B14F-4D97-AF65-F5344CB8AC3E}">
        <p14:creationId xmlns:p14="http://schemas.microsoft.com/office/powerpoint/2010/main" val="3160975171"/>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dirty="0" smtClean="0"/>
              <a:t>Hooks and Openings</a:t>
            </a:r>
            <a:endParaRPr lang="en-GB" dirty="0"/>
          </a:p>
        </p:txBody>
      </p:sp>
      <p:sp>
        <p:nvSpPr>
          <p:cNvPr id="5" name="Subtitle 4"/>
          <p:cNvSpPr>
            <a:spLocks noGrp="1"/>
          </p:cNvSpPr>
          <p:nvPr>
            <p:ph type="subTitle" idx="1"/>
          </p:nvPr>
        </p:nvSpPr>
        <p:spPr/>
        <p:txBody>
          <a:bodyPr/>
          <a:lstStyle/>
          <a:p>
            <a:fld id="{CC390843-D6E6-4E98-BD96-AA44D0D7A457}" type="datetime2">
              <a:rPr lang="en-GB" smtClean="0"/>
              <a:t>Wednesday, 01 May 2019</a:t>
            </a:fld>
            <a:endParaRPr lang="en-GB" dirty="0"/>
          </a:p>
        </p:txBody>
      </p:sp>
    </p:spTree>
    <p:extLst>
      <p:ext uri="{BB962C8B-B14F-4D97-AF65-F5344CB8AC3E}">
        <p14:creationId xmlns:p14="http://schemas.microsoft.com/office/powerpoint/2010/main" val="4018974740"/>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48881"/>
            <a:ext cx="10972800" cy="1143000"/>
          </a:xfrm>
        </p:spPr>
        <p:txBody>
          <a:bodyPr>
            <a:noAutofit/>
          </a:bodyPr>
          <a:lstStyle/>
          <a:p>
            <a:r>
              <a:rPr lang="en-GB" sz="3000" dirty="0" smtClean="0">
                <a:solidFill>
                  <a:schemeClr val="tx1"/>
                </a:solidFill>
              </a:rPr>
              <a:t>You will need to identify structure in the Anthology for both papers and need to structure your work similarly.</a:t>
            </a:r>
            <a:endParaRPr lang="en-GB" sz="3000" dirty="0">
              <a:solidFill>
                <a:schemeClr val="tx1"/>
              </a:solidFill>
            </a:endParaRPr>
          </a:p>
        </p:txBody>
      </p:sp>
      <p:sp>
        <p:nvSpPr>
          <p:cNvPr id="3" name="Content Placeholder 2"/>
          <p:cNvSpPr>
            <a:spLocks noGrp="1"/>
          </p:cNvSpPr>
          <p:nvPr>
            <p:ph idx="1"/>
          </p:nvPr>
        </p:nvSpPr>
        <p:spPr>
          <a:xfrm>
            <a:off x="3907734" y="2368826"/>
            <a:ext cx="8770571" cy="3651504"/>
          </a:xfrm>
        </p:spPr>
        <p:txBody>
          <a:bodyPr>
            <a:normAutofit fontScale="47500" lnSpcReduction="20000"/>
          </a:bodyPr>
          <a:lstStyle/>
          <a:p>
            <a:pPr marL="0" indent="0">
              <a:buNone/>
            </a:pPr>
            <a:r>
              <a:rPr lang="en-GB" sz="4000" b="1" dirty="0"/>
              <a:t>S</a:t>
            </a:r>
            <a:r>
              <a:rPr lang="en-GB" sz="4000" b="1" dirty="0" smtClean="0"/>
              <a:t>tructural </a:t>
            </a:r>
            <a:r>
              <a:rPr lang="en-GB" sz="4000" b="1" dirty="0"/>
              <a:t>features – what to look for to </a:t>
            </a:r>
            <a:r>
              <a:rPr lang="en-GB" sz="4000" b="1" u="sng" dirty="0"/>
              <a:t>avoid micro analysis</a:t>
            </a:r>
            <a:r>
              <a:rPr lang="en-GB" sz="4000" b="1" dirty="0"/>
              <a:t>:</a:t>
            </a:r>
            <a:endParaRPr lang="en-GB" sz="4000" dirty="0"/>
          </a:p>
          <a:p>
            <a:r>
              <a:rPr lang="en-GB" b="1" dirty="0"/>
              <a:t> </a:t>
            </a:r>
            <a:endParaRPr lang="en-GB" dirty="0"/>
          </a:p>
          <a:p>
            <a:r>
              <a:rPr lang="en-GB" dirty="0"/>
              <a:t>-- </a:t>
            </a:r>
            <a:r>
              <a:rPr lang="en-GB" i="1" dirty="0"/>
              <a:t>Sequence through a passage</a:t>
            </a:r>
            <a:endParaRPr lang="en-GB" dirty="0"/>
          </a:p>
          <a:p>
            <a:r>
              <a:rPr lang="en-GB" i="1" dirty="0"/>
              <a:t>-- Movement from big to small</a:t>
            </a:r>
            <a:endParaRPr lang="en-GB" dirty="0"/>
          </a:p>
          <a:p>
            <a:r>
              <a:rPr lang="en-GB" i="1" dirty="0"/>
              <a:t>-- Taking an outside to inside perspective (or vice versa)</a:t>
            </a:r>
            <a:endParaRPr lang="en-GB" dirty="0"/>
          </a:p>
          <a:p>
            <a:r>
              <a:rPr lang="en-GB" i="1" dirty="0"/>
              <a:t>-- Introductions and development</a:t>
            </a:r>
            <a:endParaRPr lang="en-GB" dirty="0"/>
          </a:p>
          <a:p>
            <a:r>
              <a:rPr lang="en-GB" i="1" dirty="0"/>
              <a:t>-- Reiterations</a:t>
            </a:r>
            <a:endParaRPr lang="en-GB" dirty="0"/>
          </a:p>
          <a:p>
            <a:r>
              <a:rPr lang="en-GB" i="1" dirty="0"/>
              <a:t>-- Repetitions, threads, patterns, motifs</a:t>
            </a:r>
            <a:endParaRPr lang="en-GB" dirty="0"/>
          </a:p>
          <a:p>
            <a:r>
              <a:rPr lang="en-GB" i="1" dirty="0"/>
              <a:t>-- Summaries, conclusions</a:t>
            </a:r>
            <a:endParaRPr lang="en-GB" dirty="0"/>
          </a:p>
          <a:p>
            <a:r>
              <a:rPr lang="en-GB" i="1" dirty="0"/>
              <a:t>-- Shifts of focus</a:t>
            </a:r>
            <a:endParaRPr lang="en-GB" dirty="0"/>
          </a:p>
          <a:p>
            <a:r>
              <a:rPr lang="en-GB" i="1" dirty="0"/>
              <a:t>-- Narrative perspective</a:t>
            </a:r>
            <a:endParaRPr lang="en-GB" dirty="0"/>
          </a:p>
          <a:p>
            <a:r>
              <a:rPr lang="en-GB" i="1" dirty="0"/>
              <a:t>-- Connections &amp; links across paragraphs</a:t>
            </a:r>
            <a:endParaRPr lang="en-GB" dirty="0"/>
          </a:p>
          <a:p>
            <a:r>
              <a:rPr lang="en-GB" i="1" dirty="0"/>
              <a:t>-- Internal cohesion &amp; topic sentences </a:t>
            </a:r>
            <a:endParaRPr lang="en-GB" dirty="0"/>
          </a:p>
          <a:p>
            <a:endParaRPr lang="en-GB" dirty="0"/>
          </a:p>
        </p:txBody>
      </p:sp>
    </p:spTree>
    <p:extLst>
      <p:ext uri="{BB962C8B-B14F-4D97-AF65-F5344CB8AC3E}">
        <p14:creationId xmlns:p14="http://schemas.microsoft.com/office/powerpoint/2010/main" val="17915844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All writing needs to be critiqued.</a:t>
            </a:r>
            <a:endParaRPr lang="en-GB" dirty="0"/>
          </a:p>
        </p:txBody>
      </p:sp>
      <p:sp>
        <p:nvSpPr>
          <p:cNvPr id="3" name="Content Placeholder 2"/>
          <p:cNvSpPr>
            <a:spLocks noGrp="1"/>
          </p:cNvSpPr>
          <p:nvPr>
            <p:ph idx="1"/>
          </p:nvPr>
        </p:nvSpPr>
        <p:spPr/>
        <p:txBody>
          <a:bodyPr/>
          <a:lstStyle/>
          <a:p>
            <a:r>
              <a:rPr lang="en-GB" dirty="0" smtClean="0"/>
              <a:t>Pass your writing to a colleague for critique- technical and content please…</a:t>
            </a:r>
          </a:p>
          <a:p>
            <a:endParaRPr lang="en-GB" dirty="0"/>
          </a:p>
          <a:p>
            <a:r>
              <a:rPr lang="en-GB" dirty="0" smtClean="0"/>
              <a:t>Note the criticism</a:t>
            </a:r>
          </a:p>
          <a:p>
            <a:endParaRPr lang="en-GB" dirty="0"/>
          </a:p>
          <a:p>
            <a:r>
              <a:rPr lang="en-GB" dirty="0" smtClean="0"/>
              <a:t>Try to improve the writing.</a:t>
            </a:r>
            <a:endParaRPr lang="en-GB" dirty="0"/>
          </a:p>
        </p:txBody>
      </p:sp>
    </p:spTree>
    <p:extLst>
      <p:ext uri="{BB962C8B-B14F-4D97-AF65-F5344CB8AC3E}">
        <p14:creationId xmlns:p14="http://schemas.microsoft.com/office/powerpoint/2010/main" val="1562701591"/>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501445" y="260648"/>
            <a:ext cx="10908406" cy="922114"/>
          </a:xfrm>
        </p:spPr>
        <p:txBody>
          <a:bodyPr>
            <a:noAutofit/>
          </a:bodyPr>
          <a:lstStyle/>
          <a:p>
            <a:r>
              <a:rPr lang="en-GB" sz="2800" dirty="0" smtClean="0"/>
              <a:t>Narrative Hooks – how writers may interest the reader from the start – you can use these devices yourself…</a:t>
            </a:r>
            <a:endParaRPr lang="en-GB" sz="2800" dirty="0"/>
          </a:p>
        </p:txBody>
      </p:sp>
      <p:graphicFrame>
        <p:nvGraphicFramePr>
          <p:cNvPr id="4" name="Content Placeholder 3"/>
          <p:cNvGraphicFramePr>
            <a:graphicFrameLocks noGrp="1"/>
          </p:cNvGraphicFramePr>
          <p:nvPr>
            <p:ph idx="1"/>
            <p:extLst/>
          </p:nvPr>
        </p:nvGraphicFramePr>
        <p:xfrm>
          <a:off x="250723" y="1268761"/>
          <a:ext cx="11430000" cy="5502500"/>
        </p:xfrm>
        <a:graphic>
          <a:graphicData uri="http://schemas.openxmlformats.org/drawingml/2006/table">
            <a:tbl>
              <a:tblPr>
                <a:tableStyleId>{5C22544A-7EE6-4342-B048-85BDC9FD1C3A}</a:tableStyleId>
              </a:tblPr>
              <a:tblGrid>
                <a:gridCol w="11430000">
                  <a:extLst>
                    <a:ext uri="{9D8B030D-6E8A-4147-A177-3AD203B41FA5}">
                      <a16:colId xmlns:a16="http://schemas.microsoft.com/office/drawing/2014/main" val="20000"/>
                    </a:ext>
                  </a:extLst>
                </a:gridCol>
              </a:tblGrid>
              <a:tr h="735545">
                <a:tc>
                  <a:txBody>
                    <a:bodyPr/>
                    <a:lstStyle/>
                    <a:p>
                      <a:pPr marL="0" marR="0" algn="ctr">
                        <a:spcBef>
                          <a:spcPts val="1200"/>
                        </a:spcBef>
                        <a:spcAft>
                          <a:spcPts val="1200"/>
                        </a:spcAft>
                      </a:pPr>
                      <a:r>
                        <a:rPr lang="en-GB" sz="2800" b="1" dirty="0">
                          <a:solidFill>
                            <a:srgbClr val="FF0000"/>
                          </a:solidFill>
                          <a:effectLst/>
                        </a:rPr>
                        <a:t>The puzzling hook </a:t>
                      </a:r>
                      <a:r>
                        <a:rPr lang="en-GB" sz="2800" dirty="0">
                          <a:effectLst/>
                        </a:rPr>
                        <a:t>– this immediately makes you ask questions of the story.</a:t>
                      </a:r>
                      <a:endParaRPr lang="en-US" sz="2800" dirty="0">
                        <a:effectLst/>
                        <a:latin typeface="Arial"/>
                        <a:ea typeface="Times New Roman"/>
                        <a:cs typeface="Times New Roman"/>
                      </a:endParaRPr>
                    </a:p>
                  </a:txBody>
                  <a:tcPr marL="68580" marR="68580" marT="0" marB="0"/>
                </a:tc>
                <a:extLst>
                  <a:ext uri="{0D108BD9-81ED-4DB2-BD59-A6C34878D82A}">
                    <a16:rowId xmlns:a16="http://schemas.microsoft.com/office/drawing/2014/main" val="10000"/>
                  </a:ext>
                </a:extLst>
              </a:tr>
              <a:tr h="735545">
                <a:tc>
                  <a:txBody>
                    <a:bodyPr/>
                    <a:lstStyle/>
                    <a:p>
                      <a:pPr marL="0" marR="0" algn="ctr">
                        <a:spcBef>
                          <a:spcPts val="4200"/>
                        </a:spcBef>
                        <a:spcAft>
                          <a:spcPts val="1200"/>
                        </a:spcAft>
                      </a:pPr>
                      <a:r>
                        <a:rPr lang="en-GB" sz="2800" b="1" dirty="0">
                          <a:solidFill>
                            <a:srgbClr val="0070C0"/>
                          </a:solidFill>
                          <a:effectLst/>
                        </a:rPr>
                        <a:t>The direct address hook </a:t>
                      </a:r>
                      <a:r>
                        <a:rPr lang="en-GB" sz="2800" dirty="0">
                          <a:effectLst/>
                        </a:rPr>
                        <a:t>– you are spoken to directly and feel involved from the start.</a:t>
                      </a:r>
                      <a:endParaRPr lang="en-US" sz="2800" dirty="0">
                        <a:effectLst/>
                        <a:latin typeface="Arial"/>
                        <a:ea typeface="Times New Roman"/>
                        <a:cs typeface="Times New Roman"/>
                      </a:endParaRPr>
                    </a:p>
                  </a:txBody>
                  <a:tcPr marL="68580" marR="68580" marT="0" marB="0"/>
                </a:tc>
                <a:extLst>
                  <a:ext uri="{0D108BD9-81ED-4DB2-BD59-A6C34878D82A}">
                    <a16:rowId xmlns:a16="http://schemas.microsoft.com/office/drawing/2014/main" val="10001"/>
                  </a:ext>
                </a:extLst>
              </a:tr>
              <a:tr h="735545">
                <a:tc>
                  <a:txBody>
                    <a:bodyPr/>
                    <a:lstStyle/>
                    <a:p>
                      <a:pPr marL="0" marR="0" algn="ctr">
                        <a:spcBef>
                          <a:spcPts val="1200"/>
                        </a:spcBef>
                        <a:spcAft>
                          <a:spcPts val="1200"/>
                        </a:spcAft>
                      </a:pPr>
                      <a:r>
                        <a:rPr lang="en-GB" sz="2800" b="1" dirty="0">
                          <a:solidFill>
                            <a:srgbClr val="00B050"/>
                          </a:solidFill>
                          <a:effectLst/>
                        </a:rPr>
                        <a:t>The subtle hook </a:t>
                      </a:r>
                      <a:r>
                        <a:rPr lang="en-GB" sz="2800" dirty="0">
                          <a:effectLst/>
                        </a:rPr>
                        <a:t>– this appeals to your sense of curiosity. Who is she?</a:t>
                      </a:r>
                      <a:endParaRPr lang="en-US" sz="2800" dirty="0">
                        <a:effectLst/>
                        <a:latin typeface="Arial"/>
                        <a:ea typeface="Times New Roman"/>
                        <a:cs typeface="Times New Roman"/>
                      </a:endParaRPr>
                    </a:p>
                  </a:txBody>
                  <a:tcPr marL="68580" marR="68580" marT="0" marB="0"/>
                </a:tc>
                <a:extLst>
                  <a:ext uri="{0D108BD9-81ED-4DB2-BD59-A6C34878D82A}">
                    <a16:rowId xmlns:a16="http://schemas.microsoft.com/office/drawing/2014/main" val="10002"/>
                  </a:ext>
                </a:extLst>
              </a:tr>
              <a:tr h="735545">
                <a:tc>
                  <a:txBody>
                    <a:bodyPr/>
                    <a:lstStyle/>
                    <a:p>
                      <a:pPr marL="0" marR="0" algn="ctr">
                        <a:spcBef>
                          <a:spcPts val="1200"/>
                        </a:spcBef>
                        <a:spcAft>
                          <a:spcPts val="1200"/>
                        </a:spcAft>
                      </a:pPr>
                      <a:r>
                        <a:rPr lang="en-GB" sz="2800" b="1" i="1" dirty="0">
                          <a:solidFill>
                            <a:schemeClr val="tx1"/>
                          </a:solidFill>
                          <a:effectLst/>
                        </a:rPr>
                        <a:t>The atmospheric hook </a:t>
                      </a:r>
                      <a:r>
                        <a:rPr lang="en-GB" sz="2800" dirty="0">
                          <a:effectLst/>
                        </a:rPr>
                        <a:t>– this is descriptive, and could evoke any variety of moods.</a:t>
                      </a:r>
                      <a:endParaRPr lang="en-US" sz="2800" dirty="0">
                        <a:effectLst/>
                        <a:latin typeface="Arial"/>
                        <a:ea typeface="Times New Roman"/>
                        <a:cs typeface="Times New Roman"/>
                      </a:endParaRPr>
                    </a:p>
                  </a:txBody>
                  <a:tcPr marL="68580" marR="68580" marT="0" marB="0"/>
                </a:tc>
                <a:extLst>
                  <a:ext uri="{0D108BD9-81ED-4DB2-BD59-A6C34878D82A}">
                    <a16:rowId xmlns:a16="http://schemas.microsoft.com/office/drawing/2014/main" val="10003"/>
                  </a:ext>
                </a:extLst>
              </a:tr>
              <a:tr h="735545">
                <a:tc>
                  <a:txBody>
                    <a:bodyPr/>
                    <a:lstStyle/>
                    <a:p>
                      <a:pPr marL="0" marR="0" algn="ctr">
                        <a:spcBef>
                          <a:spcPts val="1200"/>
                        </a:spcBef>
                        <a:spcAft>
                          <a:spcPts val="1200"/>
                        </a:spcAft>
                      </a:pPr>
                      <a:r>
                        <a:rPr lang="en-GB" sz="2800" b="1" dirty="0">
                          <a:solidFill>
                            <a:srgbClr val="7030A0"/>
                          </a:solidFill>
                          <a:effectLst/>
                        </a:rPr>
                        <a:t>The visual hook </a:t>
                      </a:r>
                      <a:r>
                        <a:rPr lang="en-GB" sz="2800" dirty="0">
                          <a:effectLst/>
                        </a:rPr>
                        <a:t>– appeals to our sense of sight.</a:t>
                      </a:r>
                      <a:endParaRPr lang="en-US" sz="2800" dirty="0">
                        <a:effectLst/>
                        <a:latin typeface="Arial"/>
                        <a:ea typeface="Times New Roman"/>
                        <a:cs typeface="Times New Roman"/>
                      </a:endParaRPr>
                    </a:p>
                  </a:txBody>
                  <a:tcPr marL="68580" marR="68580" marT="0" marB="0"/>
                </a:tc>
                <a:extLst>
                  <a:ext uri="{0D108BD9-81ED-4DB2-BD59-A6C34878D82A}">
                    <a16:rowId xmlns:a16="http://schemas.microsoft.com/office/drawing/2014/main" val="10004"/>
                  </a:ext>
                </a:extLst>
              </a:tr>
              <a:tr h="735545">
                <a:tc>
                  <a:txBody>
                    <a:bodyPr/>
                    <a:lstStyle/>
                    <a:p>
                      <a:pPr marL="0" marR="0" algn="ctr">
                        <a:spcBef>
                          <a:spcPts val="4200"/>
                        </a:spcBef>
                        <a:spcAft>
                          <a:spcPts val="1200"/>
                        </a:spcAft>
                      </a:pPr>
                      <a:r>
                        <a:rPr lang="en-GB" sz="2800" b="1" dirty="0">
                          <a:solidFill>
                            <a:schemeClr val="accent6">
                              <a:lumMod val="75000"/>
                            </a:schemeClr>
                          </a:solidFill>
                          <a:effectLst/>
                        </a:rPr>
                        <a:t>The funny hook </a:t>
                      </a:r>
                      <a:r>
                        <a:rPr lang="en-GB" sz="2800" dirty="0">
                          <a:effectLst/>
                        </a:rPr>
                        <a:t>– this is a tricky hook and only works if it appeals to your sense of humour.</a:t>
                      </a:r>
                      <a:endParaRPr lang="en-US" sz="2800" dirty="0">
                        <a:effectLst/>
                        <a:latin typeface="Arial"/>
                        <a:ea typeface="Times New Roman"/>
                        <a:cs typeface="Times New Roman"/>
                      </a:endParaRPr>
                    </a:p>
                  </a:txBody>
                  <a:tcPr marL="68580" marR="68580" marT="0" marB="0"/>
                </a:tc>
                <a:extLst>
                  <a:ext uri="{0D108BD9-81ED-4DB2-BD59-A6C34878D82A}">
                    <a16:rowId xmlns:a16="http://schemas.microsoft.com/office/drawing/2014/main" val="10005"/>
                  </a:ext>
                </a:extLst>
              </a:tr>
              <a:tr h="735545">
                <a:tc>
                  <a:txBody>
                    <a:bodyPr/>
                    <a:lstStyle/>
                    <a:p>
                      <a:pPr marL="0" marR="0" algn="ctr">
                        <a:spcBef>
                          <a:spcPts val="1200"/>
                        </a:spcBef>
                        <a:spcAft>
                          <a:spcPts val="1200"/>
                        </a:spcAft>
                      </a:pPr>
                      <a:r>
                        <a:rPr lang="en-GB" sz="2800" b="1" u="sng" dirty="0">
                          <a:effectLst/>
                        </a:rPr>
                        <a:t>The direct speech hook </a:t>
                      </a:r>
                      <a:r>
                        <a:rPr lang="en-GB" sz="2800" dirty="0">
                          <a:effectLst/>
                        </a:rPr>
                        <a:t>– this implies lots of action and a fast pace.</a:t>
                      </a:r>
                      <a:endParaRPr lang="en-US" sz="2800" dirty="0">
                        <a:effectLst/>
                        <a:latin typeface="Arial"/>
                        <a:ea typeface="Times New Roman"/>
                        <a:cs typeface="Times New Roman"/>
                      </a:endParaRPr>
                    </a:p>
                  </a:txBody>
                  <a:tcPr marL="68580" marR="68580" marT="0" marB="0"/>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330020024"/>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1544" y="116632"/>
            <a:ext cx="8229600" cy="1143000"/>
          </a:xfrm>
        </p:spPr>
        <p:txBody>
          <a:bodyPr>
            <a:normAutofit fontScale="90000"/>
          </a:bodyPr>
          <a:lstStyle/>
          <a:p>
            <a:r>
              <a:rPr lang="en-GB" dirty="0" smtClean="0"/>
              <a:t>Can you match up the openings with the correct narrative hook?</a:t>
            </a:r>
            <a:endParaRPr lang="en-GB" dirty="0"/>
          </a:p>
        </p:txBody>
      </p:sp>
      <p:pic>
        <p:nvPicPr>
          <p:cNvPr id="9" name="Content Placeholder 8" descr="lesson 9 gf resource - Microsoft Word"/>
          <p:cNvPicPr>
            <a:picLocks noGrp="1" noChangeAspect="1"/>
          </p:cNvPicPr>
          <p:nvPr>
            <p:ph idx="1"/>
          </p:nvPr>
        </p:nvPicPr>
        <p:blipFill rotWithShape="1">
          <a:blip r:embed="rId2">
            <a:extLst>
              <a:ext uri="{28A0092B-C50C-407E-A947-70E740481C1C}">
                <a14:useLocalDpi xmlns:a14="http://schemas.microsoft.com/office/drawing/2010/main" val="0"/>
              </a:ext>
            </a:extLst>
          </a:blip>
          <a:srcRect l="24748" t="21906" r="25253" b="9922"/>
          <a:stretch/>
        </p:blipFill>
        <p:spPr>
          <a:xfrm>
            <a:off x="0" y="-309092"/>
            <a:ext cx="12191999" cy="7167092"/>
          </a:xfrm>
        </p:spPr>
      </p:pic>
    </p:spTree>
    <p:extLst>
      <p:ext uri="{BB962C8B-B14F-4D97-AF65-F5344CB8AC3E}">
        <p14:creationId xmlns:p14="http://schemas.microsoft.com/office/powerpoint/2010/main" val="2936504147"/>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1981200" y="457200"/>
          <a:ext cx="8077200" cy="1676400"/>
        </p:xfrm>
        <a:graphic>
          <a:graphicData uri="http://schemas.openxmlformats.org/drawingml/2006/table">
            <a:tbl>
              <a:tblPr>
                <a:tableStyleId>{5C22544A-7EE6-4342-B048-85BDC9FD1C3A}</a:tableStyleId>
              </a:tblPr>
              <a:tblGrid>
                <a:gridCol w="4038600">
                  <a:extLst>
                    <a:ext uri="{9D8B030D-6E8A-4147-A177-3AD203B41FA5}">
                      <a16:colId xmlns:a16="http://schemas.microsoft.com/office/drawing/2014/main" val="20000"/>
                    </a:ext>
                  </a:extLst>
                </a:gridCol>
                <a:gridCol w="4038600">
                  <a:extLst>
                    <a:ext uri="{9D8B030D-6E8A-4147-A177-3AD203B41FA5}">
                      <a16:colId xmlns:a16="http://schemas.microsoft.com/office/drawing/2014/main" val="20001"/>
                    </a:ext>
                  </a:extLst>
                </a:gridCol>
              </a:tblGrid>
              <a:tr h="0">
                <a:tc>
                  <a:txBody>
                    <a:bodyPr/>
                    <a:lstStyle/>
                    <a:p>
                      <a:pPr marL="0" marR="0" algn="ctr">
                        <a:spcBef>
                          <a:spcPts val="1200"/>
                        </a:spcBef>
                        <a:spcAft>
                          <a:spcPts val="1200"/>
                        </a:spcAft>
                      </a:pPr>
                      <a:r>
                        <a:rPr lang="en-GB" sz="1400" dirty="0">
                          <a:effectLst/>
                        </a:rPr>
                        <a:t>The puzzling hook – this immediately makes you ask questions of the story.</a:t>
                      </a:r>
                      <a:endParaRPr lang="en-US" sz="1400" dirty="0">
                        <a:effectLst/>
                        <a:latin typeface="Arial"/>
                        <a:ea typeface="Times New Roman"/>
                        <a:cs typeface="Times New Roman"/>
                      </a:endParaRPr>
                    </a:p>
                  </a:txBody>
                  <a:tcPr marL="68580" marR="68580" marT="0" marB="0"/>
                </a:tc>
                <a:tc>
                  <a:txBody>
                    <a:bodyPr/>
                    <a:lstStyle/>
                    <a:p>
                      <a:pPr marL="0" marR="0" algn="ctr">
                        <a:spcBef>
                          <a:spcPts val="1200"/>
                        </a:spcBef>
                        <a:spcAft>
                          <a:spcPts val="1200"/>
                        </a:spcAft>
                      </a:pPr>
                      <a:r>
                        <a:rPr lang="en-GB" sz="1400" dirty="0">
                          <a:effectLst/>
                        </a:rPr>
                        <a:t>‘</a:t>
                      </a:r>
                      <a:r>
                        <a:rPr lang="en-GB" sz="1400" dirty="0" err="1">
                          <a:effectLst/>
                        </a:rPr>
                        <a:t>Lyra</a:t>
                      </a:r>
                      <a:r>
                        <a:rPr lang="en-GB" sz="1400" dirty="0">
                          <a:effectLst/>
                        </a:rPr>
                        <a:t> and her daemon moved through the darkening Hall, taking care to keep to one side, out of sight of the kitchen.’</a:t>
                      </a:r>
                      <a:endParaRPr lang="en-US" sz="1400" dirty="0">
                        <a:effectLst/>
                      </a:endParaRPr>
                    </a:p>
                    <a:p>
                      <a:pPr marL="0" marR="0" algn="ctr">
                        <a:spcBef>
                          <a:spcPts val="1200"/>
                        </a:spcBef>
                        <a:spcAft>
                          <a:spcPts val="1200"/>
                        </a:spcAft>
                      </a:pPr>
                      <a:r>
                        <a:rPr lang="en-GB" sz="1400" dirty="0">
                          <a:effectLst/>
                        </a:rPr>
                        <a:t>Northern Lights – Philip Pullman</a:t>
                      </a:r>
                      <a:endParaRPr lang="en-US" sz="1400" dirty="0">
                        <a:effectLst/>
                      </a:endParaRPr>
                    </a:p>
                    <a:p>
                      <a:pPr marL="0" marR="0" algn="ctr">
                        <a:spcBef>
                          <a:spcPts val="1200"/>
                        </a:spcBef>
                        <a:spcAft>
                          <a:spcPts val="1200"/>
                        </a:spcAft>
                      </a:pPr>
                      <a:r>
                        <a:rPr lang="en-GB" sz="1400" dirty="0">
                          <a:effectLst/>
                        </a:rPr>
                        <a:t> </a:t>
                      </a:r>
                      <a:endParaRPr lang="en-US" sz="1400" dirty="0">
                        <a:effectLst/>
                        <a:latin typeface="Arial"/>
                        <a:ea typeface="Times New Roman"/>
                        <a:cs typeface="Times New Roman"/>
                      </a:endParaRPr>
                    </a:p>
                  </a:txBody>
                  <a:tcPr marL="68580" marR="68580" marT="0" marB="0"/>
                </a:tc>
                <a:extLst>
                  <a:ext uri="{0D108BD9-81ED-4DB2-BD59-A6C34878D82A}">
                    <a16:rowId xmlns:a16="http://schemas.microsoft.com/office/drawing/2014/main" val="10000"/>
                  </a:ext>
                </a:extLst>
              </a:tr>
            </a:tbl>
          </a:graphicData>
        </a:graphic>
      </p:graphicFrame>
      <p:graphicFrame>
        <p:nvGraphicFramePr>
          <p:cNvPr id="5" name="Table 4"/>
          <p:cNvGraphicFramePr>
            <a:graphicFrameLocks noGrp="1"/>
          </p:cNvGraphicFramePr>
          <p:nvPr>
            <p:extLst/>
          </p:nvPr>
        </p:nvGraphicFramePr>
        <p:xfrm>
          <a:off x="1991544" y="2420888"/>
          <a:ext cx="8077200" cy="1676400"/>
        </p:xfrm>
        <a:graphic>
          <a:graphicData uri="http://schemas.openxmlformats.org/drawingml/2006/table">
            <a:tbl>
              <a:tblPr>
                <a:tableStyleId>{5C22544A-7EE6-4342-B048-85BDC9FD1C3A}</a:tableStyleId>
              </a:tblPr>
              <a:tblGrid>
                <a:gridCol w="4038600">
                  <a:extLst>
                    <a:ext uri="{9D8B030D-6E8A-4147-A177-3AD203B41FA5}">
                      <a16:colId xmlns:a16="http://schemas.microsoft.com/office/drawing/2014/main" val="20000"/>
                    </a:ext>
                  </a:extLst>
                </a:gridCol>
                <a:gridCol w="4038600">
                  <a:extLst>
                    <a:ext uri="{9D8B030D-6E8A-4147-A177-3AD203B41FA5}">
                      <a16:colId xmlns:a16="http://schemas.microsoft.com/office/drawing/2014/main" val="20001"/>
                    </a:ext>
                  </a:extLst>
                </a:gridCol>
              </a:tblGrid>
              <a:tr h="1600200">
                <a:tc>
                  <a:txBody>
                    <a:bodyPr/>
                    <a:lstStyle/>
                    <a:p>
                      <a:pPr marL="0" marR="0" algn="ctr">
                        <a:spcBef>
                          <a:spcPts val="4200"/>
                        </a:spcBef>
                        <a:spcAft>
                          <a:spcPts val="1200"/>
                        </a:spcAft>
                      </a:pPr>
                      <a:r>
                        <a:rPr lang="en-GB" sz="1400" dirty="0">
                          <a:effectLst/>
                        </a:rPr>
                        <a:t>The direct address hook – you are spoken to directly and feel involved from the start.</a:t>
                      </a:r>
                      <a:endParaRPr lang="en-US" sz="1400" dirty="0">
                        <a:effectLst/>
                        <a:latin typeface="Arial"/>
                        <a:ea typeface="Times New Roman"/>
                        <a:cs typeface="Times New Roman"/>
                      </a:endParaRPr>
                    </a:p>
                  </a:txBody>
                  <a:tcPr marL="68580" marR="68580" marT="0" marB="0"/>
                </a:tc>
                <a:tc>
                  <a:txBody>
                    <a:bodyPr/>
                    <a:lstStyle/>
                    <a:p>
                      <a:pPr marL="0" marR="0" algn="ctr">
                        <a:spcBef>
                          <a:spcPts val="1200"/>
                        </a:spcBef>
                        <a:spcAft>
                          <a:spcPts val="1200"/>
                        </a:spcAft>
                      </a:pPr>
                      <a:r>
                        <a:rPr lang="en-GB" sz="1400" dirty="0">
                          <a:effectLst/>
                        </a:rPr>
                        <a:t>‘I have a stone that looks like a snake: all curled up. It’s my most precious thing. I’ve had it since I was born, you see.</a:t>
                      </a:r>
                      <a:endParaRPr lang="en-US" sz="1400" dirty="0">
                        <a:effectLst/>
                      </a:endParaRPr>
                    </a:p>
                    <a:p>
                      <a:pPr marL="0" marR="0" algn="ctr">
                        <a:spcBef>
                          <a:spcPts val="1200"/>
                        </a:spcBef>
                        <a:spcAft>
                          <a:spcPts val="1200"/>
                        </a:spcAft>
                      </a:pPr>
                      <a:r>
                        <a:rPr lang="en-GB" sz="1400" dirty="0">
                          <a:effectLst/>
                        </a:rPr>
                        <a:t>Do you ever think about being born?’</a:t>
                      </a:r>
                      <a:endParaRPr lang="en-US" sz="1400" dirty="0">
                        <a:effectLst/>
                      </a:endParaRPr>
                    </a:p>
                    <a:p>
                      <a:pPr marL="0" marR="0" algn="ctr">
                        <a:spcBef>
                          <a:spcPts val="1200"/>
                        </a:spcBef>
                        <a:spcAft>
                          <a:spcPts val="1200"/>
                        </a:spcAft>
                      </a:pPr>
                      <a:r>
                        <a:rPr lang="en-GB" sz="1400" dirty="0">
                          <a:effectLst/>
                        </a:rPr>
                        <a:t>The Snake-stone – </a:t>
                      </a:r>
                      <a:r>
                        <a:rPr lang="en-GB" sz="1400" dirty="0" err="1">
                          <a:effectLst/>
                        </a:rPr>
                        <a:t>Berlie</a:t>
                      </a:r>
                      <a:r>
                        <a:rPr lang="en-GB" sz="1400" dirty="0">
                          <a:effectLst/>
                        </a:rPr>
                        <a:t> Doherty</a:t>
                      </a:r>
                      <a:endParaRPr lang="en-US" sz="1400" dirty="0">
                        <a:effectLst/>
                        <a:latin typeface="Arial"/>
                        <a:ea typeface="Times New Roman"/>
                        <a:cs typeface="Times New Roman"/>
                      </a:endParaRPr>
                    </a:p>
                  </a:txBody>
                  <a:tcPr marL="68580" marR="68580" marT="0" marB="0"/>
                </a:tc>
                <a:extLst>
                  <a:ext uri="{0D108BD9-81ED-4DB2-BD59-A6C34878D82A}">
                    <a16:rowId xmlns:a16="http://schemas.microsoft.com/office/drawing/2014/main" val="10000"/>
                  </a:ext>
                </a:extLst>
              </a:tr>
            </a:tbl>
          </a:graphicData>
        </a:graphic>
      </p:graphicFrame>
      <p:graphicFrame>
        <p:nvGraphicFramePr>
          <p:cNvPr id="6" name="Table 5"/>
          <p:cNvGraphicFramePr>
            <a:graphicFrameLocks noGrp="1"/>
          </p:cNvGraphicFramePr>
          <p:nvPr>
            <p:extLst/>
          </p:nvPr>
        </p:nvGraphicFramePr>
        <p:xfrm>
          <a:off x="1991544" y="4437112"/>
          <a:ext cx="8153400" cy="1511424"/>
        </p:xfrm>
        <a:graphic>
          <a:graphicData uri="http://schemas.openxmlformats.org/drawingml/2006/table">
            <a:tbl>
              <a:tblPr>
                <a:tableStyleId>{5C22544A-7EE6-4342-B048-85BDC9FD1C3A}</a:tableStyleId>
              </a:tblPr>
              <a:tblGrid>
                <a:gridCol w="4076700">
                  <a:extLst>
                    <a:ext uri="{9D8B030D-6E8A-4147-A177-3AD203B41FA5}">
                      <a16:colId xmlns:a16="http://schemas.microsoft.com/office/drawing/2014/main" val="20000"/>
                    </a:ext>
                  </a:extLst>
                </a:gridCol>
                <a:gridCol w="4076700">
                  <a:extLst>
                    <a:ext uri="{9D8B030D-6E8A-4147-A177-3AD203B41FA5}">
                      <a16:colId xmlns:a16="http://schemas.microsoft.com/office/drawing/2014/main" val="20001"/>
                    </a:ext>
                  </a:extLst>
                </a:gridCol>
              </a:tblGrid>
              <a:tr h="1511424">
                <a:tc>
                  <a:txBody>
                    <a:bodyPr/>
                    <a:lstStyle/>
                    <a:p>
                      <a:pPr marL="0" marR="0" algn="ctr">
                        <a:spcBef>
                          <a:spcPts val="1200"/>
                        </a:spcBef>
                        <a:spcAft>
                          <a:spcPts val="1200"/>
                        </a:spcAft>
                      </a:pPr>
                      <a:r>
                        <a:rPr lang="en-GB" sz="1400" dirty="0">
                          <a:effectLst/>
                        </a:rPr>
                        <a:t>The subtle hook – this appeals to your sense of curiosity. Who is she?</a:t>
                      </a:r>
                      <a:endParaRPr lang="en-US" sz="1400" dirty="0">
                        <a:effectLst/>
                        <a:latin typeface="Arial"/>
                        <a:ea typeface="Times New Roman"/>
                        <a:cs typeface="Times New Roman"/>
                      </a:endParaRPr>
                    </a:p>
                  </a:txBody>
                  <a:tcPr marL="68580" marR="68580" marT="0" marB="0"/>
                </a:tc>
                <a:tc>
                  <a:txBody>
                    <a:bodyPr/>
                    <a:lstStyle/>
                    <a:p>
                      <a:pPr marL="0" marR="0" algn="ctr">
                        <a:spcBef>
                          <a:spcPts val="1200"/>
                        </a:spcBef>
                        <a:spcAft>
                          <a:spcPts val="1200"/>
                        </a:spcAft>
                      </a:pPr>
                      <a:r>
                        <a:rPr lang="en-GB" sz="1400" dirty="0">
                          <a:effectLst/>
                        </a:rPr>
                        <a:t>‘She started with the universe.’</a:t>
                      </a:r>
                      <a:endParaRPr lang="en-US" sz="1400" dirty="0">
                        <a:effectLst/>
                      </a:endParaRPr>
                    </a:p>
                    <a:p>
                      <a:pPr marL="0" marR="0" algn="ctr">
                        <a:spcBef>
                          <a:spcPts val="1200"/>
                        </a:spcBef>
                        <a:spcAft>
                          <a:spcPts val="1200"/>
                        </a:spcAft>
                      </a:pPr>
                      <a:r>
                        <a:rPr lang="en-GB" sz="1400" dirty="0">
                          <a:effectLst/>
                        </a:rPr>
                        <a:t>Counting Stars – David Almond</a:t>
                      </a:r>
                      <a:endParaRPr lang="en-US" sz="1400" dirty="0">
                        <a:effectLst/>
                      </a:endParaRPr>
                    </a:p>
                    <a:p>
                      <a:pPr marL="0" marR="0" algn="ctr">
                        <a:spcBef>
                          <a:spcPts val="1200"/>
                        </a:spcBef>
                        <a:spcAft>
                          <a:spcPts val="1200"/>
                        </a:spcAft>
                      </a:pPr>
                      <a:r>
                        <a:rPr lang="en-GB" sz="1400" dirty="0">
                          <a:effectLst/>
                        </a:rPr>
                        <a:t> </a:t>
                      </a:r>
                      <a:endParaRPr lang="en-US" sz="1400" dirty="0">
                        <a:effectLst/>
                        <a:latin typeface="Arial"/>
                        <a:ea typeface="Times New Roman"/>
                        <a:cs typeface="Times New Roman"/>
                      </a:endParaRPr>
                    </a:p>
                  </a:txBody>
                  <a:tcPr marL="68580" marR="68580" marT="0" marB="0"/>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576741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1929762" y="360983"/>
          <a:ext cx="8305800" cy="1600200"/>
        </p:xfrm>
        <a:graphic>
          <a:graphicData uri="http://schemas.openxmlformats.org/drawingml/2006/table">
            <a:tbl>
              <a:tblPr>
                <a:tableStyleId>{5C22544A-7EE6-4342-B048-85BDC9FD1C3A}</a:tableStyleId>
              </a:tblPr>
              <a:tblGrid>
                <a:gridCol w="3996187">
                  <a:extLst>
                    <a:ext uri="{9D8B030D-6E8A-4147-A177-3AD203B41FA5}">
                      <a16:colId xmlns:a16="http://schemas.microsoft.com/office/drawing/2014/main" val="20000"/>
                    </a:ext>
                  </a:extLst>
                </a:gridCol>
                <a:gridCol w="4309613">
                  <a:extLst>
                    <a:ext uri="{9D8B030D-6E8A-4147-A177-3AD203B41FA5}">
                      <a16:colId xmlns:a16="http://schemas.microsoft.com/office/drawing/2014/main" val="20001"/>
                    </a:ext>
                  </a:extLst>
                </a:gridCol>
              </a:tblGrid>
              <a:tr h="1600200">
                <a:tc>
                  <a:txBody>
                    <a:bodyPr/>
                    <a:lstStyle/>
                    <a:p>
                      <a:pPr marL="0" marR="0" algn="ctr">
                        <a:spcBef>
                          <a:spcPts val="1200"/>
                        </a:spcBef>
                        <a:spcAft>
                          <a:spcPts val="1200"/>
                        </a:spcAft>
                      </a:pPr>
                      <a:r>
                        <a:rPr lang="en-GB" sz="1400" dirty="0">
                          <a:effectLst/>
                        </a:rPr>
                        <a:t>The atmospheric hook – this is descriptive, and could evoke any variety of moods.</a:t>
                      </a:r>
                      <a:endParaRPr lang="en-US" sz="1400" dirty="0">
                        <a:effectLst/>
                        <a:latin typeface="Arial"/>
                        <a:ea typeface="Times New Roman"/>
                        <a:cs typeface="Times New Roman"/>
                      </a:endParaRPr>
                    </a:p>
                  </a:txBody>
                  <a:tcPr marL="68580" marR="68580" marT="0" marB="0"/>
                </a:tc>
                <a:tc>
                  <a:txBody>
                    <a:bodyPr/>
                    <a:lstStyle/>
                    <a:p>
                      <a:pPr marL="0" marR="0" algn="ctr">
                        <a:spcBef>
                          <a:spcPts val="1200"/>
                        </a:spcBef>
                        <a:spcAft>
                          <a:spcPts val="1200"/>
                        </a:spcAft>
                      </a:pPr>
                      <a:r>
                        <a:rPr lang="en-GB" sz="1400" dirty="0">
                          <a:effectLst/>
                        </a:rPr>
                        <a:t>‘A cold, wet day in December. The worst kind of day for the back lands. The clouds were so low they seemed to trail their mists in the treetops and already, at half past three it was dark within the forest.’</a:t>
                      </a:r>
                      <a:endParaRPr lang="en-US" sz="1400" dirty="0">
                        <a:effectLst/>
                      </a:endParaRPr>
                    </a:p>
                    <a:p>
                      <a:pPr marL="0" marR="0" algn="ctr">
                        <a:spcBef>
                          <a:spcPts val="1200"/>
                        </a:spcBef>
                        <a:spcAft>
                          <a:spcPts val="1200"/>
                        </a:spcAft>
                      </a:pPr>
                      <a:r>
                        <a:rPr lang="en-GB" sz="1400" dirty="0">
                          <a:effectLst/>
                        </a:rPr>
                        <a:t>The Giant Under the Snow – John Gordon</a:t>
                      </a:r>
                      <a:endParaRPr lang="en-US" sz="1400" dirty="0">
                        <a:effectLst/>
                        <a:latin typeface="Arial"/>
                        <a:ea typeface="Times New Roman"/>
                        <a:cs typeface="Times New Roman"/>
                      </a:endParaRPr>
                    </a:p>
                  </a:txBody>
                  <a:tcPr marL="68580" marR="68580" marT="0" marB="0"/>
                </a:tc>
                <a:extLst>
                  <a:ext uri="{0D108BD9-81ED-4DB2-BD59-A6C34878D82A}">
                    <a16:rowId xmlns:a16="http://schemas.microsoft.com/office/drawing/2014/main" val="10000"/>
                  </a:ext>
                </a:extLst>
              </a:tr>
            </a:tbl>
          </a:graphicData>
        </a:graphic>
      </p:graphicFrame>
      <p:graphicFrame>
        <p:nvGraphicFramePr>
          <p:cNvPr id="6" name="Table 5"/>
          <p:cNvGraphicFramePr>
            <a:graphicFrameLocks noGrp="1"/>
          </p:cNvGraphicFramePr>
          <p:nvPr>
            <p:extLst/>
          </p:nvPr>
        </p:nvGraphicFramePr>
        <p:xfrm>
          <a:off x="1828800" y="5157192"/>
          <a:ext cx="8305800" cy="1396008"/>
        </p:xfrm>
        <a:graphic>
          <a:graphicData uri="http://schemas.openxmlformats.org/drawingml/2006/table">
            <a:tbl>
              <a:tblPr>
                <a:tableStyleId>{5C22544A-7EE6-4342-B048-85BDC9FD1C3A}</a:tableStyleId>
              </a:tblPr>
              <a:tblGrid>
                <a:gridCol w="3996187">
                  <a:extLst>
                    <a:ext uri="{9D8B030D-6E8A-4147-A177-3AD203B41FA5}">
                      <a16:colId xmlns:a16="http://schemas.microsoft.com/office/drawing/2014/main" val="20000"/>
                    </a:ext>
                  </a:extLst>
                </a:gridCol>
                <a:gridCol w="4309613">
                  <a:extLst>
                    <a:ext uri="{9D8B030D-6E8A-4147-A177-3AD203B41FA5}">
                      <a16:colId xmlns:a16="http://schemas.microsoft.com/office/drawing/2014/main" val="20001"/>
                    </a:ext>
                  </a:extLst>
                </a:gridCol>
              </a:tblGrid>
              <a:tr h="1396008">
                <a:tc>
                  <a:txBody>
                    <a:bodyPr/>
                    <a:lstStyle/>
                    <a:p>
                      <a:pPr marL="0" marR="0" algn="ctr">
                        <a:spcBef>
                          <a:spcPts val="1200"/>
                        </a:spcBef>
                        <a:spcAft>
                          <a:spcPts val="1200"/>
                        </a:spcAft>
                      </a:pPr>
                      <a:r>
                        <a:rPr lang="en-GB" sz="1400" dirty="0">
                          <a:effectLst/>
                        </a:rPr>
                        <a:t>The direct speech hook – this implies lots of action and a fast pace.</a:t>
                      </a:r>
                      <a:endParaRPr lang="en-US" sz="1400" dirty="0">
                        <a:effectLst/>
                        <a:latin typeface="Arial"/>
                        <a:ea typeface="Times New Roman"/>
                        <a:cs typeface="Times New Roman"/>
                      </a:endParaRPr>
                    </a:p>
                  </a:txBody>
                  <a:tcPr marL="68580" marR="68580" marT="0" marB="0"/>
                </a:tc>
                <a:tc>
                  <a:txBody>
                    <a:bodyPr/>
                    <a:lstStyle/>
                    <a:p>
                      <a:pPr marL="0" marR="0" algn="ctr">
                        <a:spcBef>
                          <a:spcPts val="1200"/>
                        </a:spcBef>
                        <a:spcAft>
                          <a:spcPts val="1200"/>
                        </a:spcAft>
                      </a:pPr>
                      <a:r>
                        <a:rPr lang="en-GB" sz="1400" dirty="0">
                          <a:effectLst/>
                        </a:rPr>
                        <a:t>‘‘I don’t care if your friend Darren has a python, a cockatoo and a marmoset monkey,’ said mum, ‘the answer’s still no.’</a:t>
                      </a:r>
                      <a:br>
                        <a:rPr lang="en-GB" sz="1400" dirty="0">
                          <a:effectLst/>
                        </a:rPr>
                      </a:br>
                      <a:r>
                        <a:rPr lang="en-GB" sz="1400" dirty="0">
                          <a:effectLst/>
                        </a:rPr>
                        <a:t>Jake’s Magic – Alan Durant</a:t>
                      </a:r>
                      <a:endParaRPr lang="en-US" sz="1400" dirty="0">
                        <a:effectLst/>
                        <a:latin typeface="Arial"/>
                        <a:ea typeface="Times New Roman"/>
                        <a:cs typeface="Times New Roman"/>
                      </a:endParaRPr>
                    </a:p>
                  </a:txBody>
                  <a:tcPr marL="68580" marR="68580" marT="0" marB="0"/>
                </a:tc>
                <a:extLst>
                  <a:ext uri="{0D108BD9-81ED-4DB2-BD59-A6C34878D82A}">
                    <a16:rowId xmlns:a16="http://schemas.microsoft.com/office/drawing/2014/main" val="10000"/>
                  </a:ext>
                </a:extLst>
              </a:tr>
            </a:tbl>
          </a:graphicData>
        </a:graphic>
      </p:graphicFrame>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63664"/>
          <a:stretch/>
        </p:blipFill>
        <p:spPr bwMode="auto">
          <a:xfrm>
            <a:off x="1867900" y="2061062"/>
            <a:ext cx="8308975" cy="11606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33" t="36770" r="-333" b="8130"/>
          <a:stretch/>
        </p:blipFill>
        <p:spPr bwMode="auto">
          <a:xfrm>
            <a:off x="1926588" y="3284985"/>
            <a:ext cx="8279065" cy="17219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67020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26"/>
                                        </p:tgtEl>
                                        <p:attrNameLst>
                                          <p:attrName>style.visibility</p:attrName>
                                        </p:attrNameLst>
                                      </p:cBhvr>
                                      <p:to>
                                        <p:strVal val="visible"/>
                                      </p:to>
                                    </p:set>
                                    <p:anim calcmode="lin" valueType="num">
                                      <p:cBhvr additive="base">
                                        <p:cTn id="13" dur="500" fill="hold"/>
                                        <p:tgtEl>
                                          <p:spTgt spid="1026"/>
                                        </p:tgtEl>
                                        <p:attrNameLst>
                                          <p:attrName>ppt_x</p:attrName>
                                        </p:attrNameLst>
                                      </p:cBhvr>
                                      <p:tavLst>
                                        <p:tav tm="0">
                                          <p:val>
                                            <p:strVal val="#ppt_x"/>
                                          </p:val>
                                        </p:tav>
                                        <p:tav tm="100000">
                                          <p:val>
                                            <p:strVal val="#ppt_x"/>
                                          </p:val>
                                        </p:tav>
                                      </p:tavLst>
                                    </p:anim>
                                    <p:anim calcmode="lin" valueType="num">
                                      <p:cBhvr additive="base">
                                        <p:cTn id="14"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27"/>
                                        </p:tgtEl>
                                        <p:attrNameLst>
                                          <p:attrName>style.visibility</p:attrName>
                                        </p:attrNameLst>
                                      </p:cBhvr>
                                      <p:to>
                                        <p:strVal val="visible"/>
                                      </p:to>
                                    </p:set>
                                    <p:anim calcmode="lin" valueType="num">
                                      <p:cBhvr additive="base">
                                        <p:cTn id="19" dur="500" fill="hold"/>
                                        <p:tgtEl>
                                          <p:spTgt spid="1027"/>
                                        </p:tgtEl>
                                        <p:attrNameLst>
                                          <p:attrName>ppt_x</p:attrName>
                                        </p:attrNameLst>
                                      </p:cBhvr>
                                      <p:tavLst>
                                        <p:tav tm="0">
                                          <p:val>
                                            <p:strVal val="#ppt_x"/>
                                          </p:val>
                                        </p:tav>
                                        <p:tav tm="100000">
                                          <p:val>
                                            <p:strVal val="#ppt_x"/>
                                          </p:val>
                                        </p:tav>
                                      </p:tavLst>
                                    </p:anim>
                                    <p:anim calcmode="lin" valueType="num">
                                      <p:cBhvr additive="base">
                                        <p:cTn id="20" dur="500" fill="hold"/>
                                        <p:tgtEl>
                                          <p:spTgt spid="102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CHOICE TASK</a:t>
            </a:r>
            <a:br>
              <a:rPr lang="en-GB" dirty="0" smtClean="0"/>
            </a:br>
            <a:r>
              <a:rPr lang="en-GB" dirty="0" smtClean="0"/>
              <a:t>Individually: now it’s your turn!</a:t>
            </a:r>
            <a:endParaRPr lang="en-GB" dirty="0"/>
          </a:p>
        </p:txBody>
      </p:sp>
      <p:sp>
        <p:nvSpPr>
          <p:cNvPr id="3" name="Content Placeholder 2"/>
          <p:cNvSpPr>
            <a:spLocks noGrp="1"/>
          </p:cNvSpPr>
          <p:nvPr>
            <p:ph idx="1"/>
          </p:nvPr>
        </p:nvSpPr>
        <p:spPr/>
        <p:txBody>
          <a:bodyPr>
            <a:normAutofit/>
          </a:bodyPr>
          <a:lstStyle/>
          <a:p>
            <a:r>
              <a:rPr lang="en-GB" sz="2400" b="1" dirty="0"/>
              <a:t>Choose ONE of the narrative hooks and write an opening to the story you created using the images.</a:t>
            </a:r>
          </a:p>
          <a:p>
            <a:endParaRPr lang="en-GB" sz="2400" b="1" dirty="0"/>
          </a:p>
        </p:txBody>
      </p:sp>
      <p:sp>
        <p:nvSpPr>
          <p:cNvPr id="4" name="TextBox 3"/>
          <p:cNvSpPr txBox="1"/>
          <p:nvPr/>
        </p:nvSpPr>
        <p:spPr>
          <a:xfrm>
            <a:off x="4395901" y="3724335"/>
            <a:ext cx="6336704" cy="2862322"/>
          </a:xfrm>
          <a:prstGeom prst="rect">
            <a:avLst/>
          </a:prstGeom>
          <a:solidFill>
            <a:schemeClr val="tx1"/>
          </a:solidFill>
          <a:ln>
            <a:solidFill>
              <a:schemeClr val="accent1"/>
            </a:solidFill>
          </a:ln>
        </p:spPr>
        <p:txBody>
          <a:bodyPr wrap="square" rtlCol="0">
            <a:spAutoFit/>
          </a:bodyPr>
          <a:lstStyle/>
          <a:p>
            <a:endParaRPr lang="en-GB" sz="2400" dirty="0">
              <a:solidFill>
                <a:prstClr val="white"/>
              </a:solidFill>
            </a:endParaRPr>
          </a:p>
          <a:p>
            <a:r>
              <a:rPr lang="en-GB" sz="2400" b="1" dirty="0">
                <a:solidFill>
                  <a:prstClr val="white"/>
                </a:solidFill>
              </a:rPr>
              <a:t>SUCCESS CRITERIA: </a:t>
            </a:r>
          </a:p>
          <a:p>
            <a:pPr marL="285750" indent="-285750">
              <a:buFont typeface="Arial" charset="0"/>
              <a:buChar char="•"/>
            </a:pPr>
            <a:endParaRPr lang="en-GB" sz="2400" dirty="0">
              <a:solidFill>
                <a:prstClr val="white"/>
              </a:solidFill>
            </a:endParaRPr>
          </a:p>
          <a:p>
            <a:pPr marL="285750" indent="-285750">
              <a:buFont typeface="Arial" charset="0"/>
              <a:buChar char="•"/>
            </a:pPr>
            <a:r>
              <a:rPr lang="en-GB" sz="2400" dirty="0">
                <a:solidFill>
                  <a:prstClr val="white"/>
                </a:solidFill>
              </a:rPr>
              <a:t>Opening is intriguing, hooking the reader. </a:t>
            </a:r>
          </a:p>
          <a:p>
            <a:pPr marL="285750" indent="-285750">
              <a:buFont typeface="Arial" charset="0"/>
              <a:buChar char="•"/>
            </a:pPr>
            <a:endParaRPr lang="en-GB" sz="2400" dirty="0">
              <a:solidFill>
                <a:prstClr val="white"/>
              </a:solidFill>
            </a:endParaRPr>
          </a:p>
          <a:p>
            <a:pPr marL="285750" indent="-285750">
              <a:buFont typeface="Arial" charset="0"/>
              <a:buChar char="•"/>
            </a:pPr>
            <a:r>
              <a:rPr lang="en-GB" sz="2400" dirty="0">
                <a:solidFill>
                  <a:prstClr val="white"/>
                </a:solidFill>
              </a:rPr>
              <a:t>Vocabulary is used for effect in every sentence.</a:t>
            </a:r>
          </a:p>
          <a:p>
            <a:endParaRPr lang="en-GB" dirty="0">
              <a:solidFill>
                <a:prstClr val="white"/>
              </a:solidFill>
            </a:endParaRPr>
          </a:p>
          <a:p>
            <a:endParaRPr lang="en-GB" dirty="0">
              <a:solidFill>
                <a:prstClr val="black"/>
              </a:solidFill>
            </a:endParaRPr>
          </a:p>
        </p:txBody>
      </p:sp>
    </p:spTree>
    <p:extLst>
      <p:ext uri="{BB962C8B-B14F-4D97-AF65-F5344CB8AC3E}">
        <p14:creationId xmlns:p14="http://schemas.microsoft.com/office/powerpoint/2010/main" val="3931970079"/>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6448" y="568345"/>
            <a:ext cx="10307823" cy="1560716"/>
          </a:xfrm>
        </p:spPr>
        <p:txBody>
          <a:bodyPr>
            <a:normAutofit/>
          </a:bodyPr>
          <a:lstStyle/>
          <a:p>
            <a:r>
              <a:rPr lang="en-GB" dirty="0" smtClean="0"/>
              <a:t>Review – Find the ways the writer ‘hooks’ the reader at the start of this Passage?</a:t>
            </a:r>
            <a:endParaRPr lang="en-GB" dirty="0"/>
          </a:p>
        </p:txBody>
      </p:sp>
      <p:pic>
        <p:nvPicPr>
          <p:cNvPr id="4" name="Content Placeholder 3"/>
          <p:cNvPicPr>
            <a:picLocks noGrp="1" noChangeAspect="1"/>
          </p:cNvPicPr>
          <p:nvPr>
            <p:ph idx="1"/>
          </p:nvPr>
        </p:nvPicPr>
        <p:blipFill>
          <a:blip r:embed="rId2"/>
          <a:stretch>
            <a:fillRect/>
          </a:stretch>
        </p:blipFill>
        <p:spPr>
          <a:xfrm>
            <a:off x="3207026" y="2330104"/>
            <a:ext cx="8770938" cy="3052834"/>
          </a:xfrm>
          <a:prstGeom prst="rect">
            <a:avLst/>
          </a:prstGeom>
        </p:spPr>
      </p:pic>
      <p:sp>
        <p:nvSpPr>
          <p:cNvPr id="5" name="TextBox 4"/>
          <p:cNvSpPr txBox="1"/>
          <p:nvPr/>
        </p:nvSpPr>
        <p:spPr>
          <a:xfrm>
            <a:off x="3150704" y="5893904"/>
            <a:ext cx="8271303" cy="369332"/>
          </a:xfrm>
          <a:prstGeom prst="rect">
            <a:avLst/>
          </a:prstGeom>
          <a:noFill/>
        </p:spPr>
        <p:txBody>
          <a:bodyPr wrap="none" rtlCol="0">
            <a:spAutoFit/>
          </a:bodyPr>
          <a:lstStyle/>
          <a:p>
            <a:r>
              <a:rPr lang="en-GB" dirty="0" err="1" smtClean="0"/>
              <a:t>Chimamanda</a:t>
            </a:r>
            <a:r>
              <a:rPr lang="en-GB" dirty="0" smtClean="0"/>
              <a:t> </a:t>
            </a:r>
            <a:r>
              <a:rPr lang="en-GB" dirty="0" err="1" smtClean="0"/>
              <a:t>Ngozi</a:t>
            </a:r>
            <a:r>
              <a:rPr lang="en-GB" dirty="0" smtClean="0"/>
              <a:t> </a:t>
            </a:r>
            <a:r>
              <a:rPr lang="en-GB" dirty="0" err="1" smtClean="0"/>
              <a:t>Adichie</a:t>
            </a:r>
            <a:r>
              <a:rPr lang="en-GB" dirty="0" smtClean="0"/>
              <a:t>: The dangers of a single story. Edexcel Anthology for IGCSE.</a:t>
            </a:r>
            <a:endParaRPr lang="en-GB" dirty="0"/>
          </a:p>
        </p:txBody>
      </p:sp>
    </p:spTree>
    <p:extLst>
      <p:ext uri="{BB962C8B-B14F-4D97-AF65-F5344CB8AC3E}">
        <p14:creationId xmlns:p14="http://schemas.microsoft.com/office/powerpoint/2010/main" val="2588083110"/>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Review &amp; reflect … FOOT NOTE</a:t>
            </a:r>
            <a:endParaRPr lang="en-GB" dirty="0"/>
          </a:p>
        </p:txBody>
      </p:sp>
      <p:sp>
        <p:nvSpPr>
          <p:cNvPr id="3" name="Content Placeholder 2"/>
          <p:cNvSpPr>
            <a:spLocks noGrp="1"/>
          </p:cNvSpPr>
          <p:nvPr>
            <p:ph idx="1"/>
          </p:nvPr>
        </p:nvSpPr>
        <p:spPr>
          <a:xfrm>
            <a:off x="3934239" y="2400300"/>
            <a:ext cx="8507288" cy="4709120"/>
          </a:xfrm>
        </p:spPr>
        <p:txBody>
          <a:bodyPr>
            <a:normAutofit/>
          </a:bodyPr>
          <a:lstStyle/>
          <a:p>
            <a:r>
              <a:rPr lang="en-GB" dirty="0" smtClean="0"/>
              <a:t>In your notes,  what have you learnt about the following:</a:t>
            </a:r>
          </a:p>
          <a:p>
            <a:pPr>
              <a:buFontTx/>
              <a:buChar char="-"/>
            </a:pPr>
            <a:r>
              <a:rPr lang="en-GB" dirty="0" smtClean="0"/>
              <a:t>What a narrative needs?</a:t>
            </a:r>
          </a:p>
          <a:p>
            <a:pPr>
              <a:buFontTx/>
              <a:buChar char="-"/>
            </a:pPr>
            <a:r>
              <a:rPr lang="en-GB" dirty="0" smtClean="0"/>
              <a:t>Story structure?</a:t>
            </a:r>
          </a:p>
          <a:p>
            <a:pPr>
              <a:buFontTx/>
              <a:buChar char="-"/>
            </a:pPr>
            <a:r>
              <a:rPr lang="en-GB" dirty="0" smtClean="0"/>
              <a:t>Narrative hooks? </a:t>
            </a:r>
            <a:endParaRPr lang="en-GB" dirty="0"/>
          </a:p>
          <a:p>
            <a:pPr marL="0" indent="0" algn="ctr">
              <a:buNone/>
            </a:pPr>
            <a:r>
              <a:rPr lang="en-GB" dirty="0" smtClean="0"/>
              <a:t>Look back through your work to help you</a:t>
            </a:r>
          </a:p>
          <a:p>
            <a:pPr marL="0" indent="0" algn="ctr">
              <a:buNone/>
            </a:pPr>
            <a:endParaRPr lang="en-GB" dirty="0" smtClean="0"/>
          </a:p>
          <a:p>
            <a:pPr marL="0" indent="0" algn="ctr">
              <a:buNone/>
            </a:pPr>
            <a:r>
              <a:rPr lang="en-GB" dirty="0" smtClean="0"/>
              <a:t>TARGET: what should you still practise and how?</a:t>
            </a:r>
          </a:p>
        </p:txBody>
      </p:sp>
    </p:spTree>
    <p:extLst>
      <p:ext uri="{BB962C8B-B14F-4D97-AF65-F5344CB8AC3E}">
        <p14:creationId xmlns:p14="http://schemas.microsoft.com/office/powerpoint/2010/main" val="2468212124"/>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dirty="0" smtClean="0"/>
              <a:t>The importance of openings</a:t>
            </a:r>
            <a:endParaRPr lang="en-GB" dirty="0"/>
          </a:p>
        </p:txBody>
      </p:sp>
      <p:sp>
        <p:nvSpPr>
          <p:cNvPr id="5" name="Subtitle 4"/>
          <p:cNvSpPr>
            <a:spLocks noGrp="1"/>
          </p:cNvSpPr>
          <p:nvPr>
            <p:ph type="subTitle" idx="1"/>
          </p:nvPr>
        </p:nvSpPr>
        <p:spPr/>
        <p:txBody>
          <a:bodyPr/>
          <a:lstStyle/>
          <a:p>
            <a:fld id="{ABEFC48C-1F11-426E-945E-00A659CBD425}" type="datetime2">
              <a:rPr lang="en-GB" smtClean="0"/>
              <a:t>Wednesday, 01 May 2019</a:t>
            </a:fld>
            <a:endParaRPr lang="en-GB" dirty="0"/>
          </a:p>
        </p:txBody>
      </p:sp>
    </p:spTree>
    <p:extLst>
      <p:ext uri="{BB962C8B-B14F-4D97-AF65-F5344CB8AC3E}">
        <p14:creationId xmlns:p14="http://schemas.microsoft.com/office/powerpoint/2010/main" val="458992466"/>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3306"/>
            <a:ext cx="10515600" cy="884126"/>
          </a:xfrm>
        </p:spPr>
        <p:style>
          <a:lnRef idx="2">
            <a:schemeClr val="accent1">
              <a:shade val="50000"/>
            </a:schemeClr>
          </a:lnRef>
          <a:fillRef idx="1">
            <a:schemeClr val="accent1"/>
          </a:fillRef>
          <a:effectRef idx="0">
            <a:schemeClr val="accent1"/>
          </a:effectRef>
          <a:fontRef idx="minor">
            <a:schemeClr val="lt1"/>
          </a:fontRef>
        </p:style>
        <p:txBody>
          <a:bodyPr/>
          <a:lstStyle/>
          <a:p>
            <a:r>
              <a:rPr lang="en-GB" dirty="0" smtClean="0"/>
              <a:t>THE IMPORTANCE OF AN OPENER:</a:t>
            </a:r>
            <a:endParaRPr lang="en-GB" dirty="0"/>
          </a:p>
        </p:txBody>
      </p:sp>
      <p:sp>
        <p:nvSpPr>
          <p:cNvPr id="3" name="Content Placeholder 2"/>
          <p:cNvSpPr>
            <a:spLocks noGrp="1"/>
          </p:cNvSpPr>
          <p:nvPr>
            <p:ph idx="1"/>
          </p:nvPr>
        </p:nvSpPr>
        <p:spPr>
          <a:xfrm>
            <a:off x="838200" y="1300766"/>
            <a:ext cx="10515600" cy="1390919"/>
          </a:xfrm>
        </p:spPr>
        <p:style>
          <a:lnRef idx="2">
            <a:schemeClr val="accent1"/>
          </a:lnRef>
          <a:fillRef idx="1">
            <a:schemeClr val="lt1"/>
          </a:fillRef>
          <a:effectRef idx="0">
            <a:schemeClr val="accent1"/>
          </a:effectRef>
          <a:fontRef idx="minor">
            <a:schemeClr val="dk1"/>
          </a:fontRef>
        </p:style>
        <p:txBody>
          <a:bodyPr>
            <a:normAutofit/>
          </a:bodyPr>
          <a:lstStyle/>
          <a:p>
            <a:r>
              <a:rPr lang="en-GB" sz="2400" dirty="0"/>
              <a:t>Openings reveal clues about </a:t>
            </a:r>
            <a:r>
              <a:rPr lang="en-GB" sz="2400" dirty="0" smtClean="0"/>
              <a:t>characters</a:t>
            </a:r>
            <a:r>
              <a:rPr lang="en-GB" sz="2400" dirty="0"/>
              <a:t>, settings, mood, plot. </a:t>
            </a:r>
            <a:endParaRPr lang="en-GB" sz="2400" dirty="0" smtClean="0"/>
          </a:p>
          <a:p>
            <a:endParaRPr lang="en-GB" sz="2400" dirty="0"/>
          </a:p>
          <a:p>
            <a:r>
              <a:rPr lang="en-GB" sz="2400" dirty="0" smtClean="0"/>
              <a:t>Read </a:t>
            </a:r>
            <a:r>
              <a:rPr lang="en-GB" sz="2400" dirty="0"/>
              <a:t>the short extract from Gaye </a:t>
            </a:r>
            <a:r>
              <a:rPr lang="en-GB" sz="2400" dirty="0" err="1"/>
              <a:t>Jee’s</a:t>
            </a:r>
            <a:r>
              <a:rPr lang="en-GB" sz="2400" dirty="0"/>
              <a:t> short story ‘</a:t>
            </a:r>
            <a:r>
              <a:rPr lang="en-GB" sz="2400" b="1" i="1" dirty="0"/>
              <a:t>The Way the Pit </a:t>
            </a:r>
            <a:r>
              <a:rPr lang="en-GB" sz="2400" b="1" i="1" dirty="0" smtClean="0"/>
              <a:t>Works’: </a:t>
            </a:r>
            <a:endParaRPr lang="en-GB" sz="2400" dirty="0"/>
          </a:p>
        </p:txBody>
      </p:sp>
      <p:sp>
        <p:nvSpPr>
          <p:cNvPr id="4" name="TextBox 3"/>
          <p:cNvSpPr txBox="1"/>
          <p:nvPr/>
        </p:nvSpPr>
        <p:spPr>
          <a:xfrm>
            <a:off x="592428" y="3039414"/>
            <a:ext cx="11346287" cy="3139321"/>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GB" i="1" dirty="0"/>
              <a:t>We went on holiday to the seaside every year, the three of us. Mum would wake me up before it got light. Once we were in the car, I'd watch for the dawn through the gaps in the houses. I'd tell myself that the sky only looked grey because it was really still night-time, not because it was cloudy. Some years I was right, but the year I'm thinking of, the year I was nine, the sun didn't appear at all. </a:t>
            </a:r>
            <a:endParaRPr lang="en-GB" i="1" dirty="0" smtClean="0"/>
          </a:p>
          <a:p>
            <a:endParaRPr lang="en-GB" dirty="0"/>
          </a:p>
          <a:p>
            <a:r>
              <a:rPr lang="en-GB" i="1" dirty="0"/>
              <a:t>     By eight o'clock we were on the beach, Mum and me sitting on our macs huddled together under a blanket which still smelt of our dog, even though he'd been dead nearly a year. A thin, bad-tempered breeze blew sand into our faces and whipped up under my skirt. Dad was pacing up and down the beach looking for destroyers. I could picture them wading through the sea to smash the houses and caravans and people with their enormous </a:t>
            </a:r>
            <a:r>
              <a:rPr lang="en-GB" i="1" dirty="0" err="1"/>
              <a:t>sandalled</a:t>
            </a:r>
            <a:r>
              <a:rPr lang="en-GB" i="1" dirty="0"/>
              <a:t> </a:t>
            </a:r>
            <a:r>
              <a:rPr lang="en-GB" i="1" dirty="0" smtClean="0"/>
              <a:t>feet.</a:t>
            </a:r>
          </a:p>
          <a:p>
            <a:endParaRPr lang="en-GB" i="1" dirty="0"/>
          </a:p>
          <a:p>
            <a:endParaRPr lang="en-GB" dirty="0"/>
          </a:p>
        </p:txBody>
      </p:sp>
    </p:spTree>
    <p:extLst>
      <p:ext uri="{BB962C8B-B14F-4D97-AF65-F5344CB8AC3E}">
        <p14:creationId xmlns:p14="http://schemas.microsoft.com/office/powerpoint/2010/main" val="1961726188"/>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3816626" y="3087757"/>
            <a:ext cx="3405809" cy="174928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t>Narrative Structure</a:t>
            </a:r>
            <a:endParaRPr lang="en-GB" sz="2800" dirty="0"/>
          </a:p>
        </p:txBody>
      </p:sp>
      <p:cxnSp>
        <p:nvCxnSpPr>
          <p:cNvPr id="6" name="Straight Arrow Connector 5"/>
          <p:cNvCxnSpPr/>
          <p:nvPr/>
        </p:nvCxnSpPr>
        <p:spPr>
          <a:xfrm flipV="1">
            <a:off x="6069496" y="2014330"/>
            <a:ext cx="808382" cy="10734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7050157" y="2875722"/>
            <a:ext cx="1563756" cy="609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7116417" y="4373217"/>
            <a:ext cx="1616766" cy="7156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5923722" y="4837043"/>
            <a:ext cx="26504" cy="9011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3352800" y="4837043"/>
            <a:ext cx="1417983" cy="5035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3" idx="2"/>
          </p:cNvCxnSpPr>
          <p:nvPr/>
        </p:nvCxnSpPr>
        <p:spPr>
          <a:xfrm flipH="1" flipV="1">
            <a:off x="2703443" y="3246783"/>
            <a:ext cx="1113183" cy="7156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3" idx="1"/>
          </p:cNvCxnSpPr>
          <p:nvPr/>
        </p:nvCxnSpPr>
        <p:spPr>
          <a:xfrm flipH="1" flipV="1">
            <a:off x="3617843" y="2120348"/>
            <a:ext cx="697552" cy="12235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flipV="1">
            <a:off x="5300870" y="1590261"/>
            <a:ext cx="26504" cy="14974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Oval 20"/>
          <p:cNvSpPr/>
          <p:nvPr/>
        </p:nvSpPr>
        <p:spPr>
          <a:xfrm>
            <a:off x="1457739" y="5088835"/>
            <a:ext cx="2014331" cy="874643"/>
          </a:xfrm>
          <a:prstGeom prst="ellips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Narrowing focus</a:t>
            </a:r>
            <a:endParaRPr lang="en-GB" dirty="0"/>
          </a:p>
        </p:txBody>
      </p:sp>
      <p:sp>
        <p:nvSpPr>
          <p:cNvPr id="22" name="Oval 21"/>
          <p:cNvSpPr/>
          <p:nvPr/>
        </p:nvSpPr>
        <p:spPr>
          <a:xfrm>
            <a:off x="960782" y="2703444"/>
            <a:ext cx="1762539" cy="768626"/>
          </a:xfrm>
          <a:prstGeom prst="ellips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Sequence of events</a:t>
            </a:r>
            <a:endParaRPr lang="en-GB" dirty="0"/>
          </a:p>
        </p:txBody>
      </p:sp>
      <p:sp>
        <p:nvSpPr>
          <p:cNvPr id="23" name="Oval 22"/>
          <p:cNvSpPr/>
          <p:nvPr/>
        </p:nvSpPr>
        <p:spPr>
          <a:xfrm>
            <a:off x="2384187" y="1046921"/>
            <a:ext cx="1937225" cy="967410"/>
          </a:xfrm>
          <a:prstGeom prst="ellips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Focus on character</a:t>
            </a:r>
            <a:endParaRPr lang="en-GB" dirty="0"/>
          </a:p>
        </p:txBody>
      </p:sp>
      <p:sp>
        <p:nvSpPr>
          <p:cNvPr id="24" name="Oval 23"/>
          <p:cNvSpPr/>
          <p:nvPr/>
        </p:nvSpPr>
        <p:spPr>
          <a:xfrm>
            <a:off x="4426227" y="689113"/>
            <a:ext cx="1643270" cy="841514"/>
          </a:xfrm>
          <a:prstGeom prst="ellips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Focus on setting</a:t>
            </a:r>
            <a:endParaRPr lang="en-GB" dirty="0"/>
          </a:p>
        </p:txBody>
      </p:sp>
      <p:sp>
        <p:nvSpPr>
          <p:cNvPr id="25" name="Oval 24"/>
          <p:cNvSpPr/>
          <p:nvPr/>
        </p:nvSpPr>
        <p:spPr>
          <a:xfrm>
            <a:off x="5962275" y="1025387"/>
            <a:ext cx="1962525" cy="904460"/>
          </a:xfrm>
          <a:prstGeom prst="ellips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Wider perspectives</a:t>
            </a:r>
            <a:endParaRPr lang="en-GB" dirty="0"/>
          </a:p>
        </p:txBody>
      </p:sp>
      <p:sp>
        <p:nvSpPr>
          <p:cNvPr id="26" name="Oval 25"/>
          <p:cNvSpPr/>
          <p:nvPr/>
        </p:nvSpPr>
        <p:spPr>
          <a:xfrm>
            <a:off x="8613913" y="2317475"/>
            <a:ext cx="1908313" cy="967409"/>
          </a:xfrm>
          <a:prstGeom prst="ellips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Contrast</a:t>
            </a:r>
            <a:endParaRPr lang="en-GB" dirty="0"/>
          </a:p>
        </p:txBody>
      </p:sp>
      <p:sp>
        <p:nvSpPr>
          <p:cNvPr id="27" name="Oval 26"/>
          <p:cNvSpPr/>
          <p:nvPr/>
        </p:nvSpPr>
        <p:spPr>
          <a:xfrm>
            <a:off x="8733183" y="4731026"/>
            <a:ext cx="2001079" cy="1094959"/>
          </a:xfrm>
          <a:prstGeom prst="ellips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viewpoint</a:t>
            </a:r>
            <a:endParaRPr lang="en-GB" dirty="0"/>
          </a:p>
        </p:txBody>
      </p:sp>
      <p:sp>
        <p:nvSpPr>
          <p:cNvPr id="28" name="Oval 27"/>
          <p:cNvSpPr/>
          <p:nvPr/>
        </p:nvSpPr>
        <p:spPr>
          <a:xfrm>
            <a:off x="4738255" y="5738191"/>
            <a:ext cx="2517310" cy="1060174"/>
          </a:xfrm>
          <a:prstGeom prst="ellips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Pause/ freeze</a:t>
            </a:r>
            <a:endParaRPr lang="en-GB" dirty="0"/>
          </a:p>
        </p:txBody>
      </p:sp>
    </p:spTree>
    <p:extLst>
      <p:ext uri="{BB962C8B-B14F-4D97-AF65-F5344CB8AC3E}">
        <p14:creationId xmlns:p14="http://schemas.microsoft.com/office/powerpoint/2010/main" val="183358875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323</TotalTime>
  <Words>8102</Words>
  <Application>Microsoft Office PowerPoint</Application>
  <PresentationFormat>Widescreen</PresentationFormat>
  <Paragraphs>1055</Paragraphs>
  <Slides>172</Slides>
  <Notes>17</Notes>
  <HiddenSlides>0</HiddenSlides>
  <MMClips>1</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172</vt:i4>
      </vt:variant>
    </vt:vector>
  </HeadingPairs>
  <TitlesOfParts>
    <vt:vector size="183" baseType="lpstr">
      <vt:lpstr>Arial</vt:lpstr>
      <vt:lpstr>Calibri</vt:lpstr>
      <vt:lpstr>Calibri Light</vt:lpstr>
      <vt:lpstr>Comic Sans MS</vt:lpstr>
      <vt:lpstr>Helvetica</vt:lpstr>
      <vt:lpstr>Tempus Sans ITC</vt:lpstr>
      <vt:lpstr>Times New Roman</vt:lpstr>
      <vt:lpstr>Verdana</vt:lpstr>
      <vt:lpstr>Wingdings</vt:lpstr>
      <vt:lpstr>Wingdings 2</vt:lpstr>
      <vt:lpstr>Office Theme</vt:lpstr>
      <vt:lpstr>Creative Writing at IGCSE</vt:lpstr>
      <vt:lpstr>Phase 1: planning to succeed.</vt:lpstr>
      <vt:lpstr>Assessment Criteria</vt:lpstr>
      <vt:lpstr>Deconstructing a question</vt:lpstr>
      <vt:lpstr>Consider this from Paper 1</vt:lpstr>
      <vt:lpstr>Consider this example from a possible Paper 2.</vt:lpstr>
      <vt:lpstr>Which makes more sense</vt:lpstr>
      <vt:lpstr>10 minute writing task based on My Last Duchess.</vt:lpstr>
      <vt:lpstr>All writing needs to be critiqued.</vt:lpstr>
      <vt:lpstr>Narrative Structure </vt:lpstr>
      <vt:lpstr>Writing in 3 Acts, or in the narrative arc.</vt:lpstr>
      <vt:lpstr>3 acts: breakdown</vt:lpstr>
      <vt:lpstr>Or, the narrative arc</vt:lpstr>
      <vt:lpstr>Narrative arc breakdown</vt:lpstr>
      <vt:lpstr>In practice</vt:lpstr>
      <vt:lpstr>Planning</vt:lpstr>
      <vt:lpstr>Viewpoint and voice</vt:lpstr>
      <vt:lpstr>PowerPoint Presentation</vt:lpstr>
      <vt:lpstr>Task 1 :</vt:lpstr>
      <vt:lpstr>PowerPoint Presentation</vt:lpstr>
      <vt:lpstr>Narrative Viewpoint and Voice</vt:lpstr>
      <vt:lpstr>So, writers can choose….</vt:lpstr>
      <vt:lpstr>In this passage…</vt:lpstr>
      <vt:lpstr>PowerPoint Presentation</vt:lpstr>
      <vt:lpstr>Dual narrative: </vt:lpstr>
      <vt:lpstr>PowerPoint Presentation</vt:lpstr>
      <vt:lpstr>Consider viewpoint</vt:lpstr>
      <vt:lpstr>Practical work</vt:lpstr>
      <vt:lpstr>Write a story beginning ‘I did not have time for this’ based on this image. 40 minutes. Then critique.</vt:lpstr>
      <vt:lpstr>Feedback and DIRT: the importance of proofreading for excellence.</vt:lpstr>
      <vt:lpstr>Feedback and DIRT</vt:lpstr>
      <vt:lpstr>Show: don’t tell!</vt:lpstr>
      <vt:lpstr>An interesting journey…  Winning opening sentence?  They didn’t want much, but even that was too much.  Plot ideas: 1. Religious cult – lures boy/girl in and they either escape with their life or remain in the cult and die/suffer in another way 2. Drugs – How gang can entice vulnerable character by persuading them with something small which leads to disaster 3. Father – Divorced by wife (workaholic) relationship with kids goes downhill – can’t give them the love they need. </vt:lpstr>
      <vt:lpstr>Characters:  Young selfish lad, huge ego…. Humble little boy – vulnerable, wants a better life Voice in head – spirit Older woman who has been through a lot – optimist 17 year old girl – hates everyone she meets, classed as insane by many. Wily, army cadet type, loves to help others</vt:lpstr>
      <vt:lpstr>Warm up</vt:lpstr>
      <vt:lpstr>Example</vt:lpstr>
      <vt:lpstr> Descriptive and Narrative writing</vt:lpstr>
      <vt:lpstr> Explorations in creative reading and writing: Example Paper 2, section 2 </vt:lpstr>
      <vt:lpstr>Describing a character or place using  SHOW DON’T TELL</vt:lpstr>
      <vt:lpstr>Using detail to describe character by  showing NOT telling….</vt:lpstr>
      <vt:lpstr>Using detail to describe place by showing NOT telling…</vt:lpstr>
      <vt:lpstr>What do each of these sentences show the reader?</vt:lpstr>
      <vt:lpstr>Effective creative writing</vt:lpstr>
      <vt:lpstr>Using detail to describe character  by showing NOT telling….</vt:lpstr>
      <vt:lpstr>Effective creative writing</vt:lpstr>
      <vt:lpstr>In order to be successful, you will need to meet these Assessment Objectives</vt:lpstr>
      <vt:lpstr> The keys to exam success</vt:lpstr>
      <vt:lpstr>PowerPoint Presentation</vt:lpstr>
      <vt:lpstr>PowerPoint Presentation</vt:lpstr>
      <vt:lpstr> Possible approaches</vt:lpstr>
      <vt:lpstr> Show don’t tell</vt:lpstr>
      <vt:lpstr>Recognising the importance of character</vt:lpstr>
      <vt:lpstr>Character</vt:lpstr>
      <vt:lpstr>The Three ACT Plan</vt:lpstr>
      <vt:lpstr>Try one of these characters:.</vt:lpstr>
      <vt:lpstr>All scenarios should allow for development…</vt:lpstr>
      <vt:lpstr>Fundamental Themes</vt:lpstr>
      <vt:lpstr>NOTE</vt:lpstr>
      <vt:lpstr>AND</vt:lpstr>
      <vt:lpstr>NOW we can plan….</vt:lpstr>
      <vt:lpstr>Each phase of the plan can have a beginning, a middle and an end…</vt:lpstr>
      <vt:lpstr>Consider the common developments</vt:lpstr>
      <vt:lpstr>Practical work</vt:lpstr>
      <vt:lpstr>Writing task</vt:lpstr>
      <vt:lpstr>Feedback and DIRT: the importance of proofreading for excellence.</vt:lpstr>
      <vt:lpstr>Gallery Critique</vt:lpstr>
      <vt:lpstr>FOCUS ON ACCURACY</vt:lpstr>
      <vt:lpstr>Character Part 2</vt:lpstr>
      <vt:lpstr>We will revisit characterisation</vt:lpstr>
      <vt:lpstr>Developing vocabulary: crucial for writing, important for reading</vt:lpstr>
      <vt:lpstr>PowerPoint Presentation</vt:lpstr>
      <vt:lpstr>PowerPoint Presentation</vt:lpstr>
      <vt:lpstr>PowerPoint Presentation</vt:lpstr>
      <vt:lpstr>Creating a Character</vt:lpstr>
      <vt:lpstr>Creative Writing Assessment Piece–  to get a good grade (write these in your own words)...</vt:lpstr>
      <vt:lpstr>PowerPoint Presentation</vt:lpstr>
      <vt:lpstr>PowerPoint Presentation</vt:lpstr>
      <vt:lpstr>Give this lady a character</vt:lpstr>
      <vt:lpstr>Here is what one student wrote about the old woman, using the image and answering the questions... </vt:lpstr>
      <vt:lpstr>After hearing that story, take a look at your own, and consider.... </vt:lpstr>
      <vt:lpstr>Settings</vt:lpstr>
      <vt:lpstr>PowerPoint Presentation</vt:lpstr>
      <vt:lpstr>Build on your skills: For each of the following statements write a descriptive sentence that SHOWS not TELLS</vt:lpstr>
      <vt:lpstr>  Look at these story openings. Can you guess where my stories are set? </vt:lpstr>
      <vt:lpstr>Let’s see…</vt:lpstr>
      <vt:lpstr> Now try to write a story opening in which your character passes through: </vt:lpstr>
      <vt:lpstr>Write</vt:lpstr>
      <vt:lpstr>Hooks and Openings</vt:lpstr>
      <vt:lpstr>You will need to identify structure in the Anthology for both papers and need to structure your work similarly.</vt:lpstr>
      <vt:lpstr>Narrative Hooks – how writers may interest the reader from the start – you can use these devices yourself…</vt:lpstr>
      <vt:lpstr>Can you match up the openings with the correct narrative hook?</vt:lpstr>
      <vt:lpstr>PowerPoint Presentation</vt:lpstr>
      <vt:lpstr>PowerPoint Presentation</vt:lpstr>
      <vt:lpstr>CHOICE TASK Individually: now it’s your turn!</vt:lpstr>
      <vt:lpstr>Review – Find the ways the writer ‘hooks’ the reader at the start of this Passage?</vt:lpstr>
      <vt:lpstr>Review &amp; reflect … FOOT NOTE</vt:lpstr>
      <vt:lpstr>The importance of openings</vt:lpstr>
      <vt:lpstr>THE IMPORTANCE OF AN OPENER: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Now it’s your turn</vt:lpstr>
      <vt:lpstr>Copy the chart in your notes:</vt:lpstr>
      <vt:lpstr>Working from a picture</vt:lpstr>
      <vt:lpstr>Paper 2 will offer picture prompts. You should</vt:lpstr>
      <vt:lpstr>Approach</vt:lpstr>
      <vt:lpstr>Opening the imagination…</vt:lpstr>
      <vt:lpstr>Lines</vt:lpstr>
      <vt:lpstr>Where do the lines lead?</vt:lpstr>
      <vt:lpstr>Lines…</vt:lpstr>
      <vt:lpstr>Light and shade</vt:lpstr>
      <vt:lpstr>Ask questions of the picture</vt:lpstr>
      <vt:lpstr>Word Cloud (or “splurge”)</vt:lpstr>
      <vt:lpstr>Questions</vt:lpstr>
      <vt:lpstr>Answers</vt:lpstr>
      <vt:lpstr>Imaginations</vt:lpstr>
      <vt:lpstr>Metaphor 2</vt:lpstr>
      <vt:lpstr>Character</vt:lpstr>
      <vt:lpstr>1st Person</vt:lpstr>
      <vt:lpstr>3rd person</vt:lpstr>
      <vt:lpstr>Your choice</vt:lpstr>
      <vt:lpstr>Last Game</vt:lpstr>
      <vt:lpstr>PowerPoint Presentation</vt:lpstr>
      <vt:lpstr>Q: using this image, answer the question below…</vt:lpstr>
      <vt:lpstr>Types of transactional writing – form.</vt:lpstr>
      <vt:lpstr>Speeches and Reviews</vt:lpstr>
      <vt:lpstr>PowerPoint Presentation</vt:lpstr>
      <vt:lpstr>PowerPoint Presentation</vt:lpstr>
      <vt:lpstr>Audience</vt:lpstr>
      <vt:lpstr>Audience…</vt:lpstr>
      <vt:lpstr>What was the question? (and how could you tell?)</vt:lpstr>
      <vt:lpstr>Within your speech:</vt:lpstr>
      <vt:lpstr>Structure</vt:lpstr>
      <vt:lpstr>Let’s listen</vt:lpstr>
      <vt:lpstr>Remember - </vt:lpstr>
      <vt:lpstr>REVIEW</vt:lpstr>
      <vt:lpstr>PowerPoint Presentation</vt:lpstr>
      <vt:lpstr>Audience</vt:lpstr>
      <vt:lpstr>CONTENTS</vt:lpstr>
      <vt:lpstr>What are the strengths of this review opening?</vt:lpstr>
      <vt:lpstr>What did you notice?</vt:lpstr>
      <vt:lpstr>Newspapers</vt:lpstr>
      <vt:lpstr>Articles and Leaflets</vt:lpstr>
      <vt:lpstr>Article</vt:lpstr>
      <vt:lpstr>“How do I make it interesting?”</vt:lpstr>
      <vt:lpstr>Approach</vt:lpstr>
      <vt:lpstr>PLAN</vt:lpstr>
      <vt:lpstr>SO:</vt:lpstr>
      <vt:lpstr>Leaflets</vt:lpstr>
      <vt:lpstr>Layout and content should be considered</vt:lpstr>
      <vt:lpstr>Look at the leaflets </vt:lpstr>
      <vt:lpstr>Try this one</vt:lpstr>
      <vt:lpstr>Now</vt:lpstr>
      <vt:lpstr>Letters and Reports: revision </vt:lpstr>
      <vt:lpstr>Letters and Reports: revision </vt:lpstr>
      <vt:lpstr>Transactional writing</vt:lpstr>
      <vt:lpstr>Types of task</vt:lpstr>
      <vt:lpstr>LETTERS</vt:lpstr>
      <vt:lpstr>I’m not psychic…</vt:lpstr>
      <vt:lpstr>Informality</vt:lpstr>
      <vt:lpstr>Informal tone</vt:lpstr>
      <vt:lpstr>REPORTS</vt:lpstr>
      <vt:lpstr>What is a report?</vt:lpstr>
      <vt:lpstr>STRUCTURE  1</vt:lpstr>
      <vt:lpstr>STRUCTURE 2</vt:lpstr>
      <vt:lpstr>TASK</vt:lpstr>
    </vt:vector>
  </TitlesOfParts>
  <Company>The John Lyon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Creative Writing at IGCSE</dc:title>
  <dc:creator>Jonathan Peel</dc:creator>
  <cp:lastModifiedBy>Ballantyne H C</cp:lastModifiedBy>
  <cp:revision>33</cp:revision>
  <dcterms:created xsi:type="dcterms:W3CDTF">2018-10-18T09:01:26Z</dcterms:created>
  <dcterms:modified xsi:type="dcterms:W3CDTF">2019-05-01T14:11:48Z</dcterms:modified>
</cp:coreProperties>
</file>