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9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BCFA2B-BAB2-44AC-A119-73F3D52C6C24}" type="datetimeFigureOut">
              <a:rPr lang="en-IE" smtClean="0"/>
              <a:t>24/03/2020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5A5B9F-6934-4660-B58A-042961094419}"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FA2B-BAB2-44AC-A119-73F3D52C6C24}" type="datetimeFigureOut">
              <a:rPr lang="en-IE" smtClean="0"/>
              <a:t>24/03/2020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5A5B9F-6934-4660-B58A-042961094419}"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FBCFA2B-BAB2-44AC-A119-73F3D52C6C24}" type="datetimeFigureOut">
              <a:rPr lang="en-IE" smtClean="0"/>
              <a:t>24/03/2020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5A5B9F-6934-4660-B58A-042961094419}" type="slidenum">
              <a:rPr lang="en-IE" smtClean="0"/>
              <a:t>‹#›</a:t>
            </a:fld>
            <a:endParaRPr lang="en-I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FA2B-BAB2-44AC-A119-73F3D52C6C24}" type="datetimeFigureOut">
              <a:rPr lang="en-IE" smtClean="0"/>
              <a:t>24/03/2020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5A5B9F-6934-4660-B58A-042961094419}" type="slidenum">
              <a:rPr lang="en-IE" smtClean="0"/>
              <a:t>‹#›</a:t>
            </a:fld>
            <a:endParaRPr lang="en-IE"/>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FA2B-BAB2-44AC-A119-73F3D52C6C24}" type="datetimeFigureOut">
              <a:rPr lang="en-IE" smtClean="0"/>
              <a:t>24/03/2020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5A5B9F-6934-4660-B58A-042961094419}"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FBCFA2B-BAB2-44AC-A119-73F3D52C6C24}" type="datetimeFigureOut">
              <a:rPr lang="en-IE" smtClean="0"/>
              <a:t>24/03/2020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F5A5B9F-6934-4660-B58A-042961094419}" type="slidenum">
              <a:rPr lang="en-IE" smtClean="0"/>
              <a:t>‹#›</a:t>
            </a:fld>
            <a:endParaRPr lang="en-IE"/>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BCFA2B-BAB2-44AC-A119-73F3D52C6C24}" type="datetimeFigureOut">
              <a:rPr lang="en-IE" smtClean="0"/>
              <a:t>24/03/2020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F5A5B9F-6934-4660-B58A-042961094419}"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CFA2B-BAB2-44AC-A119-73F3D52C6C24}" type="datetimeFigureOut">
              <a:rPr lang="en-IE" smtClean="0"/>
              <a:t>24/03/2020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F5A5B9F-6934-4660-B58A-042961094419}"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FBCFA2B-BAB2-44AC-A119-73F3D52C6C24}" type="datetimeFigureOut">
              <a:rPr lang="en-IE" smtClean="0"/>
              <a:t>24/03/2020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F5A5B9F-6934-4660-B58A-042961094419}"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FBCFA2B-BAB2-44AC-A119-73F3D52C6C24}" type="datetimeFigureOut">
              <a:rPr lang="en-IE" smtClean="0"/>
              <a:t>24/03/2020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F5A5B9F-6934-4660-B58A-042961094419}" type="slidenum">
              <a:rPr lang="en-IE" smtClean="0"/>
              <a:t>‹#›</a:t>
            </a:fld>
            <a:endParaRPr lang="en-I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FA2B-BAB2-44AC-A119-73F3D52C6C24}" type="datetimeFigureOut">
              <a:rPr lang="en-IE" smtClean="0"/>
              <a:t>24/03/2020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F5A5B9F-6934-4660-B58A-042961094419}" type="slidenum">
              <a:rPr lang="en-IE" smtClean="0"/>
              <a:t>‹#›</a:t>
            </a:fld>
            <a:endParaRPr lang="en-I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FBCFA2B-BAB2-44AC-A119-73F3D52C6C24}" type="datetimeFigureOut">
              <a:rPr lang="en-IE" smtClean="0"/>
              <a:t>24/03/2020</a:t>
            </a:fld>
            <a:endParaRPr lang="en-I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I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F5A5B9F-6934-4660-B58A-042961094419}" type="slidenum">
              <a:rPr lang="en-IE" smtClean="0"/>
              <a:t>‹#›</a:t>
            </a:fld>
            <a:endParaRPr lang="en-I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b="1" dirty="0" smtClean="0">
                <a:solidFill>
                  <a:srgbClr val="FFFF00"/>
                </a:solidFill>
              </a:rPr>
              <a:t>Romeo &amp; Juliet</a:t>
            </a:r>
            <a:endParaRPr lang="en-IE" b="1" dirty="0">
              <a:solidFill>
                <a:srgbClr val="FFFF00"/>
              </a:solidFill>
            </a:endParaRPr>
          </a:p>
        </p:txBody>
      </p:sp>
      <p:sp>
        <p:nvSpPr>
          <p:cNvPr id="3" name="Subtitle 2"/>
          <p:cNvSpPr>
            <a:spLocks noGrp="1"/>
          </p:cNvSpPr>
          <p:nvPr>
            <p:ph type="subTitle" idx="1"/>
          </p:nvPr>
        </p:nvSpPr>
        <p:spPr/>
        <p:txBody>
          <a:bodyPr/>
          <a:lstStyle/>
          <a:p>
            <a:r>
              <a:rPr lang="en-IE" b="1" dirty="0" smtClean="0">
                <a:solidFill>
                  <a:srgbClr val="FFFF00"/>
                </a:solidFill>
              </a:rPr>
              <a:t>William Shakespeare</a:t>
            </a:r>
            <a:endParaRPr lang="en-IE" b="1" dirty="0">
              <a:solidFill>
                <a:srgbClr val="FFFF00"/>
              </a:solidFill>
            </a:endParaRPr>
          </a:p>
        </p:txBody>
      </p:sp>
    </p:spTree>
    <p:extLst>
      <p:ext uri="{BB962C8B-B14F-4D97-AF65-F5344CB8AC3E}">
        <p14:creationId xmlns:p14="http://schemas.microsoft.com/office/powerpoint/2010/main" val="3648516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252728"/>
          </a:xfrm>
        </p:spPr>
        <p:txBody>
          <a:bodyPr/>
          <a:lstStyle/>
          <a:p>
            <a:pPr algn="r"/>
            <a:r>
              <a:rPr lang="en-IE" dirty="0" smtClean="0"/>
              <a:t>Balcony Scene</a:t>
            </a:r>
            <a:endParaRPr lang="en-IE" dirty="0"/>
          </a:p>
        </p:txBody>
      </p:sp>
      <p:sp>
        <p:nvSpPr>
          <p:cNvPr id="4" name="Content Placeholder 3"/>
          <p:cNvSpPr>
            <a:spLocks noGrp="1"/>
          </p:cNvSpPr>
          <p:nvPr>
            <p:ph sz="quarter" idx="14"/>
          </p:nvPr>
        </p:nvSpPr>
        <p:spPr>
          <a:xfrm>
            <a:off x="5175328" y="2204864"/>
            <a:ext cx="3968672" cy="3672408"/>
          </a:xfrm>
          <a:solidFill>
            <a:schemeClr val="bg1"/>
          </a:solidFill>
        </p:spPr>
        <p:txBody>
          <a:bodyPr>
            <a:normAutofit fontScale="85000" lnSpcReduction="10000"/>
          </a:bodyPr>
          <a:lstStyle/>
          <a:p>
            <a:pPr>
              <a:lnSpc>
                <a:spcPct val="115000"/>
              </a:lnSpc>
              <a:spcAft>
                <a:spcPts val="1000"/>
              </a:spcAft>
            </a:pPr>
            <a:r>
              <a:rPr lang="en-IE" dirty="0">
                <a:latin typeface="Calibri"/>
                <a:ea typeface="Calibri"/>
                <a:cs typeface="Times New Roman"/>
              </a:rPr>
              <a:t>As Mercutio and Benvolio leave the Capulet estate, Romeo </a:t>
            </a:r>
            <a:r>
              <a:rPr lang="en-IE" dirty="0" smtClean="0">
                <a:latin typeface="Calibri"/>
                <a:ea typeface="Calibri"/>
                <a:cs typeface="Times New Roman"/>
              </a:rPr>
              <a:t>jumps </a:t>
            </a:r>
            <a:r>
              <a:rPr lang="en-IE" dirty="0">
                <a:latin typeface="Calibri"/>
                <a:ea typeface="Calibri"/>
                <a:cs typeface="Times New Roman"/>
              </a:rPr>
              <a:t>over the orchard wall into the garden, unable to leave Juliet behind. From his hiding place, he sees Juliet in a window above the orchard and hears her speak his name. He calls out to her, and they exchange vows of love.</a:t>
            </a:r>
          </a:p>
          <a:p>
            <a:endParaRPr lang="en-IE"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4955"/>
            <a:ext cx="5318774" cy="6858019"/>
          </a:xfrm>
        </p:spPr>
      </p:pic>
      <p:sp>
        <p:nvSpPr>
          <p:cNvPr id="6" name="Folded Corner 5"/>
          <p:cNvSpPr/>
          <p:nvPr/>
        </p:nvSpPr>
        <p:spPr>
          <a:xfrm>
            <a:off x="4860032" y="0"/>
            <a:ext cx="4283968" cy="2204864"/>
          </a:xfrm>
          <a:prstGeom prst="foldedCorner">
            <a:avLst/>
          </a:prstGeom>
          <a:solidFill>
            <a:schemeClr val="accent5">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0" i="0" dirty="0" smtClean="0">
                <a:solidFill>
                  <a:srgbClr val="000000"/>
                </a:solidFill>
                <a:effectLst/>
                <a:latin typeface="Lucida Grande"/>
              </a:rPr>
              <a:t>O Romeo, Romeo,</a:t>
            </a:r>
            <a:r>
              <a:rPr lang="en-IE" dirty="0" smtClean="0"/>
              <a:t/>
            </a:r>
            <a:br>
              <a:rPr lang="en-IE" dirty="0" smtClean="0"/>
            </a:br>
            <a:r>
              <a:rPr lang="en-IE" b="0" i="0" dirty="0" smtClean="0">
                <a:solidFill>
                  <a:srgbClr val="000000"/>
                </a:solidFill>
                <a:effectLst/>
                <a:latin typeface="Lucida Grande"/>
              </a:rPr>
              <a:t>wherefore art thou Romeo?</a:t>
            </a:r>
            <a:r>
              <a:rPr lang="en-IE" dirty="0" smtClean="0"/>
              <a:t/>
            </a:r>
            <a:br>
              <a:rPr lang="en-IE" dirty="0" smtClean="0"/>
            </a:br>
            <a:r>
              <a:rPr lang="en-IE" b="0" i="0" dirty="0" smtClean="0">
                <a:solidFill>
                  <a:srgbClr val="000000"/>
                </a:solidFill>
                <a:effectLst/>
                <a:latin typeface="Lucida Grande"/>
              </a:rPr>
              <a:t>Deny thy father and refuse thy name,</a:t>
            </a:r>
            <a:r>
              <a:rPr lang="en-IE" dirty="0" smtClean="0"/>
              <a:t/>
            </a:r>
            <a:br>
              <a:rPr lang="en-IE" dirty="0" smtClean="0"/>
            </a:br>
            <a:r>
              <a:rPr lang="en-IE" b="0" i="0" dirty="0" smtClean="0">
                <a:solidFill>
                  <a:srgbClr val="000000"/>
                </a:solidFill>
                <a:effectLst/>
                <a:latin typeface="Lucida Grande"/>
              </a:rPr>
              <a:t>Or if thou wilt not, be but sworn my love,</a:t>
            </a:r>
            <a:r>
              <a:rPr lang="en-IE" dirty="0" smtClean="0"/>
              <a:t/>
            </a:r>
            <a:br>
              <a:rPr lang="en-IE" dirty="0" smtClean="0"/>
            </a:br>
            <a:r>
              <a:rPr lang="en-IE" b="0" i="0" dirty="0" smtClean="0">
                <a:solidFill>
                  <a:srgbClr val="000000"/>
                </a:solidFill>
                <a:effectLst/>
                <a:latin typeface="Lucida Grande"/>
              </a:rPr>
              <a:t>And I’ll no longer be a Capulet.</a:t>
            </a:r>
            <a:endParaRPr lang="en-IE" b="1" dirty="0">
              <a:solidFill>
                <a:schemeClr val="tx1"/>
              </a:solidFill>
            </a:endParaRPr>
          </a:p>
        </p:txBody>
      </p:sp>
      <p:sp>
        <p:nvSpPr>
          <p:cNvPr id="7" name="Folded Corner 6"/>
          <p:cNvSpPr/>
          <p:nvPr/>
        </p:nvSpPr>
        <p:spPr>
          <a:xfrm>
            <a:off x="4716016" y="5445224"/>
            <a:ext cx="4437500" cy="1412776"/>
          </a:xfrm>
          <a:prstGeom prst="foldedCorner">
            <a:avLst/>
          </a:prstGeom>
          <a:solidFill>
            <a:schemeClr val="accent5">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0" i="0" dirty="0" smtClean="0">
                <a:solidFill>
                  <a:srgbClr val="000000"/>
                </a:solidFill>
                <a:effectLst/>
                <a:latin typeface="Lucida Grande"/>
              </a:rPr>
              <a:t>“What’s in a name?” Juliet asks. </a:t>
            </a:r>
          </a:p>
          <a:p>
            <a:r>
              <a:rPr lang="en-IE" b="0" i="0" dirty="0" smtClean="0">
                <a:solidFill>
                  <a:srgbClr val="000000"/>
                </a:solidFill>
                <a:effectLst/>
                <a:latin typeface="Lucida Grande"/>
              </a:rPr>
              <a:t>“That which we call a rose </a:t>
            </a:r>
          </a:p>
          <a:p>
            <a:r>
              <a:rPr lang="en-IE" b="0" i="0" dirty="0" smtClean="0">
                <a:solidFill>
                  <a:srgbClr val="000000"/>
                </a:solidFill>
                <a:effectLst/>
                <a:latin typeface="Lucida Grande"/>
              </a:rPr>
              <a:t> By any other word would smell as sweet”</a:t>
            </a:r>
            <a:endParaRPr lang="en-IE" b="1" dirty="0">
              <a:solidFill>
                <a:schemeClr val="tx1"/>
              </a:solidFill>
            </a:endParaRPr>
          </a:p>
        </p:txBody>
      </p:sp>
    </p:spTree>
    <p:extLst>
      <p:ext uri="{BB962C8B-B14F-4D97-AF65-F5344CB8AC3E}">
        <p14:creationId xmlns:p14="http://schemas.microsoft.com/office/powerpoint/2010/main" val="42032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7017306"/>
          </a:xfrm>
          <a:prstGeom prst="rect">
            <a:avLst/>
          </a:prstGeom>
          <a:solidFill>
            <a:schemeClr val="tx1"/>
          </a:solidFill>
        </p:spPr>
        <p:txBody>
          <a:bodyPr wrap="square" rtlCol="0">
            <a:spAutoFit/>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a:p>
        </p:txBody>
      </p:sp>
      <p:sp>
        <p:nvSpPr>
          <p:cNvPr id="2" name="Title 1"/>
          <p:cNvSpPr>
            <a:spLocks noGrp="1"/>
          </p:cNvSpPr>
          <p:nvPr>
            <p:ph type="title"/>
          </p:nvPr>
        </p:nvSpPr>
        <p:spPr>
          <a:xfrm>
            <a:off x="457200" y="188640"/>
            <a:ext cx="8229600" cy="1252728"/>
          </a:xfrm>
        </p:spPr>
        <p:txBody>
          <a:bodyPr/>
          <a:lstStyle/>
          <a:p>
            <a:r>
              <a:rPr lang="en-IE" dirty="0" smtClean="0"/>
              <a:t>The Plan</a:t>
            </a:r>
            <a:endParaRPr lang="en-IE" dirty="0"/>
          </a:p>
        </p:txBody>
      </p:sp>
      <p:sp>
        <p:nvSpPr>
          <p:cNvPr id="3" name="Content Placeholder 2"/>
          <p:cNvSpPr>
            <a:spLocks noGrp="1"/>
          </p:cNvSpPr>
          <p:nvPr>
            <p:ph sz="quarter" idx="13"/>
          </p:nvPr>
        </p:nvSpPr>
        <p:spPr>
          <a:xfrm rot="21338608">
            <a:off x="513204" y="1710704"/>
            <a:ext cx="4248472" cy="5155548"/>
          </a:xfrm>
        </p:spPr>
        <p:txBody>
          <a:bodyPr>
            <a:normAutofit fontScale="92500"/>
          </a:bodyPr>
          <a:lstStyle/>
          <a:p>
            <a:r>
              <a:rPr lang="en-IE" dirty="0">
                <a:solidFill>
                  <a:schemeClr val="bg1"/>
                </a:solidFill>
              </a:rPr>
              <a:t>Romeo hurries to see his friend and confessor Friar </a:t>
            </a:r>
            <a:r>
              <a:rPr lang="en-IE" dirty="0" smtClean="0">
                <a:solidFill>
                  <a:schemeClr val="bg1"/>
                </a:solidFill>
              </a:rPr>
              <a:t>Lawrence.</a:t>
            </a:r>
            <a:endParaRPr lang="en-IE" dirty="0">
              <a:solidFill>
                <a:schemeClr val="bg1"/>
              </a:solidFill>
            </a:endParaRPr>
          </a:p>
          <a:p>
            <a:r>
              <a:rPr lang="en-IE" dirty="0" smtClean="0">
                <a:solidFill>
                  <a:schemeClr val="bg1"/>
                </a:solidFill>
              </a:rPr>
              <a:t>Although </a:t>
            </a:r>
            <a:r>
              <a:rPr lang="en-IE" dirty="0">
                <a:solidFill>
                  <a:schemeClr val="bg1"/>
                </a:solidFill>
              </a:rPr>
              <a:t>shocked at the sudden turn of Romeo’s heart</a:t>
            </a:r>
            <a:r>
              <a:rPr lang="en-IE" dirty="0" smtClean="0">
                <a:solidFill>
                  <a:schemeClr val="bg1"/>
                </a:solidFill>
              </a:rPr>
              <a:t>, he </a:t>
            </a:r>
            <a:r>
              <a:rPr lang="en-IE" dirty="0">
                <a:solidFill>
                  <a:schemeClr val="bg1"/>
                </a:solidFill>
              </a:rPr>
              <a:t>agrees to marry the young lovers in </a:t>
            </a:r>
            <a:r>
              <a:rPr lang="en-IE" dirty="0" smtClean="0">
                <a:solidFill>
                  <a:schemeClr val="bg1"/>
                </a:solidFill>
              </a:rPr>
              <a:t>secret.</a:t>
            </a:r>
          </a:p>
          <a:p>
            <a:r>
              <a:rPr lang="en-IE" dirty="0" smtClean="0">
                <a:solidFill>
                  <a:schemeClr val="bg1"/>
                </a:solidFill>
              </a:rPr>
              <a:t>He believes that </a:t>
            </a:r>
            <a:r>
              <a:rPr lang="en-IE" dirty="0">
                <a:solidFill>
                  <a:schemeClr val="bg1"/>
                </a:solidFill>
              </a:rPr>
              <a:t>their love </a:t>
            </a:r>
            <a:r>
              <a:rPr lang="en-IE" dirty="0" smtClean="0">
                <a:solidFill>
                  <a:schemeClr val="bg1"/>
                </a:solidFill>
              </a:rPr>
              <a:t>has the </a:t>
            </a:r>
            <a:r>
              <a:rPr lang="en-IE" dirty="0">
                <a:solidFill>
                  <a:schemeClr val="bg1"/>
                </a:solidFill>
              </a:rPr>
              <a:t>possibility of ending the age-old feud between </a:t>
            </a:r>
            <a:r>
              <a:rPr lang="en-IE" dirty="0" smtClean="0">
                <a:solidFill>
                  <a:schemeClr val="bg1"/>
                </a:solidFill>
              </a:rPr>
              <a:t>the Capulet </a:t>
            </a:r>
            <a:r>
              <a:rPr lang="en-IE" dirty="0">
                <a:solidFill>
                  <a:schemeClr val="bg1"/>
                </a:solidFill>
              </a:rPr>
              <a:t>and </a:t>
            </a:r>
            <a:r>
              <a:rPr lang="en-IE" dirty="0" smtClean="0">
                <a:solidFill>
                  <a:schemeClr val="bg1"/>
                </a:solidFill>
              </a:rPr>
              <a:t>Montague families.</a:t>
            </a:r>
          </a:p>
          <a:p>
            <a:r>
              <a:rPr lang="en-IE" dirty="0" smtClean="0">
                <a:solidFill>
                  <a:schemeClr val="bg1"/>
                </a:solidFill>
              </a:rPr>
              <a:t>The </a:t>
            </a:r>
            <a:r>
              <a:rPr lang="en-IE" dirty="0">
                <a:solidFill>
                  <a:schemeClr val="bg1"/>
                </a:solidFill>
              </a:rPr>
              <a:t>following day, Romeo and Juliet meet at Friar Lawrence’s cell and are married. </a:t>
            </a: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88024" y="1512265"/>
            <a:ext cx="4104456" cy="274301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029428"/>
            <a:ext cx="4104456" cy="2828572"/>
          </a:xfrm>
          <a:prstGeom prst="rect">
            <a:avLst/>
          </a:prstGeom>
        </p:spPr>
      </p:pic>
    </p:spTree>
    <p:extLst>
      <p:ext uri="{BB962C8B-B14F-4D97-AF65-F5344CB8AC3E}">
        <p14:creationId xmlns:p14="http://schemas.microsoft.com/office/powerpoint/2010/main" val="11534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7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000"/>
                            </p:stCondLst>
                            <p:childTnLst>
                              <p:par>
                                <p:cTn id="15" presetID="2" presetClass="entr" presetSubtype="4" fill="hold" nodeType="afterEffect">
                                  <p:stCondLst>
                                    <p:cond delay="7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6500"/>
                            </p:stCondLst>
                            <p:childTnLst>
                              <p:par>
                                <p:cTn id="20" presetID="2" presetClass="entr" presetSubtype="4" fill="hold" nodeType="afterEffect">
                                  <p:stCondLst>
                                    <p:cond delay="7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17306"/>
          </a:xfrm>
          <a:prstGeom prst="rect">
            <a:avLst/>
          </a:prstGeom>
          <a:solidFill>
            <a:schemeClr val="accent1">
              <a:lumMod val="75000"/>
            </a:schemeClr>
          </a:solidFill>
        </p:spPr>
        <p:txBody>
          <a:bodyPr wrap="square" rtlCol="0">
            <a:spAutoFit/>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6672"/>
            <a:ext cx="9100128" cy="5971960"/>
          </a:xfrm>
        </p:spPr>
      </p:pic>
      <p:sp>
        <p:nvSpPr>
          <p:cNvPr id="3" name="Title 2"/>
          <p:cNvSpPr>
            <a:spLocks noGrp="1"/>
          </p:cNvSpPr>
          <p:nvPr>
            <p:ph type="title"/>
          </p:nvPr>
        </p:nvSpPr>
        <p:spPr/>
        <p:txBody>
          <a:bodyPr/>
          <a:lstStyle/>
          <a:p>
            <a:endParaRPr lang="en-IE"/>
          </a:p>
        </p:txBody>
      </p:sp>
    </p:spTree>
    <p:extLst>
      <p:ext uri="{BB962C8B-B14F-4D97-AF65-F5344CB8AC3E}">
        <p14:creationId xmlns:p14="http://schemas.microsoft.com/office/powerpoint/2010/main" val="3444062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smtClean="0"/>
              <a:t>The next day……</a:t>
            </a:r>
            <a:endParaRPr lang="en-IE" dirty="0"/>
          </a:p>
        </p:txBody>
      </p:sp>
      <p:sp>
        <p:nvSpPr>
          <p:cNvPr id="3" name="Content Placeholder 2"/>
          <p:cNvSpPr>
            <a:spLocks noGrp="1"/>
          </p:cNvSpPr>
          <p:nvPr>
            <p:ph sz="quarter" idx="13"/>
          </p:nvPr>
        </p:nvSpPr>
        <p:spPr>
          <a:xfrm>
            <a:off x="179512" y="1412776"/>
            <a:ext cx="4608512" cy="5301208"/>
          </a:xfrm>
          <a:solidFill>
            <a:schemeClr val="bg1"/>
          </a:solidFill>
        </p:spPr>
        <p:txBody>
          <a:bodyPr>
            <a:normAutofit fontScale="92500" lnSpcReduction="10000"/>
          </a:bodyPr>
          <a:lstStyle/>
          <a:p>
            <a:r>
              <a:rPr lang="en-IE" dirty="0" smtClean="0">
                <a:solidFill>
                  <a:schemeClr val="tx1"/>
                </a:solidFill>
              </a:rPr>
              <a:t>Benvolio </a:t>
            </a:r>
            <a:r>
              <a:rPr lang="en-IE" dirty="0">
                <a:solidFill>
                  <a:schemeClr val="tx1"/>
                </a:solidFill>
              </a:rPr>
              <a:t>and Mercutio encounter </a:t>
            </a:r>
            <a:r>
              <a:rPr lang="en-IE" dirty="0" smtClean="0">
                <a:solidFill>
                  <a:schemeClr val="tx1"/>
                </a:solidFill>
              </a:rPr>
              <a:t>Tybalt (Juliet’s cousin) who</a:t>
            </a:r>
            <a:r>
              <a:rPr lang="en-IE" dirty="0">
                <a:solidFill>
                  <a:schemeClr val="tx1"/>
                </a:solidFill>
              </a:rPr>
              <a:t>, still enraged that Romeo attended Capulet’s feast, has challenged Romeo to a duel. </a:t>
            </a:r>
            <a:endParaRPr lang="en-IE" dirty="0" smtClean="0">
              <a:solidFill>
                <a:schemeClr val="tx1"/>
              </a:solidFill>
            </a:endParaRPr>
          </a:p>
          <a:p>
            <a:r>
              <a:rPr lang="en-IE" dirty="0" smtClean="0">
                <a:solidFill>
                  <a:schemeClr val="tx1"/>
                </a:solidFill>
              </a:rPr>
              <a:t>Romeo </a:t>
            </a:r>
            <a:r>
              <a:rPr lang="en-IE" dirty="0">
                <a:solidFill>
                  <a:schemeClr val="tx1"/>
                </a:solidFill>
              </a:rPr>
              <a:t>appears. Now </a:t>
            </a:r>
            <a:r>
              <a:rPr lang="en-IE" dirty="0" err="1">
                <a:solidFill>
                  <a:schemeClr val="tx1"/>
                </a:solidFill>
              </a:rPr>
              <a:t>Tybalt’s</a:t>
            </a:r>
            <a:r>
              <a:rPr lang="en-IE" dirty="0">
                <a:solidFill>
                  <a:schemeClr val="tx1"/>
                </a:solidFill>
              </a:rPr>
              <a:t> kinsman by marriage, Romeo begs the Capulet to hold off the duel until he understands why Romeo does not want to fight. </a:t>
            </a:r>
            <a:endParaRPr lang="en-IE" dirty="0" smtClean="0">
              <a:solidFill>
                <a:schemeClr val="tx1"/>
              </a:solidFill>
            </a:endParaRPr>
          </a:p>
          <a:p>
            <a:r>
              <a:rPr lang="en-IE" dirty="0" smtClean="0">
                <a:solidFill>
                  <a:schemeClr val="tx1"/>
                </a:solidFill>
              </a:rPr>
              <a:t>Disgusted </a:t>
            </a:r>
            <a:r>
              <a:rPr lang="en-IE" dirty="0">
                <a:solidFill>
                  <a:schemeClr val="tx1"/>
                </a:solidFill>
              </a:rPr>
              <a:t>with this plea for peace, Mercutio says that he will fight Tybalt himself. </a:t>
            </a:r>
            <a:r>
              <a:rPr lang="en-IE" dirty="0" smtClean="0">
                <a:solidFill>
                  <a:schemeClr val="tx1"/>
                </a:solidFill>
              </a:rPr>
              <a:t>Although Romeo tries to separate them, Tybalt </a:t>
            </a:r>
            <a:r>
              <a:rPr lang="en-IE" dirty="0">
                <a:solidFill>
                  <a:schemeClr val="tx1"/>
                </a:solidFill>
              </a:rPr>
              <a:t>stabs Mercutio under Romeo’s </a:t>
            </a:r>
            <a:r>
              <a:rPr lang="en-IE" dirty="0" smtClean="0">
                <a:solidFill>
                  <a:schemeClr val="tx1"/>
                </a:solidFill>
              </a:rPr>
              <a:t>arm and </a:t>
            </a:r>
            <a:r>
              <a:rPr lang="en-IE" dirty="0">
                <a:solidFill>
                  <a:schemeClr val="tx1"/>
                </a:solidFill>
              </a:rPr>
              <a:t>Mercutio dies. </a:t>
            </a:r>
            <a:endParaRPr lang="en-IE" dirty="0" smtClean="0">
              <a:solidFill>
                <a:schemeClr val="tx1"/>
              </a:solidFill>
            </a:endParaRPr>
          </a:p>
        </p:txBody>
      </p:sp>
      <p:sp>
        <p:nvSpPr>
          <p:cNvPr id="7" name="Content Placeholder 6"/>
          <p:cNvSpPr>
            <a:spLocks noGrp="1"/>
          </p:cNvSpPr>
          <p:nvPr>
            <p:ph sz="quarter" idx="14"/>
          </p:nvPr>
        </p:nvSpPr>
        <p:spPr>
          <a:xfrm>
            <a:off x="5039009" y="1412776"/>
            <a:ext cx="4104456" cy="3663312"/>
          </a:xfrm>
          <a:solidFill>
            <a:schemeClr val="bg1"/>
          </a:solidFill>
        </p:spPr>
        <p:txBody>
          <a:bodyPr/>
          <a:lstStyle/>
          <a:p>
            <a:r>
              <a:rPr lang="en-IE" sz="2200" dirty="0">
                <a:solidFill>
                  <a:schemeClr val="tx1"/>
                </a:solidFill>
              </a:rPr>
              <a:t>Romeo, in a rage, kills Tybalt. Romeo flees from the scene. Soon after, the Prince declares him forever banished from Verona for his crime. </a:t>
            </a:r>
          </a:p>
          <a:p>
            <a:endParaRPr lang="en-IE"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812" r="6944"/>
          <a:stretch/>
        </p:blipFill>
        <p:spPr>
          <a:xfrm>
            <a:off x="4955014" y="3501008"/>
            <a:ext cx="3878854" cy="2975829"/>
          </a:xfrm>
          <a:prstGeom prst="rect">
            <a:avLst/>
          </a:prstGeom>
        </p:spPr>
      </p:pic>
      <p:sp>
        <p:nvSpPr>
          <p:cNvPr id="9" name="TextBox 8"/>
          <p:cNvSpPr txBox="1"/>
          <p:nvPr/>
        </p:nvSpPr>
        <p:spPr>
          <a:xfrm>
            <a:off x="4761965" y="1412776"/>
            <a:ext cx="386099" cy="923330"/>
          </a:xfrm>
          <a:prstGeom prst="rect">
            <a:avLst/>
          </a:prstGeom>
          <a:solidFill>
            <a:schemeClr val="bg1"/>
          </a:solidFill>
        </p:spPr>
        <p:txBody>
          <a:bodyPr wrap="square" rtlCol="0">
            <a:spAutoFit/>
          </a:bodyPr>
          <a:lstStyle/>
          <a:p>
            <a:endParaRPr lang="en-IE" dirty="0" smtClean="0"/>
          </a:p>
          <a:p>
            <a:endParaRPr lang="en-IE" dirty="0"/>
          </a:p>
          <a:p>
            <a:endParaRPr lang="en-IE" dirty="0"/>
          </a:p>
        </p:txBody>
      </p:sp>
    </p:spTree>
    <p:extLst>
      <p:ext uri="{BB962C8B-B14F-4D97-AF65-F5344CB8AC3E}">
        <p14:creationId xmlns:p14="http://schemas.microsoft.com/office/powerpoint/2010/main" val="2730740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17306"/>
          </a:xfrm>
          <a:prstGeom prst="rect">
            <a:avLst/>
          </a:prstGeom>
          <a:solidFill>
            <a:schemeClr val="tx1">
              <a:lumMod val="95000"/>
              <a:lumOff val="5000"/>
            </a:schemeClr>
          </a:solidFill>
        </p:spPr>
        <p:txBody>
          <a:bodyPr wrap="square" rtlCol="0">
            <a:spAutoFit/>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14122" y="21526"/>
            <a:ext cx="9172244" cy="6114829"/>
          </a:xfrm>
          <a:prstGeom prst="rect">
            <a:avLst/>
          </a:prstGeom>
          <a:ln>
            <a:noFill/>
          </a:ln>
          <a:effectLst>
            <a:softEdge rad="112500"/>
          </a:effectLst>
        </p:spPr>
      </p:pic>
      <p:sp>
        <p:nvSpPr>
          <p:cNvPr id="4" name="TextBox 3"/>
          <p:cNvSpPr txBox="1"/>
          <p:nvPr/>
        </p:nvSpPr>
        <p:spPr>
          <a:xfrm rot="21168236">
            <a:off x="84606" y="5813190"/>
            <a:ext cx="4464496" cy="646331"/>
          </a:xfrm>
          <a:prstGeom prst="rect">
            <a:avLst/>
          </a:prstGeom>
          <a:noFill/>
          <a:ln>
            <a:noFill/>
          </a:ln>
        </p:spPr>
        <p:txBody>
          <a:bodyPr wrap="square" rtlCol="0">
            <a:spAutoFit/>
          </a:bodyPr>
          <a:lstStyle/>
          <a:p>
            <a:r>
              <a:rPr lang="en-IE" dirty="0">
                <a:solidFill>
                  <a:schemeClr val="bg1"/>
                </a:solidFill>
              </a:rPr>
              <a:t>Was ever book containing such vile matter</a:t>
            </a:r>
            <a:r>
              <a:rPr lang="en-IE" dirty="0" smtClean="0">
                <a:solidFill>
                  <a:schemeClr val="bg1"/>
                </a:solidFill>
              </a:rPr>
              <a:t/>
            </a:r>
            <a:br>
              <a:rPr lang="en-IE" dirty="0" smtClean="0">
                <a:solidFill>
                  <a:schemeClr val="bg1"/>
                </a:solidFill>
              </a:rPr>
            </a:br>
            <a:r>
              <a:rPr lang="en-IE" dirty="0">
                <a:solidFill>
                  <a:schemeClr val="bg1"/>
                </a:solidFill>
              </a:rPr>
              <a:t>So fairly bound?</a:t>
            </a:r>
          </a:p>
        </p:txBody>
      </p:sp>
      <p:sp>
        <p:nvSpPr>
          <p:cNvPr id="5" name="TextBox 4"/>
          <p:cNvSpPr txBox="1"/>
          <p:nvPr/>
        </p:nvSpPr>
        <p:spPr>
          <a:xfrm rot="21037858">
            <a:off x="4788024" y="5879459"/>
            <a:ext cx="4248472" cy="369332"/>
          </a:xfrm>
          <a:prstGeom prst="rect">
            <a:avLst/>
          </a:prstGeom>
          <a:noFill/>
          <a:ln>
            <a:noFill/>
          </a:ln>
        </p:spPr>
        <p:txBody>
          <a:bodyPr wrap="square" rtlCol="0">
            <a:spAutoFit/>
          </a:bodyPr>
          <a:lstStyle/>
          <a:p>
            <a:r>
              <a:rPr lang="en-IE" dirty="0" smtClean="0">
                <a:solidFill>
                  <a:schemeClr val="bg1"/>
                </a:solidFill>
              </a:rPr>
              <a:t>O serpent heart, hid with a flowering face!</a:t>
            </a:r>
            <a:endParaRPr lang="en-IE" dirty="0">
              <a:solidFill>
                <a:schemeClr val="bg1"/>
              </a:solidFill>
            </a:endParaRPr>
          </a:p>
        </p:txBody>
      </p:sp>
      <p:sp>
        <p:nvSpPr>
          <p:cNvPr id="6" name="TextBox 5"/>
          <p:cNvSpPr txBox="1"/>
          <p:nvPr/>
        </p:nvSpPr>
        <p:spPr>
          <a:xfrm>
            <a:off x="107504" y="980728"/>
            <a:ext cx="2448272" cy="1754326"/>
          </a:xfrm>
          <a:prstGeom prst="rect">
            <a:avLst/>
          </a:prstGeom>
          <a:noFill/>
        </p:spPr>
        <p:txBody>
          <a:bodyPr wrap="square" rtlCol="0">
            <a:spAutoFit/>
          </a:bodyPr>
          <a:lstStyle/>
          <a:p>
            <a:r>
              <a:rPr lang="en-IE" dirty="0" smtClean="0">
                <a:solidFill>
                  <a:schemeClr val="bg1"/>
                </a:solidFill>
              </a:rPr>
              <a:t>Juliet suddenly finds herself married to a man who has killed her cousin, a man who has been banished from Verona</a:t>
            </a:r>
            <a:endParaRPr lang="en-IE" dirty="0"/>
          </a:p>
        </p:txBody>
      </p:sp>
    </p:spTree>
    <p:extLst>
      <p:ext uri="{BB962C8B-B14F-4D97-AF65-F5344CB8AC3E}">
        <p14:creationId xmlns:p14="http://schemas.microsoft.com/office/powerpoint/2010/main" val="1033973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43" y="1556792"/>
            <a:ext cx="8856984" cy="5090644"/>
          </a:xfrm>
          <a:solidFill>
            <a:schemeClr val="bg1"/>
          </a:solidFill>
        </p:spPr>
        <p:txBody>
          <a:bodyPr>
            <a:normAutofit fontScale="92500"/>
          </a:bodyPr>
          <a:lstStyle/>
          <a:p>
            <a:r>
              <a:rPr lang="en-IE" dirty="0">
                <a:solidFill>
                  <a:schemeClr val="tx1"/>
                </a:solidFill>
              </a:rPr>
              <a:t>Juliet learns that her father, affected by the recent  </a:t>
            </a:r>
            <a:r>
              <a:rPr lang="en-IE" dirty="0" smtClean="0">
                <a:solidFill>
                  <a:schemeClr val="tx1"/>
                </a:solidFill>
              </a:rPr>
              <a:t>                          events</a:t>
            </a:r>
            <a:r>
              <a:rPr lang="en-IE" dirty="0">
                <a:solidFill>
                  <a:schemeClr val="tx1"/>
                </a:solidFill>
              </a:rPr>
              <a:t>, now intends for her to marry Paris in just three days</a:t>
            </a:r>
            <a:r>
              <a:rPr lang="en-IE" dirty="0" smtClean="0">
                <a:solidFill>
                  <a:schemeClr val="tx1"/>
                </a:solidFill>
              </a:rPr>
              <a:t>.</a:t>
            </a:r>
          </a:p>
          <a:p>
            <a:r>
              <a:rPr lang="en-IE" dirty="0" smtClean="0">
                <a:solidFill>
                  <a:schemeClr val="tx1"/>
                </a:solidFill>
              </a:rPr>
              <a:t>Unable to </a:t>
            </a:r>
            <a:r>
              <a:rPr lang="en-IE" dirty="0">
                <a:solidFill>
                  <a:schemeClr val="tx1"/>
                </a:solidFill>
              </a:rPr>
              <a:t>reveal to her parents that she is married to Romeo, but unwilling to marry Paris now that she is Romeo’s </a:t>
            </a:r>
            <a:r>
              <a:rPr lang="en-IE" dirty="0" smtClean="0">
                <a:solidFill>
                  <a:schemeClr val="tx1"/>
                </a:solidFill>
              </a:rPr>
              <a:t>wife —</a:t>
            </a:r>
            <a:r>
              <a:rPr lang="en-IE" dirty="0">
                <a:solidFill>
                  <a:schemeClr val="tx1"/>
                </a:solidFill>
              </a:rPr>
              <a:t>Juliet asks her nurse for advice</a:t>
            </a:r>
            <a:r>
              <a:rPr lang="en-IE" dirty="0" smtClean="0">
                <a:solidFill>
                  <a:schemeClr val="tx1"/>
                </a:solidFill>
              </a:rPr>
              <a:t>.</a:t>
            </a:r>
          </a:p>
          <a:p>
            <a:r>
              <a:rPr lang="en-IE" dirty="0" smtClean="0">
                <a:solidFill>
                  <a:schemeClr val="tx1"/>
                </a:solidFill>
              </a:rPr>
              <a:t>Juliet </a:t>
            </a:r>
            <a:r>
              <a:rPr lang="en-IE" dirty="0">
                <a:solidFill>
                  <a:schemeClr val="tx1"/>
                </a:solidFill>
              </a:rPr>
              <a:t>disregards </a:t>
            </a:r>
            <a:r>
              <a:rPr lang="en-IE" dirty="0" smtClean="0">
                <a:solidFill>
                  <a:schemeClr val="tx1"/>
                </a:solidFill>
              </a:rPr>
              <a:t>her nurse’s advice (to ditch Romeo) </a:t>
            </a:r>
            <a:r>
              <a:rPr lang="en-IE" dirty="0">
                <a:solidFill>
                  <a:schemeClr val="tx1"/>
                </a:solidFill>
              </a:rPr>
              <a:t>and hurries to Friar Lawrence. He concocts a plan to reunite Juliet with </a:t>
            </a:r>
            <a:r>
              <a:rPr lang="en-IE" dirty="0" smtClean="0">
                <a:solidFill>
                  <a:schemeClr val="tx1"/>
                </a:solidFill>
              </a:rPr>
              <a:t>Romeo. </a:t>
            </a:r>
          </a:p>
          <a:p>
            <a:pPr lvl="8"/>
            <a:endParaRPr lang="en-IE" sz="2400" dirty="0" smtClean="0">
              <a:solidFill>
                <a:schemeClr val="tx1"/>
              </a:solidFill>
            </a:endParaRPr>
          </a:p>
          <a:p>
            <a:pPr lvl="8"/>
            <a:r>
              <a:rPr lang="en-IE" sz="2400" dirty="0" smtClean="0">
                <a:solidFill>
                  <a:schemeClr val="tx1"/>
                </a:solidFill>
              </a:rPr>
              <a:t>The </a:t>
            </a:r>
            <a:r>
              <a:rPr lang="en-IE" sz="2400" dirty="0">
                <a:solidFill>
                  <a:schemeClr val="tx1"/>
                </a:solidFill>
              </a:rPr>
              <a:t>night before her wedding to Paris, Juliet must drink a potion that will make her appear to be dead. After she is laid to rest in the </a:t>
            </a:r>
            <a:r>
              <a:rPr lang="en-IE" sz="2400" dirty="0" smtClean="0">
                <a:solidFill>
                  <a:schemeClr val="tx1"/>
                </a:solidFill>
              </a:rPr>
              <a:t>family’s tomb, </a:t>
            </a:r>
            <a:r>
              <a:rPr lang="en-IE" sz="2400" dirty="0">
                <a:solidFill>
                  <a:schemeClr val="tx1"/>
                </a:solidFill>
              </a:rPr>
              <a:t>the Friar and Romeo will secretly retrieve her, and she will be free to live with Romeo, away from their parents’ feuding</a:t>
            </a:r>
            <a:r>
              <a:rPr lang="en-IE" sz="2400" dirty="0" smtClean="0">
                <a:solidFill>
                  <a:schemeClr val="tx1"/>
                </a:solidFill>
              </a:rPr>
              <a:t>.</a:t>
            </a:r>
          </a:p>
          <a:p>
            <a:pPr lvl="8"/>
            <a:endParaRPr lang="en-IE" dirty="0">
              <a:solidFill>
                <a:schemeClr val="tx1"/>
              </a:solidFill>
            </a:endParaRPr>
          </a:p>
          <a:p>
            <a:pPr lvl="8"/>
            <a:endParaRPr lang="en-IE" dirty="0" smtClean="0">
              <a:solidFill>
                <a:schemeClr val="tx1"/>
              </a:solidFill>
            </a:endParaRPr>
          </a:p>
          <a:p>
            <a:pPr lvl="8"/>
            <a:endParaRPr lang="en-IE" dirty="0">
              <a:solidFill>
                <a:schemeClr val="tx1"/>
              </a:solidFill>
            </a:endParaRPr>
          </a:p>
        </p:txBody>
      </p:sp>
      <p:sp>
        <p:nvSpPr>
          <p:cNvPr id="3" name="Title 2"/>
          <p:cNvSpPr>
            <a:spLocks noGrp="1"/>
          </p:cNvSpPr>
          <p:nvPr>
            <p:ph type="title"/>
          </p:nvPr>
        </p:nvSpPr>
        <p:spPr/>
        <p:txBody>
          <a:bodyPr/>
          <a:lstStyle/>
          <a:p>
            <a:pPr algn="l"/>
            <a:r>
              <a:rPr lang="en-IE" dirty="0" smtClean="0"/>
              <a:t>The Plan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282" y="16024"/>
            <a:ext cx="2661718" cy="18288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9207" t="-1" r="10090" b="29536"/>
          <a:stretch/>
        </p:blipFill>
        <p:spPr>
          <a:xfrm>
            <a:off x="0" y="4220313"/>
            <a:ext cx="2535382" cy="2637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3853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332656"/>
            <a:ext cx="3812645" cy="2429934"/>
          </a:xfrm>
        </p:spPr>
        <p:txBody>
          <a:bodyPr>
            <a:normAutofit/>
          </a:bodyPr>
          <a:lstStyle/>
          <a:p>
            <a:pPr algn="ctr"/>
            <a:r>
              <a:rPr lang="en-IE" sz="4000" dirty="0" smtClean="0"/>
              <a:t>What could possibly go wrong?</a:t>
            </a:r>
            <a:endParaRPr lang="en-IE" sz="4000" dirty="0"/>
          </a:p>
        </p:txBody>
      </p:sp>
      <p:sp>
        <p:nvSpPr>
          <p:cNvPr id="3" name="Text Placeholder 2"/>
          <p:cNvSpPr>
            <a:spLocks noGrp="1"/>
          </p:cNvSpPr>
          <p:nvPr>
            <p:ph type="body" sz="half" idx="2"/>
          </p:nvPr>
        </p:nvSpPr>
        <p:spPr/>
        <p:txBody>
          <a:bodyPr/>
          <a:lstStyle/>
          <a:p>
            <a:endParaRPr lang="en-IE"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418" r="9418"/>
          <a:stretch>
            <a:fillRect/>
          </a:stretch>
        </p:blipFill>
        <p:spPr>
          <a:xfrm>
            <a:off x="242918" y="620688"/>
            <a:ext cx="5002306" cy="4104456"/>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906134"/>
            <a:ext cx="3741018" cy="4180668"/>
          </a:xfrm>
          <a:prstGeom prst="rect">
            <a:avLst/>
          </a:prstGeom>
        </p:spPr>
      </p:pic>
      <p:sp>
        <p:nvSpPr>
          <p:cNvPr id="7" name="TextBox 6"/>
          <p:cNvSpPr txBox="1"/>
          <p:nvPr/>
        </p:nvSpPr>
        <p:spPr>
          <a:xfrm>
            <a:off x="5220072" y="1124744"/>
            <a:ext cx="3240360" cy="1200329"/>
          </a:xfrm>
          <a:prstGeom prst="rect">
            <a:avLst/>
          </a:prstGeom>
          <a:solidFill>
            <a:schemeClr val="bg1"/>
          </a:solidFill>
        </p:spPr>
        <p:txBody>
          <a:bodyPr wrap="square" rtlCol="0">
            <a:spAutoFit/>
          </a:bodyPr>
          <a:lstStyle/>
          <a:p>
            <a:pPr algn="ctr"/>
            <a:r>
              <a:rPr lang="en-IE" sz="2800" dirty="0" smtClean="0"/>
              <a:t>What could possibly go wrong?</a:t>
            </a:r>
          </a:p>
          <a:p>
            <a:endParaRPr lang="en-IE" sz="800" dirty="0"/>
          </a:p>
          <a:p>
            <a:endParaRPr lang="en-IE" sz="800" dirty="0" smtClean="0"/>
          </a:p>
        </p:txBody>
      </p:sp>
    </p:spTree>
    <p:extLst>
      <p:ext uri="{BB962C8B-B14F-4D97-AF65-F5344CB8AC3E}">
        <p14:creationId xmlns:p14="http://schemas.microsoft.com/office/powerpoint/2010/main" val="2824578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plot thickens…..</a:t>
            </a:r>
            <a:endParaRPr lang="en-IE" dirty="0"/>
          </a:p>
        </p:txBody>
      </p:sp>
      <p:sp>
        <p:nvSpPr>
          <p:cNvPr id="3" name="Content Placeholder 2"/>
          <p:cNvSpPr>
            <a:spLocks noGrp="1"/>
          </p:cNvSpPr>
          <p:nvPr>
            <p:ph sz="quarter" idx="13"/>
          </p:nvPr>
        </p:nvSpPr>
        <p:spPr>
          <a:xfrm>
            <a:off x="676655" y="2679192"/>
            <a:ext cx="3822192" cy="3774144"/>
          </a:xfrm>
        </p:spPr>
        <p:txBody>
          <a:bodyPr>
            <a:normAutofit lnSpcReduction="10000"/>
          </a:bodyPr>
          <a:lstStyle/>
          <a:p>
            <a:r>
              <a:rPr lang="en-IE" dirty="0" smtClean="0"/>
              <a:t>Juliet returns home to learn that her wedding has been moved forward one day</a:t>
            </a:r>
          </a:p>
          <a:p>
            <a:r>
              <a:rPr lang="en-IE" dirty="0" smtClean="0"/>
              <a:t>She drinks the potion and the nurse finds her, apparently dead, the next morning</a:t>
            </a:r>
          </a:p>
          <a:p>
            <a:r>
              <a:rPr lang="en-IE" dirty="0" smtClean="0"/>
              <a:t>Everything is going to plan</a:t>
            </a:r>
            <a:endParaRPr lang="en-IE"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419" r="13345"/>
          <a:stretch/>
        </p:blipFill>
        <p:spPr>
          <a:xfrm>
            <a:off x="5076056" y="2924944"/>
            <a:ext cx="3297382" cy="2981325"/>
          </a:xfrm>
          <a:prstGeom prst="rect">
            <a:avLst/>
          </a:prstGeom>
        </p:spPr>
      </p:pic>
      <p:sp>
        <p:nvSpPr>
          <p:cNvPr id="4" name="Content Placeholder 3"/>
          <p:cNvSpPr>
            <a:spLocks noGrp="1"/>
          </p:cNvSpPr>
          <p:nvPr>
            <p:ph sz="quarter" idx="14"/>
          </p:nvPr>
        </p:nvSpPr>
        <p:spPr>
          <a:xfrm>
            <a:off x="4645152" y="2679192"/>
            <a:ext cx="4031304" cy="3702136"/>
          </a:xfrm>
          <a:solidFill>
            <a:schemeClr val="bg1"/>
          </a:solidFill>
        </p:spPr>
        <p:txBody>
          <a:bodyPr>
            <a:normAutofit lnSpcReduction="10000"/>
          </a:bodyPr>
          <a:lstStyle/>
          <a:p>
            <a:r>
              <a:rPr lang="en-IE" dirty="0"/>
              <a:t>But Friar Lawrence’s message explaining the plan to Romeo never </a:t>
            </a:r>
            <a:r>
              <a:rPr lang="en-IE" dirty="0" smtClean="0"/>
              <a:t>reaches him</a:t>
            </a:r>
          </a:p>
          <a:p>
            <a:r>
              <a:rPr lang="en-IE" dirty="0" smtClean="0"/>
              <a:t>He hears Juliet has died and decides to kill himself rather than live without her</a:t>
            </a:r>
          </a:p>
          <a:p>
            <a:r>
              <a:rPr lang="en-IE" dirty="0" smtClean="0"/>
              <a:t>He goes back to Verona to take his own life at </a:t>
            </a:r>
            <a:r>
              <a:rPr lang="en-IE" dirty="0" err="1" smtClean="0"/>
              <a:t>Juliets</a:t>
            </a:r>
            <a:r>
              <a:rPr lang="en-IE" dirty="0" smtClean="0"/>
              <a:t> tomb</a:t>
            </a:r>
            <a:endParaRPr lang="en-IE" dirty="0"/>
          </a:p>
        </p:txBody>
      </p:sp>
    </p:spTree>
    <p:extLst>
      <p:ext uri="{BB962C8B-B14F-4D97-AF65-F5344CB8AC3E}">
        <p14:creationId xmlns:p14="http://schemas.microsoft.com/office/powerpoint/2010/main" val="24062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True love….</a:t>
            </a:r>
            <a:endParaRPr lang="en-IE" dirty="0"/>
          </a:p>
        </p:txBody>
      </p:sp>
      <p:sp>
        <p:nvSpPr>
          <p:cNvPr id="3" name="Content Placeholder 2"/>
          <p:cNvSpPr>
            <a:spLocks noGrp="1"/>
          </p:cNvSpPr>
          <p:nvPr>
            <p:ph sz="quarter" idx="13"/>
          </p:nvPr>
        </p:nvSpPr>
        <p:spPr>
          <a:xfrm>
            <a:off x="676655" y="2679192"/>
            <a:ext cx="3822192" cy="3702136"/>
          </a:xfrm>
        </p:spPr>
        <p:txBody>
          <a:bodyPr>
            <a:normAutofit/>
          </a:bodyPr>
          <a:lstStyle/>
          <a:p>
            <a:r>
              <a:rPr lang="en-IE" dirty="0" smtClean="0"/>
              <a:t>Romeo buys a vial of poison and speeds back to Verona</a:t>
            </a:r>
          </a:p>
          <a:p>
            <a:r>
              <a:rPr lang="en-IE" dirty="0" smtClean="0"/>
              <a:t>When he reaches the Capulet tomb he sees Paris scattering flowers</a:t>
            </a:r>
          </a:p>
          <a:p>
            <a:r>
              <a:rPr lang="en-IE" dirty="0" smtClean="0"/>
              <a:t>They fight, Romeo kills Paris before entering the tomb </a:t>
            </a:r>
            <a:endParaRPr lang="en-IE" dirty="0"/>
          </a:p>
        </p:txBody>
      </p:sp>
      <p:pic>
        <p:nvPicPr>
          <p:cNvPr id="5" name="Content Placeholder 4"/>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5339" r="5142"/>
          <a:stretch/>
        </p:blipFill>
        <p:spPr>
          <a:xfrm>
            <a:off x="4849091" y="2786622"/>
            <a:ext cx="3422073" cy="3232618"/>
          </a:xfrm>
        </p:spPr>
      </p:pic>
      <p:sp>
        <p:nvSpPr>
          <p:cNvPr id="6" name="Content Placeholder 2"/>
          <p:cNvSpPr txBox="1">
            <a:spLocks/>
          </p:cNvSpPr>
          <p:nvPr/>
        </p:nvSpPr>
        <p:spPr>
          <a:xfrm>
            <a:off x="4572000" y="2580897"/>
            <a:ext cx="4248472" cy="4248472"/>
          </a:xfrm>
          <a:prstGeom prst="rect">
            <a:avLst/>
          </a:prstGeom>
          <a:solidFill>
            <a:schemeClr val="bg1"/>
          </a:solidFill>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IE" dirty="0" smtClean="0"/>
              <a:t>Romeo sees Juliet’s lifeless body, drinks the poison and dies by her side</a:t>
            </a:r>
          </a:p>
          <a:p>
            <a:r>
              <a:rPr lang="en-IE" dirty="0" smtClean="0"/>
              <a:t>Juliet awakes and refuses to leave with Friar Lawrence who had arrived too late to save Romeo</a:t>
            </a:r>
          </a:p>
          <a:p>
            <a:r>
              <a:rPr lang="en-IE" dirty="0" smtClean="0"/>
              <a:t>Juliet kisses her husbands lips, and when that does not kill her she stabs herself in the chest with his dagger, falling dead on his body</a:t>
            </a:r>
            <a:endParaRPr lang="en-I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750431"/>
            <a:ext cx="4176464" cy="3522529"/>
          </a:xfrm>
          <a:prstGeom prst="rect">
            <a:avLst/>
          </a:prstGeom>
        </p:spPr>
      </p:pic>
    </p:spTree>
    <p:extLst>
      <p:ext uri="{BB962C8B-B14F-4D97-AF65-F5344CB8AC3E}">
        <p14:creationId xmlns:p14="http://schemas.microsoft.com/office/powerpoint/2010/main" val="26809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dirty="0" smtClean="0"/>
              <a:t>Peace in Verona</a:t>
            </a:r>
            <a:endParaRPr lang="en-IE"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 y="0"/>
            <a:ext cx="4570791" cy="6856187"/>
          </a:xfrm>
        </p:spPr>
      </p:pic>
      <p:sp>
        <p:nvSpPr>
          <p:cNvPr id="4" name="Content Placeholder 3"/>
          <p:cNvSpPr>
            <a:spLocks noGrp="1"/>
          </p:cNvSpPr>
          <p:nvPr>
            <p:ph sz="quarter" idx="14"/>
          </p:nvPr>
        </p:nvSpPr>
        <p:spPr>
          <a:xfrm>
            <a:off x="4716016" y="2708920"/>
            <a:ext cx="4031304" cy="3918160"/>
          </a:xfrm>
        </p:spPr>
        <p:txBody>
          <a:bodyPr>
            <a:normAutofit/>
          </a:bodyPr>
          <a:lstStyle/>
          <a:p>
            <a:r>
              <a:rPr lang="en-IE" dirty="0" smtClean="0"/>
              <a:t>We learn that Lady </a:t>
            </a:r>
            <a:r>
              <a:rPr lang="en-IE" dirty="0"/>
              <a:t>Montague has died of grief over Romeo’s exile. </a:t>
            </a:r>
            <a:endParaRPr lang="en-IE" dirty="0" smtClean="0"/>
          </a:p>
          <a:p>
            <a:r>
              <a:rPr lang="en-IE" dirty="0" smtClean="0"/>
              <a:t>Seeing </a:t>
            </a:r>
            <a:r>
              <a:rPr lang="en-IE" dirty="0"/>
              <a:t>their children’s bodies, Capulet and Montague agree to end their long-standing feud and to raise gold statues of their children side-by-side in a newly peaceful Verona.</a:t>
            </a:r>
          </a:p>
          <a:p>
            <a:endParaRPr lang="en-IE" dirty="0"/>
          </a:p>
        </p:txBody>
      </p:sp>
    </p:spTree>
    <p:extLst>
      <p:ext uri="{BB962C8B-B14F-4D97-AF65-F5344CB8AC3E}">
        <p14:creationId xmlns:p14="http://schemas.microsoft.com/office/powerpoint/2010/main" val="224463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Tree>
    <p:extLst>
      <p:ext uri="{BB962C8B-B14F-4D97-AF65-F5344CB8AC3E}">
        <p14:creationId xmlns:p14="http://schemas.microsoft.com/office/powerpoint/2010/main" val="3314981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17306"/>
          </a:xfrm>
          <a:prstGeom prst="rect">
            <a:avLst/>
          </a:prstGeom>
          <a:solidFill>
            <a:schemeClr val="tx1"/>
          </a:solidFill>
        </p:spPr>
        <p:txBody>
          <a:bodyPr wrap="square" rtlCol="0">
            <a:spAutoFit/>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1490472"/>
            <a:ext cx="9070848" cy="3877056"/>
          </a:xfrm>
          <a:prstGeom prst="rect">
            <a:avLst/>
          </a:prstGeom>
        </p:spPr>
      </p:pic>
    </p:spTree>
    <p:extLst>
      <p:ext uri="{BB962C8B-B14F-4D97-AF65-F5344CB8AC3E}">
        <p14:creationId xmlns:p14="http://schemas.microsoft.com/office/powerpoint/2010/main" val="4017547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Setting: Verona, Italy</a:t>
            </a:r>
            <a:endParaRPr lang="en-IE"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2136641"/>
            <a:ext cx="3960440" cy="4721359"/>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32040" y="2144613"/>
            <a:ext cx="3603122" cy="4713387"/>
          </a:xfrm>
          <a:ln w="3175">
            <a:solidFill>
              <a:schemeClr val="tx1"/>
            </a:solidFill>
          </a:ln>
        </p:spPr>
      </p:pic>
    </p:spTree>
    <p:extLst>
      <p:ext uri="{BB962C8B-B14F-4D97-AF65-F5344CB8AC3E}">
        <p14:creationId xmlns:p14="http://schemas.microsoft.com/office/powerpoint/2010/main" val="836910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E" dirty="0" smtClean="0"/>
              <a:t>Feuding Families</a:t>
            </a:r>
            <a:endParaRPr lang="en-IE" dirty="0"/>
          </a:p>
        </p:txBody>
      </p:sp>
      <p:sp>
        <p:nvSpPr>
          <p:cNvPr id="8" name="Text Placeholder 7"/>
          <p:cNvSpPr>
            <a:spLocks noGrp="1"/>
          </p:cNvSpPr>
          <p:nvPr>
            <p:ph type="body" idx="1"/>
          </p:nvPr>
        </p:nvSpPr>
        <p:spPr>
          <a:xfrm>
            <a:off x="539552" y="1772816"/>
            <a:ext cx="3822192" cy="639762"/>
          </a:xfrm>
        </p:spPr>
        <p:txBody>
          <a:bodyPr>
            <a:normAutofit/>
          </a:bodyPr>
          <a:lstStyle/>
          <a:p>
            <a:pPr lvl="0">
              <a:buClr>
                <a:srgbClr val="31B6FD"/>
              </a:buClr>
            </a:pPr>
            <a:r>
              <a:rPr lang="en-IE" b="1" dirty="0" smtClean="0">
                <a:solidFill>
                  <a:prstClr val="black"/>
                </a:solidFill>
              </a:rPr>
              <a:t>CAPULET</a:t>
            </a:r>
            <a:endParaRPr lang="en-IE" b="1" dirty="0">
              <a:solidFill>
                <a:prstClr val="black"/>
              </a:solidFill>
            </a:endParaRP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339" y="2348880"/>
            <a:ext cx="3368213" cy="4314081"/>
          </a:xfrm>
        </p:spPr>
      </p:pic>
      <p:sp>
        <p:nvSpPr>
          <p:cNvPr id="10" name="Text Placeholder 9"/>
          <p:cNvSpPr>
            <a:spLocks noGrp="1"/>
          </p:cNvSpPr>
          <p:nvPr>
            <p:ph type="body" sz="quarter" idx="3"/>
          </p:nvPr>
        </p:nvSpPr>
        <p:spPr>
          <a:xfrm>
            <a:off x="4788024" y="1772816"/>
            <a:ext cx="3822192" cy="639762"/>
          </a:xfrm>
        </p:spPr>
        <p:txBody>
          <a:bodyPr/>
          <a:lstStyle/>
          <a:p>
            <a:r>
              <a:rPr lang="en-IE" b="1" dirty="0" smtClean="0">
                <a:solidFill>
                  <a:schemeClr val="tx1"/>
                </a:solidFill>
              </a:rPr>
              <a:t>MONTAGUE</a:t>
            </a:r>
            <a:endParaRPr lang="en-IE" b="1" dirty="0">
              <a:solidFill>
                <a:schemeClr val="tx1"/>
              </a:solidFill>
            </a:endParaRPr>
          </a:p>
        </p:txBody>
      </p:sp>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10718" y="2348880"/>
            <a:ext cx="3160212" cy="4301400"/>
          </a:xfrm>
        </p:spPr>
      </p:pic>
      <p:sp>
        <p:nvSpPr>
          <p:cNvPr id="14" name="Rectangle 13"/>
          <p:cNvSpPr/>
          <p:nvPr/>
        </p:nvSpPr>
        <p:spPr>
          <a:xfrm>
            <a:off x="4038039" y="2967335"/>
            <a:ext cx="1067921" cy="1938992"/>
          </a:xfrm>
          <a:prstGeom prst="rect">
            <a:avLst/>
          </a:prstGeom>
          <a:noFill/>
        </p:spPr>
        <p:txBody>
          <a:bodyPr wrap="none" lIns="91440" tIns="45720" rIns="91440" bIns="45720">
            <a:spAutoFit/>
          </a:bodyPr>
          <a:lstStyle/>
          <a:p>
            <a:pPr algn="ctr"/>
            <a:r>
              <a:rPr lang="en-IE" sz="12000" b="1" cap="all" spc="0" dirty="0" smtClean="0">
                <a:ln w="9000" cmpd="sng">
                  <a:solidFill>
                    <a:schemeClr val="tx1"/>
                  </a:solidFill>
                  <a:prstDash val="solid"/>
                </a:ln>
                <a:solidFill>
                  <a:srgbClr val="FF0000"/>
                </a:solidFill>
                <a:effectLst>
                  <a:reflection blurRad="12700" stA="28000" endPos="45000" dist="1000" dir="5400000" sy="-100000" algn="bl" rotWithShape="0"/>
                </a:effectLst>
              </a:rPr>
              <a:t>V</a:t>
            </a:r>
            <a:endParaRPr lang="en-IE" sz="12000" b="1" cap="all" spc="0" dirty="0">
              <a:ln w="9000" cmpd="sng">
                <a:solidFill>
                  <a:schemeClr val="tx1"/>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2112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000"/>
                                  </p:stCondLst>
                                  <p:childTnLst>
                                    <p:animScale>
                                      <p:cBhvr>
                                        <p:cTn id="6" dur="3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16" b="1616"/>
          <a:stretch/>
        </p:blipFill>
        <p:spPr>
          <a:xfrm>
            <a:off x="0" y="17477"/>
            <a:ext cx="9144000" cy="6840523"/>
          </a:xfrm>
          <a:prstGeom prst="rect">
            <a:avLst/>
          </a:prstGeom>
        </p:spPr>
      </p:pic>
    </p:spTree>
    <p:extLst>
      <p:ext uri="{BB962C8B-B14F-4D97-AF65-F5344CB8AC3E}">
        <p14:creationId xmlns:p14="http://schemas.microsoft.com/office/powerpoint/2010/main" val="1773839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17306"/>
          </a:xfrm>
          <a:prstGeom prst="rect">
            <a:avLst/>
          </a:prstGeom>
          <a:solidFill>
            <a:schemeClr val="tx1"/>
          </a:solidFill>
        </p:spPr>
        <p:txBody>
          <a:bodyPr wrap="square" rtlCol="0">
            <a:spAutoFit/>
          </a:bodyPr>
          <a:lstStyle/>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smtClean="0">
              <a:ln>
                <a:solidFill>
                  <a:schemeClr val="tx1"/>
                </a:solidFill>
              </a:ln>
              <a:noFill/>
            </a:endParaRPr>
          </a:p>
          <a:p>
            <a:endParaRPr lang="en-IE" dirty="0">
              <a:ln>
                <a:solidFill>
                  <a:schemeClr val="tx1"/>
                </a:solidFill>
              </a:ln>
              <a:noFill/>
            </a:endParaRPr>
          </a:p>
          <a:p>
            <a:endParaRPr lang="en-IE" dirty="0">
              <a:ln>
                <a:solidFill>
                  <a:schemeClr val="tx1"/>
                </a:solidFill>
              </a:ln>
              <a:no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6" y="712467"/>
            <a:ext cx="5112568" cy="511256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51" r="22008"/>
          <a:stretch/>
        </p:blipFill>
        <p:spPr>
          <a:xfrm>
            <a:off x="-17900" y="-6036"/>
            <a:ext cx="2151710" cy="3274787"/>
          </a:xfrm>
          <a:prstGeom prst="rect">
            <a:avLst/>
          </a:prstGeom>
          <a:ln>
            <a:noFill/>
          </a:ln>
          <a:effectLst>
            <a:softEdge rad="11250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829" r="17914" b="26700"/>
          <a:stretch/>
        </p:blipFill>
        <p:spPr>
          <a:xfrm>
            <a:off x="6858838" y="3791084"/>
            <a:ext cx="2266790" cy="3084250"/>
          </a:xfrm>
          <a:prstGeom prst="rect">
            <a:avLst/>
          </a:prstGeom>
          <a:ln>
            <a:noFill/>
          </a:ln>
          <a:effectLst>
            <a:softEdge rad="112500"/>
          </a:effectLst>
        </p:spPr>
      </p:pic>
    </p:spTree>
    <p:extLst>
      <p:ext uri="{BB962C8B-B14F-4D97-AF65-F5344CB8AC3E}">
        <p14:creationId xmlns:p14="http://schemas.microsoft.com/office/powerpoint/2010/main" val="372251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252728"/>
          </a:xfrm>
        </p:spPr>
        <p:txBody>
          <a:bodyPr/>
          <a:lstStyle/>
          <a:p>
            <a:r>
              <a:rPr lang="en-IE" dirty="0" smtClean="0"/>
              <a:t>Will love blossom? </a:t>
            </a:r>
            <a:endParaRPr lang="en-IE"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663167"/>
            <a:ext cx="3312368" cy="4827809"/>
          </a:xfrm>
          <a:ln w="12700">
            <a:solidFill>
              <a:schemeClr val="tx1"/>
            </a:solidFill>
          </a:ln>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354261" y="1772816"/>
            <a:ext cx="2493228" cy="2544635"/>
          </a:xfrm>
          <a:ln w="12700">
            <a:solidFill>
              <a:schemeClr val="tx1"/>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45636" b="39091"/>
          <a:stretch/>
        </p:blipFill>
        <p:spPr>
          <a:xfrm>
            <a:off x="3347864" y="1412776"/>
            <a:ext cx="2999260" cy="2520280"/>
          </a:xfrm>
          <a:prstGeom prst="rect">
            <a:avLst/>
          </a:prstGeom>
          <a:ln w="12700">
            <a:solidFill>
              <a:schemeClr val="tx1"/>
            </a:solidFill>
          </a:ln>
        </p:spPr>
      </p:pic>
      <p:sp>
        <p:nvSpPr>
          <p:cNvPr id="8" name="Folded Corner 7"/>
          <p:cNvSpPr/>
          <p:nvPr/>
        </p:nvSpPr>
        <p:spPr>
          <a:xfrm>
            <a:off x="4211960" y="4509120"/>
            <a:ext cx="4608512" cy="2088232"/>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200" dirty="0" smtClean="0">
              <a:solidFill>
                <a:schemeClr val="tx1"/>
              </a:solidFill>
              <a:effectLst/>
              <a:latin typeface="Calibri"/>
              <a:ea typeface="Calibri"/>
              <a:cs typeface="Times New Roman"/>
            </a:endParaRPr>
          </a:p>
          <a:p>
            <a:pPr algn="ctr"/>
            <a:r>
              <a:rPr lang="en-IE" sz="2200" dirty="0" smtClean="0">
                <a:solidFill>
                  <a:schemeClr val="tx1"/>
                </a:solidFill>
                <a:effectLst/>
                <a:latin typeface="Calibri"/>
                <a:ea typeface="Calibri"/>
                <a:cs typeface="Times New Roman"/>
              </a:rPr>
              <a:t>Lord Capulet dispatches a servant with a list of people to invite to a masquerade and feast he traditionally holds. He invites Paris to the feast, hoping that Paris will begin to win Juliet’s heart.</a:t>
            </a:r>
            <a:endParaRPr lang="en-IE" sz="2200" dirty="0">
              <a:solidFill>
                <a:schemeClr val="tx1"/>
              </a:solidFill>
            </a:endParaRPr>
          </a:p>
        </p:txBody>
      </p:sp>
    </p:spTree>
    <p:extLst>
      <p:ext uri="{BB962C8B-B14F-4D97-AF65-F5344CB8AC3E}">
        <p14:creationId xmlns:p14="http://schemas.microsoft.com/office/powerpoint/2010/main" val="351582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solidFill>
            <a:schemeClr val="tx1"/>
          </a:solidFill>
        </p:spPr>
        <p:txBody>
          <a:bodyPr wrap="square" rtlCol="0">
            <a:spAutoFit/>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a:p>
        </p:txBody>
      </p:sp>
      <p:sp>
        <p:nvSpPr>
          <p:cNvPr id="2" name="Title 1"/>
          <p:cNvSpPr>
            <a:spLocks noGrp="1"/>
          </p:cNvSpPr>
          <p:nvPr>
            <p:ph type="title"/>
          </p:nvPr>
        </p:nvSpPr>
        <p:spPr/>
        <p:txBody>
          <a:bodyPr/>
          <a:lstStyle/>
          <a:p>
            <a:r>
              <a:rPr lang="en-IE" dirty="0" smtClean="0">
                <a:solidFill>
                  <a:srgbClr val="FFFF00"/>
                </a:solidFill>
              </a:rPr>
              <a:t>The gate crashers…</a:t>
            </a:r>
            <a:endParaRPr lang="en-IE" dirty="0">
              <a:solidFill>
                <a:srgbClr val="FFFF00"/>
              </a:solidFill>
            </a:endParaRP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21378078">
            <a:off x="251520" y="2132856"/>
            <a:ext cx="5571798" cy="4104455"/>
          </a:xfrm>
          <a:prstGeom prst="rect">
            <a:avLst/>
          </a:prstGeom>
          <a:ln>
            <a:noFill/>
          </a:ln>
          <a:effectLst>
            <a:softEdge rad="112500"/>
          </a:effectLst>
        </p:spPr>
      </p:pic>
      <p:sp>
        <p:nvSpPr>
          <p:cNvPr id="4" name="Content Placeholder 3"/>
          <p:cNvSpPr>
            <a:spLocks noGrp="1"/>
          </p:cNvSpPr>
          <p:nvPr>
            <p:ph sz="quarter" idx="14"/>
          </p:nvPr>
        </p:nvSpPr>
        <p:spPr>
          <a:xfrm rot="21326486">
            <a:off x="6012160" y="2708920"/>
            <a:ext cx="3024336" cy="3168352"/>
          </a:xfrm>
        </p:spPr>
        <p:txBody>
          <a:bodyPr>
            <a:normAutofit fontScale="92500"/>
          </a:bodyPr>
          <a:lstStyle/>
          <a:p>
            <a:pPr marL="0" indent="0">
              <a:buNone/>
            </a:pPr>
            <a:r>
              <a:rPr lang="en-IE" dirty="0" smtClean="0">
                <a:solidFill>
                  <a:srgbClr val="FFFF00"/>
                </a:solidFill>
              </a:rPr>
              <a:t>Benvolio suggests that Romeo goes to the Capulet ball to take his mind off Rosaline. Romeo agrees to go because he knows that Rosaline will be there. They are joined by the witty Mercutio. </a:t>
            </a:r>
            <a:endParaRPr lang="en-IE" dirty="0">
              <a:solidFill>
                <a:srgbClr val="FFFF00"/>
              </a:solidFill>
            </a:endParaRPr>
          </a:p>
        </p:txBody>
      </p:sp>
    </p:spTree>
    <p:extLst>
      <p:ext uri="{BB962C8B-B14F-4D97-AF65-F5344CB8AC3E}">
        <p14:creationId xmlns:p14="http://schemas.microsoft.com/office/powerpoint/2010/main" val="263137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solidFill>
            <a:srgbClr val="C00000"/>
          </a:solidFill>
        </p:spPr>
        <p:txBody>
          <a:bodyPr wrap="square" rtlCol="0">
            <a:spAutoFit/>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838" y="1314989"/>
            <a:ext cx="6542323" cy="4361549"/>
          </a:xfrm>
          <a:prstGeom prst="rect">
            <a:avLst/>
          </a:prstGeom>
          <a:ln>
            <a:noFill/>
          </a:ln>
          <a:effectLst>
            <a:softEdge rad="112500"/>
          </a:effectLst>
        </p:spPr>
      </p:pic>
      <p:sp>
        <p:nvSpPr>
          <p:cNvPr id="3" name="Title 2"/>
          <p:cNvSpPr>
            <a:spLocks noGrp="1"/>
          </p:cNvSpPr>
          <p:nvPr>
            <p:ph type="title"/>
          </p:nvPr>
        </p:nvSpPr>
        <p:spPr>
          <a:xfrm>
            <a:off x="457200" y="27856"/>
            <a:ext cx="8229600" cy="1252728"/>
          </a:xfrm>
        </p:spPr>
        <p:txBody>
          <a:bodyPr/>
          <a:lstStyle/>
          <a:p>
            <a:r>
              <a:rPr lang="en-IE" dirty="0" smtClean="0"/>
              <a:t>Love at first sight…</a:t>
            </a:r>
            <a:endParaRPr lang="en-IE" dirty="0"/>
          </a:p>
        </p:txBody>
      </p:sp>
      <p:sp>
        <p:nvSpPr>
          <p:cNvPr id="5" name="TextBox 4"/>
          <p:cNvSpPr txBox="1"/>
          <p:nvPr/>
        </p:nvSpPr>
        <p:spPr>
          <a:xfrm>
            <a:off x="1403648" y="5733256"/>
            <a:ext cx="6336704" cy="646331"/>
          </a:xfrm>
          <a:prstGeom prst="rect">
            <a:avLst/>
          </a:prstGeom>
          <a:noFill/>
        </p:spPr>
        <p:txBody>
          <a:bodyPr wrap="square" rtlCol="0">
            <a:spAutoFit/>
          </a:bodyPr>
          <a:lstStyle/>
          <a:p>
            <a:pPr algn="ctr"/>
            <a:r>
              <a:rPr lang="en-IE" b="0" i="0" dirty="0" smtClean="0">
                <a:solidFill>
                  <a:srgbClr val="FFFF00"/>
                </a:solidFill>
                <a:effectLst/>
                <a:latin typeface="Verdana"/>
              </a:rPr>
              <a:t>Did my heart love till now? Forswear it, sight!</a:t>
            </a:r>
          </a:p>
          <a:p>
            <a:pPr algn="ctr"/>
            <a:r>
              <a:rPr lang="en-IE" b="0" i="0" dirty="0" smtClean="0">
                <a:solidFill>
                  <a:srgbClr val="FFFF00"/>
                </a:solidFill>
                <a:effectLst/>
                <a:latin typeface="Verdana"/>
              </a:rPr>
              <a:t>For I ne'er saw true beauty till this night.</a:t>
            </a:r>
            <a:endParaRPr lang="en-IE" dirty="0">
              <a:solidFill>
                <a:srgbClr val="FFFF00"/>
              </a:solidFill>
            </a:endParaRPr>
          </a:p>
        </p:txBody>
      </p:sp>
      <p:pic>
        <p:nvPicPr>
          <p:cNvPr id="1027" name="Picture 3" descr="C:\Users\Paul\AppData\Local\Microsoft\Windows\Temporary Internet Files\Content.IE5\SQFDRFQ4\MC9102159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76538"/>
            <a:ext cx="1340768" cy="1340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Paul\AppData\Local\Microsoft\Windows\Temporary Internet Files\Content.IE5\SQFDRFQ4\MC9102159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26"/>
            <a:ext cx="1340768" cy="1340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3" descr="C:\Users\Paul\AppData\Local\Microsoft\Windows\Temporary Internet Files\Content.IE5\SQFDRFQ4\MC9102159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232" y="5676538"/>
            <a:ext cx="1340768" cy="1340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 descr="C:\Users\Paul\AppData\Local\Microsoft\Windows\Temporary Internet Files\Content.IE5\SQFDRFQ4\MC9102159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232" y="2526"/>
            <a:ext cx="1340768" cy="1340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Folded Corner 6"/>
          <p:cNvSpPr/>
          <p:nvPr/>
        </p:nvSpPr>
        <p:spPr>
          <a:xfrm>
            <a:off x="6516216" y="1916832"/>
            <a:ext cx="2520280" cy="2448272"/>
          </a:xfrm>
          <a:prstGeom prst="foldedCorner">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Romeo and Juliet are attracted to each other and kiss. When they learn of each others true identity they are equally distraught.</a:t>
            </a:r>
            <a:endParaRPr lang="en-IE" b="1" dirty="0">
              <a:solidFill>
                <a:schemeClr val="tx1"/>
              </a:solidFill>
            </a:endParaRPr>
          </a:p>
        </p:txBody>
      </p:sp>
    </p:spTree>
    <p:extLst>
      <p:ext uri="{BB962C8B-B14F-4D97-AF65-F5344CB8AC3E}">
        <p14:creationId xmlns:p14="http://schemas.microsoft.com/office/powerpoint/2010/main" val="155432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399</TotalTime>
  <Words>886</Words>
  <Application>Microsoft Office PowerPoint</Application>
  <PresentationFormat>On-screen Show (4:3)</PresentationFormat>
  <Paragraphs>223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Candara</vt:lpstr>
      <vt:lpstr>Lucida Grande</vt:lpstr>
      <vt:lpstr>Symbol</vt:lpstr>
      <vt:lpstr>Times New Roman</vt:lpstr>
      <vt:lpstr>Verdana</vt:lpstr>
      <vt:lpstr>Waveform</vt:lpstr>
      <vt:lpstr>Romeo &amp; Juliet</vt:lpstr>
      <vt:lpstr>PowerPoint Presentation</vt:lpstr>
      <vt:lpstr>Setting: Verona, Italy</vt:lpstr>
      <vt:lpstr>Feuding Families</vt:lpstr>
      <vt:lpstr>PowerPoint Presentation</vt:lpstr>
      <vt:lpstr>PowerPoint Presentation</vt:lpstr>
      <vt:lpstr>Will love blossom? </vt:lpstr>
      <vt:lpstr>The gate crashers…</vt:lpstr>
      <vt:lpstr>Love at first sight…</vt:lpstr>
      <vt:lpstr>Balcony Scene</vt:lpstr>
      <vt:lpstr>The Plan</vt:lpstr>
      <vt:lpstr>PowerPoint Presentation</vt:lpstr>
      <vt:lpstr>The next day……</vt:lpstr>
      <vt:lpstr>PowerPoint Presentation</vt:lpstr>
      <vt:lpstr>The Plan</vt:lpstr>
      <vt:lpstr>What could possibly go wrong?</vt:lpstr>
      <vt:lpstr>The plot thickens…..</vt:lpstr>
      <vt:lpstr>True love….</vt:lpstr>
      <vt:lpstr>Peace in Verona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&amp; Juiet</dc:title>
  <dc:creator>Paul</dc:creator>
  <cp:lastModifiedBy>Pankhurst K</cp:lastModifiedBy>
  <cp:revision>29</cp:revision>
  <dcterms:created xsi:type="dcterms:W3CDTF">2012-11-02T13:32:01Z</dcterms:created>
  <dcterms:modified xsi:type="dcterms:W3CDTF">2020-03-24T14:09:49Z</dcterms:modified>
</cp:coreProperties>
</file>