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68" r:id="rId5"/>
    <p:sldId id="266" r:id="rId6"/>
    <p:sldId id="257" r:id="rId7"/>
    <p:sldId id="259" r:id="rId8"/>
    <p:sldId id="260" r:id="rId9"/>
    <p:sldId id="263" r:id="rId10"/>
    <p:sldId id="264" r:id="rId11"/>
    <p:sldId id="265" r:id="rId12"/>
    <p:sldId id="261" r:id="rId13"/>
    <p:sldId id="262" r:id="rId14"/>
    <p:sldId id="269" r:id="rId15"/>
    <p:sldId id="270" r:id="rId16"/>
    <p:sldId id="273" r:id="rId17"/>
    <p:sldId id="275" r:id="rId18"/>
    <p:sldId id="272" r:id="rId19"/>
    <p:sldId id="277" r:id="rId20"/>
    <p:sldId id="271" r:id="rId21"/>
    <p:sldId id="276" r:id="rId22"/>
    <p:sldId id="279" r:id="rId23"/>
    <p:sldId id="278" r:id="rId24"/>
    <p:sldId id="280" r:id="rId25"/>
    <p:sldId id="281" r:id="rId26"/>
    <p:sldId id="274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DB6F547-E1A5-4D52-9308-C030199C34F3}">
          <p14:sldIdLst>
            <p14:sldId id="256"/>
            <p14:sldId id="258"/>
            <p14:sldId id="267"/>
            <p14:sldId id="268"/>
            <p14:sldId id="266"/>
            <p14:sldId id="257"/>
            <p14:sldId id="259"/>
            <p14:sldId id="260"/>
            <p14:sldId id="263"/>
            <p14:sldId id="264"/>
            <p14:sldId id="265"/>
            <p14:sldId id="261"/>
            <p14:sldId id="262"/>
            <p14:sldId id="269"/>
            <p14:sldId id="270"/>
            <p14:sldId id="273"/>
            <p14:sldId id="275"/>
            <p14:sldId id="272"/>
            <p14:sldId id="277"/>
            <p14:sldId id="271"/>
            <p14:sldId id="276"/>
            <p14:sldId id="279"/>
            <p14:sldId id="278"/>
            <p14:sldId id="280"/>
            <p14:sldId id="281"/>
            <p14:sldId id="274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</p14:sldIdLst>
        </p14:section>
        <p14:section name="Untitled Section" id="{9DB7F8F6-7693-429C-8250-DF620113ACF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30" autoAdjust="0"/>
    <p:restoredTop sz="94660"/>
  </p:normalViewPr>
  <p:slideViewPr>
    <p:cSldViewPr snapToGrid="0">
      <p:cViewPr varScale="1">
        <p:scale>
          <a:sx n="38" d="100"/>
          <a:sy n="38" d="100"/>
        </p:scale>
        <p:origin x="4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A41-F877-4D99-AD61-FB6875C88445}" type="datetimeFigureOut">
              <a:rPr lang="en-GB" smtClean="0"/>
              <a:t>26/04/2020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7A8A-B561-4146-89DE-B12CA6F058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904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A41-F877-4D99-AD61-FB6875C88445}" type="datetimeFigureOut">
              <a:rPr lang="en-GB" smtClean="0"/>
              <a:t>26/04/2020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7A8A-B561-4146-89DE-B12CA6F058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319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A41-F877-4D99-AD61-FB6875C88445}" type="datetimeFigureOut">
              <a:rPr lang="en-GB" smtClean="0"/>
              <a:t>26/04/2020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7A8A-B561-4146-89DE-B12CA6F058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870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A41-F877-4D99-AD61-FB6875C88445}" type="datetimeFigureOut">
              <a:rPr lang="en-GB" smtClean="0"/>
              <a:t>26/04/2020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7A8A-B561-4146-89DE-B12CA6F058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889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A41-F877-4D99-AD61-FB6875C88445}" type="datetimeFigureOut">
              <a:rPr lang="en-GB" smtClean="0"/>
              <a:t>26/04/2020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7A8A-B561-4146-89DE-B12CA6F058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04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A41-F877-4D99-AD61-FB6875C88445}" type="datetimeFigureOut">
              <a:rPr lang="en-GB" smtClean="0"/>
              <a:t>26/04/2020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7A8A-B561-4146-89DE-B12CA6F058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127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A41-F877-4D99-AD61-FB6875C88445}" type="datetimeFigureOut">
              <a:rPr lang="en-GB" smtClean="0"/>
              <a:t>26/04/2020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7A8A-B561-4146-89DE-B12CA6F058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931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A41-F877-4D99-AD61-FB6875C88445}" type="datetimeFigureOut">
              <a:rPr lang="en-GB" smtClean="0"/>
              <a:t>26/04/2020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7A8A-B561-4146-89DE-B12CA6F058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902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A41-F877-4D99-AD61-FB6875C88445}" type="datetimeFigureOut">
              <a:rPr lang="en-GB" smtClean="0"/>
              <a:t>26/04/2020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7A8A-B561-4146-89DE-B12CA6F058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28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A41-F877-4D99-AD61-FB6875C88445}" type="datetimeFigureOut">
              <a:rPr lang="en-GB" smtClean="0"/>
              <a:t>26/04/2020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7A8A-B561-4146-89DE-B12CA6F058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57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0BA41-F877-4D99-AD61-FB6875C88445}" type="datetimeFigureOut">
              <a:rPr lang="en-GB" smtClean="0"/>
              <a:t>26/04/2020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7A8A-B561-4146-89DE-B12CA6F058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125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0BA41-F877-4D99-AD61-FB6875C88445}" type="datetimeFigureOut">
              <a:rPr lang="en-GB" smtClean="0"/>
              <a:t>26/04/2020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07A8A-B561-4146-89DE-B12CA6F058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88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JTwVJLJzy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4AgPSjzXkw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Theme: self-discovery and reflection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i="1" dirty="0" smtClean="0"/>
              <a:t>Autobiography, personal narrative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25004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YOUNG AND DYSLEXIC – MAIN IDEA?</a:t>
            </a:r>
            <a:endParaRPr lang="en-GB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88936" y="1690688"/>
            <a:ext cx="1129826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 think the </a:t>
            </a:r>
            <a:r>
              <a:rPr lang="en-GB" sz="2800" b="1" u="sng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main idea</a:t>
            </a:r>
            <a:r>
              <a:rPr lang="en-GB" sz="2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sz="2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of Y&amp;D is:</a:t>
            </a:r>
          </a:p>
          <a:p>
            <a:endParaRPr lang="en-GB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GB" sz="2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If you’re living with dyslexia you’re not alone, and you should embrace it and use it to your advantage by being creative (Frank).</a:t>
            </a:r>
          </a:p>
          <a:p>
            <a:endParaRPr lang="en-GB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GB" sz="2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There’s nothing wrong with having dyslexia; in a way it’s a superpower that makes you special (Shane). </a:t>
            </a:r>
          </a:p>
          <a:p>
            <a:endParaRPr lang="en-GB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GB" sz="2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Telling people who have dyslexia to be proud of themselves, instead of feeling under-confident, by sharing Zephaniah’s experiences (</a:t>
            </a:r>
            <a:r>
              <a:rPr lang="en-GB" sz="28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Athley</a:t>
            </a:r>
            <a:r>
              <a:rPr lang="en-GB" sz="2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). </a:t>
            </a:r>
          </a:p>
          <a:p>
            <a:endParaRPr lang="en-GB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GB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03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YOUNG AND DYSLEXIC – MAIN IDEA?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 smtClean="0"/>
              <a:t>If you have dyslexia, it doesn’t mean there is something wrong with you. In fact, having dyslexia can make you creative.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13319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TEXT TYPE: AUTOBIOGRAPHY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Check your notes – what do we know about autobiographies?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51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LANGUAGE &amp; STRUCTURAL DEVICES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Fill in your techniques table using the definitions below. Then, find examples from the text. </a:t>
            </a:r>
          </a:p>
          <a:p>
            <a:pPr marL="0" indent="0">
              <a:buNone/>
            </a:pPr>
            <a:endParaRPr lang="en-GB" dirty="0" smtClean="0"/>
          </a:p>
          <a:p>
            <a:pPr marL="514350" indent="-514350">
              <a:buAutoNum type="arabicParenR"/>
            </a:pPr>
            <a:r>
              <a:rPr lang="en-GB" dirty="0" smtClean="0"/>
              <a:t>Dialogue / direct speech: when one character is speaking to another. </a:t>
            </a:r>
          </a:p>
          <a:p>
            <a:pPr marL="0" indent="0">
              <a:buNone/>
            </a:pPr>
            <a:r>
              <a:rPr lang="en-GB" b="1" dirty="0" smtClean="0"/>
              <a:t>Why it’s used: </a:t>
            </a:r>
            <a:r>
              <a:rPr lang="en-GB" dirty="0" smtClean="0"/>
              <a:t>to add ‘voice’, different perspectives, or to convey feelings/thoughts quickly.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2) Rule of 3: when a list of three similar words/phrases are grouped together. </a:t>
            </a:r>
          </a:p>
          <a:p>
            <a:pPr marL="0" indent="0">
              <a:buNone/>
            </a:pPr>
            <a:r>
              <a:rPr lang="en-GB" b="1" dirty="0" smtClean="0"/>
              <a:t>Why it’s used:</a:t>
            </a:r>
            <a:r>
              <a:rPr lang="en-GB" dirty="0" smtClean="0"/>
              <a:t> to emphasise the concept, often for emotional effect, or to help the reader remember it.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57121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LANGUAGE &amp; STRUCTURAL DEVICES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3) Emotive language: words and phrases which are strong in terms of the emotions we might feel when reading them</a:t>
            </a:r>
          </a:p>
          <a:p>
            <a:pPr marL="0" indent="0">
              <a:buNone/>
            </a:pPr>
            <a:r>
              <a:rPr lang="en-GB" b="1" dirty="0" smtClean="0"/>
              <a:t>Why it’s used: </a:t>
            </a:r>
            <a:r>
              <a:rPr lang="en-GB" dirty="0" smtClean="0"/>
              <a:t>to convince the reader of an idea, to make a story more vivid, to emphasise a main idea/point/theme, to make writing more personal.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4</a:t>
            </a:r>
            <a:r>
              <a:rPr lang="en-GB" dirty="0" smtClean="0"/>
              <a:t>) Anecdotes: when a writer shares brief personal stories</a:t>
            </a:r>
          </a:p>
          <a:p>
            <a:pPr marL="0" indent="0">
              <a:buNone/>
            </a:pPr>
            <a:r>
              <a:rPr lang="en-GB" b="1" dirty="0" smtClean="0"/>
              <a:t>Why it’s used:</a:t>
            </a:r>
            <a:r>
              <a:rPr lang="en-GB" dirty="0" smtClean="0"/>
              <a:t> to personalise a text, to help engage the reader, to explain a point or give an example, to add humour.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56764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LANGUAGE &amp; STRUCTURAL DEVICES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5</a:t>
            </a:r>
            <a:r>
              <a:rPr lang="en-GB" dirty="0" smtClean="0"/>
              <a:t>) Direct address: when the writer addresses the reader by saying “you”, “your” or “yourself”.</a:t>
            </a:r>
          </a:p>
          <a:p>
            <a:pPr marL="0" indent="0">
              <a:buNone/>
            </a:pPr>
            <a:r>
              <a:rPr lang="en-GB" b="1" dirty="0" smtClean="0"/>
              <a:t>Why it’s used: </a:t>
            </a:r>
            <a:r>
              <a:rPr lang="en-GB" dirty="0" smtClean="0"/>
              <a:t>to engage the reader and make it feel like they are having a conversation with the writer, or that they are involved in the story. Can also be used to encourage people to take action.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6) Rhetorical question: when a writer poses a question that doesn’t necessarily have/require an answer.</a:t>
            </a:r>
          </a:p>
          <a:p>
            <a:pPr marL="0" indent="0">
              <a:buNone/>
            </a:pPr>
            <a:r>
              <a:rPr lang="en-GB" b="1" dirty="0" smtClean="0"/>
              <a:t>Why it’s used:</a:t>
            </a:r>
            <a:r>
              <a:rPr lang="en-GB" dirty="0" smtClean="0"/>
              <a:t> to engage the reader and make them think about the topic.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0600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LANGUAGE &amp; STRUCTURAL DEVICES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7</a:t>
            </a:r>
            <a:r>
              <a:rPr lang="en-GB" dirty="0" smtClean="0"/>
              <a:t>) Inclusive pronouns: when the writer uses “we”, “us” or “our”.</a:t>
            </a:r>
          </a:p>
          <a:p>
            <a:pPr marL="0" indent="0">
              <a:buNone/>
            </a:pPr>
            <a:r>
              <a:rPr lang="en-GB" b="1" dirty="0" smtClean="0"/>
              <a:t>Why it’s used: </a:t>
            </a:r>
            <a:r>
              <a:rPr lang="en-GB" dirty="0" smtClean="0"/>
              <a:t>to make the reader feel like they are in the same group as the writer. This can help us want to take action, or can help us connect with the writer.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379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LANGUAGE AND STRUCTURAL DEVICES: Carousel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371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3600" dirty="0" smtClean="0"/>
              <a:t>Each table has a different quote.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i="1" dirty="0" smtClean="0"/>
              <a:t>Station 1: </a:t>
            </a:r>
            <a:r>
              <a:rPr lang="en-GB" sz="3600" dirty="0" smtClean="0"/>
              <a:t>Circle the correct language technique name for your quote. </a:t>
            </a:r>
          </a:p>
          <a:p>
            <a:pPr marL="0" indent="0">
              <a:buNone/>
            </a:pPr>
            <a:r>
              <a:rPr lang="en-GB" sz="3600" i="1" dirty="0" smtClean="0"/>
              <a:t>Station </a:t>
            </a:r>
            <a:r>
              <a:rPr lang="en-GB" sz="3600" i="1" dirty="0"/>
              <a:t>2: </a:t>
            </a:r>
            <a:r>
              <a:rPr lang="en-GB" sz="3600" dirty="0"/>
              <a:t>What are some important words in your quote? What are the </a:t>
            </a:r>
            <a:r>
              <a:rPr lang="en-GB" sz="3600" i="1" dirty="0"/>
              <a:t>connotations </a:t>
            </a:r>
            <a:r>
              <a:rPr lang="en-GB" sz="3600" dirty="0"/>
              <a:t>of these words</a:t>
            </a:r>
            <a:r>
              <a:rPr lang="en-GB" sz="3600" dirty="0" smtClean="0"/>
              <a:t>?</a:t>
            </a:r>
          </a:p>
          <a:p>
            <a:pPr marL="0" indent="0">
              <a:buNone/>
            </a:pPr>
            <a:r>
              <a:rPr lang="en-GB" sz="3600" i="1" dirty="0"/>
              <a:t>Station 3: </a:t>
            </a:r>
            <a:r>
              <a:rPr lang="en-GB" sz="3600" dirty="0"/>
              <a:t>What can you add to the previous team’s work?</a:t>
            </a:r>
          </a:p>
          <a:p>
            <a:pPr marL="0" indent="0">
              <a:buNone/>
            </a:pPr>
            <a:r>
              <a:rPr lang="en-GB" sz="3600" i="1" dirty="0"/>
              <a:t>Station 4: </a:t>
            </a:r>
            <a:r>
              <a:rPr lang="en-GB" sz="3600" dirty="0"/>
              <a:t>Why do you think Zephaniah used this technique/quote?</a:t>
            </a:r>
          </a:p>
          <a:p>
            <a:pPr marL="0" indent="0">
              <a:buNone/>
            </a:pPr>
            <a:r>
              <a:rPr lang="en-GB" sz="3600" i="1" dirty="0"/>
              <a:t>Station 5:</a:t>
            </a:r>
            <a:r>
              <a:rPr lang="en-GB" sz="3600" dirty="0"/>
              <a:t> Anything else.</a:t>
            </a:r>
            <a:endParaRPr lang="en-GB" sz="3600" i="1" dirty="0"/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192573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NOTES IN YOUR ANTHOLOLGY - TAP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Type (genre):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Audience: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Purpose: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Main themes/ideas in the text?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09432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20-03-18		</a:t>
            </a:r>
            <a:r>
              <a:rPr lang="en-GB" i="1" dirty="0" smtClean="0"/>
              <a:t>Young and dyslexic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u="sng" dirty="0" smtClean="0"/>
              <a:t>Starter:</a:t>
            </a:r>
          </a:p>
          <a:p>
            <a:pPr marL="0" indent="0">
              <a:buNone/>
            </a:pPr>
            <a:endParaRPr lang="en-GB" sz="3200" dirty="0"/>
          </a:p>
          <a:p>
            <a:pPr marL="514350" indent="-514350">
              <a:buAutoNum type="arabicParenR"/>
            </a:pPr>
            <a:r>
              <a:rPr lang="en-GB" sz="3200" dirty="0" smtClean="0"/>
              <a:t>Look over your homework feedback.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r>
              <a:rPr lang="en-GB" sz="3200" dirty="0" smtClean="0"/>
              <a:t>2) What target can you set yourself based on the feedback? 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 smtClean="0"/>
              <a:t>3) Post it to the </a:t>
            </a:r>
            <a:r>
              <a:rPr lang="en-GB" sz="3200" dirty="0" err="1" smtClean="0"/>
              <a:t>Showbie</a:t>
            </a:r>
            <a:r>
              <a:rPr lang="en-GB" sz="3200" dirty="0" smtClean="0"/>
              <a:t> folder </a:t>
            </a:r>
            <a:r>
              <a:rPr lang="en-GB" sz="3200" b="1" i="1" dirty="0" smtClean="0"/>
              <a:t>20</a:t>
            </a:r>
            <a:r>
              <a:rPr lang="en-GB" sz="3200" b="1" i="1" baseline="30000" dirty="0" smtClean="0"/>
              <a:t>th</a:t>
            </a:r>
            <a:r>
              <a:rPr lang="en-GB" sz="3200" b="1" i="1" dirty="0" smtClean="0"/>
              <a:t> March target setting</a:t>
            </a:r>
            <a:r>
              <a:rPr lang="en-GB" sz="3200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156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Learning Objectives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Practice my </a:t>
            </a:r>
            <a:r>
              <a:rPr lang="en-GB" sz="3600" i="1" dirty="0" smtClean="0"/>
              <a:t>unseen text </a:t>
            </a:r>
            <a:r>
              <a:rPr lang="en-GB" sz="3600" dirty="0" smtClean="0"/>
              <a:t>skills using one of the anthology texts</a:t>
            </a:r>
          </a:p>
          <a:p>
            <a:r>
              <a:rPr lang="en-GB" sz="3600" dirty="0" smtClean="0"/>
              <a:t>Learn how to understand the main idea of a text, using active reading strategies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54398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WRITING TASK: Analysis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How does the writer use language and structure to show his readers the challenges and triumphs of having dyslexia?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Let’s make a plan together.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968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524214" cy="1325563"/>
          </a:xfrm>
        </p:spPr>
        <p:txBody>
          <a:bodyPr/>
          <a:lstStyle/>
          <a:p>
            <a:r>
              <a:rPr lang="en-GB" b="1" u="sng" dirty="0" smtClean="0"/>
              <a:t>Challenges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322736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* 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127929" y="365124"/>
            <a:ext cx="45242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u="sng" dirty="0" smtClean="0"/>
              <a:t>Triumphs</a:t>
            </a:r>
            <a:endParaRPr lang="en-GB" b="1" u="sng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492498" y="1825625"/>
            <a:ext cx="432273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mtClean="0"/>
              <a:t>* </a:t>
            </a:r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672380" y="154983"/>
            <a:ext cx="30996" cy="6509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15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23-03-18		</a:t>
            </a:r>
            <a:r>
              <a:rPr lang="en-GB" i="1" dirty="0" smtClean="0"/>
              <a:t>Young and dyslexic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200" dirty="0" smtClean="0"/>
              <a:t>Starter: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 smtClean="0"/>
              <a:t>Look over your essay feedback. 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 smtClean="0"/>
              <a:t>Did you get a higher or lower mark than you expected? </a:t>
            </a:r>
          </a:p>
          <a:p>
            <a:pPr marL="0" indent="0">
              <a:buNone/>
            </a:pP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 smtClean="0"/>
              <a:t>Go back to your target you set on </a:t>
            </a:r>
            <a:r>
              <a:rPr lang="en-GB" sz="3200" dirty="0" err="1" smtClean="0"/>
              <a:t>Showbie</a:t>
            </a:r>
            <a:r>
              <a:rPr lang="en-GB" sz="3200" dirty="0" smtClean="0"/>
              <a:t> (folder </a:t>
            </a:r>
            <a:r>
              <a:rPr lang="en-GB" sz="3200" dirty="0" smtClean="0">
                <a:sym typeface="Wingdings" panose="05000000000000000000" pitchFamily="2" charset="2"/>
              </a:rPr>
              <a:t> 20</a:t>
            </a:r>
            <a:r>
              <a:rPr lang="en-GB" sz="3200" baseline="30000" dirty="0" smtClean="0">
                <a:sym typeface="Wingdings" panose="05000000000000000000" pitchFamily="2" charset="2"/>
              </a:rPr>
              <a:t>th</a:t>
            </a:r>
            <a:r>
              <a:rPr lang="en-GB" sz="3200" dirty="0" smtClean="0">
                <a:sym typeface="Wingdings" panose="05000000000000000000" pitchFamily="2" charset="2"/>
              </a:rPr>
              <a:t> March target setting). Did you meet this target? </a:t>
            </a:r>
          </a:p>
          <a:p>
            <a:pPr marL="0" indent="0">
              <a:buNone/>
            </a:pPr>
            <a:r>
              <a:rPr lang="en-GB" sz="3200" dirty="0" smtClean="0">
                <a:sym typeface="Wingdings" panose="05000000000000000000" pitchFamily="2" charset="2"/>
              </a:rPr>
              <a:t>In the same folder, post </a:t>
            </a:r>
            <a:r>
              <a:rPr lang="en-GB" sz="3200" i="1" dirty="0" smtClean="0">
                <a:sym typeface="Wingdings" panose="05000000000000000000" pitchFamily="2" charset="2"/>
              </a:rPr>
              <a:t>something you are happy with</a:t>
            </a:r>
            <a:r>
              <a:rPr lang="en-GB" sz="3200" dirty="0" smtClean="0">
                <a:sym typeface="Wingdings" panose="05000000000000000000" pitchFamily="2" charset="2"/>
              </a:rPr>
              <a:t> and </a:t>
            </a:r>
            <a:r>
              <a:rPr lang="en-GB" sz="3200" i="1" dirty="0" smtClean="0">
                <a:sym typeface="Wingdings" panose="05000000000000000000" pitchFamily="2" charset="2"/>
              </a:rPr>
              <a:t>something you want to keep working on</a:t>
            </a:r>
            <a:r>
              <a:rPr lang="en-GB" sz="3200" dirty="0" smtClean="0">
                <a:sym typeface="Wingdings" panose="05000000000000000000" pitchFamily="2" charset="2"/>
              </a:rPr>
              <a:t> (relating to this essay).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5343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ESSAY FEEDBACK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WWW:</a:t>
            </a:r>
          </a:p>
          <a:p>
            <a:pPr>
              <a:buFontTx/>
              <a:buChar char="-"/>
            </a:pPr>
            <a:r>
              <a:rPr lang="en-GB" dirty="0" smtClean="0"/>
              <a:t>Purposeful choice of quotes (your quotes/techniques linked really well to the points you were making).</a:t>
            </a:r>
          </a:p>
          <a:p>
            <a:pPr>
              <a:buFontTx/>
              <a:buChar char="-"/>
            </a:pPr>
            <a:r>
              <a:rPr lang="en-GB" dirty="0" smtClean="0"/>
              <a:t>Nobody went off on random tangents – everybody kept on the right track </a:t>
            </a:r>
            <a:r>
              <a:rPr lang="en-GB" dirty="0" smtClean="0">
                <a:sym typeface="Wingdings" panose="05000000000000000000" pitchFamily="2" charset="2"/>
              </a:rPr>
              <a:t></a:t>
            </a:r>
          </a:p>
          <a:p>
            <a:pPr>
              <a:buFontTx/>
              <a:buChar char="-"/>
            </a:pPr>
            <a:r>
              <a:rPr lang="en-GB" dirty="0" smtClean="0">
                <a:sym typeface="Wingdings" panose="05000000000000000000" pitchFamily="2" charset="2"/>
              </a:rPr>
              <a:t>Good understanding of different language techniques.</a:t>
            </a:r>
          </a:p>
          <a:p>
            <a:pPr>
              <a:buFontTx/>
              <a:buChar char="-"/>
            </a:pPr>
            <a:endParaRPr lang="en-GB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EBI:</a:t>
            </a:r>
          </a:p>
          <a:p>
            <a:pPr marL="0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- Need to continue </a:t>
            </a:r>
            <a:r>
              <a:rPr lang="en-GB" i="1" dirty="0" smtClean="0">
                <a:sym typeface="Wingdings" panose="05000000000000000000" pitchFamily="2" charset="2"/>
              </a:rPr>
              <a:t>analysing</a:t>
            </a:r>
            <a:r>
              <a:rPr lang="en-GB" dirty="0" smtClean="0">
                <a:sym typeface="Wingdings" panose="05000000000000000000" pitchFamily="2" charset="2"/>
              </a:rPr>
              <a:t> language: let’s do another example together.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265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LANGUAGE ANALYSIS EXAMPLE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599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600" i="1" dirty="0" smtClean="0"/>
              <a:t>Our connection was electrifying: shocking, jolting, jarring, exciting.</a:t>
            </a:r>
          </a:p>
          <a:p>
            <a:pPr marL="0" indent="0">
              <a:buNone/>
            </a:pPr>
            <a:endParaRPr lang="en-GB" sz="3600" i="1" dirty="0"/>
          </a:p>
          <a:p>
            <a:pPr marL="0" indent="0">
              <a:buNone/>
            </a:pPr>
            <a:r>
              <a:rPr lang="en-GB" sz="3600" dirty="0" smtClean="0"/>
              <a:t>On your page, consider:</a:t>
            </a:r>
          </a:p>
          <a:p>
            <a:pPr marL="742950" indent="-742950">
              <a:buAutoNum type="arabicParenR"/>
            </a:pPr>
            <a:r>
              <a:rPr lang="en-GB" sz="3600" dirty="0" smtClean="0"/>
              <a:t>What </a:t>
            </a:r>
            <a:r>
              <a:rPr lang="en-GB" sz="3600" b="1" i="1" dirty="0" smtClean="0"/>
              <a:t>language devices</a:t>
            </a:r>
            <a:r>
              <a:rPr lang="en-GB" sz="3600" dirty="0" smtClean="0"/>
              <a:t> are present?</a:t>
            </a:r>
          </a:p>
          <a:p>
            <a:pPr marL="742950" indent="-742950">
              <a:buAutoNum type="arabicParenR"/>
            </a:pPr>
            <a:r>
              <a:rPr lang="en-GB" sz="3600" dirty="0" smtClean="0"/>
              <a:t>What is the literal meaning of these words?</a:t>
            </a:r>
          </a:p>
          <a:p>
            <a:pPr marL="742950" indent="-742950">
              <a:buAutoNum type="arabicParenR"/>
            </a:pPr>
            <a:r>
              <a:rPr lang="en-GB" sz="3600" dirty="0" smtClean="0"/>
              <a:t>What is the connotation / figurative meaning?</a:t>
            </a:r>
          </a:p>
          <a:p>
            <a:pPr marL="742950" indent="-742950">
              <a:buAutoNum type="arabicParenR"/>
            </a:pPr>
            <a:r>
              <a:rPr lang="en-GB" sz="3600" dirty="0" smtClean="0"/>
              <a:t>What is the overall feeling in the quote, and why?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64773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27-03-18		Starter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3600" dirty="0" smtClean="0"/>
              <a:t>Quick language analysis (like last lesson) …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“The </a:t>
            </a:r>
            <a:r>
              <a:rPr lang="en-GB" sz="3600" dirty="0"/>
              <a:t>man pulls an enormous, </a:t>
            </a:r>
            <a:r>
              <a:rPr lang="en-GB" sz="3600" i="1" dirty="0"/>
              <a:t>enormous </a:t>
            </a:r>
            <a:r>
              <a:rPr lang="en-GB" sz="3600" dirty="0"/>
              <a:t>hawk out of the box and </a:t>
            </a:r>
            <a:r>
              <a:rPr lang="en-GB" sz="3600" dirty="0" smtClean="0"/>
              <a:t>a </a:t>
            </a:r>
            <a:r>
              <a:rPr lang="en-GB" sz="3600" dirty="0"/>
              <a:t>great flood of sunlight drenches us and everything is brilliance and fury</a:t>
            </a:r>
            <a:r>
              <a:rPr lang="en-GB" sz="3600" dirty="0" smtClean="0"/>
              <a:t>.”</a:t>
            </a:r>
          </a:p>
          <a:p>
            <a:pPr marL="0" indent="0">
              <a:buNone/>
            </a:pPr>
            <a:endParaRPr lang="en-GB" sz="3600" b="1" i="1" dirty="0"/>
          </a:p>
          <a:p>
            <a:r>
              <a:rPr lang="en-GB" sz="3600" dirty="0" smtClean="0"/>
              <a:t>Techniques?</a:t>
            </a:r>
          </a:p>
          <a:p>
            <a:r>
              <a:rPr lang="en-GB" sz="3600" dirty="0" smtClean="0"/>
              <a:t>Feeling / atmosphere?</a:t>
            </a:r>
          </a:p>
          <a:p>
            <a:r>
              <a:rPr lang="en-GB" sz="3600" dirty="0" smtClean="0"/>
              <a:t>What does the quote </a:t>
            </a:r>
            <a:r>
              <a:rPr lang="en-GB" sz="3600" i="1" dirty="0" smtClean="0"/>
              <a:t>mean</a:t>
            </a:r>
            <a:r>
              <a:rPr lang="en-GB" sz="3600" dirty="0" smtClean="0"/>
              <a:t>?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27297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WRITING TASK: Speech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430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i="1" dirty="0" smtClean="0"/>
              <a:t>Based on ‘Young and dyslexic’.</a:t>
            </a:r>
          </a:p>
          <a:p>
            <a:pPr marL="0" indent="0">
              <a:buNone/>
            </a:pPr>
            <a:r>
              <a:rPr lang="en-GB" dirty="0" smtClean="0"/>
              <a:t>Write a speech sharing a personal experience which changed your perspective on an important issue.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96132" y="38806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Or … WRITING TASK: Autobiography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5206220"/>
            <a:ext cx="10515600" cy="12430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i="1" dirty="0"/>
              <a:t>Based on ‘Young and dyslexic’.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 smtClean="0"/>
              <a:t>Write about a time where you have had to overcome a challenge.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069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MARKING CRITERIA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1825625"/>
            <a:ext cx="11353800" cy="4575176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Let’s have a look at the mark scheme for this type of task (on </a:t>
            </a:r>
            <a:r>
              <a:rPr lang="en-GB" dirty="0" err="1" smtClean="0"/>
              <a:t>Showbie</a:t>
            </a:r>
            <a:r>
              <a:rPr lang="en-GB" dirty="0" smtClean="0"/>
              <a:t>).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What do you notice about what you need to do?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Choose 1-2 targets for this task. Post them to </a:t>
            </a:r>
            <a:r>
              <a:rPr lang="en-GB" dirty="0" err="1" smtClean="0"/>
              <a:t>Showbie</a:t>
            </a:r>
            <a:r>
              <a:rPr lang="en-GB" dirty="0" smtClean="0"/>
              <a:t> (</a:t>
            </a:r>
            <a:r>
              <a:rPr lang="en-GB" i="1" dirty="0" smtClean="0"/>
              <a:t>Target setting</a:t>
            </a:r>
            <a:r>
              <a:rPr lang="en-GB" dirty="0" smtClean="0"/>
              <a:t> folder).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130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BRAINSTORMING – WRITING TASK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Note down as many ideas as possible for your writing task, in 3 minutes.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Don’t forget to include some crazy or wild ideas.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Don’t worry about how </a:t>
            </a:r>
            <a:r>
              <a:rPr lang="en-GB" i="1" dirty="0" smtClean="0"/>
              <a:t>good</a:t>
            </a:r>
            <a:r>
              <a:rPr lang="en-GB" dirty="0" smtClean="0"/>
              <a:t> they are yet – your aim is to get </a:t>
            </a:r>
            <a:r>
              <a:rPr lang="en-GB" b="1" u="sng" dirty="0" smtClean="0"/>
              <a:t>as many ideas as possible</a:t>
            </a:r>
            <a:r>
              <a:rPr lang="en-GB" dirty="0" smtClean="0"/>
              <a:t>!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654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STARTER – CLASS DISCUSSION – 28-03-18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What do you think might be some differences between an </a:t>
            </a:r>
            <a:r>
              <a:rPr lang="en-GB" i="1" dirty="0" smtClean="0"/>
              <a:t>autobiography</a:t>
            </a:r>
            <a:r>
              <a:rPr lang="en-GB" dirty="0" smtClean="0"/>
              <a:t> and a </a:t>
            </a:r>
            <a:r>
              <a:rPr lang="en-GB" i="1" dirty="0" smtClean="0"/>
              <a:t>speech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You can use your research notes to help you.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130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Starter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 smtClean="0"/>
              <a:t>Pairs/3: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dirty="0" smtClean="0"/>
              <a:t>F &amp; M</a:t>
            </a:r>
          </a:p>
          <a:p>
            <a:pPr marL="0" indent="0">
              <a:buNone/>
            </a:pPr>
            <a:r>
              <a:rPr lang="en-GB" dirty="0" smtClean="0"/>
              <a:t>Sa, P &amp; A</a:t>
            </a:r>
          </a:p>
          <a:p>
            <a:pPr marL="0" indent="0">
              <a:buNone/>
            </a:pPr>
            <a:r>
              <a:rPr lang="en-GB" dirty="0" smtClean="0"/>
              <a:t>Mo, D &amp; </a:t>
            </a:r>
            <a:r>
              <a:rPr lang="en-GB" dirty="0" err="1" smtClean="0"/>
              <a:t>Sh</a:t>
            </a:r>
            <a:endParaRPr lang="en-GB" sz="3600" dirty="0" smtClean="0"/>
          </a:p>
          <a:p>
            <a:pPr marL="0" indent="0">
              <a:buNone/>
            </a:pPr>
            <a:endParaRPr lang="en-GB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617698" y="365125"/>
            <a:ext cx="457786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Interview your partner and discuss the following things:</a:t>
            </a:r>
          </a:p>
          <a:p>
            <a:endParaRPr lang="en-GB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How do you feel about school?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What are your learning strengths and weaknesses?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How do you feel about reading?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What do you read?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How do you feel about writing?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Which piece of school work do you feel most proud of?</a:t>
            </a:r>
            <a:br>
              <a:rPr lang="en-GB" sz="2800" dirty="0" smtClean="0"/>
            </a:b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940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68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29 – 03 – 18</a:t>
            </a:r>
            <a:br>
              <a:rPr lang="en-GB" dirty="0" smtClean="0"/>
            </a:br>
            <a:r>
              <a:rPr lang="en-GB" dirty="0" smtClean="0"/>
              <a:t>STARTER: TALKABOUT WALKABOUT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950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 smtClean="0"/>
              <a:t>Spend 5 minutes roaming around the room. Ask the people you meet what their writing task topic will be.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Try to pay attention and remember, as I will ask you to tell me about other people’s ideas when we finish!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96066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OPENING LINES - WORKSHEET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Let’s look at the </a:t>
            </a:r>
            <a:r>
              <a:rPr lang="en-GB" i="1" dirty="0" smtClean="0"/>
              <a:t>opening lines</a:t>
            </a:r>
            <a:r>
              <a:rPr lang="en-GB" dirty="0" smtClean="0"/>
              <a:t> worksheet on </a:t>
            </a:r>
            <a:r>
              <a:rPr lang="en-GB" dirty="0" err="1" smtClean="0"/>
              <a:t>Showbie</a:t>
            </a:r>
            <a:r>
              <a:rPr lang="en-GB" dirty="0" smtClean="0"/>
              <a:t> (Y&amp;D writing task folder).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13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PLENARY – IT’S THE LITTLE THINGS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3600" dirty="0" smtClean="0"/>
              <a:t>Little touches make your piece of writing truly exceptional.</a:t>
            </a:r>
          </a:p>
          <a:p>
            <a:pPr marL="0" indent="0">
              <a:buNone/>
            </a:pPr>
            <a:endParaRPr lang="en-GB" sz="3600" dirty="0" smtClean="0"/>
          </a:p>
          <a:p>
            <a:pPr marL="0" indent="0">
              <a:buNone/>
            </a:pPr>
            <a:r>
              <a:rPr lang="en-GB" sz="3600" dirty="0" smtClean="0"/>
              <a:t>This can come down to the opening line you use, or the way you punctuate your piece.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To finish up, correct the punctuation on the worksheet from Ms Robinson </a:t>
            </a:r>
            <a:r>
              <a:rPr lang="en-GB" sz="3600" dirty="0" smtClean="0">
                <a:sym typeface="Wingdings" panose="05000000000000000000" pitchFamily="2" charset="2"/>
              </a:rPr>
              <a:t></a:t>
            </a:r>
          </a:p>
          <a:p>
            <a:pPr marL="0" indent="0">
              <a:buNone/>
            </a:pPr>
            <a:endParaRPr lang="en-GB" sz="36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GB" sz="3600" dirty="0" smtClean="0">
                <a:sym typeface="Wingdings" panose="05000000000000000000" pitchFamily="2" charset="2"/>
              </a:rPr>
              <a:t>And have a great Easter weekend!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15406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 &amp; D wrap up:      06 – 04 - 18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Benjamin Zephaniah talking about dyslexia: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www.youtube.com/watch?v=ZJTwVJLJzyI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Team trivia time! Get into teams of 3. You will need:</a:t>
            </a:r>
          </a:p>
          <a:p>
            <a:pPr>
              <a:buFontTx/>
              <a:buChar char="-"/>
            </a:pPr>
            <a:r>
              <a:rPr lang="en-GB" dirty="0" smtClean="0"/>
              <a:t>Paper</a:t>
            </a:r>
          </a:p>
          <a:p>
            <a:pPr>
              <a:buFontTx/>
              <a:buChar char="-"/>
            </a:pPr>
            <a:r>
              <a:rPr lang="en-GB" dirty="0" smtClean="0"/>
              <a:t>Pen / pencil</a:t>
            </a:r>
          </a:p>
          <a:p>
            <a:pPr>
              <a:buFontTx/>
              <a:buChar char="-"/>
            </a:pPr>
            <a:r>
              <a:rPr lang="en-GB" dirty="0" smtClean="0"/>
              <a:t>A copy of the anthology text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44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83" y="0"/>
            <a:ext cx="10515600" cy="1325563"/>
          </a:xfrm>
        </p:spPr>
        <p:txBody>
          <a:bodyPr/>
          <a:lstStyle/>
          <a:p>
            <a:r>
              <a:rPr lang="en-GB" b="1" dirty="0" smtClean="0"/>
              <a:t>Photos – what do these people have in common?</a:t>
            </a:r>
            <a:endParaRPr lang="en-GB" b="1" dirty="0"/>
          </a:p>
        </p:txBody>
      </p:sp>
      <p:pic>
        <p:nvPicPr>
          <p:cNvPr id="1030" name="Picture 6" descr="Image result for richard brans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5022"/>
            <a:ext cx="4724963" cy="265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albert einste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6757" y="365125"/>
            <a:ext cx="20955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george w bus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936" y="-15589929"/>
            <a:ext cx="7696321" cy="1018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george w bus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710" y="3155950"/>
            <a:ext cx="2605547" cy="344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eira Knightley Pictu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466" y="662781"/>
            <a:ext cx="203835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Jamie Oliver To Open 16 Italian Restaurant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7" y="684798"/>
            <a:ext cx="4126801" cy="227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pixel.nymag.com/imgs/daily/vulture/2018/02/01/01-tom-cruise.w710.h47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80" y="3830286"/>
            <a:ext cx="3272550" cy="258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steve job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499" y="3828666"/>
            <a:ext cx="3061650" cy="300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Image result for alyssa milan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131" y="3881123"/>
            <a:ext cx="3160267" cy="252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Image result for channing tatum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971" y="237180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99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Video – Talking Turkeys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u="sng" dirty="0">
                <a:hlinkClick r:id="rId2"/>
              </a:rPr>
              <a:t>https://www.youtube.com/watch?v=v4AgPSjzXkw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902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smtClean="0"/>
              <a:t>Young and dyslexic? You’ve got it going on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Author: Benjamin Zephaniah (anthology page 12)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Q1 (1 mark): </a:t>
            </a:r>
          </a:p>
          <a:p>
            <a:pPr marL="0" indent="0">
              <a:buNone/>
            </a:pPr>
            <a:r>
              <a:rPr lang="en-GB" dirty="0" smtClean="0"/>
              <a:t>How old was Zephaniah when he stopped going to school?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Q2 (3 marks): </a:t>
            </a:r>
          </a:p>
          <a:p>
            <a:pPr marL="0" indent="0">
              <a:buNone/>
            </a:pPr>
            <a:r>
              <a:rPr lang="en-GB" dirty="0" smtClean="0"/>
              <a:t>Look again at lines 9 – 35. What are three </a:t>
            </a:r>
            <a:r>
              <a:rPr lang="en-GB" b="1" dirty="0" smtClean="0"/>
              <a:t>words or phrases</a:t>
            </a:r>
            <a:r>
              <a:rPr lang="en-GB" dirty="0" smtClean="0"/>
              <a:t> which show Zephaniah’s teachers thought badly of him?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9738360" y="2057400"/>
            <a:ext cx="2057400" cy="2057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Reading skill: </a:t>
            </a:r>
            <a:r>
              <a:rPr lang="en-GB" sz="2400" i="1" dirty="0" smtClean="0"/>
              <a:t>scanning</a:t>
            </a:r>
            <a:r>
              <a:rPr lang="en-GB" sz="2400" dirty="0" smtClean="0"/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272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smtClean="0"/>
              <a:t>Young and dyslexic? You’ve got it going 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 smtClean="0"/>
              <a:t>Q3 (4 marks): </a:t>
            </a:r>
          </a:p>
          <a:p>
            <a:pPr marL="0" indent="0">
              <a:buNone/>
            </a:pPr>
            <a:endParaRPr lang="en-GB" sz="3600" dirty="0" smtClean="0"/>
          </a:p>
          <a:p>
            <a:pPr marL="0" indent="0">
              <a:buNone/>
            </a:pPr>
            <a:r>
              <a:rPr lang="en-GB" sz="3600" b="1" dirty="0" smtClean="0"/>
              <a:t>In your own words</a:t>
            </a:r>
            <a:r>
              <a:rPr lang="en-GB" sz="3600" dirty="0" smtClean="0"/>
              <a:t>, explain what we learn about Zephaniah’s character. </a:t>
            </a:r>
            <a:endParaRPr lang="en-GB" sz="3600" b="1" dirty="0"/>
          </a:p>
        </p:txBody>
      </p:sp>
      <p:sp>
        <p:nvSpPr>
          <p:cNvPr id="4" name="Oval 3"/>
          <p:cNvSpPr/>
          <p:nvPr/>
        </p:nvSpPr>
        <p:spPr>
          <a:xfrm>
            <a:off x="7520940" y="4023360"/>
            <a:ext cx="3268980" cy="249428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Reading skill: </a:t>
            </a:r>
            <a:r>
              <a:rPr lang="en-GB" sz="2400" i="1" dirty="0" smtClean="0"/>
              <a:t>inferring (reading between the lines)</a:t>
            </a:r>
            <a:r>
              <a:rPr lang="en-GB" sz="2400" dirty="0" smtClean="0"/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6092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UNDERSTANDING THE MAIN IDEA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 smtClean="0"/>
              <a:t>You can learn how to do it! Let’s highlight some things:</a:t>
            </a:r>
          </a:p>
          <a:p>
            <a:pPr marL="0" indent="0">
              <a:buNone/>
            </a:pPr>
            <a:endParaRPr lang="en-GB" sz="3600" dirty="0"/>
          </a:p>
          <a:p>
            <a:pPr marL="742950" indent="-742950">
              <a:buAutoNum type="arabicParenR"/>
            </a:pPr>
            <a:r>
              <a:rPr lang="en-GB" sz="3600" dirty="0" smtClean="0"/>
              <a:t>Use the first sentence of each paragraph to give you a clue about the main idea.</a:t>
            </a:r>
          </a:p>
          <a:p>
            <a:pPr marL="742950" indent="-742950">
              <a:buAutoNum type="arabicParenR"/>
            </a:pPr>
            <a:r>
              <a:rPr lang="en-GB" sz="3600" dirty="0" smtClean="0"/>
              <a:t>Any words in the text you don’t understand. </a:t>
            </a:r>
            <a:endParaRPr lang="en-GB" sz="3600" dirty="0"/>
          </a:p>
          <a:p>
            <a:pPr marL="742950" indent="-742950">
              <a:buAutoNum type="arabicParenR"/>
            </a:pPr>
            <a:r>
              <a:rPr lang="en-GB" sz="3600" dirty="0" smtClean="0"/>
              <a:t>What you think is the key idea from each paragraph.</a:t>
            </a:r>
          </a:p>
          <a:p>
            <a:pPr marL="742950" indent="-742950">
              <a:buAutoNum type="arabicParenR"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159021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UNDERSTANDING THE MAIN IDEA - 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Now let’s add these things together.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Look up the words you don’t understand, or try to figure them out from the context of the sentence. These can give you important clues as to the writer’s intentions.</a:t>
            </a:r>
          </a:p>
          <a:p>
            <a:r>
              <a:rPr lang="en-GB" dirty="0" smtClean="0"/>
              <a:t>See if there are any common themes amongst your topic sentences.</a:t>
            </a:r>
          </a:p>
          <a:p>
            <a:r>
              <a:rPr lang="en-GB" dirty="0" smtClean="0"/>
              <a:t>See if your main ideas from each paragraph lead towards an idea or conclusion.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This is the main idea of the text </a:t>
            </a:r>
            <a:r>
              <a:rPr lang="en-GB" dirty="0" smtClean="0">
                <a:sym typeface="Wingdings" panose="05000000000000000000" pitchFamily="2" charset="2"/>
              </a:rPr>
              <a:t>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084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4283</TotalTime>
  <Words>1617</Words>
  <Application>Microsoft Office PowerPoint</Application>
  <PresentationFormat>Widescreen</PresentationFormat>
  <Paragraphs>197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Helvetica</vt:lpstr>
      <vt:lpstr>Wingdings</vt:lpstr>
      <vt:lpstr>Office Theme</vt:lpstr>
      <vt:lpstr>Theme: self-discovery and reflection</vt:lpstr>
      <vt:lpstr>Learning Objectives</vt:lpstr>
      <vt:lpstr>Starter</vt:lpstr>
      <vt:lpstr>Photos – what do these people have in common?</vt:lpstr>
      <vt:lpstr>Video – Talking Turkeys</vt:lpstr>
      <vt:lpstr>Young and dyslexic? You’ve got it going on</vt:lpstr>
      <vt:lpstr>Young and dyslexic? You’ve got it going on</vt:lpstr>
      <vt:lpstr>UNDERSTANDING THE MAIN IDEA</vt:lpstr>
      <vt:lpstr>UNDERSTANDING THE MAIN IDEA - CONTINUED</vt:lpstr>
      <vt:lpstr>YOUNG AND DYSLEXIC – MAIN IDEA?</vt:lpstr>
      <vt:lpstr>YOUNG AND DYSLEXIC – MAIN IDEA?</vt:lpstr>
      <vt:lpstr>TEXT TYPE: AUTOBIOGRAPHY</vt:lpstr>
      <vt:lpstr>LANGUAGE &amp; STRUCTURAL DEVICES</vt:lpstr>
      <vt:lpstr>LANGUAGE &amp; STRUCTURAL DEVICES</vt:lpstr>
      <vt:lpstr>LANGUAGE &amp; STRUCTURAL DEVICES</vt:lpstr>
      <vt:lpstr>LANGUAGE &amp; STRUCTURAL DEVICES</vt:lpstr>
      <vt:lpstr>LANGUAGE AND STRUCTURAL DEVICES: Carousel </vt:lpstr>
      <vt:lpstr>NOTES IN YOUR ANTHOLOLGY - TAP</vt:lpstr>
      <vt:lpstr>20-03-18  Young and dyslexic</vt:lpstr>
      <vt:lpstr>WRITING TASK: Analysis </vt:lpstr>
      <vt:lpstr>Challenges</vt:lpstr>
      <vt:lpstr>23-03-18  Young and dyslexic</vt:lpstr>
      <vt:lpstr>ESSAY FEEDBACK</vt:lpstr>
      <vt:lpstr>LANGUAGE ANALYSIS EXAMPLE</vt:lpstr>
      <vt:lpstr>27-03-18  Starter </vt:lpstr>
      <vt:lpstr>WRITING TASK: Speech</vt:lpstr>
      <vt:lpstr>MARKING CRITERIA</vt:lpstr>
      <vt:lpstr>BRAINSTORMING – WRITING TASK</vt:lpstr>
      <vt:lpstr>STARTER – CLASS DISCUSSION – 28-03-18</vt:lpstr>
      <vt:lpstr>EXAMPLES</vt:lpstr>
      <vt:lpstr>29 – 03 – 18 STARTER: TALKABOUT WALKABOUT</vt:lpstr>
      <vt:lpstr>OPENING LINES - WORKSHEET</vt:lpstr>
      <vt:lpstr>PLENARY – IT’S THE LITTLE THINGS</vt:lpstr>
      <vt:lpstr>Y &amp; D wrap up:      06 – 04 - 18</vt:lpstr>
    </vt:vector>
  </TitlesOfParts>
  <Company>The British School of Paris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Theme: self-discovery and reflection</dc:title>
  <dc:creator>Bronwyn Robinson</dc:creator>
  <cp:lastModifiedBy>Ballantyne H C</cp:lastModifiedBy>
  <cp:revision>45</cp:revision>
  <dcterms:created xsi:type="dcterms:W3CDTF">2018-03-08T18:56:55Z</dcterms:created>
  <dcterms:modified xsi:type="dcterms:W3CDTF">2020-04-26T15:23:34Z</dcterms:modified>
</cp:coreProperties>
</file>